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6F3CF2-6E62-425F-8528-084CA0482E5F}" type="datetimeFigureOut">
              <a:rPr lang="en-US" smtClean="0"/>
              <a:t>7/11/2014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E58C1-F6D1-45FA-98A6-C9A27C6888C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6F3CF2-6E62-425F-8528-084CA0482E5F}" type="datetimeFigureOut">
              <a:rPr lang="en-US" smtClean="0"/>
              <a:t>7/11/2014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E58C1-F6D1-45FA-98A6-C9A27C6888C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6F3CF2-6E62-425F-8528-084CA0482E5F}" type="datetimeFigureOut">
              <a:rPr lang="en-US" smtClean="0"/>
              <a:t>7/11/2014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E58C1-F6D1-45FA-98A6-C9A27C6888C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6F3CF2-6E62-425F-8528-084CA0482E5F}" type="datetimeFigureOut">
              <a:rPr lang="en-US" smtClean="0"/>
              <a:t>7/11/2014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E58C1-F6D1-45FA-98A6-C9A27C6888C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6F3CF2-6E62-425F-8528-084CA0482E5F}" type="datetimeFigureOut">
              <a:rPr lang="en-US" smtClean="0"/>
              <a:t>7/11/2014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E58C1-F6D1-45FA-98A6-C9A27C6888C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6F3CF2-6E62-425F-8528-084CA0482E5F}" type="datetimeFigureOut">
              <a:rPr lang="en-US" smtClean="0"/>
              <a:t>7/11/2014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E58C1-F6D1-45FA-98A6-C9A27C6888C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6F3CF2-6E62-425F-8528-084CA0482E5F}" type="datetimeFigureOut">
              <a:rPr lang="en-US" smtClean="0"/>
              <a:t>7/11/2014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E58C1-F6D1-45FA-98A6-C9A27C6888C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6F3CF2-6E62-425F-8528-084CA0482E5F}" type="datetimeFigureOut">
              <a:rPr lang="en-US" smtClean="0"/>
              <a:t>7/11/2014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E58C1-F6D1-45FA-98A6-C9A27C6888C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6F3CF2-6E62-425F-8528-084CA0482E5F}" type="datetimeFigureOut">
              <a:rPr lang="en-US" smtClean="0"/>
              <a:t>7/11/2014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E58C1-F6D1-45FA-98A6-C9A27C6888C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6F3CF2-6E62-425F-8528-084CA0482E5F}" type="datetimeFigureOut">
              <a:rPr lang="en-US" smtClean="0"/>
              <a:t>7/11/2014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E58C1-F6D1-45FA-98A6-C9A27C6888C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6F3CF2-6E62-425F-8528-084CA0482E5F}" type="datetimeFigureOut">
              <a:rPr lang="en-US" smtClean="0"/>
              <a:t>7/11/2014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E58C1-F6D1-45FA-98A6-C9A27C6888C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6F3CF2-6E62-425F-8528-084CA0482E5F}" type="datetimeFigureOut">
              <a:rPr lang="en-US" smtClean="0"/>
              <a:t>7/11/2014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EE58C1-F6D1-45FA-98A6-C9A27C6888C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470025"/>
          </a:xfrm>
        </p:spPr>
        <p:txBody>
          <a:bodyPr>
            <a:normAutofit fontScale="90000"/>
          </a:bodyPr>
          <a:lstStyle/>
          <a:p>
            <a:r>
              <a:rPr lang="en-US" b="1" dirty="0"/>
              <a:t>Chapter 1	 Introduction to Financial Management and Markets</a:t>
            </a:r>
            <a:r>
              <a:rPr lang="en-US" dirty="0"/>
              <a:t/>
            </a:r>
            <a:br>
              <a:rPr lang="en-US" dirty="0"/>
            </a:br>
            <a:endParaRPr lang="en-US" dirty="0"/>
          </a:p>
        </p:txBody>
      </p:sp>
      <p:sp>
        <p:nvSpPr>
          <p:cNvPr id="3" name="Subtitle 2"/>
          <p:cNvSpPr>
            <a:spLocks noGrp="1"/>
          </p:cNvSpPr>
          <p:nvPr>
            <p:ph type="subTitle" idx="1"/>
          </p:nvPr>
        </p:nvSpPr>
        <p:spPr>
          <a:xfrm>
            <a:off x="1371600" y="2971800"/>
            <a:ext cx="6400800" cy="2667000"/>
          </a:xfrm>
        </p:spPr>
        <p:txBody>
          <a:bodyPr>
            <a:normAutofit fontScale="70000" lnSpcReduction="20000"/>
          </a:bodyPr>
          <a:lstStyle/>
          <a:p>
            <a:pPr algn="l"/>
            <a:r>
              <a:rPr lang="en-US" sz="4000" dirty="0" smtClean="0">
                <a:solidFill>
                  <a:schemeClr val="tx1"/>
                </a:solidFill>
              </a:rPr>
              <a:t>The </a:t>
            </a:r>
            <a:r>
              <a:rPr lang="en-US" sz="4000" dirty="0">
                <a:solidFill>
                  <a:schemeClr val="tx1"/>
                </a:solidFill>
              </a:rPr>
              <a:t>objectives of this chapter are to introduce you to:</a:t>
            </a:r>
          </a:p>
          <a:p>
            <a:pPr lvl="0" algn="l">
              <a:buFont typeface="Arial" pitchFamily="34" charset="0"/>
              <a:buChar char="•"/>
            </a:pPr>
            <a:r>
              <a:rPr lang="en-US" i="1" dirty="0">
                <a:solidFill>
                  <a:schemeClr val="tx1"/>
                </a:solidFill>
              </a:rPr>
              <a:t>The roles of the corporation and financial managers</a:t>
            </a:r>
            <a:endParaRPr lang="en-US" dirty="0">
              <a:solidFill>
                <a:schemeClr val="tx1"/>
              </a:solidFill>
            </a:endParaRPr>
          </a:p>
          <a:p>
            <a:pPr lvl="0" algn="l">
              <a:buFont typeface="Arial" pitchFamily="34" charset="0"/>
              <a:buChar char="•"/>
            </a:pPr>
            <a:r>
              <a:rPr lang="en-US" i="1" dirty="0">
                <a:solidFill>
                  <a:schemeClr val="tx1"/>
                </a:solidFill>
              </a:rPr>
              <a:t>Financial securities and markets</a:t>
            </a:r>
            <a:endParaRPr lang="en-US" dirty="0">
              <a:solidFill>
                <a:schemeClr val="tx1"/>
              </a:solidFill>
            </a:endParaRPr>
          </a:p>
          <a:p>
            <a:pPr lvl="0" algn="l">
              <a:buFont typeface="Arial" pitchFamily="34" charset="0"/>
              <a:buChar char="•"/>
            </a:pPr>
            <a:r>
              <a:rPr lang="en-US" i="1" dirty="0">
                <a:solidFill>
                  <a:schemeClr val="tx1"/>
                </a:solidFill>
              </a:rPr>
              <a:t>The importance of financial mathematics and models</a:t>
            </a:r>
            <a:endParaRPr lang="en-US" dirty="0">
              <a:solidFill>
                <a:schemeClr val="tx1"/>
              </a:solidFill>
            </a:endParaRPr>
          </a:p>
          <a:p>
            <a:pPr lvl="0" algn="l">
              <a:buFont typeface="Arial" pitchFamily="34" charset="0"/>
              <a:buChar char="•"/>
            </a:pPr>
            <a:r>
              <a:rPr lang="en-US" i="1" dirty="0">
                <a:solidFill>
                  <a:schemeClr val="tx1"/>
                </a:solidFill>
              </a:rPr>
              <a:t>The structure and organization of the  </a:t>
            </a:r>
            <a:r>
              <a:rPr lang="en-US" i="1" dirty="0" smtClean="0">
                <a:solidFill>
                  <a:schemeClr val="tx1"/>
                </a:solidFill>
              </a:rPr>
              <a:t>course</a:t>
            </a:r>
            <a:endParaRPr lang="en-US" dirty="0">
              <a:solidFill>
                <a:schemeClr val="tx1"/>
              </a:solidFill>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1.A:  CORPORATE GOVERNANCE AND FINANCIAL OBJECTIVES</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The most common forms of business organizations in the United States are </a:t>
            </a:r>
            <a:r>
              <a:rPr lang="en-US" i="1" dirty="0"/>
              <a:t>proprietorships</a:t>
            </a:r>
            <a:r>
              <a:rPr lang="en-US" dirty="0"/>
              <a:t>, </a:t>
            </a:r>
            <a:r>
              <a:rPr lang="en-US" i="1" dirty="0"/>
              <a:t>partnerships</a:t>
            </a:r>
            <a:r>
              <a:rPr lang="en-US" dirty="0"/>
              <a:t> and </a:t>
            </a:r>
            <a:r>
              <a:rPr lang="en-US" i="1" dirty="0"/>
              <a:t>corporations</a:t>
            </a:r>
            <a:r>
              <a:rPr lang="en-US" dirty="0" smtClean="0"/>
              <a:t>.</a:t>
            </a:r>
          </a:p>
          <a:p>
            <a:r>
              <a:rPr lang="en-US" dirty="0" smtClean="0"/>
              <a:t>The </a:t>
            </a:r>
            <a:r>
              <a:rPr lang="en-US" dirty="0"/>
              <a:t>primary objective of the corporation from the typical investor's perspective is to maximize shareholder wealth</a:t>
            </a:r>
            <a:r>
              <a:rPr lang="en-US" dirty="0" smtClean="0"/>
              <a:t>.</a:t>
            </a:r>
          </a:p>
          <a:p>
            <a:r>
              <a:rPr lang="en-US" dirty="0" smtClean="0"/>
              <a:t>The </a:t>
            </a:r>
            <a:r>
              <a:rPr lang="en-US" dirty="0"/>
              <a:t>primary objective of the corporation in a "free market" economy is to promote the optimal allocation of society's productive resources and to provide for its future welfare.</a:t>
            </a:r>
            <a:r>
              <a:rPr lang="en-US" dirty="0" smtClean="0"/>
              <a:t>  </a:t>
            </a:r>
          </a:p>
          <a:p>
            <a:r>
              <a:rPr lang="en-US" i="1" dirty="0"/>
              <a:t>Corporate governance</a:t>
            </a:r>
            <a:r>
              <a:rPr lang="en-US" dirty="0"/>
              <a:t> concerns how a company is managed and the accountability of management and/or the board to its various stakeholders.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Managerial Objectives and the Finance Function</a:t>
            </a:r>
            <a:endParaRPr lang="en-US" b="1" dirty="0"/>
          </a:p>
        </p:txBody>
      </p:sp>
      <p:sp>
        <p:nvSpPr>
          <p:cNvPr id="3" name="Content Placeholder 2"/>
          <p:cNvSpPr>
            <a:spLocks noGrp="1"/>
          </p:cNvSpPr>
          <p:nvPr>
            <p:ph idx="1"/>
          </p:nvPr>
        </p:nvSpPr>
        <p:spPr/>
        <p:txBody>
          <a:bodyPr>
            <a:normAutofit lnSpcReduction="10000"/>
          </a:bodyPr>
          <a:lstStyle/>
          <a:p>
            <a:r>
              <a:rPr lang="en-US" dirty="0"/>
              <a:t>What is the primary objective of the manager? </a:t>
            </a:r>
            <a:endParaRPr lang="en-US" dirty="0" smtClean="0"/>
          </a:p>
          <a:p>
            <a:r>
              <a:rPr lang="en-US" dirty="0"/>
              <a:t>Financial managers (including treasurers, vice presidents of finance, financial analysts, directors of mergers and acquisitions) </a:t>
            </a:r>
            <a:r>
              <a:rPr lang="en-US" dirty="0" smtClean="0"/>
              <a:t>manage the </a:t>
            </a:r>
            <a:r>
              <a:rPr lang="en-US" dirty="0"/>
              <a:t>firm's finance function. The function requires two basic types of decisions</a:t>
            </a:r>
            <a:r>
              <a:rPr lang="en-US" dirty="0" smtClean="0"/>
              <a:t>:</a:t>
            </a:r>
          </a:p>
          <a:p>
            <a:pPr lvl="1">
              <a:buFont typeface="Courier New" pitchFamily="49" charset="0"/>
              <a:buChar char="o"/>
            </a:pPr>
            <a:r>
              <a:rPr lang="en-US" dirty="0" smtClean="0"/>
              <a:t>The </a:t>
            </a:r>
            <a:r>
              <a:rPr lang="en-US" dirty="0"/>
              <a:t>Investment </a:t>
            </a:r>
            <a:r>
              <a:rPr lang="en-US" dirty="0" smtClean="0"/>
              <a:t>Decision</a:t>
            </a:r>
          </a:p>
          <a:p>
            <a:pPr lvl="1">
              <a:buFont typeface="Courier New" pitchFamily="49" charset="0"/>
              <a:buChar char="o"/>
            </a:pPr>
            <a:r>
              <a:rPr lang="en-US" dirty="0" smtClean="0"/>
              <a:t>The </a:t>
            </a:r>
            <a:r>
              <a:rPr lang="en-US" dirty="0"/>
              <a:t>Financing </a:t>
            </a:r>
            <a:r>
              <a:rPr lang="en-US" dirty="0" smtClean="0"/>
              <a:t>Decision</a:t>
            </a:r>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1.B: A BRIEF INTRODUCTION TO THE FINANCIAL ENVIRONMENT</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A </a:t>
            </a:r>
            <a:r>
              <a:rPr lang="en-US" i="1" dirty="0"/>
              <a:t>financial security</a:t>
            </a:r>
            <a:r>
              <a:rPr lang="en-US" dirty="0"/>
              <a:t> is a contract or certificate indicating a financial claim. </a:t>
            </a:r>
            <a:endParaRPr lang="en-US" dirty="0" smtClean="0"/>
          </a:p>
          <a:p>
            <a:r>
              <a:rPr lang="en-US" dirty="0" smtClean="0"/>
              <a:t>A </a:t>
            </a:r>
            <a:r>
              <a:rPr lang="en-US" i="1" dirty="0"/>
              <a:t>corporate bond</a:t>
            </a:r>
            <a:r>
              <a:rPr lang="en-US" dirty="0"/>
              <a:t> is a security which indicates a claim by its owner on a specified series of interest payments and principal repayment by the firm. </a:t>
            </a:r>
            <a:endParaRPr lang="en-US" dirty="0" smtClean="0"/>
          </a:p>
          <a:p>
            <a:r>
              <a:rPr lang="en-US" dirty="0" smtClean="0"/>
              <a:t>A share </a:t>
            </a:r>
            <a:r>
              <a:rPr lang="en-US" dirty="0"/>
              <a:t>of </a:t>
            </a:r>
            <a:r>
              <a:rPr lang="en-US" i="1" dirty="0"/>
              <a:t>corporate stock</a:t>
            </a:r>
            <a:r>
              <a:rPr lang="en-US" dirty="0"/>
              <a:t> is a residual claim; that is, shareholders have a right to receive all cash flows (according to a schedule determined by the firm) which remain in the corporation after obligations to all other claimants have been satisfied.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 to Financial Markets</a:t>
            </a:r>
            <a:endParaRPr lang="en-US" b="1" dirty="0"/>
          </a:p>
        </p:txBody>
      </p:sp>
      <p:sp>
        <p:nvSpPr>
          <p:cNvPr id="3" name="Content Placeholder 2"/>
          <p:cNvSpPr>
            <a:spLocks noGrp="1"/>
          </p:cNvSpPr>
          <p:nvPr>
            <p:ph idx="1"/>
          </p:nvPr>
        </p:nvSpPr>
        <p:spPr/>
        <p:txBody>
          <a:bodyPr>
            <a:normAutofit fontScale="77500" lnSpcReduction="20000"/>
          </a:bodyPr>
          <a:lstStyle/>
          <a:p>
            <a:r>
              <a:rPr lang="en-US" i="1" dirty="0"/>
              <a:t>Primary markets</a:t>
            </a:r>
            <a:r>
              <a:rPr lang="en-US" dirty="0"/>
              <a:t> for securities are the markets of original </a:t>
            </a:r>
            <a:r>
              <a:rPr lang="en-US" dirty="0" smtClean="0"/>
              <a:t>issue</a:t>
            </a:r>
          </a:p>
          <a:p>
            <a:r>
              <a:rPr lang="en-US" i="1" dirty="0" smtClean="0"/>
              <a:t>Investment </a:t>
            </a:r>
            <a:r>
              <a:rPr lang="en-US" i="1" dirty="0"/>
              <a:t>banks</a:t>
            </a:r>
            <a:r>
              <a:rPr lang="en-US" dirty="0"/>
              <a:t> are financial institutions whose function is to assist corporations in the placement of their securities to investors. </a:t>
            </a:r>
            <a:endParaRPr lang="en-US" i="1" dirty="0"/>
          </a:p>
          <a:p>
            <a:r>
              <a:rPr lang="en-US" i="1" dirty="0" smtClean="0"/>
              <a:t>Secondary </a:t>
            </a:r>
            <a:r>
              <a:rPr lang="en-US" i="1" dirty="0"/>
              <a:t>markets</a:t>
            </a:r>
            <a:r>
              <a:rPr lang="en-US" dirty="0"/>
              <a:t> exist for many previously issued securities. Secondary markets provide liquidity for primary market participants</a:t>
            </a:r>
            <a:r>
              <a:rPr lang="en-US" dirty="0" smtClean="0"/>
              <a:t>.</a:t>
            </a:r>
          </a:p>
          <a:p>
            <a:r>
              <a:rPr lang="en-US" dirty="0" smtClean="0"/>
              <a:t>The </a:t>
            </a:r>
            <a:r>
              <a:rPr lang="en-US" dirty="0"/>
              <a:t>New York Stock Exchange, Shanghai Stock Exchange and other exchanges provide secondary markets for many corporate issues, especially shares of stock for many of the largest companies in the United States.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1.C:  FINANCIAL AND ECONOMIC MODELS</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t>A model is an artificial or idealized structure describing the relationships among variables or factors</a:t>
            </a:r>
            <a:r>
              <a:rPr lang="en-US" dirty="0" smtClean="0"/>
              <a:t>.</a:t>
            </a:r>
          </a:p>
          <a:p>
            <a:r>
              <a:rPr lang="en-US" dirty="0"/>
              <a:t>The easiest financial models to construct and analyze are often those that assume perfect capital </a:t>
            </a:r>
            <a:r>
              <a:rPr lang="en-US" dirty="0" smtClean="0"/>
              <a:t>markets, which are markets </a:t>
            </a:r>
            <a:r>
              <a:rPr lang="en-US" dirty="0"/>
              <a:t>require </a:t>
            </a:r>
            <a:r>
              <a:rPr lang="en-US"/>
              <a:t>that</a:t>
            </a:r>
            <a:r>
              <a:rPr lang="en-US" smtClean="0"/>
              <a:t>:</a:t>
            </a:r>
            <a:endParaRPr lang="en-US" dirty="0"/>
          </a:p>
          <a:p>
            <a:pPr lvl="1"/>
            <a:r>
              <a:rPr lang="en-US" dirty="0" smtClean="0"/>
              <a:t>No monopoly power</a:t>
            </a:r>
            <a:endParaRPr lang="en-US" dirty="0"/>
          </a:p>
          <a:p>
            <a:pPr lvl="1"/>
            <a:r>
              <a:rPr lang="en-US" dirty="0" smtClean="0"/>
              <a:t>No </a:t>
            </a:r>
            <a:r>
              <a:rPr lang="en-US" dirty="0"/>
              <a:t>transactions costs</a:t>
            </a:r>
            <a:r>
              <a:rPr lang="en-US" dirty="0" smtClean="0"/>
              <a:t>.</a:t>
            </a:r>
            <a:endParaRPr lang="en-US" dirty="0"/>
          </a:p>
          <a:p>
            <a:pPr lvl="1"/>
            <a:r>
              <a:rPr lang="en-US" dirty="0" smtClean="0"/>
              <a:t>No </a:t>
            </a:r>
            <a:r>
              <a:rPr lang="en-US" dirty="0"/>
              <a:t>taxes</a:t>
            </a:r>
          </a:p>
          <a:p>
            <a:pPr lvl="1"/>
            <a:r>
              <a:rPr lang="en-US" dirty="0" smtClean="0"/>
              <a:t>Free markets </a:t>
            </a:r>
            <a:r>
              <a:rPr lang="en-US" dirty="0"/>
              <a:t>exist for all </a:t>
            </a:r>
            <a:r>
              <a:rPr lang="en-US" dirty="0" smtClean="0"/>
              <a:t>assets.</a:t>
            </a:r>
            <a:endParaRPr lang="en-US" dirty="0"/>
          </a:p>
          <a:p>
            <a:pPr lvl="1"/>
            <a:r>
              <a:rPr lang="en-US" dirty="0"/>
              <a:t>Investors have equal access to costless information.</a:t>
            </a:r>
          </a:p>
          <a:p>
            <a:pPr lvl="1"/>
            <a:r>
              <a:rPr lang="en-US" dirty="0"/>
              <a:t>Investors are rational and attempt to maximize their wealth.</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451</Words>
  <Application>Microsoft Office PowerPoint</Application>
  <PresentationFormat>On-screen Show (4:3)</PresentationFormat>
  <Paragraphs>34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Chapter 1  Introduction to Financial Management and Markets </vt:lpstr>
      <vt:lpstr>1.A:  CORPORATE GOVERNANCE AND FINANCIAL OBJECTIVES </vt:lpstr>
      <vt:lpstr>Managerial Objectives and the Finance Function</vt:lpstr>
      <vt:lpstr>1.B: A BRIEF INTRODUCTION TO THE FINANCIAL ENVIRONMENT </vt:lpstr>
      <vt:lpstr>Introduction to Financial Markets</vt:lpstr>
      <vt:lpstr>1.C:  FINANCIAL AND ECONOMIC MODELS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John</cp:lastModifiedBy>
  <cp:revision>6</cp:revision>
  <dcterms:created xsi:type="dcterms:W3CDTF">2014-07-11T05:33:56Z</dcterms:created>
  <dcterms:modified xsi:type="dcterms:W3CDTF">2014-07-11T06:11:03Z</dcterms:modified>
</cp:coreProperties>
</file>