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DB53E-5DF1-4045-B725-16FCCAAC059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834B8-5DEC-4765-AC56-8519D9F4C5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834B8-5DEC-4765-AC56-8519D9F4C5E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8501-52BD-495A-992A-F0A2058911F2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73138-B462-4D38-8507-BA11E97260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Office_Word_Document1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2  Interest and Future Value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400" dirty="0">
                <a:solidFill>
                  <a:schemeClr val="tx1"/>
                </a:solidFill>
              </a:rPr>
              <a:t>The objectives of this chapter are to enable you to:</a:t>
            </a:r>
          </a:p>
          <a:p>
            <a:pPr lvl="1" indent="-457200" algn="l"/>
            <a:r>
              <a:rPr lang="en-US" i="1" dirty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  <a:sym typeface="WP TypographicSymbols"/>
              </a:rPr>
              <a:t></a:t>
            </a:r>
            <a:r>
              <a:rPr lang="en-US" i="1" dirty="0" smtClean="0">
                <a:solidFill>
                  <a:schemeClr val="tx1"/>
                </a:solidFill>
              </a:rPr>
              <a:t>Understand </a:t>
            </a:r>
            <a:r>
              <a:rPr lang="en-US" i="1" dirty="0">
                <a:solidFill>
                  <a:schemeClr val="tx1"/>
                </a:solidFill>
              </a:rPr>
              <a:t>the relationship between interest and future value</a:t>
            </a:r>
            <a:endParaRPr lang="en-US" dirty="0">
              <a:solidFill>
                <a:schemeClr val="tx1"/>
              </a:solidFill>
            </a:endParaRPr>
          </a:p>
          <a:p>
            <a:pPr lvl="1" indent="-457200" algn="l"/>
            <a:r>
              <a:rPr lang="en-US" i="1" dirty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  <a:sym typeface="WP TypographicSymbols"/>
              </a:rPr>
              <a:t></a:t>
            </a:r>
            <a:r>
              <a:rPr lang="en-US" i="1" dirty="0" smtClean="0">
                <a:solidFill>
                  <a:schemeClr val="tx1"/>
                </a:solidFill>
              </a:rPr>
              <a:t>Calculate </a:t>
            </a:r>
            <a:r>
              <a:rPr lang="en-US" i="1" dirty="0">
                <a:solidFill>
                  <a:schemeClr val="tx1"/>
                </a:solidFill>
              </a:rPr>
              <a:t>future values based on single investments</a:t>
            </a:r>
            <a:endParaRPr lang="en-US" dirty="0">
              <a:solidFill>
                <a:schemeClr val="tx1"/>
              </a:solidFill>
            </a:endParaRPr>
          </a:p>
          <a:p>
            <a:pPr lvl="1" indent="-457200" algn="l"/>
            <a:r>
              <a:rPr lang="en-US" i="1" dirty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  <a:sym typeface="WP TypographicSymbols"/>
              </a:rPr>
              <a:t></a:t>
            </a:r>
            <a:r>
              <a:rPr lang="en-US" i="1" dirty="0" smtClean="0">
                <a:solidFill>
                  <a:schemeClr val="tx1"/>
                </a:solidFill>
              </a:rPr>
              <a:t>Compare </a:t>
            </a:r>
            <a:r>
              <a:rPr lang="en-US" i="1" dirty="0">
                <a:solidFill>
                  <a:schemeClr val="tx1"/>
                </a:solidFill>
              </a:rPr>
              <a:t>investments with different compounding intervals</a:t>
            </a:r>
            <a:endParaRPr lang="en-US" dirty="0">
              <a:solidFill>
                <a:schemeClr val="tx1"/>
              </a:solidFill>
            </a:endParaRPr>
          </a:p>
          <a:p>
            <a:pPr lvl="1" indent="-457200" algn="l"/>
            <a:r>
              <a:rPr lang="en-US" i="1" dirty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  <a:sym typeface="WP TypographicSymbols"/>
              </a:rPr>
              <a:t></a:t>
            </a:r>
            <a:r>
              <a:rPr lang="en-US" i="1" dirty="0" smtClean="0">
                <a:solidFill>
                  <a:schemeClr val="tx1"/>
                </a:solidFill>
              </a:rPr>
              <a:t>Calculate </a:t>
            </a:r>
            <a:r>
              <a:rPr lang="en-US" i="1" dirty="0">
                <a:solidFill>
                  <a:schemeClr val="tx1"/>
                </a:solidFill>
              </a:rPr>
              <a:t>future values based on multiple investments</a:t>
            </a:r>
            <a:endParaRPr lang="en-US" dirty="0">
              <a:solidFill>
                <a:schemeClr val="tx1"/>
              </a:solidFill>
            </a:endParaRPr>
          </a:p>
          <a:p>
            <a:pPr lvl="1" indent="-457200" algn="l"/>
            <a:r>
              <a:rPr lang="en-US" i="1" dirty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  <a:sym typeface="WP TypographicSymbols"/>
              </a:rPr>
              <a:t></a:t>
            </a:r>
            <a:r>
              <a:rPr lang="en-US" i="1" dirty="0" smtClean="0">
                <a:solidFill>
                  <a:schemeClr val="tx1"/>
                </a:solidFill>
              </a:rPr>
              <a:t>Understand </a:t>
            </a:r>
            <a:r>
              <a:rPr lang="en-US" i="1" dirty="0">
                <a:solidFill>
                  <a:schemeClr val="tx1"/>
                </a:solidFill>
              </a:rPr>
              <a:t>annuity future value formulas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2.A:  GEOMETRIC EXPANSIONS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500" dirty="0"/>
              <a:t>(1)		FVA = X[(1+i)</a:t>
            </a:r>
            <a:r>
              <a:rPr lang="en-US" sz="4500" baseline="30000" dirty="0"/>
              <a:t>n-1</a:t>
            </a:r>
            <a:r>
              <a:rPr lang="en-US" sz="4500" dirty="0"/>
              <a:t> + (1+i)</a:t>
            </a:r>
            <a:r>
              <a:rPr lang="en-US" sz="4500" baseline="30000" dirty="0"/>
              <a:t>n-2</a:t>
            </a:r>
            <a:r>
              <a:rPr lang="en-US" sz="4500" dirty="0"/>
              <a:t> +...+ (1+i)</a:t>
            </a:r>
            <a:r>
              <a:rPr lang="en-US" sz="4500" baseline="30000" dirty="0"/>
              <a:t>2</a:t>
            </a:r>
            <a:r>
              <a:rPr lang="en-US" sz="4500" dirty="0"/>
              <a:t> + (1+i)</a:t>
            </a:r>
            <a:r>
              <a:rPr lang="en-US" sz="4500" baseline="30000" dirty="0"/>
              <a:t>1</a:t>
            </a:r>
            <a:r>
              <a:rPr lang="en-US" sz="4500" dirty="0"/>
              <a:t> + 1]</a:t>
            </a:r>
          </a:p>
          <a:p>
            <a:pPr>
              <a:buNone/>
            </a:pPr>
            <a:r>
              <a:rPr lang="en-US" sz="4500" dirty="0"/>
              <a:t> </a:t>
            </a:r>
          </a:p>
          <a:p>
            <a:pPr>
              <a:buNone/>
            </a:pPr>
            <a:r>
              <a:rPr lang="en-US" sz="4500" dirty="0" smtClean="0"/>
              <a:t>The </a:t>
            </a:r>
            <a:r>
              <a:rPr lang="en-US" sz="4500" dirty="0"/>
              <a:t>first step in the geometric expansion is to multiply both sides of Equation (1) by (1+i):</a:t>
            </a:r>
          </a:p>
          <a:p>
            <a:pPr>
              <a:buNone/>
            </a:pPr>
            <a:r>
              <a:rPr lang="en-US" sz="4500" dirty="0"/>
              <a:t> </a:t>
            </a:r>
          </a:p>
          <a:p>
            <a:pPr>
              <a:buNone/>
            </a:pPr>
            <a:r>
              <a:rPr lang="en-US" sz="4500" dirty="0"/>
              <a:t>(2)		FVA(1+i) = X[(1+i)</a:t>
            </a:r>
            <a:r>
              <a:rPr lang="en-US" sz="4500" baseline="30000" dirty="0"/>
              <a:t>n </a:t>
            </a:r>
            <a:r>
              <a:rPr lang="en-US" sz="4500" dirty="0"/>
              <a:t>+ (1+i)</a:t>
            </a:r>
            <a:r>
              <a:rPr lang="en-US" sz="4500" baseline="30000" dirty="0"/>
              <a:t>n-1</a:t>
            </a:r>
            <a:r>
              <a:rPr lang="en-US" sz="4500" dirty="0"/>
              <a:t> +...+ (1+i)</a:t>
            </a:r>
            <a:r>
              <a:rPr lang="en-US" sz="4500" baseline="30000" dirty="0"/>
              <a:t>3 </a:t>
            </a:r>
            <a:r>
              <a:rPr lang="en-US" sz="4500" dirty="0"/>
              <a:t>+ (1+i)</a:t>
            </a:r>
            <a:r>
              <a:rPr lang="en-US" sz="4500" baseline="30000" dirty="0"/>
              <a:t>2 </a:t>
            </a:r>
            <a:r>
              <a:rPr lang="en-US" sz="4500" dirty="0"/>
              <a:t>+ (1+i)]</a:t>
            </a:r>
          </a:p>
          <a:p>
            <a:pPr>
              <a:buNone/>
            </a:pPr>
            <a:r>
              <a:rPr lang="en-US" sz="4500" dirty="0"/>
              <a:t> </a:t>
            </a:r>
          </a:p>
          <a:p>
            <a:pPr>
              <a:buNone/>
            </a:pPr>
            <a:r>
              <a:rPr lang="en-US" sz="4500" dirty="0"/>
              <a:t>The second step in the geometric expansion is to subtract Equation (1) from </a:t>
            </a:r>
            <a:r>
              <a:rPr lang="en-US" sz="4500" dirty="0" smtClean="0"/>
              <a:t>(</a:t>
            </a:r>
            <a:r>
              <a:rPr lang="en-US" sz="4500" dirty="0"/>
              <a:t>2</a:t>
            </a:r>
            <a:r>
              <a:rPr lang="en-US" sz="4500"/>
              <a:t>) </a:t>
            </a:r>
            <a:r>
              <a:rPr lang="en-US" sz="4500" smtClean="0"/>
              <a:t>to obtain</a:t>
            </a:r>
            <a:r>
              <a:rPr lang="en-US" sz="4500" dirty="0"/>
              <a:t>:</a:t>
            </a:r>
          </a:p>
          <a:p>
            <a:pPr>
              <a:buNone/>
            </a:pPr>
            <a:r>
              <a:rPr lang="en-US" sz="4500" dirty="0"/>
              <a:t> </a:t>
            </a:r>
          </a:p>
          <a:p>
            <a:pPr>
              <a:buNone/>
            </a:pPr>
            <a:r>
              <a:rPr lang="en-US" sz="4500" dirty="0"/>
              <a:t>(3)		FVA(1+i) - FVA = X[(1+i)</a:t>
            </a:r>
            <a:r>
              <a:rPr lang="en-US" sz="4500" baseline="30000" dirty="0"/>
              <a:t>n</a:t>
            </a:r>
            <a:r>
              <a:rPr lang="en-US" sz="4500" dirty="0"/>
              <a:t> - 1]</a:t>
            </a:r>
          </a:p>
          <a:p>
            <a:pPr>
              <a:buNone/>
            </a:pPr>
            <a:r>
              <a:rPr lang="en-US" sz="4500" dirty="0"/>
              <a:t> </a:t>
            </a:r>
          </a:p>
          <a:p>
            <a:pPr>
              <a:buNone/>
            </a:pPr>
            <a:r>
              <a:rPr lang="en-US" sz="4500" dirty="0"/>
              <a:t>(4)		 </a:t>
            </a:r>
            <a:r>
              <a:rPr lang="en-US" sz="4500" dirty="0" smtClean="0"/>
              <a:t>FVA</a:t>
            </a:r>
            <a:r>
              <a:rPr lang="en-US" sz="4500" dirty="0" smtClean="0">
                <a:sym typeface="WP MathA"/>
              </a:rPr>
              <a:t>*</a:t>
            </a:r>
            <a:r>
              <a:rPr lang="en-US" sz="4500" dirty="0" smtClean="0"/>
              <a:t>1 </a:t>
            </a:r>
            <a:r>
              <a:rPr lang="en-US" sz="4500" dirty="0"/>
              <a:t>+ </a:t>
            </a:r>
            <a:r>
              <a:rPr lang="en-US" sz="4500" dirty="0" smtClean="0"/>
              <a:t>FVA</a:t>
            </a:r>
            <a:r>
              <a:rPr lang="en-US" sz="4500" dirty="0" smtClean="0">
                <a:sym typeface="WP MathA"/>
              </a:rPr>
              <a:t>*</a:t>
            </a:r>
            <a:r>
              <a:rPr lang="en-US" sz="4500" dirty="0" err="1" smtClean="0"/>
              <a:t>i</a:t>
            </a:r>
            <a:r>
              <a:rPr lang="en-US" sz="4500" dirty="0" smtClean="0"/>
              <a:t> </a:t>
            </a:r>
            <a:r>
              <a:rPr lang="en-US" sz="4500" dirty="0"/>
              <a:t>- FVA = X[(1+i)</a:t>
            </a:r>
            <a:r>
              <a:rPr lang="en-US" sz="4500" baseline="30000" dirty="0"/>
              <a:t>n</a:t>
            </a:r>
            <a:r>
              <a:rPr lang="en-US" sz="4500" dirty="0"/>
              <a:t> - 1] = </a:t>
            </a:r>
            <a:r>
              <a:rPr lang="en-US" sz="4500" dirty="0" smtClean="0"/>
              <a:t>FVA</a:t>
            </a:r>
            <a:r>
              <a:rPr lang="en-US" sz="4500" dirty="0" smtClean="0">
                <a:sym typeface="WP MathA"/>
              </a:rPr>
              <a:t>*</a:t>
            </a:r>
            <a:r>
              <a:rPr lang="en-US" sz="4500" dirty="0" err="1" smtClean="0"/>
              <a:t>i</a:t>
            </a:r>
            <a:r>
              <a:rPr lang="en-US" sz="4500" dirty="0" smtClean="0"/>
              <a:t> </a:t>
            </a:r>
            <a:r>
              <a:rPr lang="en-US" sz="4500" dirty="0"/>
              <a:t>= X[(1+i)</a:t>
            </a:r>
            <a:r>
              <a:rPr lang="en-US" sz="4500" baseline="30000" dirty="0"/>
              <a:t>n</a:t>
            </a:r>
            <a:r>
              <a:rPr lang="en-US" sz="4500" dirty="0"/>
              <a:t> - 1]</a:t>
            </a:r>
          </a:p>
          <a:p>
            <a:endParaRPr lang="en-US" sz="4500" dirty="0"/>
          </a:p>
          <a:p>
            <a:pPr>
              <a:buNone/>
            </a:pPr>
            <a:r>
              <a:rPr lang="en-US" sz="4500" dirty="0"/>
              <a:t>                                         </a:t>
            </a:r>
            <a:r>
              <a:rPr lang="en-US" sz="4500" u="sng" dirty="0"/>
              <a:t>X[(1+i)</a:t>
            </a:r>
            <a:r>
              <a:rPr lang="en-US" sz="4500" u="sng" baseline="30000" dirty="0"/>
              <a:t>n</a:t>
            </a:r>
            <a:r>
              <a:rPr lang="en-US" sz="4500" u="sng" dirty="0"/>
              <a:t> - 1]</a:t>
            </a:r>
            <a:endParaRPr lang="en-US" sz="4500" dirty="0"/>
          </a:p>
          <a:p>
            <a:pPr>
              <a:buNone/>
            </a:pPr>
            <a:r>
              <a:rPr lang="en-US" sz="4500" dirty="0"/>
              <a:t>(2.11)                FVA =          </a:t>
            </a:r>
            <a:r>
              <a:rPr lang="en-US" sz="4500" dirty="0" smtClean="0"/>
              <a:t>   </a:t>
            </a:r>
            <a:r>
              <a:rPr lang="en-US" sz="4500" dirty="0" err="1"/>
              <a:t>i</a:t>
            </a:r>
            <a:endParaRPr lang="en-US" sz="45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2.A:  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Interest</a:t>
            </a:r>
            <a:r>
              <a:rPr lang="en-US" b="1" i="1" dirty="0"/>
              <a:t> </a:t>
            </a:r>
            <a:r>
              <a:rPr lang="en-US" dirty="0"/>
              <a:t>is a charge imposed on borrowers for the use of lenders' money. The interest cost is usually expressed as a percentage of the </a:t>
            </a:r>
            <a:r>
              <a:rPr lang="en-US" i="1" dirty="0"/>
              <a:t>principal </a:t>
            </a:r>
            <a:r>
              <a:rPr lang="en-US" dirty="0"/>
              <a:t>(the sum borrowed). When a loan matures, the principal must be repaid along with any unpaid accumulated interest.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Factors affecting </a:t>
            </a:r>
            <a:r>
              <a:rPr lang="en-US" dirty="0" smtClean="0"/>
              <a:t>interest </a:t>
            </a:r>
            <a:r>
              <a:rPr lang="en-US" dirty="0"/>
              <a:t>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/>
              <a:t>1.	</a:t>
            </a:r>
            <a:r>
              <a:rPr lang="en-US" i="1" dirty="0" smtClean="0"/>
              <a:t>Inflation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/>
              <a:t>2.	</a:t>
            </a:r>
            <a:r>
              <a:rPr lang="en-US" i="1" dirty="0"/>
              <a:t>Risk or </a:t>
            </a:r>
            <a:r>
              <a:rPr lang="en-US" i="1" dirty="0" smtClean="0"/>
              <a:t>Uncertainty</a:t>
            </a:r>
            <a:endParaRPr lang="en-US" dirty="0"/>
          </a:p>
          <a:p>
            <a:pPr>
              <a:buNone/>
            </a:pPr>
            <a:r>
              <a:rPr lang="en-US" dirty="0"/>
              <a:t>  3.	</a:t>
            </a:r>
            <a:r>
              <a:rPr lang="en-US" i="1" dirty="0" err="1"/>
              <a:t>Intertemporal</a:t>
            </a:r>
            <a:r>
              <a:rPr lang="en-US" i="1" dirty="0"/>
              <a:t> Monetary </a:t>
            </a:r>
            <a:r>
              <a:rPr lang="en-US" i="1" dirty="0" smtClean="0"/>
              <a:t>Preferences</a:t>
            </a:r>
            <a:endParaRPr lang="en-US" dirty="0"/>
          </a:p>
          <a:p>
            <a:pPr>
              <a:buNone/>
            </a:pPr>
            <a:r>
              <a:rPr lang="en-US" dirty="0"/>
              <a:t>  4.	</a:t>
            </a:r>
            <a:r>
              <a:rPr lang="en-US" i="1" dirty="0"/>
              <a:t>Government </a:t>
            </a:r>
            <a:r>
              <a:rPr lang="en-US" i="1" dirty="0" smtClean="0"/>
              <a:t>Policy</a:t>
            </a:r>
            <a:endParaRPr lang="en-US" dirty="0"/>
          </a:p>
          <a:p>
            <a:pPr>
              <a:buNone/>
            </a:pPr>
            <a:r>
              <a:rPr lang="en-US" dirty="0"/>
              <a:t>  5.	</a:t>
            </a:r>
            <a:r>
              <a:rPr lang="en-US" i="1" dirty="0"/>
              <a:t>Costs of Extending </a:t>
            </a:r>
            <a:r>
              <a:rPr lang="en-US" i="1" dirty="0" smtClean="0"/>
              <a:t>Credit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2.B:  CALCULATION OF SIMPLE INTEREST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Interest is computed on a</a:t>
            </a:r>
            <a:r>
              <a:rPr lang="en-US" i="1" dirty="0"/>
              <a:t> simple basis</a:t>
            </a:r>
            <a:r>
              <a:rPr lang="en-US" dirty="0"/>
              <a:t> if it is paid only on the principal of the </a:t>
            </a:r>
            <a:r>
              <a:rPr lang="en-US" dirty="0" smtClean="0"/>
              <a:t>loan.</a:t>
            </a:r>
          </a:p>
          <a:p>
            <a:r>
              <a:rPr lang="en-US" i="1" dirty="0" smtClean="0"/>
              <a:t>Compound</a:t>
            </a:r>
            <a:r>
              <a:rPr lang="en-US" dirty="0" smtClean="0"/>
              <a:t> </a:t>
            </a:r>
            <a:r>
              <a:rPr lang="en-US" dirty="0"/>
              <a:t>interest is paid on accumulated loan interest as well as on the principal.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(2.1)	</a:t>
            </a:r>
            <a:r>
              <a:rPr lang="en-US" b="1" dirty="0" smtClean="0"/>
              <a:t>                      </a:t>
            </a:r>
            <a:r>
              <a:rPr lang="en-US" b="1" dirty="0" err="1" smtClean="0"/>
              <a:t>FV</a:t>
            </a:r>
            <a:r>
              <a:rPr lang="en-US" b="1" baseline="-25000" dirty="0" err="1" smtClean="0"/>
              <a:t>n</a:t>
            </a:r>
            <a:r>
              <a:rPr lang="en-US" b="1" dirty="0" smtClean="0"/>
              <a:t>=X</a:t>
            </a:r>
            <a:r>
              <a:rPr lang="en-US" b="1" baseline="-25000" dirty="0" smtClean="0"/>
              <a:t>0</a:t>
            </a:r>
            <a:r>
              <a:rPr lang="en-US" b="1" dirty="0" smtClean="0"/>
              <a:t>(1 </a:t>
            </a:r>
            <a:r>
              <a:rPr lang="en-US" b="1" dirty="0"/>
              <a:t>+ n × </a:t>
            </a:r>
            <a:r>
              <a:rPr lang="en-US" b="1" dirty="0" err="1"/>
              <a:t>i</a:t>
            </a:r>
            <a:r>
              <a:rPr lang="en-US" b="1" dirty="0"/>
              <a:t>)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FV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$1000(1 + 1 × .1) = $1000×1.1 × $1100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FV</a:t>
            </a:r>
            <a:r>
              <a:rPr lang="en-US" baseline="-25000" dirty="0"/>
              <a:t>2</a:t>
            </a:r>
            <a:r>
              <a:rPr lang="en-US" dirty="0"/>
              <a:t> = $1000(1 + 2 × .1) = $1000×1.2 = $1200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FV</a:t>
            </a:r>
            <a:r>
              <a:rPr lang="en-US" baseline="-25000" dirty="0"/>
              <a:t>5</a:t>
            </a:r>
            <a:r>
              <a:rPr lang="en-US" dirty="0"/>
              <a:t> = $1000(1 + 5 × .1) = $1000×1.5 = $1500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2.C:  CALCULATION OF COMPOUND INTEREST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Interest is computed on a compound basis when a borrower must pay interest on not only the loan principal, but on accumulated interest as well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/>
              <a:t>(2.2)	</a:t>
            </a:r>
            <a:r>
              <a:rPr lang="en-US" b="1" dirty="0" err="1"/>
              <a:t>FV</a:t>
            </a:r>
            <a:r>
              <a:rPr lang="en-US" b="1" baseline="-25000" dirty="0" err="1"/>
              <a:t>n</a:t>
            </a:r>
            <a:r>
              <a:rPr lang="en-US" b="1" dirty="0"/>
              <a:t> = X</a:t>
            </a:r>
            <a:r>
              <a:rPr lang="en-US" b="1" baseline="-25000" dirty="0"/>
              <a:t>0</a:t>
            </a:r>
            <a:r>
              <a:rPr lang="en-US" b="1" dirty="0"/>
              <a:t>(1 + </a:t>
            </a:r>
            <a:r>
              <a:rPr lang="en-US" b="1" dirty="0" err="1" smtClean="0"/>
              <a:t>i</a:t>
            </a:r>
            <a:r>
              <a:rPr lang="en-US" b="1" dirty="0" smtClean="0"/>
              <a:t>)</a:t>
            </a:r>
            <a:r>
              <a:rPr lang="en-US" b="1" baseline="30000" dirty="0" smtClean="0"/>
              <a:t>n</a:t>
            </a:r>
          </a:p>
          <a:p>
            <a:endParaRPr lang="en-US" b="1" baseline="30000" dirty="0" smtClean="0"/>
          </a:p>
          <a:p>
            <a:r>
              <a:rPr lang="en-US" dirty="0"/>
              <a:t>FV</a:t>
            </a:r>
            <a:r>
              <a:rPr lang="en-US" baseline="-25000" dirty="0"/>
              <a:t>5</a:t>
            </a:r>
            <a:r>
              <a:rPr lang="en-US" dirty="0"/>
              <a:t> = $1000(1+.1)</a:t>
            </a:r>
            <a:r>
              <a:rPr lang="en-US" baseline="30000" dirty="0"/>
              <a:t>5</a:t>
            </a:r>
            <a:r>
              <a:rPr lang="en-US" dirty="0"/>
              <a:t> = $1000×1.1</a:t>
            </a:r>
            <a:r>
              <a:rPr lang="en-US" baseline="30000" dirty="0"/>
              <a:t>5</a:t>
            </a:r>
            <a:r>
              <a:rPr lang="en-US" dirty="0"/>
              <a:t> = $1000×1.61051 = $</a:t>
            </a:r>
            <a:r>
              <a:rPr lang="en-US" dirty="0" smtClean="0"/>
              <a:t>1610.51</a:t>
            </a:r>
          </a:p>
          <a:p>
            <a:endParaRPr lang="en-US" dirty="0" smtClean="0"/>
          </a:p>
          <a:p>
            <a:r>
              <a:rPr lang="en-US" dirty="0" err="1"/>
              <a:t>FV</a:t>
            </a:r>
            <a:r>
              <a:rPr lang="en-US" baseline="-25000" dirty="0" err="1"/>
              <a:t>n</a:t>
            </a:r>
            <a:r>
              <a:rPr lang="en-US" dirty="0"/>
              <a:t> = X</a:t>
            </a:r>
            <a:r>
              <a:rPr lang="en-US" baseline="-25000" dirty="0"/>
              <a:t>0</a:t>
            </a:r>
            <a:r>
              <a:rPr lang="en-US" dirty="0"/>
              <a:t>(1+i)(1+i)</a:t>
            </a:r>
            <a:r>
              <a:rPr lang="en-US" baseline="30000" dirty="0"/>
              <a:t>...</a:t>
            </a:r>
            <a:r>
              <a:rPr lang="en-US" dirty="0"/>
              <a:t>(1+i) = X</a:t>
            </a:r>
            <a:r>
              <a:rPr lang="en-US" baseline="-25000" dirty="0"/>
              <a:t>0</a:t>
            </a:r>
            <a:r>
              <a:rPr lang="en-US" dirty="0"/>
              <a:t>(1+i)</a:t>
            </a:r>
            <a:r>
              <a:rPr lang="en-US" baseline="30000" dirty="0"/>
              <a:t>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FV</a:t>
            </a:r>
            <a:r>
              <a:rPr lang="en-US" baseline="-25000" dirty="0" err="1"/>
              <a:t>n</a:t>
            </a:r>
            <a:r>
              <a:rPr lang="en-US" dirty="0"/>
              <a:t> = $1000 (1 + .1)(1 + .1)</a:t>
            </a:r>
            <a:r>
              <a:rPr lang="en-US" baseline="30000" dirty="0"/>
              <a:t>...</a:t>
            </a:r>
            <a:r>
              <a:rPr lang="en-US" dirty="0"/>
              <a:t>(1 + .1) = $1000 (1 +.1)</a:t>
            </a:r>
            <a:r>
              <a:rPr lang="en-US" baseline="30000" dirty="0"/>
              <a:t>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2.D.  FRACTIONAL PERIOD COMPOUNDING OF INTEREST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the previous </a:t>
            </a:r>
            <a:r>
              <a:rPr lang="en-US" dirty="0" smtClean="0"/>
              <a:t>examples, </a:t>
            </a:r>
            <a:r>
              <a:rPr lang="en-US" dirty="0"/>
              <a:t>interest must accumulate at the </a:t>
            </a:r>
            <a:r>
              <a:rPr lang="en-US" i="1" dirty="0"/>
              <a:t>stated rate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for an entire year before it can be </a:t>
            </a:r>
            <a:r>
              <a:rPr lang="en-US" dirty="0" smtClean="0"/>
              <a:t>compounded.</a:t>
            </a:r>
          </a:p>
          <a:p>
            <a:r>
              <a:rPr lang="en-US" dirty="0" smtClean="0"/>
              <a:t>If </a:t>
            </a:r>
            <a:r>
              <a:rPr lang="en-US" dirty="0"/>
              <a:t>interest is to be compounded more than once per </a:t>
            </a:r>
            <a:r>
              <a:rPr lang="en-US" dirty="0" smtClean="0"/>
              <a:t>year, future </a:t>
            </a:r>
            <a:r>
              <a:rPr lang="en-US" dirty="0"/>
              <a:t>value </a:t>
            </a:r>
            <a:r>
              <a:rPr lang="en-US" dirty="0" smtClean="0"/>
              <a:t>is determined:</a:t>
            </a:r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(2.6)	</a:t>
            </a:r>
            <a:r>
              <a:rPr lang="en-US" b="1" dirty="0" err="1"/>
              <a:t>FV</a:t>
            </a:r>
            <a:r>
              <a:rPr lang="en-US" b="1" baseline="-25000" dirty="0" err="1"/>
              <a:t>n</a:t>
            </a:r>
            <a:r>
              <a:rPr lang="en-US" b="1" dirty="0"/>
              <a:t> = X</a:t>
            </a:r>
            <a:r>
              <a:rPr lang="en-US" b="1" baseline="-25000" dirty="0"/>
              <a:t>0</a:t>
            </a:r>
            <a:r>
              <a:rPr lang="en-US" b="1" dirty="0"/>
              <a:t> (1 + </a:t>
            </a:r>
            <a:r>
              <a:rPr lang="en-US" b="1" dirty="0" err="1"/>
              <a:t>i</a:t>
            </a:r>
            <a:r>
              <a:rPr lang="en-US" b="1" dirty="0"/>
              <a:t>/m)</a:t>
            </a:r>
            <a:r>
              <a:rPr lang="en-US" b="1" baseline="30000" dirty="0" err="1"/>
              <a:t>mn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FV</a:t>
            </a:r>
            <a:r>
              <a:rPr lang="en-US" baseline="-25000" dirty="0"/>
              <a:t>5</a:t>
            </a:r>
            <a:r>
              <a:rPr lang="en-US" dirty="0"/>
              <a:t> = $1000(1 + .1/2)</a:t>
            </a:r>
            <a:r>
              <a:rPr lang="en-US" baseline="30000" dirty="0"/>
              <a:t>2×5</a:t>
            </a:r>
            <a:r>
              <a:rPr lang="en-US" dirty="0"/>
              <a:t> = $1000(1.05)</a:t>
            </a:r>
            <a:r>
              <a:rPr lang="en-US" baseline="30000" dirty="0"/>
              <a:t>10</a:t>
            </a:r>
            <a:r>
              <a:rPr lang="en-US" dirty="0"/>
              <a:t> = $1000(1.62889) = $1628.89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FV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en-US" dirty="0"/>
              <a:t>= $1000(1 + .1/12)</a:t>
            </a:r>
            <a:r>
              <a:rPr lang="en-US" baseline="30000" dirty="0"/>
              <a:t>12×5</a:t>
            </a:r>
            <a:r>
              <a:rPr lang="en-US" dirty="0"/>
              <a:t> = $1000(1.008333)</a:t>
            </a:r>
            <a:r>
              <a:rPr lang="en-US" baseline="30000" dirty="0"/>
              <a:t>60</a:t>
            </a:r>
            <a:r>
              <a:rPr lang="en-US" dirty="0"/>
              <a:t> = $</a:t>
            </a:r>
            <a:r>
              <a:rPr lang="en-US" dirty="0" smtClean="0"/>
              <a:t>1645.31</a:t>
            </a:r>
          </a:p>
          <a:p>
            <a:endParaRPr lang="en-US" dirty="0" smtClean="0"/>
          </a:p>
          <a:p>
            <a:r>
              <a:rPr lang="en-US" dirty="0"/>
              <a:t>FV</a:t>
            </a:r>
            <a:r>
              <a:rPr lang="en-US" baseline="-25000" dirty="0"/>
              <a:t>5</a:t>
            </a:r>
            <a:r>
              <a:rPr lang="en-US" dirty="0"/>
              <a:t> = $1000(1 + .1/365)</a:t>
            </a:r>
            <a:r>
              <a:rPr lang="en-US" baseline="30000" dirty="0"/>
              <a:t>365×5</a:t>
            </a:r>
            <a:r>
              <a:rPr lang="en-US" dirty="0"/>
              <a:t> = $1648.60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2.E.  CONTINUOUS COMPOUNDING OF INTEREST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297363"/>
          </a:xfrm>
        </p:spPr>
        <p:txBody>
          <a:bodyPr>
            <a:normAutofit fontScale="85000" lnSpcReduction="10000"/>
          </a:bodyPr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2.7)					</a:t>
            </a:r>
            <a:r>
              <a:rPr lang="en-US" dirty="0"/>
              <a:t>   </a:t>
            </a:r>
          </a:p>
          <a:p>
            <a:endParaRPr lang="en-US" dirty="0"/>
          </a:p>
          <a:p>
            <a:r>
              <a:rPr lang="en-US" dirty="0"/>
              <a:t>where (e) is the natural log whose value can be approximated at 2.718 or derived from the following: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(2.8)					 </a:t>
            </a:r>
          </a:p>
          <a:p>
            <a:pPr>
              <a:buNone/>
            </a:pPr>
            <a:r>
              <a:rPr lang="en-US" dirty="0"/>
              <a:t>				 </a:t>
            </a:r>
          </a:p>
          <a:p>
            <a:r>
              <a:rPr lang="en-US" dirty="0"/>
              <a:t>FV</a:t>
            </a:r>
            <a:r>
              <a:rPr lang="en-US" baseline="-25000" dirty="0"/>
              <a:t>5</a:t>
            </a:r>
            <a:r>
              <a:rPr lang="en-US" dirty="0"/>
              <a:t> = $1000 × e</a:t>
            </a:r>
            <a:r>
              <a:rPr lang="en-US" baseline="30000" dirty="0"/>
              <a:t>.1×5</a:t>
            </a:r>
            <a:r>
              <a:rPr lang="en-US" dirty="0"/>
              <a:t> = $1000 × 2.718</a:t>
            </a:r>
            <a:r>
              <a:rPr lang="en-US" baseline="30000" dirty="0"/>
              <a:t>.5</a:t>
            </a:r>
            <a:r>
              <a:rPr lang="en-US" dirty="0"/>
              <a:t> = $1648.72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209800" y="1981200"/>
          <a:ext cx="17135856" cy="685800"/>
        </p:xfrm>
        <a:graphic>
          <a:graphicData uri="http://schemas.openxmlformats.org/presentationml/2006/ole">
            <p:oleObj spid="_x0000_s1030" name="Document" r:id="rId4" imgW="5949456" imgH="238261" progId="Word.Document.12">
              <p:embed/>
            </p:oleObj>
          </a:graphicData>
        </a:graphic>
      </p:graphicFrame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733800"/>
            <a:ext cx="2667000" cy="102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2.F.  FUTURE VALUES OF ANNUITIES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annuity</a:t>
            </a:r>
            <a:r>
              <a:rPr lang="en-US" dirty="0"/>
              <a:t> is defined as a series of identical payments made at equal intervals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(2.11)</a:t>
            </a:r>
          </a:p>
          <a:p>
            <a:r>
              <a:rPr lang="en-US" dirty="0"/>
              <a:t>Consider </a:t>
            </a:r>
            <a:r>
              <a:rPr lang="en-US" dirty="0" smtClean="0"/>
              <a:t>an annual $2000 payment at </a:t>
            </a:r>
            <a:r>
              <a:rPr lang="en-US" dirty="0"/>
              <a:t>the end of each year for </a:t>
            </a:r>
            <a:r>
              <a:rPr lang="en-US" dirty="0" smtClean="0"/>
              <a:t>20 years receiving a 10% </a:t>
            </a:r>
            <a:r>
              <a:rPr lang="en-US" dirty="0"/>
              <a:t>annual rate of interest, compounded annually.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590800"/>
            <a:ext cx="268427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953000"/>
            <a:ext cx="59666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Value Annuity Due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cash </a:t>
            </a:r>
            <a:r>
              <a:rPr lang="en-US" dirty="0"/>
              <a:t>flows were realized at the beginning of each period, the annuity would be referred to as an </a:t>
            </a:r>
            <a:r>
              <a:rPr lang="en-US" i="1" dirty="0"/>
              <a:t>annuity </a:t>
            </a:r>
            <a:r>
              <a:rPr lang="en-US" i="1" dirty="0" smtClean="0"/>
              <a:t>due: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138" y="3224213"/>
            <a:ext cx="716612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764" y="4267200"/>
            <a:ext cx="781493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340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Microsoft Equation 3.0</vt:lpstr>
      <vt:lpstr>Microsoft Office Word Document</vt:lpstr>
      <vt:lpstr>Chapter 2  Interest and Future Value </vt:lpstr>
      <vt:lpstr>2.A:  INTRODUCTION </vt:lpstr>
      <vt:lpstr>Factors affecting interest rates</vt:lpstr>
      <vt:lpstr>2.B:  CALCULATION OF SIMPLE INTEREST </vt:lpstr>
      <vt:lpstr>2.C:  CALCULATION OF COMPOUND INTEREST </vt:lpstr>
      <vt:lpstr>2.D.  FRACTIONAL PERIOD COMPOUNDING OF INTEREST </vt:lpstr>
      <vt:lpstr>2.E.  CONTINUOUS COMPOUNDING OF INTEREST </vt:lpstr>
      <vt:lpstr>2.F.  FUTURE VALUES OF ANNUITIES </vt:lpstr>
      <vt:lpstr>Future Value Annuity Due</vt:lpstr>
      <vt:lpstr>2.A:  GEOMETRIC EXPANSIONS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 Interest and Future Value</dc:title>
  <dc:creator>John</dc:creator>
  <cp:lastModifiedBy>John</cp:lastModifiedBy>
  <cp:revision>16</cp:revision>
  <dcterms:created xsi:type="dcterms:W3CDTF">2014-07-11T06:12:51Z</dcterms:created>
  <dcterms:modified xsi:type="dcterms:W3CDTF">2014-07-11T10:37:22Z</dcterms:modified>
</cp:coreProperties>
</file>