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72" r:id="rId10"/>
    <p:sldId id="265" r:id="rId11"/>
    <p:sldId id="266" r:id="rId12"/>
    <p:sldId id="267" r:id="rId13"/>
    <p:sldId id="268" r:id="rId14"/>
    <p:sldId id="269" r:id="rId15"/>
    <p:sldId id="270" r:id="rId16"/>
    <p:sldId id="271" r:id="rId17"/>
    <p:sldId id="273" r:id="rId18"/>
    <p:sldId id="274" r:id="rId19"/>
    <p:sldId id="275"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4.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CA3FFB5-689E-481E-98FE-7532912746DA}" type="datetimeFigureOut">
              <a:rPr lang="en-US" smtClean="0"/>
              <a:pPr/>
              <a:t>7/16/2015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400CBE-D2F9-479C-8373-C091ED50671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A3FFB5-689E-481E-98FE-7532912746DA}" type="datetimeFigureOut">
              <a:rPr lang="en-US" smtClean="0"/>
              <a:pPr/>
              <a:t>7/16/2015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400CBE-D2F9-479C-8373-C091ED50671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A3FFB5-689E-481E-98FE-7532912746DA}" type="datetimeFigureOut">
              <a:rPr lang="en-US" smtClean="0"/>
              <a:pPr/>
              <a:t>7/16/2015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400CBE-D2F9-479C-8373-C091ED50671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A3FFB5-689E-481E-98FE-7532912746DA}" type="datetimeFigureOut">
              <a:rPr lang="en-US" smtClean="0"/>
              <a:pPr/>
              <a:t>7/16/2015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400CBE-D2F9-479C-8373-C091ED50671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A3FFB5-689E-481E-98FE-7532912746DA}" type="datetimeFigureOut">
              <a:rPr lang="en-US" smtClean="0"/>
              <a:pPr/>
              <a:t>7/16/2015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400CBE-D2F9-479C-8373-C091ED50671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CA3FFB5-689E-481E-98FE-7532912746DA}" type="datetimeFigureOut">
              <a:rPr lang="en-US" smtClean="0"/>
              <a:pPr/>
              <a:t>7/16/2015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400CBE-D2F9-479C-8373-C091ED50671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CA3FFB5-689E-481E-98FE-7532912746DA}" type="datetimeFigureOut">
              <a:rPr lang="en-US" smtClean="0"/>
              <a:pPr/>
              <a:t>7/16/2015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400CBE-D2F9-479C-8373-C091ED50671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CA3FFB5-689E-481E-98FE-7532912746DA}" type="datetimeFigureOut">
              <a:rPr lang="en-US" smtClean="0"/>
              <a:pPr/>
              <a:t>7/16/2015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400CBE-D2F9-479C-8373-C091ED50671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A3FFB5-689E-481E-98FE-7532912746DA}" type="datetimeFigureOut">
              <a:rPr lang="en-US" smtClean="0"/>
              <a:pPr/>
              <a:t>7/16/2015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400CBE-D2F9-479C-8373-C091ED50671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A3FFB5-689E-481E-98FE-7532912746DA}" type="datetimeFigureOut">
              <a:rPr lang="en-US" smtClean="0"/>
              <a:pPr/>
              <a:t>7/16/2015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400CBE-D2F9-479C-8373-C091ED50671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A3FFB5-689E-481E-98FE-7532912746DA}" type="datetimeFigureOut">
              <a:rPr lang="en-US" smtClean="0"/>
              <a:pPr/>
              <a:t>7/16/2015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400CBE-D2F9-479C-8373-C091ED50671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A3FFB5-689E-481E-98FE-7532912746DA}" type="datetimeFigureOut">
              <a:rPr lang="en-US" smtClean="0"/>
              <a:pPr/>
              <a:t>7/16/2015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400CBE-D2F9-479C-8373-C091ED50671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8.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1.bin"/><Relationship Id="rId4" Type="http://schemas.openxmlformats.org/officeDocument/2006/relationships/image" Target="../media/image23.gi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6.gif"/></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gif"/><Relationship Id="rId1" Type="http://schemas.openxmlformats.org/officeDocument/2006/relationships/slideLayout" Target="../slideLayouts/slideLayout2.xml"/><Relationship Id="rId4" Type="http://schemas.openxmlformats.org/officeDocument/2006/relationships/image" Target="../media/image8.gif"/></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762000"/>
            <a:ext cx="7772400" cy="1470025"/>
          </a:xfrm>
        </p:spPr>
        <p:txBody>
          <a:bodyPr>
            <a:normAutofit fontScale="90000"/>
          </a:bodyPr>
          <a:lstStyle/>
          <a:p>
            <a:r>
              <a:rPr lang="en-US" b="1" dirty="0" smtClean="0"/>
              <a:t>Chapter 3  Present Value and Securities Valuation</a:t>
            </a:r>
            <a:r>
              <a:rPr lang="en-US" dirty="0" smtClean="0"/>
              <a:t/>
            </a:r>
            <a:br>
              <a:rPr lang="en-US" dirty="0" smtClean="0"/>
            </a:br>
            <a:endParaRPr lang="en-US" dirty="0"/>
          </a:p>
        </p:txBody>
      </p:sp>
      <p:sp>
        <p:nvSpPr>
          <p:cNvPr id="3" name="Subtitle 2"/>
          <p:cNvSpPr>
            <a:spLocks noGrp="1"/>
          </p:cNvSpPr>
          <p:nvPr>
            <p:ph type="subTitle" idx="1"/>
          </p:nvPr>
        </p:nvSpPr>
        <p:spPr>
          <a:xfrm>
            <a:off x="914400" y="2209800"/>
            <a:ext cx="7391400" cy="3810000"/>
          </a:xfrm>
        </p:spPr>
        <p:txBody>
          <a:bodyPr>
            <a:normAutofit fontScale="85000" lnSpcReduction="10000"/>
          </a:bodyPr>
          <a:lstStyle/>
          <a:p>
            <a:pPr algn="l"/>
            <a:r>
              <a:rPr lang="en-US" dirty="0"/>
              <a:t> </a:t>
            </a:r>
            <a:r>
              <a:rPr lang="en-US" dirty="0" smtClean="0">
                <a:solidFill>
                  <a:schemeClr val="tx1"/>
                </a:solidFill>
              </a:rPr>
              <a:t>The </a:t>
            </a:r>
            <a:r>
              <a:rPr lang="en-US" dirty="0">
                <a:solidFill>
                  <a:schemeClr val="tx1"/>
                </a:solidFill>
              </a:rPr>
              <a:t>objectives of this chapter are to enable you to:</a:t>
            </a:r>
          </a:p>
          <a:p>
            <a:pPr algn="l"/>
            <a:r>
              <a:rPr lang="en-US" i="1" dirty="0">
                <a:solidFill>
                  <a:schemeClr val="tx1"/>
                </a:solidFill>
              </a:rPr>
              <a:t>   </a:t>
            </a:r>
            <a:r>
              <a:rPr lang="en-US" dirty="0">
                <a:solidFill>
                  <a:schemeClr val="tx1"/>
                </a:solidFill>
                <a:sym typeface="WP TypographicSymbols"/>
              </a:rPr>
              <a:t></a:t>
            </a:r>
            <a:r>
              <a:rPr lang="en-US" i="1" dirty="0">
                <a:solidFill>
                  <a:schemeClr val="tx1"/>
                </a:solidFill>
              </a:rPr>
              <a:t>	Value cash flows to be paid in the future</a:t>
            </a:r>
            <a:endParaRPr lang="en-US" dirty="0">
              <a:solidFill>
                <a:schemeClr val="tx1"/>
              </a:solidFill>
            </a:endParaRPr>
          </a:p>
          <a:p>
            <a:pPr algn="l"/>
            <a:r>
              <a:rPr lang="en-US" i="1" dirty="0">
                <a:solidFill>
                  <a:schemeClr val="tx1"/>
                </a:solidFill>
              </a:rPr>
              <a:t>   </a:t>
            </a:r>
            <a:r>
              <a:rPr lang="en-US" dirty="0">
                <a:solidFill>
                  <a:schemeClr val="tx1"/>
                </a:solidFill>
                <a:sym typeface="WP TypographicSymbols"/>
              </a:rPr>
              <a:t></a:t>
            </a:r>
            <a:r>
              <a:rPr lang="en-US" i="1" dirty="0">
                <a:solidFill>
                  <a:schemeClr val="tx1"/>
                </a:solidFill>
              </a:rPr>
              <a:t>	Value series of cash flows, including annuities and perpetuities</a:t>
            </a:r>
            <a:endParaRPr lang="en-US" dirty="0">
              <a:solidFill>
                <a:schemeClr val="tx1"/>
              </a:solidFill>
            </a:endParaRPr>
          </a:p>
          <a:p>
            <a:pPr algn="l"/>
            <a:r>
              <a:rPr lang="en-US" i="1" dirty="0">
                <a:solidFill>
                  <a:schemeClr val="tx1"/>
                </a:solidFill>
              </a:rPr>
              <a:t>   </a:t>
            </a:r>
            <a:r>
              <a:rPr lang="en-US" dirty="0">
                <a:solidFill>
                  <a:schemeClr val="tx1"/>
                </a:solidFill>
                <a:sym typeface="WP TypographicSymbols"/>
              </a:rPr>
              <a:t></a:t>
            </a:r>
            <a:r>
              <a:rPr lang="en-US" i="1" dirty="0">
                <a:solidFill>
                  <a:schemeClr val="tx1"/>
                </a:solidFill>
              </a:rPr>
              <a:t>	Value growing annuities and perpetuities</a:t>
            </a:r>
            <a:endParaRPr lang="en-US" dirty="0">
              <a:solidFill>
                <a:schemeClr val="tx1"/>
              </a:solidFill>
            </a:endParaRPr>
          </a:p>
          <a:p>
            <a:pPr algn="l"/>
            <a:r>
              <a:rPr lang="en-US" i="1" dirty="0">
                <a:solidFill>
                  <a:schemeClr val="tx1"/>
                </a:solidFill>
              </a:rPr>
              <a:t>   </a:t>
            </a:r>
            <a:r>
              <a:rPr lang="en-US" dirty="0">
                <a:solidFill>
                  <a:schemeClr val="tx1"/>
                </a:solidFill>
                <a:sym typeface="WP TypographicSymbols"/>
              </a:rPr>
              <a:t></a:t>
            </a:r>
            <a:r>
              <a:rPr lang="en-US" i="1" dirty="0">
                <a:solidFill>
                  <a:schemeClr val="tx1"/>
                </a:solidFill>
              </a:rPr>
              <a:t>	Value cash flows associated with stocks and bonds</a:t>
            </a:r>
            <a:endParaRPr lang="en-US" dirty="0">
              <a:solidFill>
                <a:schemeClr val="tx1"/>
              </a:solidFill>
            </a:endParaRPr>
          </a:p>
          <a:p>
            <a:pPr algn="l"/>
            <a:r>
              <a:rPr lang="en-US" i="1" dirty="0">
                <a:solidFill>
                  <a:schemeClr val="tx1"/>
                </a:solidFill>
              </a:rPr>
              <a:t>   </a:t>
            </a:r>
            <a:r>
              <a:rPr lang="en-US" dirty="0">
                <a:solidFill>
                  <a:schemeClr val="tx1"/>
                </a:solidFill>
                <a:sym typeface="WP TypographicSymbols"/>
              </a:rPr>
              <a:t></a:t>
            </a:r>
            <a:r>
              <a:rPr lang="en-US" i="1" dirty="0">
                <a:solidFill>
                  <a:schemeClr val="tx1"/>
                </a:solidFill>
              </a:rPr>
              <a:t>	Understand how to amortize a loan</a:t>
            </a:r>
            <a:endParaRPr lang="en-US" dirty="0">
              <a:solidFill>
                <a:schemeClr val="tx1"/>
              </a:solidFill>
            </a:endParaRP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3.F.  PERPETUITY MODELS</a:t>
            </a:r>
            <a:endParaRPr lang="en-US" dirty="0"/>
          </a:p>
        </p:txBody>
      </p:sp>
      <p:sp>
        <p:nvSpPr>
          <p:cNvPr id="6" name="Content Placeholder 5"/>
          <p:cNvSpPr>
            <a:spLocks noGrp="1"/>
          </p:cNvSpPr>
          <p:nvPr>
            <p:ph idx="1"/>
          </p:nvPr>
        </p:nvSpPr>
        <p:spPr/>
        <p:txBody>
          <a:bodyPr/>
          <a:lstStyle/>
          <a:p>
            <a:r>
              <a:rPr lang="en-US" b="1" dirty="0" smtClean="0"/>
              <a:t>Annuity Model</a:t>
            </a:r>
          </a:p>
          <a:p>
            <a:endParaRPr lang="en-US" dirty="0" smtClean="0"/>
          </a:p>
          <a:p>
            <a:endParaRPr lang="en-US" dirty="0" smtClean="0"/>
          </a:p>
          <a:p>
            <a:endParaRPr lang="en-US" dirty="0" smtClean="0"/>
          </a:p>
          <a:p>
            <a:r>
              <a:rPr lang="en-US" b="1" dirty="0" smtClean="0"/>
              <a:t>Perpetuity Model</a:t>
            </a:r>
            <a:endParaRPr lang="en-US" b="1" dirty="0"/>
          </a:p>
        </p:txBody>
      </p:sp>
      <p:pic>
        <p:nvPicPr>
          <p:cNvPr id="7" name="Content Placeholder 3"/>
          <p:cNvPicPr>
            <a:picLocks noChangeAspect="1" noChangeArrowheads="1"/>
          </p:cNvPicPr>
          <p:nvPr/>
        </p:nvPicPr>
        <p:blipFill>
          <a:blip r:embed="rId2"/>
          <a:srcRect/>
          <a:stretch>
            <a:fillRect/>
          </a:stretch>
        </p:blipFill>
        <p:spPr bwMode="auto">
          <a:xfrm>
            <a:off x="2362200" y="2514600"/>
            <a:ext cx="3323492" cy="1066800"/>
          </a:xfrm>
          <a:prstGeom prst="rect">
            <a:avLst/>
          </a:prstGeom>
          <a:noFill/>
          <a:ln w="9525">
            <a:noFill/>
            <a:miter lim="800000"/>
            <a:headEnd/>
            <a:tailEnd/>
          </a:ln>
          <a:effectLst/>
        </p:spPr>
      </p:pic>
      <p:pic>
        <p:nvPicPr>
          <p:cNvPr id="27651" name="Picture 3"/>
          <p:cNvPicPr>
            <a:picLocks noChangeAspect="1" noChangeArrowheads="1"/>
          </p:cNvPicPr>
          <p:nvPr/>
        </p:nvPicPr>
        <p:blipFill>
          <a:blip r:embed="rId3"/>
          <a:srcRect/>
          <a:stretch>
            <a:fillRect/>
          </a:stretch>
        </p:blipFill>
        <p:spPr bwMode="auto">
          <a:xfrm>
            <a:off x="3352800" y="4760495"/>
            <a:ext cx="1676400" cy="926431"/>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Perpetuity minus deferred perpetuity</a:t>
            </a:r>
            <a:endParaRPr lang="en-US" b="1" dirty="0"/>
          </a:p>
        </p:txBody>
      </p:sp>
      <p:sp>
        <p:nvSpPr>
          <p:cNvPr id="3" name="Content Placeholder 2"/>
          <p:cNvSpPr>
            <a:spLocks noGrp="1"/>
          </p:cNvSpPr>
          <p:nvPr>
            <p:ph idx="1"/>
          </p:nvPr>
        </p:nvSpPr>
        <p:spPr/>
        <p:txBody>
          <a:bodyPr/>
          <a:lstStyle/>
          <a:p>
            <a:r>
              <a:rPr lang="en-US" dirty="0" smtClean="0"/>
              <a:t>The value of an annuity, then, is just the value of a perpetuity that starts at time 1 minus the value of a deferred perpetuity that starts at time n:</a:t>
            </a:r>
            <a:endParaRPr lang="en-US" dirty="0"/>
          </a:p>
        </p:txBody>
      </p:sp>
      <p:pic>
        <p:nvPicPr>
          <p:cNvPr id="28675" name="Picture 3"/>
          <p:cNvPicPr>
            <a:picLocks noChangeAspect="1" noChangeArrowheads="1"/>
          </p:cNvPicPr>
          <p:nvPr/>
        </p:nvPicPr>
        <p:blipFill>
          <a:blip r:embed="rId2"/>
          <a:srcRect/>
          <a:stretch>
            <a:fillRect/>
          </a:stretch>
        </p:blipFill>
        <p:spPr bwMode="auto">
          <a:xfrm>
            <a:off x="1447800" y="4038600"/>
            <a:ext cx="12268200" cy="914400"/>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3.G.  GROWING PERPETUITY AND ANNUITY MODELS</a:t>
            </a:r>
            <a:r>
              <a:rPr lang="en-US" dirty="0" smtClean="0"/>
              <a:t> </a:t>
            </a:r>
            <a:br>
              <a:rPr lang="en-US" dirty="0" smtClean="0"/>
            </a:br>
            <a:endParaRPr lang="en-US" dirty="0"/>
          </a:p>
        </p:txBody>
      </p:sp>
      <p:sp>
        <p:nvSpPr>
          <p:cNvPr id="3" name="Content Placeholder 2"/>
          <p:cNvSpPr>
            <a:spLocks noGrp="1"/>
          </p:cNvSpPr>
          <p:nvPr>
            <p:ph idx="1"/>
          </p:nvPr>
        </p:nvSpPr>
        <p:spPr/>
        <p:txBody>
          <a:bodyPr>
            <a:normAutofit fontScale="47500" lnSpcReduction="20000"/>
          </a:bodyPr>
          <a:lstStyle/>
          <a:p>
            <a:r>
              <a:rPr lang="en-US" sz="3800" dirty="0" smtClean="0"/>
              <a:t>If the cash flow grows at a constant  rate  g the  cash flow in year (t) would be:</a:t>
            </a:r>
          </a:p>
          <a:p>
            <a:endParaRPr lang="en-US" sz="3800" dirty="0" smtClean="0"/>
          </a:p>
          <a:p>
            <a:pPr>
              <a:buNone/>
            </a:pPr>
            <a:r>
              <a:rPr lang="en-US" sz="3800" dirty="0" smtClean="0"/>
              <a:t>(3.6)	</a:t>
            </a:r>
            <a:r>
              <a:rPr lang="en-US" sz="3800" dirty="0" err="1" smtClean="0"/>
              <a:t>CF</a:t>
            </a:r>
            <a:r>
              <a:rPr lang="en-US" sz="3800" baseline="-25000" dirty="0" err="1" smtClean="0"/>
              <a:t>t</a:t>
            </a:r>
            <a:r>
              <a:rPr lang="en-US" sz="3800" dirty="0" smtClean="0"/>
              <a:t> = CF</a:t>
            </a:r>
            <a:r>
              <a:rPr lang="en-US" sz="3800" baseline="-25000" dirty="0" smtClean="0"/>
              <a:t>1</a:t>
            </a:r>
            <a:r>
              <a:rPr lang="en-US" sz="3800" dirty="0" smtClean="0"/>
              <a:t>(1+g)</a:t>
            </a:r>
            <a:r>
              <a:rPr lang="en-US" sz="3800" baseline="30000" dirty="0" smtClean="0"/>
              <a:t>t-1</a:t>
            </a:r>
            <a:r>
              <a:rPr lang="en-US" sz="3800" dirty="0" smtClean="0"/>
              <a:t>  ,</a:t>
            </a:r>
          </a:p>
          <a:p>
            <a:pPr>
              <a:buNone/>
            </a:pPr>
            <a:r>
              <a:rPr lang="en-US" sz="3800" dirty="0" smtClean="0"/>
              <a:t> </a:t>
            </a:r>
          </a:p>
          <a:p>
            <a:pPr>
              <a:buNone/>
            </a:pPr>
            <a:r>
              <a:rPr lang="en-US" sz="3800" dirty="0" smtClean="0"/>
              <a:t>where (CF</a:t>
            </a:r>
            <a:r>
              <a:rPr lang="en-US" sz="3800" baseline="-25000" dirty="0" smtClean="0"/>
              <a:t>1</a:t>
            </a:r>
            <a:r>
              <a:rPr lang="en-US" sz="3800" dirty="0" smtClean="0"/>
              <a:t>) is the cash flow in year 1. Thus, if a stock paying a dividend of $100 in year 1 increases its dividend by 10% each year, the dividend in the 4th year is $133.10:</a:t>
            </a:r>
          </a:p>
          <a:p>
            <a:pPr>
              <a:buNone/>
            </a:pPr>
            <a:r>
              <a:rPr lang="en-US" sz="3800" dirty="0" smtClean="0"/>
              <a:t> </a:t>
            </a:r>
          </a:p>
          <a:p>
            <a:pPr>
              <a:buNone/>
            </a:pPr>
            <a:r>
              <a:rPr lang="en-US" sz="3800" dirty="0" smtClean="0"/>
              <a:t>	       	CF</a:t>
            </a:r>
            <a:r>
              <a:rPr lang="en-US" sz="3800" baseline="-25000" dirty="0" smtClean="0"/>
              <a:t>4</a:t>
            </a:r>
            <a:r>
              <a:rPr lang="en-US" sz="3800" dirty="0" smtClean="0"/>
              <a:t> = CF</a:t>
            </a:r>
            <a:r>
              <a:rPr lang="en-US" sz="3800" baseline="-25000" dirty="0" smtClean="0"/>
              <a:t>1</a:t>
            </a:r>
            <a:r>
              <a:rPr lang="en-US" sz="3800" dirty="0" smtClean="0"/>
              <a:t> (1 + .10)</a:t>
            </a:r>
            <a:r>
              <a:rPr lang="en-US" sz="3800" baseline="30000" dirty="0" smtClean="0"/>
              <a:t>4-1</a:t>
            </a:r>
            <a:endParaRPr lang="en-US" sz="3800" dirty="0" smtClean="0"/>
          </a:p>
          <a:p>
            <a:pPr>
              <a:buNone/>
            </a:pPr>
            <a:r>
              <a:rPr lang="en-US" sz="3800" dirty="0" smtClean="0"/>
              <a:t> </a:t>
            </a:r>
          </a:p>
          <a:p>
            <a:r>
              <a:rPr lang="en-US" sz="3800" dirty="0" smtClean="0"/>
              <a:t>Similarly, the cash flow in the following year (t+1) will be:</a:t>
            </a:r>
          </a:p>
          <a:p>
            <a:pPr>
              <a:buNone/>
            </a:pPr>
            <a:r>
              <a:rPr lang="en-US" sz="3800" dirty="0" smtClean="0"/>
              <a:t> </a:t>
            </a:r>
          </a:p>
          <a:p>
            <a:r>
              <a:rPr lang="en-US" sz="3800" dirty="0" smtClean="0"/>
              <a:t>(3.7)	CF</a:t>
            </a:r>
            <a:r>
              <a:rPr lang="en-US" sz="3800" baseline="-25000" dirty="0" smtClean="0"/>
              <a:t>t+1</a:t>
            </a:r>
            <a:r>
              <a:rPr lang="en-US" sz="3800" dirty="0" smtClean="0"/>
              <a:t> = CF</a:t>
            </a:r>
            <a:r>
              <a:rPr lang="en-US" sz="3800" baseline="-25000" dirty="0" smtClean="0"/>
              <a:t>1</a:t>
            </a:r>
            <a:r>
              <a:rPr lang="en-US" sz="3800" dirty="0" smtClean="0"/>
              <a:t> (1 + g)</a:t>
            </a:r>
            <a:r>
              <a:rPr lang="en-US" sz="3800" baseline="30000" dirty="0" smtClean="0"/>
              <a:t>t</a:t>
            </a:r>
          </a:p>
          <a:p>
            <a:endParaRPr lang="en-US" sz="3800" dirty="0" smtClean="0"/>
          </a:p>
          <a:p>
            <a:r>
              <a:rPr lang="en-US" sz="3800" dirty="0" smtClean="0"/>
              <a:t>The stock's dividend in the 5th year will be $146.41:</a:t>
            </a:r>
          </a:p>
          <a:p>
            <a:pPr>
              <a:buNone/>
            </a:pPr>
            <a:r>
              <a:rPr lang="en-US" sz="3800" dirty="0" smtClean="0"/>
              <a:t> </a:t>
            </a:r>
          </a:p>
          <a:p>
            <a:r>
              <a:rPr lang="en-US" sz="3800" dirty="0" smtClean="0"/>
              <a:t>	CF</a:t>
            </a:r>
            <a:r>
              <a:rPr lang="en-US" sz="3800" baseline="-25000" dirty="0" smtClean="0"/>
              <a:t>4+1</a:t>
            </a:r>
            <a:r>
              <a:rPr lang="en-US" sz="3800" dirty="0" smtClean="0"/>
              <a:t> = CF</a:t>
            </a:r>
            <a:r>
              <a:rPr lang="en-US" sz="3800" baseline="-25000" dirty="0" smtClean="0"/>
              <a:t>1</a:t>
            </a:r>
            <a:r>
              <a:rPr lang="en-US" sz="3800" dirty="0" smtClean="0"/>
              <a:t> (1+.10)</a:t>
            </a:r>
            <a:r>
              <a:rPr lang="en-US" sz="3800" baseline="30000" dirty="0" smtClean="0"/>
              <a:t>4</a:t>
            </a:r>
            <a:r>
              <a:rPr lang="en-US" sz="3800" dirty="0" smtClean="0"/>
              <a:t> = $146.41</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Growing Perpetuity Models</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If the stock has an infinite life expectancy, and its dividends were discounted at 13%, the value is:</a:t>
            </a:r>
          </a:p>
          <a:p>
            <a:endParaRPr lang="en-US" dirty="0" smtClean="0"/>
          </a:p>
          <a:p>
            <a:endParaRPr lang="en-US" dirty="0" smtClean="0"/>
          </a:p>
          <a:p>
            <a:pPr>
              <a:buNone/>
            </a:pPr>
            <a:r>
              <a:rPr lang="en-US" dirty="0" smtClean="0"/>
              <a:t>				 </a:t>
            </a:r>
          </a:p>
          <a:p>
            <a:pPr>
              <a:buNone/>
            </a:pPr>
            <a:r>
              <a:rPr lang="en-US" dirty="0" smtClean="0"/>
              <a:t> </a:t>
            </a:r>
          </a:p>
          <a:p>
            <a:r>
              <a:rPr lang="en-US" dirty="0" smtClean="0"/>
              <a:t>This expression is called the </a:t>
            </a:r>
            <a:r>
              <a:rPr lang="en-US" b="1" dirty="0" smtClean="0"/>
              <a:t>Gordon Stock Pricing Model</a:t>
            </a:r>
            <a:r>
              <a:rPr lang="en-US" dirty="0" smtClean="0"/>
              <a:t>. It assumes that cash flows (dividends) associated are known in the first period and will grow at a constant compound rate thereafter.</a:t>
            </a:r>
            <a:endParaRPr lang="en-US" dirty="0"/>
          </a:p>
        </p:txBody>
      </p:sp>
      <p:pic>
        <p:nvPicPr>
          <p:cNvPr id="29699" name="Picture 3"/>
          <p:cNvPicPr>
            <a:picLocks noChangeAspect="1" noChangeArrowheads="1"/>
          </p:cNvPicPr>
          <p:nvPr/>
        </p:nvPicPr>
        <p:blipFill>
          <a:blip r:embed="rId2"/>
          <a:srcRect/>
          <a:stretch>
            <a:fillRect/>
          </a:stretch>
        </p:blipFill>
        <p:spPr bwMode="auto">
          <a:xfrm>
            <a:off x="2438400" y="3276600"/>
            <a:ext cx="5232400" cy="923365"/>
          </a:xfrm>
          <a:prstGeom prst="rect">
            <a:avLst/>
          </a:prstGeom>
          <a:noFill/>
          <a:ln w="9525">
            <a:noFill/>
            <a:miter lim="800000"/>
            <a:headEnd/>
            <a:tailEnd/>
          </a:ln>
          <a:effectLst/>
        </p:spPr>
      </p:pic>
      <p:pic>
        <p:nvPicPr>
          <p:cNvPr id="29701" name="Picture 5"/>
          <p:cNvPicPr>
            <a:picLocks noChangeAspect="1" noChangeArrowheads="1"/>
          </p:cNvPicPr>
          <p:nvPr/>
        </p:nvPicPr>
        <p:blipFill>
          <a:blip r:embed="rId3"/>
          <a:srcRect/>
          <a:stretch>
            <a:fillRect/>
          </a:stretch>
        </p:blipFill>
        <p:spPr bwMode="auto">
          <a:xfrm>
            <a:off x="3810000" y="2286000"/>
            <a:ext cx="1981200" cy="990600"/>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Growing Annuities</a:t>
            </a:r>
            <a:endParaRPr lang="en-US" b="1" dirty="0"/>
          </a:p>
        </p:txBody>
      </p:sp>
      <p:sp>
        <p:nvSpPr>
          <p:cNvPr id="3" name="Content Placeholder 2"/>
          <p:cNvSpPr>
            <a:spLocks noGrp="1"/>
          </p:cNvSpPr>
          <p:nvPr>
            <p:ph idx="1"/>
          </p:nvPr>
        </p:nvSpPr>
        <p:spPr/>
        <p:txBody>
          <a:bodyPr>
            <a:normAutofit fontScale="77500" lnSpcReduction="20000"/>
          </a:bodyPr>
          <a:lstStyle/>
          <a:p>
            <a:r>
              <a:rPr lang="en-US" dirty="0" smtClean="0"/>
              <a:t>The formula (3.8) for evaluating growing annuities can be derived intuitively from the growing perpetuity model. </a:t>
            </a:r>
          </a:p>
          <a:p>
            <a:r>
              <a:rPr lang="en-US" dirty="0" smtClean="0"/>
              <a:t>The difference between the present value of a growing perpetuity with cash flows beginning in time period (n) is deducted from the present value of a perpetuity with cash flows beginning in year one, resulting in the present value of an (n) year growing annuity. </a:t>
            </a:r>
          </a:p>
          <a:p>
            <a:r>
              <a:rPr lang="en-US" dirty="0" smtClean="0"/>
              <a:t>Notice that the amount of the cash flow generated by the growing annuity in year (n+1) is CF(1+g)</a:t>
            </a:r>
            <a:r>
              <a:rPr lang="en-US" baseline="30000" dirty="0" smtClean="0"/>
              <a:t>n</a:t>
            </a:r>
            <a:r>
              <a:rPr lang="en-US" dirty="0" smtClean="0"/>
              <a:t>. This is the first of the cash flows not generated by the growing annuity; it is generated after the annuity is sold or terminated.</a:t>
            </a:r>
          </a:p>
          <a:p>
            <a:endParaRPr lang="en-US" dirty="0"/>
          </a:p>
        </p:txBody>
      </p:sp>
      <p:pic>
        <p:nvPicPr>
          <p:cNvPr id="30723" name="Picture 3"/>
          <p:cNvPicPr>
            <a:picLocks noChangeAspect="1" noChangeArrowheads="1"/>
          </p:cNvPicPr>
          <p:nvPr/>
        </p:nvPicPr>
        <p:blipFill>
          <a:blip r:embed="rId2"/>
          <a:srcRect/>
          <a:stretch>
            <a:fillRect/>
          </a:stretch>
        </p:blipFill>
        <p:spPr bwMode="auto">
          <a:xfrm>
            <a:off x="2667000" y="5257800"/>
            <a:ext cx="3217985" cy="914400"/>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Growing Annuity Illustration</a:t>
            </a:r>
            <a:endParaRPr lang="en-US" b="1" dirty="0"/>
          </a:p>
        </p:txBody>
      </p:sp>
      <p:sp>
        <p:nvSpPr>
          <p:cNvPr id="3" name="Content Placeholder 2"/>
          <p:cNvSpPr>
            <a:spLocks noGrp="1"/>
          </p:cNvSpPr>
          <p:nvPr>
            <p:ph idx="1"/>
          </p:nvPr>
        </p:nvSpPr>
        <p:spPr/>
        <p:txBody>
          <a:bodyPr>
            <a:normAutofit/>
          </a:bodyPr>
          <a:lstStyle/>
          <a:p>
            <a:r>
              <a:rPr lang="en-US" dirty="0" smtClean="0"/>
              <a:t>Consider a project whose cash flow in year 1 will be $10,000. If cash flows grow at the inflation rate of 6% each year until year 6, then terminate, the present value is  $48,320.35, at a discount rate of 11%:</a:t>
            </a:r>
          </a:p>
          <a:p>
            <a:endParaRPr lang="en-US" dirty="0"/>
          </a:p>
        </p:txBody>
      </p:sp>
      <p:pic>
        <p:nvPicPr>
          <p:cNvPr id="31747" name="Picture 3"/>
          <p:cNvPicPr>
            <a:picLocks noChangeAspect="1" noChangeArrowheads="1"/>
          </p:cNvPicPr>
          <p:nvPr/>
        </p:nvPicPr>
        <p:blipFill>
          <a:blip r:embed="rId2"/>
          <a:srcRect/>
          <a:stretch>
            <a:fillRect/>
          </a:stretch>
        </p:blipFill>
        <p:spPr bwMode="auto">
          <a:xfrm>
            <a:off x="304800" y="4419600"/>
            <a:ext cx="8420100" cy="990600"/>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3.H. STOCK VALUATION</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Consider a stock whose annual dividend next year will be $50. This payment will grow at an annual rate of 5% thereafter. An investor has determined that the appropriate discount rate for this stock is 10%:</a:t>
            </a:r>
          </a:p>
          <a:p>
            <a:endParaRPr lang="en-US" dirty="0"/>
          </a:p>
        </p:txBody>
      </p:sp>
      <p:pic>
        <p:nvPicPr>
          <p:cNvPr id="33795" name="Picture 3"/>
          <p:cNvPicPr>
            <a:picLocks noChangeAspect="1" noChangeArrowheads="1"/>
          </p:cNvPicPr>
          <p:nvPr/>
        </p:nvPicPr>
        <p:blipFill>
          <a:blip r:embed="rId2"/>
          <a:srcRect/>
          <a:stretch>
            <a:fillRect/>
          </a:stretch>
        </p:blipFill>
        <p:spPr bwMode="auto">
          <a:xfrm>
            <a:off x="1905000" y="4495800"/>
            <a:ext cx="4953000" cy="1238250"/>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if the Sock is Sold?</a:t>
            </a:r>
            <a:endParaRPr lang="en-US" b="1" dirty="0"/>
          </a:p>
        </p:txBody>
      </p:sp>
      <p:sp>
        <p:nvSpPr>
          <p:cNvPr id="3" name="Content Placeholder 2"/>
          <p:cNvSpPr>
            <a:spLocks noGrp="1"/>
          </p:cNvSpPr>
          <p:nvPr>
            <p:ph idx="1"/>
          </p:nvPr>
        </p:nvSpPr>
        <p:spPr/>
        <p:txBody>
          <a:bodyPr/>
          <a:lstStyle/>
          <a:p>
            <a:r>
              <a:rPr lang="en-US" sz="2400" dirty="0" smtClean="0"/>
              <a:t>Suppose that the stock is sold n 5 years:</a:t>
            </a:r>
          </a:p>
          <a:p>
            <a:endParaRPr lang="en-US" sz="2400" dirty="0" smtClean="0"/>
          </a:p>
          <a:p>
            <a:endParaRPr lang="en-US" sz="2400" dirty="0" smtClean="0"/>
          </a:p>
          <a:p>
            <a:r>
              <a:rPr lang="en-US" sz="2400" dirty="0" smtClean="0"/>
              <a:t>DIV</a:t>
            </a:r>
            <a:r>
              <a:rPr lang="en-US" sz="2400" baseline="-25000" dirty="0" smtClean="0"/>
              <a:t>6</a:t>
            </a:r>
            <a:r>
              <a:rPr lang="en-US" sz="2400" dirty="0" smtClean="0"/>
              <a:t> = DIV</a:t>
            </a:r>
            <a:r>
              <a:rPr lang="en-US" sz="2400" baseline="-25000" dirty="0" smtClean="0"/>
              <a:t>1</a:t>
            </a:r>
            <a:r>
              <a:rPr lang="en-US" sz="2400" dirty="0" smtClean="0"/>
              <a:t> (1+.05)</a:t>
            </a:r>
            <a:r>
              <a:rPr lang="en-US" sz="2400" baseline="30000" dirty="0" smtClean="0"/>
              <a:t>6-1</a:t>
            </a:r>
            <a:r>
              <a:rPr lang="en-US" sz="2400" dirty="0" smtClean="0"/>
              <a:t> = $63.81</a:t>
            </a:r>
          </a:p>
          <a:p>
            <a:r>
              <a:rPr lang="en-US" sz="2400" dirty="0" smtClean="0"/>
              <a:t>Stock value in year five =  63.81/(.10-.05) = $1276.28</a:t>
            </a:r>
          </a:p>
          <a:p>
            <a:endParaRPr lang="en-US" sz="2400" dirty="0" smtClean="0"/>
          </a:p>
          <a:p>
            <a:endParaRPr lang="en-US" sz="2400" dirty="0" smtClean="0"/>
          </a:p>
          <a:p>
            <a:endParaRPr lang="en-US" sz="2400" dirty="0" smtClean="0"/>
          </a:p>
          <a:p>
            <a:r>
              <a:rPr lang="en-US" sz="2400" dirty="0" smtClean="0"/>
              <a:t>PV = $792.57 + $207.53 = $1000  (Rounding error)</a:t>
            </a:r>
          </a:p>
          <a:p>
            <a:endParaRPr lang="en-US" dirty="0" smtClean="0"/>
          </a:p>
          <a:p>
            <a:endParaRPr lang="en-US" dirty="0"/>
          </a:p>
        </p:txBody>
      </p:sp>
      <p:pic>
        <p:nvPicPr>
          <p:cNvPr id="34819" name="Picture 3"/>
          <p:cNvPicPr>
            <a:picLocks noChangeAspect="1" noChangeArrowheads="1"/>
          </p:cNvPicPr>
          <p:nvPr/>
        </p:nvPicPr>
        <p:blipFill>
          <a:blip r:embed="rId2"/>
          <a:srcRect/>
          <a:stretch>
            <a:fillRect/>
          </a:stretch>
        </p:blipFill>
        <p:spPr bwMode="auto">
          <a:xfrm>
            <a:off x="1828801" y="2133600"/>
            <a:ext cx="4191000" cy="801221"/>
          </a:xfrm>
          <a:prstGeom prst="rect">
            <a:avLst/>
          </a:prstGeom>
          <a:noFill/>
          <a:ln w="9525">
            <a:noFill/>
            <a:miter lim="800000"/>
            <a:headEnd/>
            <a:tailEnd/>
          </a:ln>
          <a:effectLst/>
        </p:spPr>
      </p:pic>
      <p:pic>
        <p:nvPicPr>
          <p:cNvPr id="34821" name="Picture 5"/>
          <p:cNvPicPr>
            <a:picLocks noChangeAspect="1" noChangeArrowheads="1"/>
          </p:cNvPicPr>
          <p:nvPr/>
        </p:nvPicPr>
        <p:blipFill>
          <a:blip r:embed="rId3"/>
          <a:srcRect/>
          <a:stretch>
            <a:fillRect/>
          </a:stretch>
        </p:blipFill>
        <p:spPr bwMode="auto">
          <a:xfrm>
            <a:off x="2590801" y="4038600"/>
            <a:ext cx="3429000" cy="896216"/>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3.I.  AMORTIZATION</a:t>
            </a:r>
            <a:r>
              <a:rPr lang="en-US" dirty="0" smtClean="0"/>
              <a:t/>
            </a:r>
            <a:br>
              <a:rPr lang="en-US" dirty="0" smtClean="0"/>
            </a:br>
            <a:endParaRPr lang="en-US" dirty="0"/>
          </a:p>
        </p:txBody>
      </p:sp>
      <p:pic>
        <p:nvPicPr>
          <p:cNvPr id="35842" name="Picture 2"/>
          <p:cNvPicPr>
            <a:picLocks noGrp="1" noChangeAspect="1" noChangeArrowheads="1"/>
          </p:cNvPicPr>
          <p:nvPr>
            <p:ph idx="1"/>
          </p:nvPr>
        </p:nvPicPr>
        <p:blipFill>
          <a:blip r:embed="rId3"/>
          <a:srcRect/>
          <a:stretch>
            <a:fillRect/>
          </a:stretch>
        </p:blipFill>
        <p:spPr bwMode="auto">
          <a:xfrm>
            <a:off x="2895600" y="1371600"/>
            <a:ext cx="2848708" cy="914400"/>
          </a:xfrm>
          <a:prstGeom prst="rect">
            <a:avLst/>
          </a:prstGeom>
          <a:noFill/>
          <a:ln w="9525">
            <a:noFill/>
            <a:miter lim="800000"/>
            <a:headEnd/>
            <a:tailEnd/>
          </a:ln>
          <a:effectLst/>
        </p:spPr>
      </p:pic>
      <p:pic>
        <p:nvPicPr>
          <p:cNvPr id="35843" name="Picture 3"/>
          <p:cNvPicPr>
            <a:picLocks noChangeAspect="1" noChangeArrowheads="1"/>
          </p:cNvPicPr>
          <p:nvPr/>
        </p:nvPicPr>
        <p:blipFill>
          <a:blip r:embed="rId4"/>
          <a:srcRect/>
          <a:stretch>
            <a:fillRect/>
          </a:stretch>
        </p:blipFill>
        <p:spPr bwMode="auto">
          <a:xfrm>
            <a:off x="3048000" y="2362200"/>
            <a:ext cx="2848708" cy="914400"/>
          </a:xfrm>
          <a:prstGeom prst="rect">
            <a:avLst/>
          </a:prstGeom>
          <a:noFill/>
          <a:ln w="9525">
            <a:noFill/>
            <a:miter lim="800000"/>
            <a:headEnd/>
            <a:tailEnd/>
          </a:ln>
          <a:effectLst/>
        </p:spPr>
      </p:pic>
      <p:sp>
        <p:nvSpPr>
          <p:cNvPr id="6" name="Rectangle 5"/>
          <p:cNvSpPr/>
          <p:nvPr/>
        </p:nvSpPr>
        <p:spPr>
          <a:xfrm>
            <a:off x="914400" y="3276600"/>
            <a:ext cx="7696200" cy="1200329"/>
          </a:xfrm>
          <a:prstGeom prst="rect">
            <a:avLst/>
          </a:prstGeom>
        </p:spPr>
        <p:txBody>
          <a:bodyPr wrap="square">
            <a:spAutoFit/>
          </a:bodyPr>
          <a:lstStyle/>
          <a:p>
            <a:r>
              <a:rPr lang="en-US" sz="2400" dirty="0" smtClean="0"/>
              <a:t>If a bank were to extend a $865,895 five-year mortgage to a corporation at an interest rate of 5%, the  annual payment on the mortgage would be $200,000:</a:t>
            </a:r>
            <a:endParaRPr lang="en-US" sz="2400" dirty="0"/>
          </a:p>
        </p:txBody>
      </p:sp>
      <p:sp>
        <p:nvSpPr>
          <p:cNvPr id="27651"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27650" name="Object 2"/>
          <p:cNvGraphicFramePr>
            <a:graphicFrameLocks noChangeAspect="1"/>
          </p:cNvGraphicFramePr>
          <p:nvPr/>
        </p:nvGraphicFramePr>
        <p:xfrm>
          <a:off x="1828800" y="4800600"/>
          <a:ext cx="5791200" cy="914400"/>
        </p:xfrm>
        <a:graphic>
          <a:graphicData uri="http://schemas.openxmlformats.org/presentationml/2006/ole">
            <p:oleObj spid="_x0000_s27650" name="Equation" r:id="rId5" imgW="3086100" imgH="482600" progId="Equation.3">
              <p:embed/>
            </p:oleObj>
          </a:graphicData>
        </a:graphic>
      </p:graphicFrame>
      <p:sp>
        <p:nvSpPr>
          <p:cNvPr id="27652" name="Rectangle 4"/>
          <p:cNvSpPr>
            <a:spLocks noChangeArrowheads="1"/>
          </p:cNvSpPr>
          <p:nvPr/>
        </p:nvSpPr>
        <p:spPr bwMode="auto">
          <a:xfrm>
            <a:off x="0" y="4857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Amortization Table</a:t>
            </a:r>
            <a:r>
              <a:rPr lang="en-US" sz="3100" b="1" dirty="0" smtClean="0"/>
              <a:t/>
            </a:r>
            <a:br>
              <a:rPr lang="en-US" sz="3100" b="1" dirty="0" smtClean="0"/>
            </a:br>
            <a:r>
              <a:rPr lang="en-US" sz="3100" b="1" dirty="0" smtClean="0"/>
              <a:t>Mortgage Amount: $865,895</a:t>
            </a:r>
            <a:endParaRPr lang="en-US" b="1" dirty="0"/>
          </a:p>
        </p:txBody>
      </p:sp>
      <p:sp>
        <p:nvSpPr>
          <p:cNvPr id="3" name="Content Placeholder 2"/>
          <p:cNvSpPr>
            <a:spLocks noGrp="1"/>
          </p:cNvSpPr>
          <p:nvPr>
            <p:ph idx="1"/>
          </p:nvPr>
        </p:nvSpPr>
        <p:spPr/>
        <p:txBody>
          <a:bodyPr>
            <a:noAutofit/>
          </a:bodyPr>
          <a:lstStyle/>
          <a:p>
            <a:pPr>
              <a:buNone/>
            </a:pPr>
            <a:endParaRPr lang="en-US" sz="2400" u="sng" dirty="0" smtClean="0"/>
          </a:p>
          <a:p>
            <a:pPr>
              <a:buNone/>
            </a:pPr>
            <a:r>
              <a:rPr lang="en-US" sz="2400" u="sng" dirty="0" smtClean="0"/>
              <a:t>Year</a:t>
            </a:r>
            <a:r>
              <a:rPr lang="en-US" sz="2400" dirty="0" smtClean="0"/>
              <a:t>	</a:t>
            </a:r>
            <a:r>
              <a:rPr lang="en-US" sz="2400" u="sng" dirty="0" smtClean="0"/>
              <a:t>Principal</a:t>
            </a:r>
            <a:r>
              <a:rPr lang="en-US" sz="2400" dirty="0" smtClean="0"/>
              <a:t>	</a:t>
            </a:r>
            <a:r>
              <a:rPr lang="en-US" sz="2400" u="sng" dirty="0" smtClean="0"/>
              <a:t>Payment</a:t>
            </a:r>
            <a:r>
              <a:rPr lang="en-US" sz="2400" dirty="0" smtClean="0"/>
              <a:t>	</a:t>
            </a:r>
            <a:r>
              <a:rPr lang="en-US" sz="2400" u="sng" dirty="0" smtClean="0"/>
              <a:t>Interest</a:t>
            </a:r>
            <a:r>
              <a:rPr lang="en-US" sz="2400" dirty="0" smtClean="0"/>
              <a:t>	</a:t>
            </a:r>
            <a:r>
              <a:rPr lang="en-US" sz="2400" u="sng" dirty="0" smtClean="0"/>
              <a:t>Pmt to Prin.</a:t>
            </a:r>
            <a:endParaRPr lang="en-US" sz="2400" dirty="0" smtClean="0"/>
          </a:p>
          <a:p>
            <a:pPr>
              <a:buNone/>
            </a:pPr>
            <a:r>
              <a:rPr lang="en-US" sz="2400" dirty="0" smtClean="0"/>
              <a:t>1		865,895	200,000	43,295		156,705</a:t>
            </a:r>
          </a:p>
          <a:p>
            <a:pPr>
              <a:buNone/>
            </a:pPr>
            <a:r>
              <a:rPr lang="en-US" sz="2400" dirty="0" smtClean="0"/>
              <a:t>2		709,189	200,000	35,459		164,541</a:t>
            </a:r>
          </a:p>
          <a:p>
            <a:pPr>
              <a:buNone/>
            </a:pPr>
            <a:r>
              <a:rPr lang="en-US" sz="2400" dirty="0" smtClean="0"/>
              <a:t>3		544,649	200,000	27,232		172,768</a:t>
            </a:r>
          </a:p>
          <a:p>
            <a:pPr>
              <a:buNone/>
            </a:pPr>
            <a:r>
              <a:rPr lang="en-US" sz="2400" dirty="0" smtClean="0"/>
              <a:t>4		371,881	200,000	18,594		181,406</a:t>
            </a:r>
          </a:p>
          <a:p>
            <a:pPr>
              <a:buNone/>
            </a:pPr>
            <a:r>
              <a:rPr lang="en-US" sz="2400" dirty="0" smtClean="0"/>
              <a:t>5		190,476	200,000	 9,524		190,476</a:t>
            </a:r>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3.A.  INTRODUCTION</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Cash </a:t>
            </a:r>
            <a:r>
              <a:rPr lang="en-US" dirty="0"/>
              <a:t>flows realized at the present time have a greater value to investors than cash flows realized later for the following reasons</a:t>
            </a:r>
            <a:r>
              <a:rPr lang="en-US" dirty="0" smtClean="0"/>
              <a:t>:</a:t>
            </a:r>
            <a:endParaRPr lang="en-US" dirty="0"/>
          </a:p>
          <a:p>
            <a:r>
              <a:rPr lang="en-US" dirty="0"/>
              <a:t>   1.	</a:t>
            </a:r>
            <a:r>
              <a:rPr lang="en-US" i="1" dirty="0"/>
              <a:t>Inflation</a:t>
            </a:r>
            <a:r>
              <a:rPr lang="en-US" dirty="0"/>
              <a:t>: The purchasing power of money tends to decline over time.</a:t>
            </a:r>
          </a:p>
          <a:p>
            <a:r>
              <a:rPr lang="en-US" dirty="0"/>
              <a:t>   2.	</a:t>
            </a:r>
            <a:r>
              <a:rPr lang="en-US" i="1" dirty="0"/>
              <a:t>Risk</a:t>
            </a:r>
            <a:r>
              <a:rPr lang="en-US" dirty="0"/>
              <a:t>: One never knows with certainty whether he will actually realize the cash flow that he is expecting.</a:t>
            </a:r>
          </a:p>
          <a:p>
            <a:r>
              <a:rPr lang="en-US" dirty="0"/>
              <a:t>   3.	The option to either spend money now or defer spending it is likely to be worth more than being forced to defer spending the money.</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Monthly Payments</a:t>
            </a:r>
            <a:endParaRPr lang="en-US" b="1" dirty="0"/>
          </a:p>
        </p:txBody>
      </p:sp>
      <p:sp>
        <p:nvSpPr>
          <p:cNvPr id="3" name="Content Placeholder 2"/>
          <p:cNvSpPr>
            <a:spLocks noGrp="1"/>
          </p:cNvSpPr>
          <p:nvPr>
            <p:ph idx="1"/>
          </p:nvPr>
        </p:nvSpPr>
        <p:spPr/>
        <p:txBody>
          <a:bodyPr>
            <a:normAutofit/>
          </a:bodyPr>
          <a:lstStyle/>
          <a:p>
            <a:r>
              <a:rPr lang="en-US" sz="2400" dirty="0" smtClean="0"/>
              <a:t>Consider a second example where a family purchases a home with $50,000 down and a $500,000 mortgage. The mortgage will be amortized over thirty years with equal monthly payments. The interest rate on the mortgage will be 8% per year.  </a:t>
            </a:r>
          </a:p>
          <a:p>
            <a:r>
              <a:rPr lang="en-US" sz="2400" dirty="0" smtClean="0"/>
              <a:t>First, we will express annual data as monthly data. The monthly interest rate will be .00667 or 8% divided by 12. </a:t>
            </a:r>
          </a:p>
          <a:p>
            <a:endParaRPr lang="en-US" dirty="0"/>
          </a:p>
        </p:txBody>
      </p:sp>
      <p:sp>
        <p:nvSpPr>
          <p:cNvPr id="2560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5601" name="Object 1"/>
          <p:cNvGraphicFramePr>
            <a:graphicFrameLocks noChangeAspect="1"/>
          </p:cNvGraphicFramePr>
          <p:nvPr/>
        </p:nvGraphicFramePr>
        <p:xfrm>
          <a:off x="838200" y="4724400"/>
          <a:ext cx="7566211" cy="914400"/>
        </p:xfrm>
        <a:graphic>
          <a:graphicData uri="http://schemas.openxmlformats.org/presentationml/2006/ole">
            <p:oleObj spid="_x0000_s25601" name="Equation" r:id="rId3" imgW="4025900" imgH="482600" progId="Equation.3">
              <p:embed/>
            </p:oleObj>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PV Single Cash Flow</a:t>
            </a:r>
            <a:endParaRPr lang="en-US" b="1" dirty="0"/>
          </a:p>
        </p:txBody>
      </p:sp>
      <p:sp>
        <p:nvSpPr>
          <p:cNvPr id="3" name="Content Placeholder 2"/>
          <p:cNvSpPr>
            <a:spLocks noGrp="1"/>
          </p:cNvSpPr>
          <p:nvPr>
            <p:ph idx="1"/>
          </p:nvPr>
        </p:nvSpPr>
        <p:spPr/>
        <p:txBody>
          <a:bodyPr/>
          <a:lstStyle/>
          <a:p>
            <a:r>
              <a:rPr lang="en-US" dirty="0" smtClean="0"/>
              <a:t>Present value of a single cash flow:</a:t>
            </a:r>
          </a:p>
          <a:p>
            <a:endParaRPr lang="en-US" dirty="0"/>
          </a:p>
          <a:p>
            <a:endParaRPr lang="en-US" dirty="0" smtClean="0"/>
          </a:p>
          <a:p>
            <a:r>
              <a:rPr lang="en-US" dirty="0" smtClean="0"/>
              <a:t>The </a:t>
            </a:r>
            <a:r>
              <a:rPr lang="en-US" dirty="0"/>
              <a:t>maximum a rational investor </a:t>
            </a:r>
            <a:r>
              <a:rPr lang="en-US" dirty="0" smtClean="0"/>
              <a:t>should </a:t>
            </a:r>
            <a:r>
              <a:rPr lang="en-US" dirty="0"/>
              <a:t>pay for an investment yielding a $9000 cash flow in 6</a:t>
            </a:r>
            <a:r>
              <a:rPr lang="en-US" dirty="0" smtClean="0"/>
              <a:t> </a:t>
            </a:r>
            <a:r>
              <a:rPr lang="en-US" dirty="0"/>
              <a:t>years assuming </a:t>
            </a:r>
            <a:r>
              <a:rPr lang="en-US" dirty="0" smtClean="0"/>
              <a:t>k=.15 is </a:t>
            </a:r>
            <a:r>
              <a:rPr lang="en-US" dirty="0"/>
              <a:t>$</a:t>
            </a:r>
            <a:r>
              <a:rPr lang="en-US" dirty="0" smtClean="0"/>
              <a:t>3891:</a:t>
            </a:r>
          </a:p>
          <a:p>
            <a:endParaRPr lang="en-US" dirty="0"/>
          </a:p>
        </p:txBody>
      </p:sp>
      <p:sp>
        <p:nvSpPr>
          <p:cNvPr id="10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8" name="Picture 4"/>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895600" y="2209800"/>
            <a:ext cx="2057400" cy="786653"/>
          </a:xfrm>
          <a:prstGeom prst="rect">
            <a:avLst/>
          </a:prstGeom>
          <a:noFill/>
        </p:spPr>
      </p:pic>
      <p:pic>
        <p:nvPicPr>
          <p:cNvPr id="1031" name="Picture 7"/>
          <p:cNvPicPr>
            <a:picLocks noChangeAspect="1" noChangeArrowheads="1"/>
          </p:cNvPicPr>
          <p:nvPr/>
        </p:nvPicPr>
        <p:blipFill>
          <a:blip r:embed="rId3"/>
          <a:srcRect/>
          <a:stretch>
            <a:fillRect/>
          </a:stretch>
        </p:blipFill>
        <p:spPr bwMode="auto">
          <a:xfrm>
            <a:off x="1676400" y="5029200"/>
            <a:ext cx="5469835" cy="99060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3.B.  DERIVING THE PRESENT VALUE FORMULA</a:t>
            </a:r>
            <a:r>
              <a:rPr lang="en-US" dirty="0"/>
              <a:t/>
            </a:r>
            <a:br>
              <a:rPr lang="en-US" dirty="0"/>
            </a:br>
            <a:endParaRPr lang="en-US" dirty="0"/>
          </a:p>
        </p:txBody>
      </p:sp>
      <p:pic>
        <p:nvPicPr>
          <p:cNvPr id="7171" name="Picture 3"/>
          <p:cNvPicPr>
            <a:picLocks noChangeAspect="1" noChangeArrowheads="1"/>
          </p:cNvPicPr>
          <p:nvPr/>
        </p:nvPicPr>
        <p:blipFill>
          <a:blip r:embed="rId2"/>
          <a:srcRect/>
          <a:stretch>
            <a:fillRect/>
          </a:stretch>
        </p:blipFill>
        <p:spPr bwMode="auto">
          <a:xfrm>
            <a:off x="1270000" y="3810000"/>
            <a:ext cx="15748000" cy="1143000"/>
          </a:xfrm>
          <a:prstGeom prst="rect">
            <a:avLst/>
          </a:prstGeom>
          <a:noFill/>
          <a:ln w="9525">
            <a:noFill/>
            <a:miter lim="800000"/>
            <a:headEnd/>
            <a:tailEnd/>
          </a:ln>
          <a:effectLst/>
        </p:spPr>
      </p:pic>
      <p:pic>
        <p:nvPicPr>
          <p:cNvPr id="7172" name="Picture 4"/>
          <p:cNvPicPr>
            <a:picLocks noGrp="1" noChangeAspect="1" noChangeArrowheads="1"/>
          </p:cNvPicPr>
          <p:nvPr>
            <p:ph idx="1"/>
          </p:nvPr>
        </p:nvPicPr>
        <p:blipFill>
          <a:blip r:embed="rId3"/>
          <a:srcRect/>
          <a:stretch>
            <a:fillRect/>
          </a:stretch>
        </p:blipFill>
        <p:spPr bwMode="auto">
          <a:xfrm>
            <a:off x="2286000" y="2514600"/>
            <a:ext cx="2807679" cy="618641"/>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3.C.  PRESENT VALUE OF A SERIES OF CASH FLOWS</a:t>
            </a:r>
            <a:r>
              <a:rPr lang="en-US" dirty="0"/>
              <a:t/>
            </a:r>
            <a:br>
              <a:rPr lang="en-US" dirty="0"/>
            </a:br>
            <a:endParaRPr lang="en-US" dirty="0"/>
          </a:p>
        </p:txBody>
      </p:sp>
      <p:sp>
        <p:nvSpPr>
          <p:cNvPr id="13" name="Content Placeholder 12"/>
          <p:cNvSpPr>
            <a:spLocks noGrp="1"/>
          </p:cNvSpPr>
          <p:nvPr>
            <p:ph idx="1"/>
          </p:nvPr>
        </p:nvSpPr>
        <p:spPr/>
        <p:txBody>
          <a:bodyPr/>
          <a:lstStyle/>
          <a:p>
            <a:pPr>
              <a:buNone/>
            </a:pPr>
            <a:endParaRPr lang="en-US" dirty="0"/>
          </a:p>
          <a:p>
            <a:pPr>
              <a:buNone/>
            </a:pPr>
            <a:endParaRPr lang="en-US" dirty="0"/>
          </a:p>
          <a:p>
            <a:r>
              <a:rPr lang="en-US" dirty="0" smtClean="0"/>
              <a:t>For </a:t>
            </a:r>
            <a:r>
              <a:rPr lang="en-US" dirty="0"/>
              <a:t>example, if an investment were expected to yield annual cash flows of $200 for each of the next five years, assuming a discount rate of 5%, its present value would be $865.90:</a:t>
            </a:r>
          </a:p>
          <a:p>
            <a:endParaRPr lang="en-US" dirty="0"/>
          </a:p>
        </p:txBody>
      </p:sp>
      <p:graphicFrame>
        <p:nvGraphicFramePr>
          <p:cNvPr id="8203" name="Object 11"/>
          <p:cNvGraphicFramePr>
            <a:graphicFrameLocks noChangeAspect="1"/>
          </p:cNvGraphicFramePr>
          <p:nvPr/>
        </p:nvGraphicFramePr>
        <p:xfrm>
          <a:off x="914400" y="5029200"/>
          <a:ext cx="13411200" cy="838200"/>
        </p:xfrm>
        <a:graphic>
          <a:graphicData uri="http://schemas.openxmlformats.org/presentationml/2006/ole">
            <p:oleObj spid="_x0000_s8203" name="Document" r:id="rId3" imgW="8236942" imgH="432183" progId="Word.Document.12">
              <p:embed/>
            </p:oleObj>
          </a:graphicData>
        </a:graphic>
      </p:graphicFrame>
      <p:pic>
        <p:nvPicPr>
          <p:cNvPr id="15" name="Picture 2"/>
          <p:cNvPicPr>
            <a:picLocks noChangeAspect="1" noChangeArrowheads="1"/>
          </p:cNvPicPr>
          <p:nvPr/>
        </p:nvPicPr>
        <p:blipFill>
          <a:blip r:embed="rId4"/>
          <a:srcRect/>
          <a:stretch>
            <a:fillRect/>
          </a:stretch>
        </p:blipFill>
        <p:spPr bwMode="auto">
          <a:xfrm>
            <a:off x="2501900" y="1295400"/>
            <a:ext cx="2711450" cy="1066800"/>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3.D.  ANNUITY MODELS</a:t>
            </a:r>
            <a:r>
              <a:rPr lang="en-US" dirty="0"/>
              <a:t/>
            </a:r>
            <a:br>
              <a:rPr lang="en-US" dirty="0"/>
            </a:br>
            <a:endParaRPr lang="en-US" dirty="0"/>
          </a:p>
        </p:txBody>
      </p:sp>
      <p:sp>
        <p:nvSpPr>
          <p:cNvPr id="5" name="Content Placeholder 4"/>
          <p:cNvSpPr>
            <a:spLocks noGrp="1"/>
          </p:cNvSpPr>
          <p:nvPr>
            <p:ph idx="1"/>
          </p:nvPr>
        </p:nvSpPr>
        <p:spPr/>
        <p:txBody>
          <a:bodyPr/>
          <a:lstStyle/>
          <a:p>
            <a:r>
              <a:rPr lang="en-US" dirty="0" smtClean="0"/>
              <a:t>Present Value of Series:</a:t>
            </a:r>
          </a:p>
          <a:p>
            <a:endParaRPr lang="en-US" dirty="0"/>
          </a:p>
          <a:p>
            <a:r>
              <a:rPr lang="en-US" dirty="0" smtClean="0"/>
              <a:t>Present Value of Annuity:</a:t>
            </a:r>
          </a:p>
          <a:p>
            <a:endParaRPr lang="en-US" dirty="0"/>
          </a:p>
          <a:p>
            <a:endParaRPr lang="en-US" dirty="0" smtClean="0"/>
          </a:p>
          <a:p>
            <a:r>
              <a:rPr lang="en-US" dirty="0" smtClean="0"/>
              <a:t>For example, if CF = 200, k = .05 and n = 5, then:</a:t>
            </a:r>
          </a:p>
          <a:p>
            <a:pPr>
              <a:buNone/>
            </a:pPr>
            <a:endParaRPr lang="en-US" dirty="0"/>
          </a:p>
        </p:txBody>
      </p:sp>
      <p:pic>
        <p:nvPicPr>
          <p:cNvPr id="8" name="Picture 2"/>
          <p:cNvPicPr>
            <a:picLocks noChangeAspect="1" noChangeArrowheads="1"/>
          </p:cNvPicPr>
          <p:nvPr/>
        </p:nvPicPr>
        <p:blipFill>
          <a:blip r:embed="rId2"/>
          <a:srcRect/>
          <a:stretch>
            <a:fillRect/>
          </a:stretch>
        </p:blipFill>
        <p:spPr bwMode="auto">
          <a:xfrm>
            <a:off x="3352800" y="2057400"/>
            <a:ext cx="2188932" cy="861219"/>
          </a:xfrm>
          <a:prstGeom prst="rect">
            <a:avLst/>
          </a:prstGeom>
          <a:noFill/>
          <a:ln w="9525">
            <a:noFill/>
            <a:miter lim="800000"/>
            <a:headEnd/>
            <a:tailEnd/>
          </a:ln>
          <a:effectLst/>
        </p:spPr>
      </p:pic>
      <p:pic>
        <p:nvPicPr>
          <p:cNvPr id="19460" name="Picture 4"/>
          <p:cNvPicPr>
            <a:picLocks noChangeAspect="1" noChangeArrowheads="1"/>
          </p:cNvPicPr>
          <p:nvPr/>
        </p:nvPicPr>
        <p:blipFill>
          <a:blip r:embed="rId3"/>
          <a:srcRect/>
          <a:stretch>
            <a:fillRect/>
          </a:stretch>
        </p:blipFill>
        <p:spPr bwMode="auto">
          <a:xfrm>
            <a:off x="3276600" y="3276600"/>
            <a:ext cx="2908056" cy="933450"/>
          </a:xfrm>
          <a:prstGeom prst="rect">
            <a:avLst/>
          </a:prstGeom>
          <a:noFill/>
          <a:ln w="9525">
            <a:noFill/>
            <a:miter lim="800000"/>
            <a:headEnd/>
            <a:tailEnd/>
          </a:ln>
          <a:effectLst/>
        </p:spPr>
      </p:pic>
      <p:pic>
        <p:nvPicPr>
          <p:cNvPr id="19462" name="Picture 6"/>
          <p:cNvPicPr>
            <a:picLocks noChangeAspect="1" noChangeArrowheads="1"/>
          </p:cNvPicPr>
          <p:nvPr/>
        </p:nvPicPr>
        <p:blipFill>
          <a:blip r:embed="rId4"/>
          <a:srcRect/>
          <a:stretch>
            <a:fillRect/>
          </a:stretch>
        </p:blipFill>
        <p:spPr bwMode="auto">
          <a:xfrm>
            <a:off x="2362200" y="5181600"/>
            <a:ext cx="4255477" cy="914400"/>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3.E.  BOND VALUATION</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Consider a 7% coupon bond making annual interest payments for 9 years. If this bond has a $1,000 face (or par) value, and its cash flows are discounted at 6%, its value can be determined as follows:</a:t>
            </a:r>
          </a:p>
          <a:p>
            <a:r>
              <a:rPr lang="en-US" dirty="0" smtClean="0"/>
              <a:t> </a:t>
            </a:r>
          </a:p>
          <a:p>
            <a:endParaRPr lang="en-US" dirty="0"/>
          </a:p>
        </p:txBody>
      </p:sp>
      <p:pic>
        <p:nvPicPr>
          <p:cNvPr id="25603" name="Picture 3"/>
          <p:cNvPicPr>
            <a:picLocks noChangeAspect="1" noChangeArrowheads="1"/>
          </p:cNvPicPr>
          <p:nvPr/>
        </p:nvPicPr>
        <p:blipFill>
          <a:blip r:embed="rId2"/>
          <a:srcRect/>
          <a:stretch>
            <a:fillRect/>
          </a:stretch>
        </p:blipFill>
        <p:spPr bwMode="auto">
          <a:xfrm>
            <a:off x="1066800" y="4495800"/>
            <a:ext cx="7479324" cy="838200"/>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Semi-Annual Discounting of Bonds</a:t>
            </a:r>
            <a:endParaRPr lang="en-US" b="1" dirty="0"/>
          </a:p>
        </p:txBody>
      </p:sp>
      <p:sp>
        <p:nvSpPr>
          <p:cNvPr id="3" name="Content Placeholder 2"/>
          <p:cNvSpPr>
            <a:spLocks noGrp="1"/>
          </p:cNvSpPr>
          <p:nvPr>
            <p:ph idx="1"/>
          </p:nvPr>
        </p:nvSpPr>
        <p:spPr/>
        <p:txBody>
          <a:bodyPr/>
          <a:lstStyle/>
          <a:p>
            <a:r>
              <a:rPr lang="en-US" sz="2800" dirty="0" smtClean="0"/>
              <a:t>Now, we revise the example to value another 7% coupon bond that will make semiannual (twice yearly) interest payments for 9 years. This bond has a $1,000 face (or par) value, and cash flows are discounted at the stated annual rate of 6%, its value is:</a:t>
            </a:r>
          </a:p>
          <a:p>
            <a:endParaRPr lang="en-US" dirty="0"/>
          </a:p>
        </p:txBody>
      </p:sp>
      <p:pic>
        <p:nvPicPr>
          <p:cNvPr id="26627" name="Picture 3"/>
          <p:cNvPicPr>
            <a:picLocks noChangeAspect="1" noChangeArrowheads="1"/>
          </p:cNvPicPr>
          <p:nvPr/>
        </p:nvPicPr>
        <p:blipFill>
          <a:blip r:embed="rId2"/>
          <a:srcRect/>
          <a:stretch>
            <a:fillRect/>
          </a:stretch>
        </p:blipFill>
        <p:spPr bwMode="auto">
          <a:xfrm>
            <a:off x="381000" y="4572000"/>
            <a:ext cx="8463063" cy="91440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PV Annuity Due</a:t>
            </a:r>
            <a:endParaRPr lang="en-US" b="1" dirty="0"/>
          </a:p>
        </p:txBody>
      </p:sp>
      <p:sp>
        <p:nvSpPr>
          <p:cNvPr id="3" name="Content Placeholder 2"/>
          <p:cNvSpPr>
            <a:spLocks noGrp="1"/>
          </p:cNvSpPr>
          <p:nvPr>
            <p:ph idx="1"/>
          </p:nvPr>
        </p:nvSpPr>
        <p:spPr/>
        <p:txBody>
          <a:bodyPr>
            <a:normAutofit/>
          </a:bodyPr>
          <a:lstStyle/>
          <a:p>
            <a:r>
              <a:rPr lang="en-US" sz="2400" dirty="0" smtClean="0"/>
              <a:t>Note that many calculations assume that cash flows are paid at the end of each period. If cash flows were realized at the beginning of each period, the annuity is called  an annuity due. </a:t>
            </a:r>
          </a:p>
          <a:p>
            <a:r>
              <a:rPr lang="en-US" sz="2400" dirty="0" smtClean="0"/>
              <a:t>Each cash flow generated by the annuity due would be received one year earlier than if cash flows were realized at the end of each year.</a:t>
            </a:r>
          </a:p>
          <a:p>
            <a:r>
              <a:rPr lang="en-US" sz="2400" dirty="0" smtClean="0"/>
              <a:t>Hence, the present value of an annuity due is determined by simply multiplying the present value annuity formula by (1+k):</a:t>
            </a:r>
          </a:p>
          <a:p>
            <a:endParaRPr lang="en-US" dirty="0"/>
          </a:p>
        </p:txBody>
      </p:sp>
      <p:pic>
        <p:nvPicPr>
          <p:cNvPr id="32771" name="Picture 3"/>
          <p:cNvPicPr>
            <a:picLocks noChangeAspect="1" noChangeArrowheads="1"/>
          </p:cNvPicPr>
          <p:nvPr/>
        </p:nvPicPr>
        <p:blipFill>
          <a:blip r:embed="rId2"/>
          <a:srcRect/>
          <a:stretch>
            <a:fillRect/>
          </a:stretch>
        </p:blipFill>
        <p:spPr bwMode="auto">
          <a:xfrm>
            <a:off x="2275742" y="5181600"/>
            <a:ext cx="4000500" cy="990600"/>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584</TotalTime>
  <Words>822</Words>
  <Application>Microsoft Office PowerPoint</Application>
  <PresentationFormat>On-screen Show (4:3)</PresentationFormat>
  <Paragraphs>102</Paragraphs>
  <Slides>20</Slides>
  <Notes>0</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20</vt:i4>
      </vt:variant>
    </vt:vector>
  </HeadingPairs>
  <TitlesOfParts>
    <vt:vector size="24" baseType="lpstr">
      <vt:lpstr>Office Theme</vt:lpstr>
      <vt:lpstr>Document</vt:lpstr>
      <vt:lpstr>Equation</vt:lpstr>
      <vt:lpstr>Microsoft Equation 3.0</vt:lpstr>
      <vt:lpstr>Chapter 3  Present Value and Securities Valuation </vt:lpstr>
      <vt:lpstr>3.A.  INTRODUCTION </vt:lpstr>
      <vt:lpstr>PV Single Cash Flow</vt:lpstr>
      <vt:lpstr>3.B.  DERIVING THE PRESENT VALUE FORMULA </vt:lpstr>
      <vt:lpstr>3.C.  PRESENT VALUE OF A SERIES OF CASH FLOWS </vt:lpstr>
      <vt:lpstr>3.D.  ANNUITY MODELS </vt:lpstr>
      <vt:lpstr>3.E.  BOND VALUATION </vt:lpstr>
      <vt:lpstr>Semi-Annual Discounting of Bonds</vt:lpstr>
      <vt:lpstr>PV Annuity Due</vt:lpstr>
      <vt:lpstr>3.F.  PERPETUITY MODELS</vt:lpstr>
      <vt:lpstr>Perpetuity minus deferred perpetuity</vt:lpstr>
      <vt:lpstr>3.G.  GROWING PERPETUITY AND ANNUITY MODELS  </vt:lpstr>
      <vt:lpstr>Growing Perpetuity Models</vt:lpstr>
      <vt:lpstr>Growing Annuities</vt:lpstr>
      <vt:lpstr>Growing Annuity Illustration</vt:lpstr>
      <vt:lpstr>3.H. STOCK VALUATION </vt:lpstr>
      <vt:lpstr>What if the Sock is Sold?</vt:lpstr>
      <vt:lpstr>3.I.  AMORTIZATION </vt:lpstr>
      <vt:lpstr>Amortization Table Mortgage Amount: $865,895</vt:lpstr>
      <vt:lpstr>Monthly Payments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3  Present Value and Securities Valuation</dc:title>
  <dc:creator>John</dc:creator>
  <cp:lastModifiedBy>John</cp:lastModifiedBy>
  <cp:revision>31</cp:revision>
  <dcterms:created xsi:type="dcterms:W3CDTF">2014-07-11T10:42:25Z</dcterms:created>
  <dcterms:modified xsi:type="dcterms:W3CDTF">2015-07-17T00:01:33Z</dcterms:modified>
</cp:coreProperties>
</file>