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Default Extension="docx" ContentType="application/vnd.openxmlformats-officedocument.wordprocessingml.document"/>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1" r:id="rId8"/>
    <p:sldId id="263" r:id="rId9"/>
    <p:sldId id="264" r:id="rId10"/>
    <p:sldId id="265" r:id="rId11"/>
    <p:sldId id="266" r:id="rId12"/>
    <p:sldId id="267" r:id="rId13"/>
    <p:sldId id="268" r:id="rId14"/>
    <p:sldId id="269" r:id="rId15"/>
    <p:sldId id="270" r:id="rId16"/>
    <p:sldId id="272" r:id="rId17"/>
    <p:sldId id="271"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image" Target="../media/image17.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9C4867-D70A-4018-B62E-4F4DF3895EB8}" type="datetimeFigureOut">
              <a:rPr lang="en-US" smtClean="0"/>
              <a:pPr/>
              <a:t>7/16/2015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739D46-7291-470E-8826-E0D98EFEA1A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9C4867-D70A-4018-B62E-4F4DF3895EB8}" type="datetimeFigureOut">
              <a:rPr lang="en-US" smtClean="0"/>
              <a:pPr/>
              <a:t>7/16/2015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739D46-7291-470E-8826-E0D98EFEA1A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9C4867-D70A-4018-B62E-4F4DF3895EB8}" type="datetimeFigureOut">
              <a:rPr lang="en-US" smtClean="0"/>
              <a:pPr/>
              <a:t>7/16/2015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739D46-7291-470E-8826-E0D98EFEA1A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9C4867-D70A-4018-B62E-4F4DF3895EB8}" type="datetimeFigureOut">
              <a:rPr lang="en-US" smtClean="0"/>
              <a:pPr/>
              <a:t>7/16/2015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739D46-7291-470E-8826-E0D98EFEA1A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9C4867-D70A-4018-B62E-4F4DF3895EB8}" type="datetimeFigureOut">
              <a:rPr lang="en-US" smtClean="0"/>
              <a:pPr/>
              <a:t>7/16/2015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739D46-7291-470E-8826-E0D98EFEA1A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9C4867-D70A-4018-B62E-4F4DF3895EB8}" type="datetimeFigureOut">
              <a:rPr lang="en-US" smtClean="0"/>
              <a:pPr/>
              <a:t>7/16/2015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739D46-7291-470E-8826-E0D98EFEA1A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9C4867-D70A-4018-B62E-4F4DF3895EB8}" type="datetimeFigureOut">
              <a:rPr lang="en-US" smtClean="0"/>
              <a:pPr/>
              <a:t>7/16/2015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739D46-7291-470E-8826-E0D98EFEA1A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9C4867-D70A-4018-B62E-4F4DF3895EB8}" type="datetimeFigureOut">
              <a:rPr lang="en-US" smtClean="0"/>
              <a:pPr/>
              <a:t>7/16/2015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739D46-7291-470E-8826-E0D98EFEA1A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9C4867-D70A-4018-B62E-4F4DF3895EB8}" type="datetimeFigureOut">
              <a:rPr lang="en-US" smtClean="0"/>
              <a:pPr/>
              <a:t>7/16/2015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739D46-7291-470E-8826-E0D98EFEA1A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9C4867-D70A-4018-B62E-4F4DF3895EB8}" type="datetimeFigureOut">
              <a:rPr lang="en-US" smtClean="0"/>
              <a:pPr/>
              <a:t>7/16/2015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739D46-7291-470E-8826-E0D98EFEA1A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9C4867-D70A-4018-B62E-4F4DF3895EB8}" type="datetimeFigureOut">
              <a:rPr lang="en-US" smtClean="0"/>
              <a:pPr/>
              <a:t>7/16/2015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739D46-7291-470E-8826-E0D98EFEA1A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9C4867-D70A-4018-B62E-4F4DF3895EB8}" type="datetimeFigureOut">
              <a:rPr lang="en-US" smtClean="0"/>
              <a:pPr/>
              <a:t>7/16/2015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739D46-7291-470E-8826-E0D98EFEA1A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package" Target="../embeddings/Microsoft_Office_Word_Document3.docx"/><Relationship Id="rId4" Type="http://schemas.openxmlformats.org/officeDocument/2006/relationships/package" Target="../embeddings/Microsoft_Office_Word_Document2.docx"/></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2.gif"/><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package" Target="../embeddings/Microsoft_Office_Word_Document4.docx"/></Relationships>
</file>

<file path=ppt/slides/_rels/slide14.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gif"/><Relationship Id="rId7" Type="http://schemas.openxmlformats.org/officeDocument/2006/relationships/image" Target="../media/image12.gif"/><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gif"/></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6.png"/><Relationship Id="rId5" Type="http://schemas.openxmlformats.org/officeDocument/2006/relationships/package" Target="../embeddings/Microsoft_Office_Word_Document1.docx"/><Relationship Id="rId4" Type="http://schemas.openxmlformats.org/officeDocument/2006/relationships/image" Target="../media/image15.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066800"/>
            <a:ext cx="7772400" cy="1470025"/>
          </a:xfrm>
        </p:spPr>
        <p:txBody>
          <a:bodyPr/>
          <a:lstStyle/>
          <a:p>
            <a:r>
              <a:rPr lang="en-US" b="1" dirty="0"/>
              <a:t>Chapter 4  Return and Risk</a:t>
            </a:r>
            <a:r>
              <a:rPr lang="en-US" dirty="0"/>
              <a:t/>
            </a:r>
            <a:br>
              <a:rPr lang="en-US" dirty="0"/>
            </a:br>
            <a:endParaRPr lang="en-US" dirty="0"/>
          </a:p>
        </p:txBody>
      </p:sp>
      <p:sp>
        <p:nvSpPr>
          <p:cNvPr id="3" name="Subtitle 2"/>
          <p:cNvSpPr>
            <a:spLocks noGrp="1"/>
          </p:cNvSpPr>
          <p:nvPr>
            <p:ph type="subTitle" idx="1"/>
          </p:nvPr>
        </p:nvSpPr>
        <p:spPr>
          <a:xfrm>
            <a:off x="914400" y="2438400"/>
            <a:ext cx="7162800" cy="3657600"/>
          </a:xfrm>
        </p:spPr>
        <p:txBody>
          <a:bodyPr>
            <a:normAutofit fontScale="77500" lnSpcReduction="20000"/>
          </a:bodyPr>
          <a:lstStyle/>
          <a:p>
            <a:pPr algn="l"/>
            <a:r>
              <a:rPr lang="en-US" dirty="0">
                <a:solidFill>
                  <a:schemeClr val="tx1"/>
                </a:solidFill>
              </a:rPr>
              <a:t>The objectives of this chapter are to enable you to:</a:t>
            </a:r>
          </a:p>
          <a:p>
            <a:pPr algn="l">
              <a:buFont typeface="Arial" pitchFamily="34" charset="0"/>
              <a:buChar char="•"/>
            </a:pPr>
            <a:r>
              <a:rPr lang="en-US" i="1" dirty="0">
                <a:solidFill>
                  <a:schemeClr val="tx1"/>
                </a:solidFill>
              </a:rPr>
              <a:t>   </a:t>
            </a:r>
            <a:r>
              <a:rPr lang="en-US" i="1" dirty="0" smtClean="0">
                <a:solidFill>
                  <a:schemeClr val="tx1"/>
                </a:solidFill>
              </a:rPr>
              <a:t>Understand </a:t>
            </a:r>
            <a:r>
              <a:rPr lang="en-US" i="1" dirty="0">
                <a:solidFill>
                  <a:schemeClr val="tx1"/>
                </a:solidFill>
              </a:rPr>
              <a:t>and calculate returns as a measure of economic efficiency</a:t>
            </a:r>
            <a:endParaRPr lang="en-US" dirty="0">
              <a:solidFill>
                <a:schemeClr val="tx1"/>
              </a:solidFill>
            </a:endParaRPr>
          </a:p>
          <a:p>
            <a:pPr algn="l">
              <a:buFont typeface="Arial" pitchFamily="34" charset="0"/>
              <a:buChar char="•"/>
            </a:pPr>
            <a:r>
              <a:rPr lang="en-US" i="1" dirty="0">
                <a:solidFill>
                  <a:schemeClr val="tx1"/>
                </a:solidFill>
              </a:rPr>
              <a:t>   </a:t>
            </a:r>
            <a:r>
              <a:rPr lang="en-US" i="1" dirty="0" smtClean="0">
                <a:solidFill>
                  <a:schemeClr val="tx1"/>
                </a:solidFill>
              </a:rPr>
              <a:t>Understand </a:t>
            </a:r>
            <a:r>
              <a:rPr lang="en-US" i="1" dirty="0">
                <a:solidFill>
                  <a:schemeClr val="tx1"/>
                </a:solidFill>
              </a:rPr>
              <a:t>the relationships between present value and IRR and YTM</a:t>
            </a:r>
            <a:endParaRPr lang="en-US" dirty="0">
              <a:solidFill>
                <a:schemeClr val="tx1"/>
              </a:solidFill>
            </a:endParaRPr>
          </a:p>
          <a:p>
            <a:pPr algn="l">
              <a:buFont typeface="Arial" pitchFamily="34" charset="0"/>
              <a:buChar char="•"/>
            </a:pPr>
            <a:r>
              <a:rPr lang="en-US" i="1" dirty="0">
                <a:solidFill>
                  <a:schemeClr val="tx1"/>
                </a:solidFill>
              </a:rPr>
              <a:t>   </a:t>
            </a:r>
            <a:r>
              <a:rPr lang="en-US" i="1" dirty="0" smtClean="0">
                <a:solidFill>
                  <a:schemeClr val="tx1"/>
                </a:solidFill>
              </a:rPr>
              <a:t>Understand </a:t>
            </a:r>
            <a:r>
              <a:rPr lang="en-US" i="1" dirty="0">
                <a:solidFill>
                  <a:schemeClr val="tx1"/>
                </a:solidFill>
              </a:rPr>
              <a:t>how obtain an expected security return from potential returns and associated probabilities</a:t>
            </a:r>
            <a:endParaRPr lang="en-US" dirty="0">
              <a:solidFill>
                <a:schemeClr val="tx1"/>
              </a:solidFill>
            </a:endParaRPr>
          </a:p>
          <a:p>
            <a:pPr algn="l">
              <a:buFont typeface="Arial" pitchFamily="34" charset="0"/>
              <a:buChar char="•"/>
            </a:pPr>
            <a:r>
              <a:rPr lang="en-US" i="1" dirty="0">
                <a:solidFill>
                  <a:schemeClr val="tx1"/>
                </a:solidFill>
              </a:rPr>
              <a:t>   </a:t>
            </a:r>
            <a:r>
              <a:rPr lang="en-US" i="1" dirty="0" smtClean="0">
                <a:solidFill>
                  <a:schemeClr val="tx1"/>
                </a:solidFill>
              </a:rPr>
              <a:t>Define </a:t>
            </a:r>
            <a:r>
              <a:rPr lang="en-US" i="1" dirty="0">
                <a:solidFill>
                  <a:schemeClr val="tx1"/>
                </a:solidFill>
              </a:rPr>
              <a:t>and measure risk</a:t>
            </a:r>
            <a:endParaRPr lang="en-US" dirty="0">
              <a:solidFill>
                <a:schemeClr val="tx1"/>
              </a:solidFill>
            </a:endParaRPr>
          </a:p>
          <a:p>
            <a:pPr algn="l">
              <a:buFont typeface="Arial" pitchFamily="34" charset="0"/>
              <a:buChar char="•"/>
            </a:pPr>
            <a:r>
              <a:rPr lang="en-US" i="1" dirty="0">
                <a:solidFill>
                  <a:schemeClr val="tx1"/>
                </a:solidFill>
              </a:rPr>
              <a:t>   </a:t>
            </a:r>
            <a:r>
              <a:rPr lang="en-US" i="1" dirty="0" smtClean="0">
                <a:solidFill>
                  <a:schemeClr val="tx1"/>
                </a:solidFill>
              </a:rPr>
              <a:t>Understand </a:t>
            </a:r>
            <a:r>
              <a:rPr lang="en-US" i="1" dirty="0">
                <a:solidFill>
                  <a:schemeClr val="tx1"/>
                </a:solidFill>
              </a:rPr>
              <a:t>and measure </a:t>
            </a:r>
            <a:r>
              <a:rPr lang="en-US" i="1" dirty="0" smtClean="0">
                <a:solidFill>
                  <a:schemeClr val="tx1"/>
                </a:solidFill>
              </a:rPr>
              <a:t>co-movement</a:t>
            </a:r>
            <a:endParaRPr lang="en-US"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4.E.  BOND YIELDS</a:t>
            </a:r>
            <a:r>
              <a:rPr lang="en-US" dirty="0"/>
              <a:t/>
            </a:r>
            <a:br>
              <a:rPr lang="en-US" dirty="0"/>
            </a:br>
            <a:endParaRPr lang="en-US" dirty="0"/>
          </a:p>
        </p:txBody>
      </p:sp>
      <p:pic>
        <p:nvPicPr>
          <p:cNvPr id="21506" name="Picture 2"/>
          <p:cNvPicPr>
            <a:picLocks noGrp="1" noChangeAspect="1" noChangeArrowheads="1"/>
          </p:cNvPicPr>
          <p:nvPr>
            <p:ph idx="1"/>
          </p:nvPr>
        </p:nvPicPr>
        <p:blipFill>
          <a:blip r:embed="rId3"/>
          <a:srcRect/>
          <a:stretch>
            <a:fillRect/>
          </a:stretch>
        </p:blipFill>
        <p:spPr bwMode="auto">
          <a:xfrm>
            <a:off x="2895600" y="1295400"/>
            <a:ext cx="1435359" cy="990600"/>
          </a:xfrm>
          <a:prstGeom prst="rect">
            <a:avLst/>
          </a:prstGeom>
          <a:noFill/>
          <a:ln w="9525">
            <a:noFill/>
            <a:miter lim="800000"/>
            <a:headEnd/>
            <a:tailEnd/>
          </a:ln>
          <a:effectLst/>
        </p:spPr>
      </p:pic>
      <p:sp>
        <p:nvSpPr>
          <p:cNvPr id="8" name="Rectangle 7"/>
          <p:cNvSpPr/>
          <p:nvPr/>
        </p:nvSpPr>
        <p:spPr>
          <a:xfrm>
            <a:off x="838200" y="4343400"/>
            <a:ext cx="7696200" cy="1200329"/>
          </a:xfrm>
          <a:prstGeom prst="rect">
            <a:avLst/>
          </a:prstGeom>
        </p:spPr>
        <p:txBody>
          <a:bodyPr wrap="square">
            <a:spAutoFit/>
          </a:bodyPr>
          <a:lstStyle/>
          <a:p>
            <a:r>
              <a:rPr lang="en-US" sz="2400" dirty="0"/>
              <a:t>The yield to maturity (y) of the 4-year $1000 corporate bond above is 6% if it were purchased for $1,000; the yield to maturity would be 12.7% if the purchase price were $800.</a:t>
            </a:r>
          </a:p>
        </p:txBody>
      </p:sp>
      <p:graphicFrame>
        <p:nvGraphicFramePr>
          <p:cNvPr id="26625" name="Object 1"/>
          <p:cNvGraphicFramePr>
            <a:graphicFrameLocks noChangeAspect="1"/>
          </p:cNvGraphicFramePr>
          <p:nvPr/>
        </p:nvGraphicFramePr>
        <p:xfrm>
          <a:off x="1295400" y="2286000"/>
          <a:ext cx="11219906" cy="838200"/>
        </p:xfrm>
        <a:graphic>
          <a:graphicData uri="http://schemas.openxmlformats.org/presentationml/2006/ole">
            <p:oleObj spid="_x0000_s26625" name="Document" r:id="rId4" imgW="5949456" imgH="443771" progId="Word.Document.12">
              <p:embed/>
            </p:oleObj>
          </a:graphicData>
        </a:graphic>
      </p:graphicFrame>
      <p:graphicFrame>
        <p:nvGraphicFramePr>
          <p:cNvPr id="26626" name="Object 2"/>
          <p:cNvGraphicFramePr>
            <a:graphicFrameLocks noChangeAspect="1"/>
          </p:cNvGraphicFramePr>
          <p:nvPr/>
        </p:nvGraphicFramePr>
        <p:xfrm>
          <a:off x="1219200" y="3276600"/>
          <a:ext cx="11134906" cy="831850"/>
        </p:xfrm>
        <a:graphic>
          <a:graphicData uri="http://schemas.openxmlformats.org/presentationml/2006/ole">
            <p:oleObj spid="_x0000_s26626" name="Document" r:id="rId5" imgW="5949456" imgH="443771" progId="Word.Document.12">
              <p:embed/>
            </p:oleObj>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4.F.  INTRODUCTION TO RISK</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US" sz="6000" dirty="0" smtClean="0"/>
              <a:t>What is risk?</a:t>
            </a:r>
            <a:endParaRPr lang="en-US" sz="6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4.G.  EXPECTED RETURN</a:t>
            </a:r>
            <a:r>
              <a:rPr lang="en-US" dirty="0"/>
              <a:t/>
            </a:r>
            <a:br>
              <a:rPr lang="en-US" dirty="0"/>
            </a:br>
            <a:endParaRPr lang="en-US" dirty="0"/>
          </a:p>
        </p:txBody>
      </p:sp>
      <p:pic>
        <p:nvPicPr>
          <p:cNvPr id="22530" name="Picture 2"/>
          <p:cNvPicPr>
            <a:picLocks noGrp="1" noChangeAspect="1" noChangeArrowheads="1"/>
          </p:cNvPicPr>
          <p:nvPr>
            <p:ph idx="1"/>
          </p:nvPr>
        </p:nvPicPr>
        <p:blipFill>
          <a:blip r:embed="rId2"/>
          <a:srcRect/>
          <a:stretch>
            <a:fillRect/>
          </a:stretch>
        </p:blipFill>
        <p:spPr bwMode="auto">
          <a:xfrm>
            <a:off x="3657601" y="1003969"/>
            <a:ext cx="2421834" cy="977231"/>
          </a:xfrm>
          <a:prstGeom prst="rect">
            <a:avLst/>
          </a:prstGeom>
          <a:noFill/>
          <a:ln w="9525">
            <a:noFill/>
            <a:miter lim="800000"/>
            <a:headEnd/>
            <a:tailEnd/>
          </a:ln>
          <a:effectLst/>
        </p:spPr>
      </p:pic>
      <p:sp>
        <p:nvSpPr>
          <p:cNvPr id="5" name="Rectangle 4"/>
          <p:cNvSpPr/>
          <p:nvPr/>
        </p:nvSpPr>
        <p:spPr>
          <a:xfrm>
            <a:off x="457200" y="2057400"/>
            <a:ext cx="8305800" cy="2246769"/>
          </a:xfrm>
          <a:prstGeom prst="rect">
            <a:avLst/>
          </a:prstGeom>
        </p:spPr>
        <p:txBody>
          <a:bodyPr wrap="square">
            <a:spAutoFit/>
          </a:bodyPr>
          <a:lstStyle/>
          <a:p>
            <a:r>
              <a:rPr lang="en-US" sz="2000" dirty="0"/>
              <a:t>Consider an economy with </a:t>
            </a:r>
            <a:r>
              <a:rPr lang="en-US" sz="2000" dirty="0" smtClean="0"/>
              <a:t>3 </a:t>
            </a:r>
            <a:r>
              <a:rPr lang="en-US" sz="2000" dirty="0"/>
              <a:t>potential states of nature in the next </a:t>
            </a:r>
            <a:r>
              <a:rPr lang="en-US" sz="2000" dirty="0" smtClean="0"/>
              <a:t>year</a:t>
            </a:r>
          </a:p>
          <a:p>
            <a:r>
              <a:rPr lang="en-US" sz="2000" dirty="0" smtClean="0"/>
              <a:t>If </a:t>
            </a:r>
            <a:r>
              <a:rPr lang="en-US" sz="2000" dirty="0"/>
              <a:t>the economy performs well, state </a:t>
            </a:r>
            <a:r>
              <a:rPr lang="en-US" sz="2000" dirty="0" smtClean="0"/>
              <a:t>1 is </a:t>
            </a:r>
            <a:r>
              <a:rPr lang="en-US" sz="2000" dirty="0"/>
              <a:t>realized and the stock earns </a:t>
            </a:r>
            <a:r>
              <a:rPr lang="en-US" sz="2000" dirty="0" smtClean="0"/>
              <a:t>25</a:t>
            </a:r>
            <a:r>
              <a:rPr lang="en-US" sz="2000" dirty="0"/>
              <a:t>%. </a:t>
            </a:r>
            <a:endParaRPr lang="en-US" sz="2000" dirty="0" smtClean="0"/>
          </a:p>
          <a:p>
            <a:r>
              <a:rPr lang="en-US" sz="2000" dirty="0"/>
              <a:t>I</a:t>
            </a:r>
            <a:r>
              <a:rPr lang="en-US" sz="2000" dirty="0" smtClean="0"/>
              <a:t>f </a:t>
            </a:r>
            <a:r>
              <a:rPr lang="en-US" sz="2000" dirty="0"/>
              <a:t>the economy performs only satisfactorily, state 2</a:t>
            </a:r>
            <a:r>
              <a:rPr lang="en-US" sz="2000" dirty="0" smtClean="0"/>
              <a:t> </a:t>
            </a:r>
            <a:r>
              <a:rPr lang="en-US" sz="2000" dirty="0"/>
              <a:t>is realized and the stock earns </a:t>
            </a:r>
            <a:r>
              <a:rPr lang="en-US" sz="2000" dirty="0" smtClean="0"/>
              <a:t> </a:t>
            </a:r>
            <a:r>
              <a:rPr lang="en-US" sz="2000" dirty="0"/>
              <a:t>10%. </a:t>
            </a:r>
            <a:endParaRPr lang="en-US" sz="2000" dirty="0" smtClean="0"/>
          </a:p>
          <a:p>
            <a:r>
              <a:rPr lang="en-US" sz="2000" dirty="0" smtClean="0"/>
              <a:t>If </a:t>
            </a:r>
            <a:r>
              <a:rPr lang="en-US" sz="2000" dirty="0"/>
              <a:t>the economy performs poorly, state 3</a:t>
            </a:r>
            <a:r>
              <a:rPr lang="en-US" sz="2000" dirty="0" smtClean="0"/>
              <a:t> </a:t>
            </a:r>
            <a:r>
              <a:rPr lang="en-US" sz="2000" dirty="0"/>
              <a:t>is realized and the stock </a:t>
            </a:r>
            <a:r>
              <a:rPr lang="en-US" sz="2000" dirty="0" smtClean="0"/>
              <a:t>earns </a:t>
            </a:r>
            <a:r>
              <a:rPr lang="en-US" sz="2000" dirty="0"/>
              <a:t>‑10%. </a:t>
            </a:r>
            <a:endParaRPr lang="en-US" sz="2000" dirty="0" smtClean="0"/>
          </a:p>
          <a:p>
            <a:r>
              <a:rPr lang="en-US" sz="2000" dirty="0" smtClean="0"/>
              <a:t>Assume </a:t>
            </a:r>
            <a:r>
              <a:rPr lang="en-US" sz="2000" dirty="0"/>
              <a:t>that there is a </a:t>
            </a:r>
            <a:r>
              <a:rPr lang="en-US" sz="2000" dirty="0" smtClean="0"/>
              <a:t>20% for </a:t>
            </a:r>
            <a:r>
              <a:rPr lang="en-US" sz="2000" dirty="0"/>
              <a:t>state </a:t>
            </a:r>
            <a:r>
              <a:rPr lang="en-US" sz="2000" dirty="0" smtClean="0"/>
              <a:t>1 will </a:t>
            </a:r>
            <a:r>
              <a:rPr lang="en-US" sz="2000" dirty="0"/>
              <a:t>occur, a </a:t>
            </a:r>
            <a:r>
              <a:rPr lang="en-US" sz="2000" dirty="0" smtClean="0"/>
              <a:t>50% </a:t>
            </a:r>
            <a:r>
              <a:rPr lang="en-US" sz="2000" dirty="0"/>
              <a:t>chance </a:t>
            </a:r>
            <a:r>
              <a:rPr lang="en-US" sz="2000" dirty="0" smtClean="0"/>
              <a:t>for state  2 and </a:t>
            </a:r>
            <a:r>
              <a:rPr lang="en-US" sz="2000" dirty="0"/>
              <a:t>a </a:t>
            </a:r>
            <a:r>
              <a:rPr lang="en-US" sz="2000" dirty="0" smtClean="0"/>
              <a:t>30% for </a:t>
            </a:r>
            <a:r>
              <a:rPr lang="en-US" sz="2000" dirty="0"/>
              <a:t>state </a:t>
            </a:r>
            <a:r>
              <a:rPr lang="en-US" sz="2000" dirty="0" smtClean="0"/>
              <a:t>3. </a:t>
            </a:r>
            <a:r>
              <a:rPr lang="en-US" sz="2000" dirty="0"/>
              <a:t>The expected return on the stock will be 7</a:t>
            </a:r>
            <a:r>
              <a:rPr lang="en-US" sz="2000" dirty="0" smtClean="0"/>
              <a:t>%:</a:t>
            </a:r>
            <a:endParaRPr lang="en-US" sz="2000" dirty="0"/>
          </a:p>
        </p:txBody>
      </p:sp>
      <p:sp>
        <p:nvSpPr>
          <p:cNvPr id="6" name="Rectangle 5"/>
          <p:cNvSpPr/>
          <p:nvPr/>
        </p:nvSpPr>
        <p:spPr>
          <a:xfrm>
            <a:off x="1219200" y="4648200"/>
            <a:ext cx="6400800" cy="461665"/>
          </a:xfrm>
          <a:prstGeom prst="rect">
            <a:avLst/>
          </a:prstGeom>
        </p:spPr>
        <p:txBody>
          <a:bodyPr wrap="square">
            <a:spAutoFit/>
          </a:bodyPr>
          <a:lstStyle/>
          <a:p>
            <a:r>
              <a:rPr lang="en-US" sz="2400" dirty="0"/>
              <a:t>E[R</a:t>
            </a:r>
            <a:r>
              <a:rPr lang="en-US" sz="2400" baseline="-25000" dirty="0"/>
              <a:t>A</a:t>
            </a:r>
            <a:r>
              <a:rPr lang="en-US" sz="2400" dirty="0"/>
              <a:t>]= (.25 ×.20) + (.10 × .50) + (‑.10 × .30) = .07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4.H: VARIANCE AND STANDARD DEVIATION</a:t>
            </a:r>
            <a:r>
              <a:rPr lang="en-US" dirty="0"/>
              <a:t/>
            </a:r>
            <a:br>
              <a:rPr lang="en-US" dirty="0"/>
            </a:br>
            <a:endParaRPr lang="en-US" dirty="0"/>
          </a:p>
        </p:txBody>
      </p:sp>
      <p:sp>
        <p:nvSpPr>
          <p:cNvPr id="3" name="Content Placeholder 2"/>
          <p:cNvSpPr>
            <a:spLocks noGrp="1"/>
          </p:cNvSpPr>
          <p:nvPr>
            <p:ph idx="1"/>
          </p:nvPr>
        </p:nvSpPr>
        <p:spPr/>
        <p:txBody>
          <a:bodyPr/>
          <a:lstStyle/>
          <a:p>
            <a:pPr>
              <a:buNone/>
            </a:pPr>
            <a:endParaRPr lang="en-US" dirty="0" smtClean="0"/>
          </a:p>
          <a:p>
            <a:pPr>
              <a:buNone/>
            </a:pPr>
            <a:r>
              <a:rPr lang="en-US" sz="2400" dirty="0" smtClean="0"/>
              <a:t>The </a:t>
            </a:r>
            <a:r>
              <a:rPr lang="en-US" sz="2400" dirty="0"/>
              <a:t>variance of stock A returns presented in Section 4.G is .0156</a:t>
            </a:r>
            <a:r>
              <a:rPr lang="en-US" sz="2400" dirty="0" smtClean="0"/>
              <a:t>:</a:t>
            </a:r>
          </a:p>
          <a:p>
            <a:pPr>
              <a:buNone/>
            </a:pPr>
            <a:endParaRPr lang="en-US" sz="2400" dirty="0"/>
          </a:p>
          <a:p>
            <a:pPr>
              <a:buNone/>
            </a:pPr>
            <a:r>
              <a:rPr lang="en-US" sz="2400" dirty="0" smtClean="0"/>
              <a:t>σ</a:t>
            </a:r>
            <a:r>
              <a:rPr lang="en-US" sz="2400" baseline="30000" dirty="0" smtClean="0"/>
              <a:t>2</a:t>
            </a:r>
            <a:r>
              <a:rPr lang="en-US" sz="2400" dirty="0" smtClean="0"/>
              <a:t> </a:t>
            </a:r>
            <a:r>
              <a:rPr lang="en-US" sz="2400" dirty="0"/>
              <a:t>= (.25‑.07)</a:t>
            </a:r>
            <a:r>
              <a:rPr lang="en-US" sz="2400" baseline="30000" dirty="0"/>
              <a:t>2</a:t>
            </a:r>
            <a:r>
              <a:rPr lang="en-US" sz="2400" dirty="0"/>
              <a:t> ×.2  + (.10‑.07)</a:t>
            </a:r>
            <a:r>
              <a:rPr lang="en-US" sz="2400" baseline="30000" dirty="0"/>
              <a:t>2</a:t>
            </a:r>
            <a:r>
              <a:rPr lang="en-US" sz="2400" dirty="0"/>
              <a:t> ×.5  + (‑.10‑.07)</a:t>
            </a:r>
            <a:r>
              <a:rPr lang="en-US" sz="2400" baseline="30000" dirty="0"/>
              <a:t>2</a:t>
            </a:r>
            <a:r>
              <a:rPr lang="en-US" sz="2400" dirty="0"/>
              <a:t> ×.3 = .0156</a:t>
            </a:r>
          </a:p>
          <a:p>
            <a:endParaRPr lang="en-US" dirty="0"/>
          </a:p>
        </p:txBody>
      </p:sp>
      <p:pic>
        <p:nvPicPr>
          <p:cNvPr id="23555" name="Picture 3"/>
          <p:cNvPicPr>
            <a:picLocks noChangeAspect="1" noChangeArrowheads="1"/>
          </p:cNvPicPr>
          <p:nvPr/>
        </p:nvPicPr>
        <p:blipFill>
          <a:blip r:embed="rId3"/>
          <a:srcRect/>
          <a:stretch>
            <a:fillRect/>
          </a:stretch>
        </p:blipFill>
        <p:spPr bwMode="auto">
          <a:xfrm>
            <a:off x="2895600" y="1219200"/>
            <a:ext cx="3124200" cy="964518"/>
          </a:xfrm>
          <a:prstGeom prst="rect">
            <a:avLst/>
          </a:prstGeom>
          <a:noFill/>
          <a:ln w="9525">
            <a:noFill/>
            <a:miter lim="800000"/>
            <a:headEnd/>
            <a:tailEnd/>
          </a:ln>
          <a:effectLst/>
        </p:spPr>
      </p:pic>
      <p:graphicFrame>
        <p:nvGraphicFramePr>
          <p:cNvPr id="23557" name="Object 5"/>
          <p:cNvGraphicFramePr>
            <a:graphicFrameLocks noChangeAspect="1"/>
          </p:cNvGraphicFramePr>
          <p:nvPr/>
        </p:nvGraphicFramePr>
        <p:xfrm>
          <a:off x="3048000" y="3886200"/>
          <a:ext cx="12192000" cy="914400"/>
        </p:xfrm>
        <a:graphic>
          <a:graphicData uri="http://schemas.openxmlformats.org/presentationml/2006/ole">
            <p:oleObj spid="_x0000_s23557" name="Document" r:id="rId4" imgW="5949456" imgH="431534" progId="Word.Document.12">
              <p:embed/>
            </p:oleObj>
          </a:graphicData>
        </a:graphic>
      </p:graphicFrame>
      <p:sp>
        <p:nvSpPr>
          <p:cNvPr id="8" name="Rectangle 7"/>
          <p:cNvSpPr/>
          <p:nvPr/>
        </p:nvSpPr>
        <p:spPr>
          <a:xfrm>
            <a:off x="762000" y="5257800"/>
            <a:ext cx="7848600" cy="461665"/>
          </a:xfrm>
          <a:prstGeom prst="rect">
            <a:avLst/>
          </a:prstGeom>
        </p:spPr>
        <p:txBody>
          <a:bodyPr wrap="square">
            <a:spAutoFit/>
          </a:bodyPr>
          <a:lstStyle/>
          <a:p>
            <a:r>
              <a:rPr lang="en-US" sz="2400" dirty="0" smtClean="0"/>
              <a:t>The </a:t>
            </a:r>
            <a:r>
              <a:rPr lang="en-US" sz="2400" dirty="0"/>
              <a:t>standard deviation of returns on </a:t>
            </a:r>
            <a:r>
              <a:rPr lang="en-US" sz="2400" dirty="0" smtClean="0"/>
              <a:t>our </a:t>
            </a:r>
            <a:r>
              <a:rPr lang="en-US" sz="2400" dirty="0"/>
              <a:t>stock </a:t>
            </a:r>
            <a:r>
              <a:rPr lang="en-US" sz="2400" dirty="0" smtClean="0"/>
              <a:t>is </a:t>
            </a:r>
            <a:r>
              <a:rPr lang="en-US" sz="2400" dirty="0"/>
              <a:t>12.49%.</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Autofit/>
          </a:bodyPr>
          <a:lstStyle/>
          <a:p>
            <a:r>
              <a:rPr lang="en-US" sz="3200" b="1" dirty="0"/>
              <a:t>4.I:  HISTORICAL VARIANCE AND STANDARD DEVIATION</a:t>
            </a:r>
            <a:endParaRPr lang="en-US" sz="3200" dirty="0"/>
          </a:p>
        </p:txBody>
      </p:sp>
      <p:sp>
        <p:nvSpPr>
          <p:cNvPr id="3" name="Content Placeholder 2"/>
          <p:cNvSpPr>
            <a:spLocks noGrp="1"/>
          </p:cNvSpPr>
          <p:nvPr>
            <p:ph idx="1"/>
          </p:nvPr>
        </p:nvSpPr>
        <p:spPr>
          <a:xfrm>
            <a:off x="457200" y="1371600"/>
            <a:ext cx="8229600" cy="4754563"/>
          </a:xfrm>
        </p:spPr>
        <p:txBody>
          <a:bodyPr/>
          <a:lstStyle/>
          <a:p>
            <a:r>
              <a:rPr lang="en-US" sz="2400" dirty="0" smtClean="0"/>
              <a:t>Historical </a:t>
            </a:r>
            <a:r>
              <a:rPr lang="en-US" sz="2400" dirty="0"/>
              <a:t>stock return variances (standard deviations) </a:t>
            </a:r>
            <a:r>
              <a:rPr lang="en-US" sz="2400" dirty="0" smtClean="0"/>
              <a:t>can be reasonable </a:t>
            </a:r>
            <a:r>
              <a:rPr lang="en-US" sz="2400" dirty="0"/>
              <a:t>indicators of future variances (standard deviations</a:t>
            </a:r>
            <a:r>
              <a:rPr lang="en-US" sz="2400" dirty="0" smtClean="0"/>
              <a:t>).</a:t>
            </a:r>
          </a:p>
          <a:p>
            <a:pPr>
              <a:buNone/>
            </a:pPr>
            <a:r>
              <a:rPr lang="en-US" dirty="0" smtClean="0"/>
              <a:t> </a:t>
            </a:r>
            <a:endParaRPr lang="en-US" dirty="0"/>
          </a:p>
        </p:txBody>
      </p:sp>
      <p:pic>
        <p:nvPicPr>
          <p:cNvPr id="24579" name="Picture 3"/>
          <p:cNvPicPr>
            <a:picLocks noChangeAspect="1" noChangeArrowheads="1"/>
          </p:cNvPicPr>
          <p:nvPr/>
        </p:nvPicPr>
        <p:blipFill>
          <a:blip r:embed="rId2"/>
          <a:srcRect/>
          <a:stretch>
            <a:fillRect/>
          </a:stretch>
        </p:blipFill>
        <p:spPr bwMode="auto">
          <a:xfrm>
            <a:off x="914400" y="2666999"/>
            <a:ext cx="1981200" cy="632883"/>
          </a:xfrm>
          <a:prstGeom prst="rect">
            <a:avLst/>
          </a:prstGeom>
          <a:noFill/>
          <a:ln w="9525">
            <a:noFill/>
            <a:miter lim="800000"/>
            <a:headEnd/>
            <a:tailEnd/>
          </a:ln>
          <a:effectLst/>
        </p:spPr>
      </p:pic>
      <p:pic>
        <p:nvPicPr>
          <p:cNvPr id="24580" name="Picture 4"/>
          <p:cNvPicPr>
            <a:picLocks noChangeAspect="1" noChangeArrowheads="1"/>
          </p:cNvPicPr>
          <p:nvPr/>
        </p:nvPicPr>
        <p:blipFill>
          <a:blip r:embed="rId3"/>
          <a:srcRect/>
          <a:stretch>
            <a:fillRect/>
          </a:stretch>
        </p:blipFill>
        <p:spPr bwMode="auto">
          <a:xfrm>
            <a:off x="5410200" y="2362200"/>
            <a:ext cx="1905000" cy="952500"/>
          </a:xfrm>
          <a:prstGeom prst="rect">
            <a:avLst/>
          </a:prstGeom>
          <a:noFill/>
          <a:ln w="9525">
            <a:noFill/>
            <a:miter lim="800000"/>
            <a:headEnd/>
            <a:tailEnd/>
          </a:ln>
          <a:effectLst/>
        </p:spPr>
      </p:pic>
      <p:sp>
        <p:nvSpPr>
          <p:cNvPr id="7" name="Rectangle 6"/>
          <p:cNvSpPr/>
          <p:nvPr/>
        </p:nvSpPr>
        <p:spPr>
          <a:xfrm>
            <a:off x="1447800" y="3429000"/>
            <a:ext cx="6019800" cy="3139321"/>
          </a:xfrm>
          <a:prstGeom prst="rect">
            <a:avLst/>
          </a:prstGeom>
        </p:spPr>
        <p:txBody>
          <a:bodyPr wrap="square">
            <a:spAutoFit/>
          </a:bodyPr>
          <a:lstStyle/>
          <a:p>
            <a:r>
              <a:rPr lang="en-US" b="1" dirty="0"/>
              <a:t>Table 4.4: Historical Variance and Standard Deviation of Returns of Stock D</a:t>
            </a:r>
            <a:endParaRPr lang="en-US" dirty="0"/>
          </a:p>
          <a:p>
            <a:r>
              <a:rPr lang="en-US" dirty="0"/>
              <a:t>                  </a:t>
            </a:r>
            <a:r>
              <a:rPr lang="en-US" dirty="0" smtClean="0"/>
              <a:t>      </a:t>
            </a:r>
            <a:r>
              <a:rPr lang="en-US" dirty="0"/>
              <a:t>_   </a:t>
            </a:r>
            <a:r>
              <a:rPr lang="en-US" dirty="0" smtClean="0"/>
              <a:t>            </a:t>
            </a:r>
            <a:r>
              <a:rPr lang="en-US" dirty="0"/>
              <a:t>_    </a:t>
            </a:r>
            <a:r>
              <a:rPr lang="en-US" dirty="0" smtClean="0"/>
              <a:t>                </a:t>
            </a:r>
            <a:r>
              <a:rPr lang="en-US" dirty="0"/>
              <a:t>_ </a:t>
            </a:r>
          </a:p>
          <a:p>
            <a:r>
              <a:rPr lang="en-US" dirty="0"/>
              <a:t>   </a:t>
            </a:r>
            <a:r>
              <a:rPr lang="en-US" u="sng" dirty="0"/>
              <a:t>t</a:t>
            </a:r>
            <a:r>
              <a:rPr lang="en-US" dirty="0"/>
              <a:t>    </a:t>
            </a:r>
            <a:r>
              <a:rPr lang="en-US" u="sng" dirty="0" err="1"/>
              <a:t>R</a:t>
            </a:r>
            <a:r>
              <a:rPr lang="en-US" u="sng" baseline="-25000" dirty="0" err="1"/>
              <a:t>t</a:t>
            </a:r>
            <a:r>
              <a:rPr lang="en-US" dirty="0"/>
              <a:t>      </a:t>
            </a:r>
            <a:r>
              <a:rPr lang="en-US" u="sng" dirty="0" err="1"/>
              <a:t>R</a:t>
            </a:r>
            <a:r>
              <a:rPr lang="en-US" u="sng" baseline="-25000" dirty="0" err="1"/>
              <a:t>t</a:t>
            </a:r>
            <a:r>
              <a:rPr lang="en-US" u="sng" dirty="0"/>
              <a:t> - R</a:t>
            </a:r>
            <a:r>
              <a:rPr lang="en-US" u="sng" baseline="-25000" dirty="0"/>
              <a:t>D</a:t>
            </a:r>
            <a:r>
              <a:rPr lang="en-US" dirty="0"/>
              <a:t>      </a:t>
            </a:r>
            <a:r>
              <a:rPr lang="en-US" u="sng" dirty="0"/>
              <a:t>(</a:t>
            </a:r>
            <a:r>
              <a:rPr lang="en-US" u="sng" dirty="0" err="1"/>
              <a:t>R</a:t>
            </a:r>
            <a:r>
              <a:rPr lang="en-US" u="sng" baseline="-25000" dirty="0" err="1"/>
              <a:t>t</a:t>
            </a:r>
            <a:r>
              <a:rPr lang="en-US" u="sng" dirty="0"/>
              <a:t> - R</a:t>
            </a:r>
            <a:r>
              <a:rPr lang="en-US" u="sng" baseline="-25000" dirty="0"/>
              <a:t>D</a:t>
            </a:r>
            <a:r>
              <a:rPr lang="en-US" u="sng" dirty="0"/>
              <a:t>)</a:t>
            </a:r>
            <a:r>
              <a:rPr lang="en-US" u="sng" baseline="30000" dirty="0"/>
              <a:t>2</a:t>
            </a:r>
            <a:r>
              <a:rPr lang="en-US" dirty="0"/>
              <a:t>       </a:t>
            </a:r>
            <a:r>
              <a:rPr lang="en-US" u="sng" dirty="0"/>
              <a:t>(</a:t>
            </a:r>
            <a:r>
              <a:rPr lang="en-US" u="sng" dirty="0" err="1"/>
              <a:t>R</a:t>
            </a:r>
            <a:r>
              <a:rPr lang="en-US" u="sng" baseline="-25000" dirty="0" err="1"/>
              <a:t>t</a:t>
            </a:r>
            <a:r>
              <a:rPr lang="en-US" u="sng" dirty="0"/>
              <a:t> - R</a:t>
            </a:r>
            <a:r>
              <a:rPr lang="en-US" u="sng" baseline="-25000" dirty="0"/>
              <a:t>D</a:t>
            </a:r>
            <a:r>
              <a:rPr lang="en-US" u="sng" dirty="0"/>
              <a:t>)</a:t>
            </a:r>
            <a:r>
              <a:rPr lang="en-US" u="sng" baseline="30000" dirty="0"/>
              <a:t>2</a:t>
            </a:r>
            <a:r>
              <a:rPr lang="en-US" u="sng" dirty="0"/>
              <a:t> 1/n</a:t>
            </a:r>
            <a:r>
              <a:rPr lang="en-US" dirty="0"/>
              <a:t> </a:t>
            </a:r>
          </a:p>
          <a:p>
            <a:r>
              <a:rPr lang="en-US" dirty="0"/>
              <a:t>   1   .10      -.06         .0036              .00072 </a:t>
            </a:r>
          </a:p>
          <a:p>
            <a:r>
              <a:rPr lang="en-US" dirty="0"/>
              <a:t>   2   .15      -.01         .0001              .00002 </a:t>
            </a:r>
          </a:p>
          <a:p>
            <a:r>
              <a:rPr lang="en-US" dirty="0"/>
              <a:t>   3   .20       .04         .0016              .00032 </a:t>
            </a:r>
          </a:p>
          <a:p>
            <a:r>
              <a:rPr lang="en-US" dirty="0"/>
              <a:t>   4   .10      -.06         .0036              .00072 </a:t>
            </a:r>
          </a:p>
          <a:p>
            <a:r>
              <a:rPr lang="en-US" u="sng" dirty="0"/>
              <a:t>   5</a:t>
            </a:r>
            <a:r>
              <a:rPr lang="en-US" dirty="0"/>
              <a:t>   </a:t>
            </a:r>
            <a:r>
              <a:rPr lang="en-US" u="sng" dirty="0"/>
              <a:t>.25</a:t>
            </a:r>
            <a:r>
              <a:rPr lang="en-US" dirty="0"/>
              <a:t>       .09         .0081              </a:t>
            </a:r>
            <a:r>
              <a:rPr lang="en-US" u="sng" dirty="0"/>
              <a:t>.00162</a:t>
            </a:r>
            <a:r>
              <a:rPr lang="en-US" dirty="0"/>
              <a:t>  </a:t>
            </a:r>
          </a:p>
          <a:p>
            <a:r>
              <a:rPr lang="en-US" dirty="0"/>
              <a:t> </a:t>
            </a:r>
            <a:r>
              <a:rPr lang="en-US" dirty="0" smtClean="0"/>
              <a:t> R</a:t>
            </a:r>
            <a:r>
              <a:rPr lang="en-US" baseline="-25000" dirty="0" smtClean="0"/>
              <a:t>d</a:t>
            </a:r>
            <a:r>
              <a:rPr lang="en-US" dirty="0"/>
              <a:t>=.16          </a:t>
            </a:r>
            <a:r>
              <a:rPr lang="en-US" dirty="0" smtClean="0"/>
              <a:t>                             </a:t>
            </a:r>
            <a:r>
              <a:rPr lang="en-US" dirty="0"/>
              <a:t>σ</a:t>
            </a:r>
            <a:r>
              <a:rPr lang="en-US" baseline="30000" dirty="0"/>
              <a:t>2</a:t>
            </a:r>
            <a:r>
              <a:rPr lang="en-US" dirty="0"/>
              <a:t> =.00340</a:t>
            </a:r>
          </a:p>
          <a:p>
            <a:r>
              <a:rPr lang="en-US" dirty="0"/>
              <a:t>                         </a:t>
            </a:r>
            <a:r>
              <a:rPr lang="en-US" dirty="0" smtClean="0"/>
              <a:t>                           </a:t>
            </a:r>
            <a:r>
              <a:rPr lang="en-US" dirty="0" err="1"/>
              <a:t>σ</a:t>
            </a:r>
            <a:r>
              <a:rPr lang="en-US" baseline="-25000" dirty="0" err="1"/>
              <a:t>d</a:t>
            </a:r>
            <a:r>
              <a:rPr lang="en-US" dirty="0"/>
              <a:t> =.05831</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4.J.  </a:t>
            </a:r>
            <a:r>
              <a:rPr lang="en-US" b="1" dirty="0" smtClean="0"/>
              <a:t>COVARIANCE</a:t>
            </a:r>
            <a:endParaRPr lang="en-US" dirty="0"/>
          </a:p>
        </p:txBody>
      </p:sp>
      <p:sp>
        <p:nvSpPr>
          <p:cNvPr id="3" name="Content Placeholder 2"/>
          <p:cNvSpPr>
            <a:spLocks noGrp="1"/>
          </p:cNvSpPr>
          <p:nvPr>
            <p:ph idx="1"/>
          </p:nvPr>
        </p:nvSpPr>
        <p:spPr>
          <a:xfrm>
            <a:off x="533400" y="2895600"/>
            <a:ext cx="8229600" cy="3352800"/>
          </a:xfrm>
        </p:spPr>
        <p:txBody>
          <a:bodyPr>
            <a:normAutofit/>
          </a:bodyPr>
          <a:lstStyle/>
          <a:p>
            <a:pPr>
              <a:buNone/>
            </a:pPr>
            <a:r>
              <a:rPr lang="en-US" sz="2600" b="1" dirty="0"/>
              <a:t>Table 4.5: Covariance between Returns on Stocks A and </a:t>
            </a:r>
            <a:r>
              <a:rPr lang="en-US" sz="2600" b="1" dirty="0" smtClean="0"/>
              <a:t>B</a:t>
            </a:r>
            <a:endParaRPr lang="en-US" sz="2600" dirty="0"/>
          </a:p>
          <a:p>
            <a:pPr>
              <a:buNone/>
            </a:pPr>
            <a:r>
              <a:rPr lang="en-US" sz="2800" dirty="0" smtClean="0"/>
              <a:t> </a:t>
            </a:r>
            <a:r>
              <a:rPr lang="en-US" sz="2800" u="sng" dirty="0" err="1"/>
              <a:t>i</a:t>
            </a:r>
            <a:r>
              <a:rPr lang="en-US" sz="2800" dirty="0"/>
              <a:t> </a:t>
            </a:r>
            <a:r>
              <a:rPr lang="en-US" sz="2800" dirty="0" smtClean="0"/>
              <a:t>   </a:t>
            </a:r>
            <a:r>
              <a:rPr lang="en-US" sz="2800" u="sng" dirty="0" err="1"/>
              <a:t>R</a:t>
            </a:r>
            <a:r>
              <a:rPr lang="en-US" sz="2800" u="sng" baseline="-25000" dirty="0" err="1"/>
              <a:t>ai</a:t>
            </a:r>
            <a:r>
              <a:rPr lang="en-US" sz="2800" u="sng" baseline="-25000" dirty="0"/>
              <a:t> </a:t>
            </a:r>
            <a:r>
              <a:rPr lang="en-US" sz="2800" dirty="0"/>
              <a:t>   </a:t>
            </a:r>
            <a:r>
              <a:rPr lang="en-US" sz="2800" u="sng" dirty="0" err="1"/>
              <a:t>R</a:t>
            </a:r>
            <a:r>
              <a:rPr lang="en-US" sz="2800" u="sng" baseline="-25000" dirty="0" err="1"/>
              <a:t>bi</a:t>
            </a:r>
            <a:r>
              <a:rPr lang="en-US" sz="2800" u="sng" baseline="-25000" dirty="0"/>
              <a:t> </a:t>
            </a:r>
            <a:r>
              <a:rPr lang="en-US" sz="2800" dirty="0"/>
              <a:t>  </a:t>
            </a:r>
            <a:r>
              <a:rPr lang="en-US" sz="2800" u="sng" dirty="0" smtClean="0"/>
              <a:t>P</a:t>
            </a:r>
            <a:r>
              <a:rPr lang="en-US" sz="2800" u="sng" baseline="-25000" dirty="0" smtClean="0"/>
              <a:t>i  </a:t>
            </a:r>
            <a:r>
              <a:rPr lang="en-US" sz="2800" dirty="0" smtClean="0"/>
              <a:t>  </a:t>
            </a:r>
            <a:r>
              <a:rPr lang="en-US" sz="2800" u="sng" dirty="0" err="1"/>
              <a:t>R</a:t>
            </a:r>
            <a:r>
              <a:rPr lang="en-US" sz="2800" u="sng" baseline="-25000" dirty="0" err="1"/>
              <a:t>ai</a:t>
            </a:r>
            <a:r>
              <a:rPr lang="en-US" sz="2800" u="sng" dirty="0"/>
              <a:t>-E[R</a:t>
            </a:r>
            <a:r>
              <a:rPr lang="en-US" sz="2800" u="sng" baseline="-25000" dirty="0"/>
              <a:t>a</a:t>
            </a:r>
            <a:r>
              <a:rPr lang="en-US" sz="2800" u="sng" dirty="0"/>
              <a:t>]</a:t>
            </a:r>
            <a:r>
              <a:rPr lang="en-US" sz="2800" dirty="0"/>
              <a:t>  </a:t>
            </a:r>
            <a:r>
              <a:rPr lang="en-US" sz="2800" u="sng" dirty="0" err="1"/>
              <a:t>R</a:t>
            </a:r>
            <a:r>
              <a:rPr lang="en-US" sz="2800" u="sng" baseline="-25000" dirty="0" err="1"/>
              <a:t>bi</a:t>
            </a:r>
            <a:r>
              <a:rPr lang="en-US" sz="2800" u="sng" dirty="0"/>
              <a:t>-E[</a:t>
            </a:r>
            <a:r>
              <a:rPr lang="en-US" sz="2800" u="sng" dirty="0" err="1"/>
              <a:t>R</a:t>
            </a:r>
            <a:r>
              <a:rPr lang="en-US" sz="2800" u="sng" baseline="-25000" dirty="0" err="1"/>
              <a:t>b</a:t>
            </a:r>
            <a:r>
              <a:rPr lang="en-US" sz="2800" u="sng" dirty="0"/>
              <a:t>]</a:t>
            </a:r>
            <a:r>
              <a:rPr lang="en-US" sz="2800" dirty="0"/>
              <a:t>   </a:t>
            </a:r>
            <a:r>
              <a:rPr lang="en-US" sz="2800" u="sng" dirty="0"/>
              <a:t>(</a:t>
            </a:r>
            <a:r>
              <a:rPr lang="en-US" sz="2800" u="sng" dirty="0" err="1"/>
              <a:t>R</a:t>
            </a:r>
            <a:r>
              <a:rPr lang="en-US" sz="2800" u="sng" baseline="-25000" dirty="0" err="1"/>
              <a:t>ai</a:t>
            </a:r>
            <a:r>
              <a:rPr lang="en-US" sz="2800" u="sng" dirty="0"/>
              <a:t>-E[R</a:t>
            </a:r>
            <a:r>
              <a:rPr lang="en-US" sz="2800" u="sng" baseline="-25000" dirty="0"/>
              <a:t>a</a:t>
            </a:r>
            <a:r>
              <a:rPr lang="en-US" sz="2800" u="sng" dirty="0"/>
              <a:t>])(</a:t>
            </a:r>
            <a:r>
              <a:rPr lang="en-US" sz="2800" u="sng" dirty="0" err="1"/>
              <a:t>R</a:t>
            </a:r>
            <a:r>
              <a:rPr lang="en-US" sz="2800" u="sng" baseline="-25000" dirty="0" err="1"/>
              <a:t>bi</a:t>
            </a:r>
            <a:r>
              <a:rPr lang="en-US" sz="2800" u="sng" dirty="0"/>
              <a:t>-E[</a:t>
            </a:r>
            <a:r>
              <a:rPr lang="en-US" sz="2800" u="sng" dirty="0" err="1"/>
              <a:t>R</a:t>
            </a:r>
            <a:r>
              <a:rPr lang="en-US" sz="2800" u="sng" baseline="-25000" dirty="0" err="1"/>
              <a:t>b</a:t>
            </a:r>
            <a:r>
              <a:rPr lang="en-US" sz="2800" u="sng" dirty="0"/>
              <a:t>])P</a:t>
            </a:r>
            <a:r>
              <a:rPr lang="en-US" sz="2800" u="sng" baseline="-25000" dirty="0"/>
              <a:t>i</a:t>
            </a:r>
            <a:r>
              <a:rPr lang="en-US" sz="2800" dirty="0"/>
              <a:t> </a:t>
            </a:r>
          </a:p>
          <a:p>
            <a:pPr marL="514350" indent="-514350">
              <a:buNone/>
            </a:pPr>
            <a:r>
              <a:rPr lang="en-US" sz="2800" dirty="0" smtClean="0"/>
              <a:t>1  .25  </a:t>
            </a:r>
            <a:r>
              <a:rPr lang="en-US" sz="2800" dirty="0"/>
              <a:t>.45   .20     .18           .38                  .01368 </a:t>
            </a:r>
          </a:p>
          <a:p>
            <a:pPr marL="514350" indent="-514350">
              <a:buNone/>
            </a:pPr>
            <a:r>
              <a:rPr lang="en-US" sz="2800" dirty="0" smtClean="0"/>
              <a:t>2  .10  </a:t>
            </a:r>
            <a:r>
              <a:rPr lang="en-US" sz="2800" dirty="0"/>
              <a:t>.05   .50     .03          -.02                 -.00030 </a:t>
            </a:r>
          </a:p>
          <a:p>
            <a:pPr>
              <a:buNone/>
            </a:pPr>
            <a:r>
              <a:rPr lang="en-US" sz="2800" dirty="0" smtClean="0"/>
              <a:t>3 </a:t>
            </a:r>
            <a:r>
              <a:rPr lang="en-US" sz="2800" dirty="0"/>
              <a:t>-.10 </a:t>
            </a:r>
            <a:r>
              <a:rPr lang="en-US" sz="2800" dirty="0" smtClean="0"/>
              <a:t>-.</a:t>
            </a:r>
            <a:r>
              <a:rPr lang="en-US" sz="2800" dirty="0"/>
              <a:t>15 </a:t>
            </a:r>
            <a:r>
              <a:rPr lang="en-US" sz="2800" dirty="0" smtClean="0"/>
              <a:t> </a:t>
            </a:r>
            <a:r>
              <a:rPr lang="en-US" sz="2800" dirty="0"/>
              <a:t>.30    -.17          -.22                  </a:t>
            </a:r>
            <a:r>
              <a:rPr lang="en-US" sz="2800" u="sng" dirty="0"/>
              <a:t>.01122</a:t>
            </a:r>
            <a:r>
              <a:rPr lang="en-US" sz="2800" dirty="0"/>
              <a:t>    </a:t>
            </a:r>
          </a:p>
          <a:p>
            <a:pPr>
              <a:buNone/>
            </a:pPr>
            <a:r>
              <a:rPr lang="en-US" sz="2800" dirty="0"/>
              <a:t>                                               </a:t>
            </a:r>
            <a:r>
              <a:rPr lang="en-US" sz="2800" dirty="0" smtClean="0"/>
              <a:t>     COV(A,B</a:t>
            </a:r>
            <a:r>
              <a:rPr lang="en-US" sz="2800" dirty="0"/>
              <a:t>) = .0246</a:t>
            </a:r>
          </a:p>
          <a:p>
            <a:endParaRPr lang="en-US" dirty="0"/>
          </a:p>
        </p:txBody>
      </p:sp>
      <p:pic>
        <p:nvPicPr>
          <p:cNvPr id="25602" name="Picture 2"/>
          <p:cNvPicPr>
            <a:picLocks noChangeAspect="1" noChangeArrowheads="1"/>
          </p:cNvPicPr>
          <p:nvPr/>
        </p:nvPicPr>
        <p:blipFill>
          <a:blip r:embed="rId2"/>
          <a:srcRect/>
          <a:stretch>
            <a:fillRect/>
          </a:stretch>
        </p:blipFill>
        <p:spPr bwMode="auto">
          <a:xfrm>
            <a:off x="1981200" y="1219200"/>
            <a:ext cx="5103743" cy="742950"/>
          </a:xfrm>
          <a:prstGeom prst="rect">
            <a:avLst/>
          </a:prstGeom>
          <a:noFill/>
          <a:ln w="9525">
            <a:noFill/>
            <a:miter lim="800000"/>
            <a:headEnd/>
            <a:tailEnd/>
          </a:ln>
          <a:effectLst/>
        </p:spPr>
      </p:pic>
      <p:sp>
        <p:nvSpPr>
          <p:cNvPr id="5" name="Rectangle 4"/>
          <p:cNvSpPr/>
          <p:nvPr/>
        </p:nvSpPr>
        <p:spPr>
          <a:xfrm>
            <a:off x="685800" y="1905000"/>
            <a:ext cx="8001000" cy="923330"/>
          </a:xfrm>
          <a:prstGeom prst="rect">
            <a:avLst/>
          </a:prstGeom>
        </p:spPr>
        <p:txBody>
          <a:bodyPr wrap="square">
            <a:spAutoFit/>
          </a:bodyPr>
          <a:lstStyle/>
          <a:p>
            <a:r>
              <a:rPr lang="en-US" dirty="0" err="1"/>
              <a:t>cov</a:t>
            </a:r>
            <a:r>
              <a:rPr lang="en-US" dirty="0"/>
              <a:t>(A,B) = {(.25 ‑ .07) × (.45 ‑ .07) × .20} </a:t>
            </a:r>
          </a:p>
          <a:p>
            <a:r>
              <a:rPr lang="en-US" dirty="0"/>
              <a:t>	+  {(.10 ‑ .07) × (.05 ‑ .07) × .50} + {(‑.10 ‑.07) × (‑.15 ‑.07) × .30}</a:t>
            </a:r>
          </a:p>
          <a:p>
            <a:r>
              <a:rPr lang="en-US" dirty="0"/>
              <a:t>	= {.01368} + {-.0003} + {.01122} = .0246.</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b="1" dirty="0" smtClean="0"/>
              <a:t>Historical Covariance</a:t>
            </a:r>
            <a:endParaRPr lang="en-US" b="1" dirty="0"/>
          </a:p>
        </p:txBody>
      </p:sp>
      <p:sp>
        <p:nvSpPr>
          <p:cNvPr id="3" name="Content Placeholder 2"/>
          <p:cNvSpPr>
            <a:spLocks noGrp="1"/>
          </p:cNvSpPr>
          <p:nvPr>
            <p:ph idx="1"/>
          </p:nvPr>
        </p:nvSpPr>
        <p:spPr>
          <a:xfrm>
            <a:off x="457200" y="1219200"/>
            <a:ext cx="8229600" cy="4906963"/>
          </a:xfrm>
        </p:spPr>
        <p:txBody>
          <a:bodyPr>
            <a:noAutofit/>
          </a:bodyPr>
          <a:lstStyle/>
          <a:p>
            <a:pPr>
              <a:buNone/>
            </a:pPr>
            <a:r>
              <a:rPr lang="en-US" sz="2400" dirty="0" smtClean="0"/>
              <a:t>Covariance measures co-movement tendency.</a:t>
            </a:r>
          </a:p>
          <a:p>
            <a:pPr>
              <a:buNone/>
            </a:pPr>
            <a:endParaRPr lang="en-US" sz="2400" b="1" dirty="0"/>
          </a:p>
          <a:p>
            <a:pPr>
              <a:buNone/>
            </a:pPr>
            <a:r>
              <a:rPr lang="en-US" sz="2400" b="1" dirty="0" smtClean="0"/>
              <a:t> </a:t>
            </a:r>
            <a:r>
              <a:rPr lang="en-US" sz="2400" b="1" dirty="0"/>
              <a:t>Table 4.6: Historical Covariance between </a:t>
            </a:r>
            <a:r>
              <a:rPr lang="en-US" sz="2400" b="1" dirty="0" smtClean="0"/>
              <a:t>Stocks </a:t>
            </a:r>
            <a:r>
              <a:rPr lang="en-US" sz="2400" b="1" dirty="0"/>
              <a:t>D and E</a:t>
            </a:r>
            <a:endParaRPr lang="en-US" sz="2400" dirty="0"/>
          </a:p>
          <a:p>
            <a:pPr>
              <a:buNone/>
            </a:pPr>
            <a:r>
              <a:rPr lang="en-US" sz="2400" dirty="0" smtClean="0"/>
              <a:t>     </a:t>
            </a:r>
            <a:r>
              <a:rPr lang="en-US" sz="2400" dirty="0"/>
              <a:t>	   </a:t>
            </a:r>
            <a:r>
              <a:rPr lang="en-US" sz="2400" dirty="0" smtClean="0"/>
              <a:t>                  </a:t>
            </a:r>
            <a:r>
              <a:rPr lang="en-US" sz="2400" dirty="0"/>
              <a:t>_   </a:t>
            </a:r>
            <a:r>
              <a:rPr lang="en-US" sz="2400" dirty="0" smtClean="0"/>
              <a:t>    </a:t>
            </a:r>
            <a:r>
              <a:rPr lang="en-US" sz="2400" baseline="-25000" dirty="0" smtClean="0"/>
              <a:t>  </a:t>
            </a:r>
            <a:r>
              <a:rPr lang="en-US" sz="2400" dirty="0" smtClean="0"/>
              <a:t>    </a:t>
            </a:r>
            <a:r>
              <a:rPr lang="en-US" sz="2400" dirty="0"/>
              <a:t>_    </a:t>
            </a:r>
            <a:r>
              <a:rPr lang="en-US" sz="2400" dirty="0" smtClean="0"/>
              <a:t>    </a:t>
            </a:r>
            <a:r>
              <a:rPr lang="en-US" sz="2400" baseline="-25000" dirty="0" smtClean="0"/>
              <a:t>   </a:t>
            </a:r>
            <a:r>
              <a:rPr lang="en-US" sz="2400" dirty="0" smtClean="0"/>
              <a:t>      </a:t>
            </a:r>
            <a:r>
              <a:rPr lang="en-US" sz="2400" dirty="0"/>
              <a:t>_    </a:t>
            </a:r>
            <a:r>
              <a:rPr lang="en-US" sz="2400" dirty="0" smtClean="0"/>
              <a:t>      </a:t>
            </a:r>
            <a:r>
              <a:rPr lang="en-US" sz="2400" dirty="0"/>
              <a:t>_ </a:t>
            </a:r>
          </a:p>
          <a:p>
            <a:pPr>
              <a:buNone/>
            </a:pPr>
            <a:r>
              <a:rPr lang="en-US" sz="2400" u="sng" dirty="0"/>
              <a:t>t</a:t>
            </a:r>
            <a:r>
              <a:rPr lang="en-US" sz="2400" dirty="0"/>
              <a:t>    </a:t>
            </a:r>
            <a:r>
              <a:rPr lang="en-US" sz="2400" u="sng" dirty="0" err="1"/>
              <a:t>R</a:t>
            </a:r>
            <a:r>
              <a:rPr lang="en-US" sz="2400" u="sng" baseline="-25000" dirty="0" err="1"/>
              <a:t>dt</a:t>
            </a:r>
            <a:r>
              <a:rPr lang="en-US" sz="2400" dirty="0"/>
              <a:t>  </a:t>
            </a:r>
            <a:r>
              <a:rPr lang="en-US" sz="2400" u="sng" dirty="0"/>
              <a:t>R</a:t>
            </a:r>
            <a:r>
              <a:rPr lang="en-US" sz="2400" u="sng" baseline="-25000" dirty="0"/>
              <a:t>et</a:t>
            </a:r>
            <a:r>
              <a:rPr lang="en-US" sz="2400" dirty="0"/>
              <a:t> </a:t>
            </a:r>
            <a:r>
              <a:rPr lang="en-US" sz="2400" u="sng" dirty="0"/>
              <a:t>(</a:t>
            </a:r>
            <a:r>
              <a:rPr lang="en-US" sz="2400" u="sng" dirty="0" err="1"/>
              <a:t>R</a:t>
            </a:r>
            <a:r>
              <a:rPr lang="en-US" sz="2400" u="sng" baseline="-25000" dirty="0" err="1"/>
              <a:t>dt</a:t>
            </a:r>
            <a:r>
              <a:rPr lang="en-US" sz="2400" u="sng" dirty="0"/>
              <a:t>-R</a:t>
            </a:r>
            <a:r>
              <a:rPr lang="en-US" sz="2400" u="sng" baseline="-25000" dirty="0"/>
              <a:t>d</a:t>
            </a:r>
            <a:r>
              <a:rPr lang="en-US" sz="2400" u="sng" dirty="0"/>
              <a:t>)</a:t>
            </a:r>
            <a:r>
              <a:rPr lang="en-US" sz="2400" dirty="0"/>
              <a:t>  </a:t>
            </a:r>
            <a:r>
              <a:rPr lang="en-US" sz="2400" u="sng" dirty="0"/>
              <a:t>(R</a:t>
            </a:r>
            <a:r>
              <a:rPr lang="en-US" sz="2400" u="sng" baseline="-25000" dirty="0"/>
              <a:t>et</a:t>
            </a:r>
            <a:r>
              <a:rPr lang="en-US" sz="2400" u="sng" dirty="0"/>
              <a:t>-R</a:t>
            </a:r>
            <a:r>
              <a:rPr lang="en-US" sz="2400" u="sng" baseline="-25000" dirty="0"/>
              <a:t>e</a:t>
            </a:r>
            <a:r>
              <a:rPr lang="en-US" sz="2400" u="sng" dirty="0"/>
              <a:t>)</a:t>
            </a:r>
            <a:r>
              <a:rPr lang="en-US" sz="2400" dirty="0"/>
              <a:t>     </a:t>
            </a:r>
            <a:r>
              <a:rPr lang="en-US" sz="2400" u="sng" dirty="0"/>
              <a:t>(</a:t>
            </a:r>
            <a:r>
              <a:rPr lang="en-US" sz="2400" u="sng" dirty="0" err="1"/>
              <a:t>R</a:t>
            </a:r>
            <a:r>
              <a:rPr lang="en-US" sz="2400" u="sng" baseline="-25000" dirty="0" err="1"/>
              <a:t>dt</a:t>
            </a:r>
            <a:r>
              <a:rPr lang="en-US" sz="2400" u="sng" dirty="0"/>
              <a:t>-R</a:t>
            </a:r>
            <a:r>
              <a:rPr lang="en-US" sz="2400" u="sng" baseline="-25000" dirty="0"/>
              <a:t>d</a:t>
            </a:r>
            <a:r>
              <a:rPr lang="en-US" sz="2400" u="sng" dirty="0"/>
              <a:t>)(R</a:t>
            </a:r>
            <a:r>
              <a:rPr lang="en-US" sz="2400" u="sng" baseline="-25000" dirty="0"/>
              <a:t>et</a:t>
            </a:r>
            <a:r>
              <a:rPr lang="en-US" sz="2400" u="sng" dirty="0"/>
              <a:t>-R</a:t>
            </a:r>
            <a:r>
              <a:rPr lang="en-US" sz="2400" u="sng" baseline="-25000" dirty="0"/>
              <a:t>e</a:t>
            </a:r>
            <a:r>
              <a:rPr lang="en-US" sz="2400" u="sng" dirty="0"/>
              <a:t>)1/n</a:t>
            </a:r>
            <a:r>
              <a:rPr lang="en-US" sz="2400" dirty="0"/>
              <a:t> </a:t>
            </a:r>
          </a:p>
          <a:p>
            <a:pPr>
              <a:buNone/>
            </a:pPr>
            <a:r>
              <a:rPr lang="en-US" sz="2400" dirty="0"/>
              <a:t>1   .10 .15  -.06       -.05               .00060 </a:t>
            </a:r>
          </a:p>
          <a:p>
            <a:pPr>
              <a:buNone/>
            </a:pPr>
            <a:r>
              <a:rPr lang="en-US" sz="2400" dirty="0"/>
              <a:t>2   .15 .18  -.01       -.02               .00004 </a:t>
            </a:r>
          </a:p>
          <a:p>
            <a:pPr>
              <a:buNone/>
            </a:pPr>
            <a:r>
              <a:rPr lang="en-US" sz="2400" dirty="0"/>
              <a:t>3   .20 .25   .04        .05               .00040 </a:t>
            </a:r>
          </a:p>
          <a:p>
            <a:pPr>
              <a:buNone/>
            </a:pPr>
            <a:r>
              <a:rPr lang="en-US" sz="2400" dirty="0"/>
              <a:t>4   .10 .20  -.06         0                      0</a:t>
            </a:r>
          </a:p>
          <a:p>
            <a:pPr marL="457200" indent="-457200">
              <a:buNone/>
            </a:pPr>
            <a:r>
              <a:rPr lang="en-US" sz="2400" dirty="0" smtClean="0"/>
              <a:t>5   .25 </a:t>
            </a:r>
            <a:r>
              <a:rPr lang="en-US" sz="2400" dirty="0"/>
              <a:t>.22   .09        .02               </a:t>
            </a:r>
            <a:r>
              <a:rPr lang="en-US" sz="2400" u="sng" dirty="0"/>
              <a:t>.00036</a:t>
            </a:r>
            <a:endParaRPr lang="en-US" sz="2400" dirty="0"/>
          </a:p>
          <a:p>
            <a:pPr marL="457200" indent="-457200">
              <a:buNone/>
            </a:pPr>
            <a:r>
              <a:rPr lang="en-US" sz="2400" dirty="0" smtClean="0"/>
              <a:t>_             </a:t>
            </a:r>
            <a:r>
              <a:rPr lang="en-US" sz="2400" baseline="-25000" dirty="0" smtClean="0"/>
              <a:t>  </a:t>
            </a:r>
            <a:r>
              <a:rPr lang="en-US" sz="2400" dirty="0" smtClean="0"/>
              <a:t>    </a:t>
            </a:r>
            <a:r>
              <a:rPr lang="en-US" sz="2400" dirty="0"/>
              <a:t>_       </a:t>
            </a:r>
            <a:r>
              <a:rPr lang="en-US" sz="2400" baseline="-25000" dirty="0"/>
              <a:t> </a:t>
            </a:r>
            <a:endParaRPr lang="en-US" sz="2400" dirty="0"/>
          </a:p>
          <a:p>
            <a:pPr>
              <a:buNone/>
            </a:pPr>
            <a:r>
              <a:rPr lang="en-US" sz="2400" dirty="0" smtClean="0"/>
              <a:t>R</a:t>
            </a:r>
            <a:r>
              <a:rPr lang="en-US" sz="2400" baseline="-25000" dirty="0" smtClean="0"/>
              <a:t>D</a:t>
            </a:r>
            <a:r>
              <a:rPr lang="en-US" sz="2400" dirty="0"/>
              <a:t>=.16 .20=R</a:t>
            </a:r>
            <a:r>
              <a:rPr lang="en-US" sz="2400" baseline="-25000" dirty="0"/>
              <a:t>E</a:t>
            </a:r>
            <a:r>
              <a:rPr lang="en-US" sz="2400" dirty="0"/>
              <a:t>            COV(D,E) = .00140</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4.K:  COEFFICIENT OF CORRELATION</a:t>
            </a:r>
            <a:r>
              <a:rPr lang="en-US" dirty="0"/>
              <a:t/>
            </a:r>
            <a:br>
              <a:rPr lang="en-US" dirty="0"/>
            </a:br>
            <a:endParaRPr lang="en-US" dirty="0"/>
          </a:p>
        </p:txBody>
      </p:sp>
      <p:sp>
        <p:nvSpPr>
          <p:cNvPr id="3" name="Content Placeholder 2"/>
          <p:cNvSpPr>
            <a:spLocks noGrp="1"/>
          </p:cNvSpPr>
          <p:nvPr>
            <p:ph idx="1"/>
          </p:nvPr>
        </p:nvSpPr>
        <p:spPr/>
        <p:txBody>
          <a:bodyPr/>
          <a:lstStyle/>
          <a:p>
            <a:pPr>
              <a:buNone/>
            </a:pPr>
            <a:r>
              <a:rPr lang="en-US" sz="2400" dirty="0" smtClean="0"/>
              <a:t>Correlation coefficient is a measure of co-movement standardized to fall between -1 and 1.</a:t>
            </a:r>
          </a:p>
          <a:p>
            <a:pPr>
              <a:buNone/>
            </a:pPr>
            <a:endParaRPr lang="en-US" sz="2400" dirty="0" smtClean="0"/>
          </a:p>
          <a:p>
            <a:pPr>
              <a:buNone/>
            </a:pPr>
            <a:endParaRPr lang="en-US" dirty="0"/>
          </a:p>
          <a:p>
            <a:pPr algn="ctr">
              <a:buNone/>
            </a:pPr>
            <a:r>
              <a:rPr lang="en-US" dirty="0" smtClean="0"/>
              <a:t>COV(</a:t>
            </a:r>
            <a:r>
              <a:rPr lang="en-US" dirty="0" err="1" smtClean="0"/>
              <a:t>k,j</a:t>
            </a:r>
            <a:r>
              <a:rPr lang="en-US" dirty="0"/>
              <a:t>)  =  </a:t>
            </a:r>
            <a:r>
              <a:rPr lang="en-US" dirty="0" err="1"/>
              <a:t>σ</a:t>
            </a:r>
            <a:r>
              <a:rPr lang="en-US" baseline="-25000" dirty="0" err="1"/>
              <a:t>k</a:t>
            </a:r>
            <a:r>
              <a:rPr lang="en-US" dirty="0" err="1"/>
              <a:t>σ</a:t>
            </a:r>
            <a:r>
              <a:rPr lang="en-US" baseline="-25000" dirty="0" err="1"/>
              <a:t>j</a:t>
            </a:r>
            <a:r>
              <a:rPr lang="en-US" dirty="0" err="1"/>
              <a:t>ρ</a:t>
            </a:r>
            <a:r>
              <a:rPr lang="en-US" baseline="-25000" dirty="0" err="1"/>
              <a:t>k,j</a:t>
            </a:r>
            <a:endParaRPr lang="en-US" dirty="0"/>
          </a:p>
        </p:txBody>
      </p:sp>
      <p:pic>
        <p:nvPicPr>
          <p:cNvPr id="26627" name="Picture 3"/>
          <p:cNvPicPr>
            <a:picLocks noChangeAspect="1" noChangeArrowheads="1"/>
          </p:cNvPicPr>
          <p:nvPr/>
        </p:nvPicPr>
        <p:blipFill>
          <a:blip r:embed="rId2"/>
          <a:srcRect/>
          <a:stretch>
            <a:fillRect/>
          </a:stretch>
        </p:blipFill>
        <p:spPr bwMode="auto">
          <a:xfrm>
            <a:off x="3429000" y="2590800"/>
            <a:ext cx="2209800" cy="938676"/>
          </a:xfrm>
          <a:prstGeom prst="rect">
            <a:avLst/>
          </a:prstGeom>
          <a:noFill/>
          <a:ln w="9525">
            <a:noFill/>
            <a:miter lim="800000"/>
            <a:headEnd/>
            <a:tailEnd/>
          </a:ln>
          <a:effec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4.L: THE MARKET PORTFOLIO</a:t>
            </a:r>
            <a:endParaRPr lang="en-US" dirty="0"/>
          </a:p>
        </p:txBody>
      </p:sp>
      <p:sp>
        <p:nvSpPr>
          <p:cNvPr id="3" name="Content Placeholder 2"/>
          <p:cNvSpPr>
            <a:spLocks noGrp="1"/>
          </p:cNvSpPr>
          <p:nvPr>
            <p:ph idx="1"/>
          </p:nvPr>
        </p:nvSpPr>
        <p:spPr/>
        <p:txBody>
          <a:bodyPr/>
          <a:lstStyle/>
          <a:p>
            <a:r>
              <a:rPr lang="en-US" dirty="0"/>
              <a:t>Dow Jones Industrial </a:t>
            </a:r>
            <a:r>
              <a:rPr lang="en-US" dirty="0" smtClean="0"/>
              <a:t>Average</a:t>
            </a:r>
          </a:p>
          <a:p>
            <a:r>
              <a:rPr lang="en-US" dirty="0" smtClean="0"/>
              <a:t>Standard </a:t>
            </a:r>
            <a:r>
              <a:rPr lang="en-US" dirty="0"/>
              <a:t>and Poor's 500 (S&amp;P 500) </a:t>
            </a:r>
            <a:endParaRPr lang="en-US" dirty="0" smtClean="0"/>
          </a:p>
          <a:p>
            <a:r>
              <a:rPr lang="en-US" smtClean="0"/>
              <a:t>Shanghai SE Composite Index</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4.A.  </a:t>
            </a:r>
            <a:r>
              <a:rPr lang="en-US" b="1" dirty="0" smtClean="0"/>
              <a:t>INTRODUCTION</a:t>
            </a:r>
            <a:endParaRPr lang="en-US" dirty="0"/>
          </a:p>
        </p:txBody>
      </p:sp>
      <p:sp>
        <p:nvSpPr>
          <p:cNvPr id="3" name="Content Placeholder 2"/>
          <p:cNvSpPr>
            <a:spLocks noGrp="1"/>
          </p:cNvSpPr>
          <p:nvPr>
            <p:ph idx="1"/>
          </p:nvPr>
        </p:nvSpPr>
        <p:spPr/>
        <p:txBody>
          <a:bodyPr/>
          <a:lstStyle/>
          <a:p>
            <a:pPr>
              <a:buNone/>
            </a:pPr>
            <a:endParaRPr lang="en-US" dirty="0"/>
          </a:p>
          <a:p>
            <a:r>
              <a:rPr lang="en-US" dirty="0"/>
              <a:t>The purpose of measuring investment returns is simply to determine the economic efficiency of an investment. </a:t>
            </a:r>
          </a:p>
          <a:p>
            <a:r>
              <a:rPr lang="en-US" dirty="0" smtClean="0"/>
              <a:t>An </a:t>
            </a:r>
            <a:r>
              <a:rPr lang="en-US" dirty="0"/>
              <a:t>investment's return will express the profits generated by an initial cash outlay relative to the amount of that outlay.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4.B.  RETURN ON INVESTMENT: ARITHMETIC MEAN</a:t>
            </a:r>
            <a:r>
              <a:rPr lang="en-US" dirty="0"/>
              <a:t/>
            </a:r>
            <a:br>
              <a:rPr lang="en-US" dirty="0"/>
            </a:br>
            <a:endParaRPr lang="en-US" dirty="0"/>
          </a:p>
        </p:txBody>
      </p:sp>
      <p:pic>
        <p:nvPicPr>
          <p:cNvPr id="1026" name="Picture 2"/>
          <p:cNvPicPr>
            <a:picLocks noGrp="1" noChangeAspect="1" noChangeArrowheads="1"/>
          </p:cNvPicPr>
          <p:nvPr>
            <p:ph idx="1"/>
          </p:nvPr>
        </p:nvPicPr>
        <p:blipFill>
          <a:blip r:embed="rId2"/>
          <a:srcRect/>
          <a:stretch>
            <a:fillRect/>
          </a:stretch>
        </p:blipFill>
        <p:spPr bwMode="auto">
          <a:xfrm>
            <a:off x="3048000" y="1600200"/>
            <a:ext cx="2184814" cy="1266825"/>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a:srcRect/>
          <a:stretch>
            <a:fillRect/>
          </a:stretch>
        </p:blipFill>
        <p:spPr bwMode="auto">
          <a:xfrm>
            <a:off x="3124200" y="3429000"/>
            <a:ext cx="1947862" cy="1280024"/>
          </a:xfrm>
          <a:prstGeom prst="rect">
            <a:avLst/>
          </a:prstGeom>
          <a:noFill/>
          <a:ln w="9525">
            <a:noFill/>
            <a:miter lim="800000"/>
            <a:headEnd/>
            <a:tailEnd/>
          </a:ln>
          <a:effectLst/>
        </p:spPr>
      </p:pic>
      <p:pic>
        <p:nvPicPr>
          <p:cNvPr id="1028" name="Picture 4"/>
          <p:cNvPicPr>
            <a:picLocks noChangeAspect="1" noChangeArrowheads="1"/>
          </p:cNvPicPr>
          <p:nvPr/>
        </p:nvPicPr>
        <p:blipFill>
          <a:blip r:embed="rId4"/>
          <a:srcRect/>
          <a:stretch>
            <a:fillRect/>
          </a:stretch>
        </p:blipFill>
        <p:spPr bwMode="auto">
          <a:xfrm>
            <a:off x="1752600" y="5181600"/>
            <a:ext cx="5352143" cy="762000"/>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Fund Performance</a:t>
            </a:r>
            <a:endParaRPr lang="en-US" dirty="0"/>
          </a:p>
        </p:txBody>
      </p:sp>
      <p:pic>
        <p:nvPicPr>
          <p:cNvPr id="2050" name="Picture 2"/>
          <p:cNvPicPr>
            <a:picLocks noGrp="1" noChangeAspect="1" noChangeArrowheads="1"/>
          </p:cNvPicPr>
          <p:nvPr>
            <p:ph idx="1"/>
          </p:nvPr>
        </p:nvPicPr>
        <p:blipFill>
          <a:blip r:embed="rId2"/>
          <a:srcRect/>
          <a:stretch>
            <a:fillRect/>
          </a:stretch>
        </p:blipFill>
        <p:spPr bwMode="auto">
          <a:xfrm>
            <a:off x="3505200" y="1295400"/>
            <a:ext cx="1900238" cy="685800"/>
          </a:xfrm>
          <a:prstGeom prst="rect">
            <a:avLst/>
          </a:prstGeom>
          <a:noFill/>
          <a:ln w="9525">
            <a:noFill/>
            <a:miter lim="800000"/>
            <a:headEnd/>
            <a:tailEnd/>
          </a:ln>
          <a:effectLst/>
        </p:spPr>
      </p:pic>
      <p:graphicFrame>
        <p:nvGraphicFramePr>
          <p:cNvPr id="7" name="Table 6"/>
          <p:cNvGraphicFramePr>
            <a:graphicFrameLocks noGrp="1"/>
          </p:cNvGraphicFramePr>
          <p:nvPr/>
        </p:nvGraphicFramePr>
        <p:xfrm>
          <a:off x="228600" y="2209800"/>
          <a:ext cx="8610600" cy="8128000"/>
        </p:xfrm>
        <a:graphic>
          <a:graphicData uri="http://schemas.openxmlformats.org/drawingml/2006/table">
            <a:tbl>
              <a:tblPr/>
              <a:tblGrid>
                <a:gridCol w="8610600"/>
              </a:tblGrid>
              <a:tr h="4064000">
                <a:tc>
                  <a:txBody>
                    <a:bodyPr/>
                    <a:lstStyle/>
                    <a:p>
                      <a:pPr marL="0" marR="0" indent="457200" algn="l">
                        <a:spcBef>
                          <a:spcPts val="0"/>
                        </a:spcBef>
                        <a:spcAft>
                          <a:spcPts val="0"/>
                        </a:spcAft>
                      </a:pPr>
                      <a:r>
                        <a:rPr lang="en-US" sz="2000" u="sng" dirty="0" smtClean="0">
                          <a:latin typeface="Times New Roman"/>
                          <a:ea typeface="Times New Roman"/>
                        </a:rPr>
                        <a:t>Date</a:t>
                      </a:r>
                      <a:r>
                        <a:rPr lang="en-US" sz="2000" dirty="0" smtClean="0">
                          <a:latin typeface="Times New Roman"/>
                          <a:ea typeface="Times New Roman"/>
                        </a:rPr>
                        <a:t>        </a:t>
                      </a:r>
                      <a:r>
                        <a:rPr lang="en-US" sz="2000" u="sng" dirty="0">
                          <a:latin typeface="Times New Roman"/>
                          <a:ea typeface="Times New Roman"/>
                        </a:rPr>
                        <a:t>t</a:t>
                      </a:r>
                      <a:r>
                        <a:rPr lang="en-US" sz="2000" dirty="0">
                          <a:latin typeface="Times New Roman"/>
                          <a:ea typeface="Times New Roman"/>
                        </a:rPr>
                        <a:t>	</a:t>
                      </a:r>
                      <a:r>
                        <a:rPr lang="en-US" sz="2000" u="sng" dirty="0" smtClean="0">
                          <a:latin typeface="Times New Roman"/>
                          <a:ea typeface="Times New Roman"/>
                        </a:rPr>
                        <a:t>P</a:t>
                      </a:r>
                      <a:r>
                        <a:rPr lang="en-US" sz="2000" u="sng" baseline="-25000" dirty="0" smtClean="0">
                          <a:latin typeface="Times New Roman"/>
                          <a:ea typeface="Times New Roman"/>
                        </a:rPr>
                        <a:t>t</a:t>
                      </a:r>
                      <a:r>
                        <a:rPr lang="en-US" sz="2000" dirty="0" smtClean="0">
                          <a:latin typeface="Times New Roman"/>
                          <a:ea typeface="Times New Roman"/>
                        </a:rPr>
                        <a:t>    </a:t>
                      </a:r>
                      <a:r>
                        <a:rPr lang="en-US" sz="2000" u="sng" dirty="0" err="1">
                          <a:latin typeface="Times New Roman"/>
                          <a:ea typeface="Times New Roman"/>
                        </a:rPr>
                        <a:t>P</a:t>
                      </a:r>
                      <a:r>
                        <a:rPr lang="en-US" sz="2000" u="sng" baseline="-25000" dirty="0" err="1">
                          <a:latin typeface="Times New Roman"/>
                          <a:ea typeface="Times New Roman"/>
                        </a:rPr>
                        <a:t>t</a:t>
                      </a:r>
                      <a:r>
                        <a:rPr lang="en-US" sz="2000" u="sng" baseline="-25000" dirty="0">
                          <a:latin typeface="Times New Roman"/>
                          <a:ea typeface="Times New Roman"/>
                        </a:rPr>
                        <a:t>-1</a:t>
                      </a:r>
                      <a:r>
                        <a:rPr lang="en-US" sz="2000" dirty="0">
                          <a:latin typeface="Times New Roman"/>
                          <a:ea typeface="Times New Roman"/>
                        </a:rPr>
                        <a:t>	</a:t>
                      </a:r>
                      <a:r>
                        <a:rPr lang="en-US" sz="2000" u="sng" dirty="0" err="1">
                          <a:latin typeface="Times New Roman"/>
                          <a:ea typeface="Times New Roman"/>
                        </a:rPr>
                        <a:t>DIV</a:t>
                      </a:r>
                      <a:r>
                        <a:rPr lang="en-US" sz="2000" u="sng" baseline="-25000" dirty="0" err="1">
                          <a:latin typeface="Times New Roman"/>
                          <a:ea typeface="Times New Roman"/>
                        </a:rPr>
                        <a:t>t</a:t>
                      </a:r>
                      <a:r>
                        <a:rPr lang="en-US" sz="2000" dirty="0">
                          <a:latin typeface="Times New Roman"/>
                          <a:ea typeface="Times New Roman"/>
                        </a:rPr>
                        <a:t>	    </a:t>
                      </a:r>
                      <a:r>
                        <a:rPr lang="en-US" sz="2000" u="sng" dirty="0" err="1">
                          <a:latin typeface="Times New Roman"/>
                          <a:ea typeface="Times New Roman"/>
                        </a:rPr>
                        <a:t>r</a:t>
                      </a:r>
                      <a:r>
                        <a:rPr lang="en-US" sz="2000" u="sng" baseline="-25000" dirty="0" err="1">
                          <a:latin typeface="Times New Roman"/>
                          <a:ea typeface="Times New Roman"/>
                        </a:rPr>
                        <a:t>t</a:t>
                      </a:r>
                      <a:r>
                        <a:rPr lang="en-US" sz="2000" dirty="0">
                          <a:latin typeface="Times New Roman"/>
                          <a:ea typeface="Times New Roman"/>
                        </a:rPr>
                        <a:t>	</a:t>
                      </a:r>
                      <a:r>
                        <a:rPr lang="en-US" sz="2000" u="sng" dirty="0">
                          <a:latin typeface="Times New Roman"/>
                          <a:ea typeface="Times New Roman"/>
                        </a:rPr>
                        <a:t>NOTES</a:t>
                      </a:r>
                      <a:endParaRPr lang="en-US" sz="2000" dirty="0">
                        <a:latin typeface="Times New Roman"/>
                        <a:ea typeface="Times New Roman"/>
                      </a:endParaRPr>
                    </a:p>
                    <a:p>
                      <a:pPr marL="0" marR="0" indent="457200" algn="l">
                        <a:spcBef>
                          <a:spcPts val="0"/>
                        </a:spcBef>
                        <a:spcAft>
                          <a:spcPts val="0"/>
                        </a:spcAft>
                      </a:pPr>
                      <a:r>
                        <a:rPr lang="en-US" sz="2000" dirty="0">
                          <a:latin typeface="Times New Roman"/>
                          <a:ea typeface="Times New Roman"/>
                        </a:rPr>
                        <a:t>June 30  </a:t>
                      </a:r>
                      <a:r>
                        <a:rPr lang="en-US" sz="2000" dirty="0" smtClean="0">
                          <a:latin typeface="Times New Roman"/>
                          <a:ea typeface="Times New Roman"/>
                        </a:rPr>
                        <a:t> </a:t>
                      </a:r>
                      <a:r>
                        <a:rPr lang="en-US" sz="2000" dirty="0">
                          <a:latin typeface="Times New Roman"/>
                          <a:ea typeface="Times New Roman"/>
                        </a:rPr>
                        <a:t>0	</a:t>
                      </a:r>
                      <a:r>
                        <a:rPr lang="en-US" sz="2000" dirty="0" smtClean="0">
                          <a:latin typeface="Times New Roman"/>
                          <a:ea typeface="Times New Roman"/>
                        </a:rPr>
                        <a:t>50   </a:t>
                      </a:r>
                      <a:r>
                        <a:rPr lang="en-US" sz="2000" dirty="0">
                          <a:latin typeface="Times New Roman"/>
                          <a:ea typeface="Times New Roman"/>
                        </a:rPr>
                        <a:t>-	  0	    -	First Month</a:t>
                      </a:r>
                    </a:p>
                    <a:p>
                      <a:pPr marL="2286000" marR="0" indent="-2286000" algn="l">
                        <a:spcBef>
                          <a:spcPts val="0"/>
                        </a:spcBef>
                        <a:spcAft>
                          <a:spcPts val="0"/>
                        </a:spcAft>
                        <a:tabLst>
                          <a:tab pos="-914400" algn="l"/>
                        </a:tabLst>
                      </a:pPr>
                      <a:r>
                        <a:rPr lang="en-US" sz="2000" dirty="0">
                          <a:latin typeface="Times New Roman"/>
                          <a:ea typeface="Times New Roman"/>
                        </a:rPr>
                        <a:t>        July 31    1   </a:t>
                      </a:r>
                      <a:r>
                        <a:rPr lang="en-US" sz="2000" dirty="0" smtClean="0">
                          <a:latin typeface="Times New Roman"/>
                          <a:ea typeface="Times New Roman"/>
                        </a:rPr>
                        <a:t>55  </a:t>
                      </a:r>
                      <a:r>
                        <a:rPr lang="en-US" sz="2000" dirty="0">
                          <a:latin typeface="Times New Roman"/>
                          <a:ea typeface="Times New Roman"/>
                        </a:rPr>
                        <a:t>50	  0	 .100	(</a:t>
                      </a:r>
                      <a:r>
                        <a:rPr lang="en-US" sz="2000" dirty="0" smtClean="0">
                          <a:latin typeface="Times New Roman"/>
                          <a:ea typeface="Times New Roman"/>
                        </a:rPr>
                        <a:t>55</a:t>
                      </a:r>
                      <a:r>
                        <a:rPr lang="en-US" sz="2000" dirty="0" smtClean="0">
                          <a:latin typeface="WP MathA"/>
                          <a:ea typeface="Times New Roman"/>
                          <a:sym typeface="WP MathA"/>
                        </a:rPr>
                        <a:t>/</a:t>
                      </a:r>
                      <a:r>
                        <a:rPr lang="en-US" sz="2000" dirty="0" smtClean="0">
                          <a:latin typeface="Times New Roman"/>
                          <a:ea typeface="Times New Roman"/>
                        </a:rPr>
                        <a:t>50</a:t>
                      </a:r>
                      <a:r>
                        <a:rPr lang="en-US" sz="2000" dirty="0">
                          <a:latin typeface="Times New Roman"/>
                          <a:ea typeface="Times New Roman"/>
                        </a:rPr>
                        <a:t>) - 1 = .10</a:t>
                      </a:r>
                    </a:p>
                    <a:p>
                      <a:pPr marL="2286000" marR="0" indent="-2286000" algn="l">
                        <a:spcBef>
                          <a:spcPts val="0"/>
                        </a:spcBef>
                        <a:spcAft>
                          <a:spcPts val="0"/>
                        </a:spcAft>
                        <a:tabLst>
                          <a:tab pos="-914400" algn="l"/>
                        </a:tabLst>
                      </a:pPr>
                      <a:r>
                        <a:rPr lang="en-US" sz="2000" dirty="0">
                          <a:latin typeface="Times New Roman"/>
                          <a:ea typeface="Times New Roman"/>
                        </a:rPr>
                        <a:t>        Aug. 31   2   </a:t>
                      </a:r>
                      <a:r>
                        <a:rPr lang="en-US" sz="2000" dirty="0" smtClean="0">
                          <a:latin typeface="Times New Roman"/>
                          <a:ea typeface="Times New Roman"/>
                        </a:rPr>
                        <a:t>50  </a:t>
                      </a:r>
                      <a:r>
                        <a:rPr lang="en-US" sz="2000" dirty="0">
                          <a:latin typeface="Times New Roman"/>
                          <a:ea typeface="Times New Roman"/>
                        </a:rPr>
                        <a:t>55	  0	-.091	(</a:t>
                      </a:r>
                      <a:r>
                        <a:rPr lang="en-US" sz="2000" dirty="0" smtClean="0">
                          <a:latin typeface="Times New Roman"/>
                          <a:ea typeface="Times New Roman"/>
                        </a:rPr>
                        <a:t>50/55</a:t>
                      </a:r>
                      <a:r>
                        <a:rPr lang="en-US" sz="2000" dirty="0">
                          <a:latin typeface="Times New Roman"/>
                          <a:ea typeface="Times New Roman"/>
                        </a:rPr>
                        <a:t>) - 1 = -.091</a:t>
                      </a:r>
                    </a:p>
                    <a:p>
                      <a:pPr marL="2286000" marR="0" indent="-2286000" algn="l">
                        <a:spcBef>
                          <a:spcPts val="0"/>
                        </a:spcBef>
                        <a:spcAft>
                          <a:spcPts val="0"/>
                        </a:spcAft>
                        <a:tabLst>
                          <a:tab pos="-914400" algn="l"/>
                        </a:tabLst>
                      </a:pPr>
                      <a:r>
                        <a:rPr lang="en-US" sz="2000" dirty="0">
                          <a:latin typeface="Times New Roman"/>
                          <a:ea typeface="Times New Roman"/>
                        </a:rPr>
                        <a:t>        Sep. 30    3   </a:t>
                      </a:r>
                      <a:r>
                        <a:rPr lang="en-US" sz="2000" dirty="0" smtClean="0">
                          <a:latin typeface="Times New Roman"/>
                          <a:ea typeface="Times New Roman"/>
                        </a:rPr>
                        <a:t>54  </a:t>
                      </a:r>
                      <a:r>
                        <a:rPr lang="en-US" sz="2000" dirty="0">
                          <a:latin typeface="Times New Roman"/>
                          <a:ea typeface="Times New Roman"/>
                        </a:rPr>
                        <a:t>50	  0	 .080	(</a:t>
                      </a:r>
                      <a:r>
                        <a:rPr lang="en-US" sz="2000" dirty="0" smtClean="0">
                          <a:latin typeface="Times New Roman"/>
                          <a:ea typeface="Times New Roman"/>
                        </a:rPr>
                        <a:t>54/50</a:t>
                      </a:r>
                      <a:r>
                        <a:rPr lang="en-US" sz="2000" dirty="0">
                          <a:latin typeface="Times New Roman"/>
                          <a:ea typeface="Times New Roman"/>
                        </a:rPr>
                        <a:t>) - 1 = .08</a:t>
                      </a:r>
                    </a:p>
                    <a:p>
                      <a:pPr marL="2286000" marR="0" indent="-2286000" algn="l">
                        <a:spcBef>
                          <a:spcPts val="0"/>
                        </a:spcBef>
                        <a:spcAft>
                          <a:spcPts val="0"/>
                        </a:spcAft>
                        <a:tabLst>
                          <a:tab pos="-914400" algn="l"/>
                        </a:tabLst>
                      </a:pPr>
                      <a:r>
                        <a:rPr lang="en-US" sz="2000" dirty="0">
                          <a:latin typeface="Times New Roman"/>
                          <a:ea typeface="Times New Roman"/>
                        </a:rPr>
                        <a:t>        Oct. 31    4   </a:t>
                      </a:r>
                      <a:r>
                        <a:rPr lang="en-US" sz="2000" dirty="0" smtClean="0">
                          <a:latin typeface="Times New Roman"/>
                          <a:ea typeface="Times New Roman"/>
                        </a:rPr>
                        <a:t>47  </a:t>
                      </a:r>
                      <a:r>
                        <a:rPr lang="en-US" sz="2000" dirty="0">
                          <a:latin typeface="Times New Roman"/>
                          <a:ea typeface="Times New Roman"/>
                        </a:rPr>
                        <a:t>54	  2	-.092	ex-$2 dividend; [(</a:t>
                      </a:r>
                      <a:r>
                        <a:rPr lang="en-US" sz="2000" dirty="0" smtClean="0">
                          <a:latin typeface="Times New Roman"/>
                          <a:ea typeface="Times New Roman"/>
                        </a:rPr>
                        <a:t>47+2)/54</a:t>
                      </a:r>
                      <a:r>
                        <a:rPr lang="en-US" sz="2000" dirty="0">
                          <a:latin typeface="Times New Roman"/>
                          <a:ea typeface="Times New Roman"/>
                        </a:rPr>
                        <a:t>)]-1= -.092</a:t>
                      </a:r>
                    </a:p>
                  </a:txBody>
                  <a:tcPr marL="0" marR="0" marT="104042" marB="104042">
                    <a:lnL>
                      <a:noFill/>
                    </a:lnL>
                    <a:lnR>
                      <a:noFill/>
                    </a:lnR>
                    <a:lnT>
                      <a:noFill/>
                    </a:lnT>
                    <a:lnB>
                      <a:noFill/>
                    </a:lnB>
                  </a:tcPr>
                </a:tc>
              </a:tr>
              <a:tr h="4064000">
                <a:tc>
                  <a:txBody>
                    <a:bodyPr/>
                    <a:lstStyle/>
                    <a:p>
                      <a:pPr marL="2286000" marR="0" indent="-2286000" algn="l">
                        <a:spcBef>
                          <a:spcPts val="0"/>
                        </a:spcBef>
                        <a:spcAft>
                          <a:spcPts val="0"/>
                        </a:spcAft>
                        <a:tabLst>
                          <a:tab pos="-914400" algn="l"/>
                        </a:tabLst>
                      </a:pPr>
                      <a:endParaRPr lang="en-US" sz="2000" dirty="0">
                        <a:latin typeface="Times New Roman"/>
                        <a:ea typeface="Times New Roman"/>
                      </a:endParaRPr>
                    </a:p>
                  </a:txBody>
                  <a:tcPr marL="0" marR="0" marT="104042" marB="104042">
                    <a:lnL>
                      <a:noFill/>
                    </a:lnL>
                    <a:lnR>
                      <a:noFill/>
                    </a:lnR>
                    <a:lnT>
                      <a:noFill/>
                    </a:lnT>
                    <a:lnB>
                      <a:noFill/>
                    </a:lnB>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4.C.  RETURN MEASUREMENT: GEOMETRIC MEAN</a:t>
            </a:r>
            <a:r>
              <a:rPr lang="en-US" dirty="0"/>
              <a:t/>
            </a:r>
            <a:br>
              <a:rPr lang="en-US" dirty="0"/>
            </a:br>
            <a:endParaRPr lang="en-US" dirty="0"/>
          </a:p>
        </p:txBody>
      </p:sp>
      <p:pic>
        <p:nvPicPr>
          <p:cNvPr id="17410" name="Picture 2"/>
          <p:cNvPicPr>
            <a:picLocks noGrp="1" noChangeAspect="1" noChangeArrowheads="1"/>
          </p:cNvPicPr>
          <p:nvPr>
            <p:ph idx="1"/>
          </p:nvPr>
        </p:nvPicPr>
        <p:blipFill>
          <a:blip r:embed="rId2"/>
          <a:srcRect/>
          <a:stretch>
            <a:fillRect/>
          </a:stretch>
        </p:blipFill>
        <p:spPr bwMode="auto">
          <a:xfrm>
            <a:off x="2971800" y="1371600"/>
            <a:ext cx="2900855" cy="657225"/>
          </a:xfrm>
          <a:prstGeom prst="rect">
            <a:avLst/>
          </a:prstGeom>
          <a:noFill/>
          <a:ln w="9525">
            <a:noFill/>
            <a:miter lim="800000"/>
            <a:headEnd/>
            <a:tailEnd/>
          </a:ln>
          <a:effectLst/>
        </p:spPr>
      </p:pic>
      <p:pic>
        <p:nvPicPr>
          <p:cNvPr id="17411" name="Picture 3"/>
          <p:cNvPicPr>
            <a:picLocks noChangeAspect="1" noChangeArrowheads="1"/>
          </p:cNvPicPr>
          <p:nvPr/>
        </p:nvPicPr>
        <p:blipFill>
          <a:blip r:embed="rId3"/>
          <a:srcRect/>
          <a:stretch>
            <a:fillRect/>
          </a:stretch>
        </p:blipFill>
        <p:spPr bwMode="auto">
          <a:xfrm>
            <a:off x="3276600" y="2286000"/>
            <a:ext cx="2528454" cy="762000"/>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Fund Performance</a:t>
            </a:r>
            <a:endParaRPr lang="en-US" b="1" dirty="0"/>
          </a:p>
        </p:txBody>
      </p:sp>
      <p:sp>
        <p:nvSpPr>
          <p:cNvPr id="3" name="Content Placeholder 2"/>
          <p:cNvSpPr>
            <a:spLocks noGrp="1"/>
          </p:cNvSpPr>
          <p:nvPr>
            <p:ph idx="1"/>
          </p:nvPr>
        </p:nvSpPr>
        <p:spPr/>
        <p:txBody>
          <a:bodyPr>
            <a:normAutofit fontScale="85000" lnSpcReduction="10000"/>
          </a:bodyPr>
          <a:lstStyle/>
          <a:p>
            <a:pPr>
              <a:buNone/>
            </a:pPr>
            <a:r>
              <a:rPr lang="en-US" dirty="0"/>
              <a:t> 			  </a:t>
            </a:r>
            <a:r>
              <a:rPr lang="en-US" b="1" u="sng" dirty="0"/>
              <a:t>Fund A</a:t>
            </a:r>
            <a:r>
              <a:rPr lang="en-US" dirty="0"/>
              <a:t>			</a:t>
            </a:r>
            <a:r>
              <a:rPr lang="en-US" b="1" u="sng" dirty="0"/>
              <a:t>Fund B</a:t>
            </a:r>
            <a:endParaRPr lang="en-US" dirty="0"/>
          </a:p>
          <a:p>
            <a:pPr>
              <a:buNone/>
            </a:pPr>
            <a:r>
              <a:rPr lang="en-US" u="sng" dirty="0"/>
              <a:t>Date</a:t>
            </a:r>
            <a:r>
              <a:rPr lang="en-US" dirty="0"/>
              <a:t>	     </a:t>
            </a:r>
            <a:r>
              <a:rPr lang="en-US" u="sng" dirty="0" smtClean="0"/>
              <a:t>t</a:t>
            </a:r>
            <a:r>
              <a:rPr lang="en-US" dirty="0" smtClean="0"/>
              <a:t>  </a:t>
            </a:r>
            <a:r>
              <a:rPr lang="en-US" u="sng" dirty="0" smtClean="0"/>
              <a:t>P</a:t>
            </a:r>
            <a:r>
              <a:rPr lang="en-US" u="sng" baseline="-25000" dirty="0" smtClean="0"/>
              <a:t>t</a:t>
            </a:r>
            <a:r>
              <a:rPr lang="en-US" dirty="0" smtClean="0"/>
              <a:t>    </a:t>
            </a:r>
            <a:r>
              <a:rPr lang="en-US" u="sng" dirty="0" err="1"/>
              <a:t>P</a:t>
            </a:r>
            <a:r>
              <a:rPr lang="en-US" u="sng" baseline="-25000" dirty="0" err="1"/>
              <a:t>t</a:t>
            </a:r>
            <a:r>
              <a:rPr lang="en-US" u="sng" baseline="-25000" dirty="0"/>
              <a:t>-1</a:t>
            </a:r>
            <a:r>
              <a:rPr lang="en-US" dirty="0"/>
              <a:t>	</a:t>
            </a:r>
            <a:r>
              <a:rPr lang="en-US" u="sng" dirty="0" err="1" smtClean="0"/>
              <a:t>DIV</a:t>
            </a:r>
            <a:r>
              <a:rPr lang="en-US" u="sng" baseline="-25000" dirty="0" err="1" smtClean="0"/>
              <a:t>t</a:t>
            </a:r>
            <a:r>
              <a:rPr lang="en-US" u="sng" dirty="0" smtClean="0"/>
              <a:t>  </a:t>
            </a:r>
            <a:r>
              <a:rPr lang="en-US" dirty="0" smtClean="0"/>
              <a:t>   </a:t>
            </a:r>
            <a:r>
              <a:rPr lang="en-US" u="sng" dirty="0" err="1"/>
              <a:t>r</a:t>
            </a:r>
            <a:r>
              <a:rPr lang="en-US" u="sng" baseline="-25000" dirty="0" err="1"/>
              <a:t>t</a:t>
            </a:r>
            <a:r>
              <a:rPr lang="en-US" dirty="0"/>
              <a:t>	</a:t>
            </a:r>
            <a:r>
              <a:rPr lang="en-US" dirty="0" smtClean="0"/>
              <a:t> </a:t>
            </a:r>
            <a:r>
              <a:rPr lang="en-US" u="sng" dirty="0"/>
              <a:t>P</a:t>
            </a:r>
            <a:r>
              <a:rPr lang="en-US" u="sng" baseline="-25000" dirty="0"/>
              <a:t>t</a:t>
            </a:r>
            <a:r>
              <a:rPr lang="en-US" dirty="0"/>
              <a:t>	 </a:t>
            </a:r>
            <a:r>
              <a:rPr lang="en-US" u="sng" dirty="0" err="1"/>
              <a:t>P</a:t>
            </a:r>
            <a:r>
              <a:rPr lang="en-US" u="sng" baseline="-25000" dirty="0" err="1"/>
              <a:t>t</a:t>
            </a:r>
            <a:r>
              <a:rPr lang="en-US" u="sng" baseline="-25000" dirty="0"/>
              <a:t>-1</a:t>
            </a:r>
            <a:r>
              <a:rPr lang="en-US" dirty="0"/>
              <a:t>	</a:t>
            </a:r>
            <a:r>
              <a:rPr lang="en-US" u="sng" dirty="0" err="1" smtClean="0"/>
              <a:t>DIV</a:t>
            </a:r>
            <a:r>
              <a:rPr lang="en-US" u="sng" baseline="-25000" dirty="0" err="1" smtClean="0"/>
              <a:t>t</a:t>
            </a:r>
            <a:r>
              <a:rPr lang="en-US" dirty="0" smtClean="0"/>
              <a:t>	    </a:t>
            </a:r>
            <a:r>
              <a:rPr lang="en-US" u="sng" dirty="0" err="1" smtClean="0"/>
              <a:t>r</a:t>
            </a:r>
            <a:r>
              <a:rPr lang="en-US" u="sng" baseline="-25000" dirty="0" err="1" smtClean="0"/>
              <a:t>t</a:t>
            </a:r>
            <a:endParaRPr lang="en-US" dirty="0"/>
          </a:p>
          <a:p>
            <a:pPr>
              <a:buNone/>
            </a:pPr>
            <a:r>
              <a:rPr lang="en-US" dirty="0" smtClean="0"/>
              <a:t>June </a:t>
            </a:r>
            <a:r>
              <a:rPr lang="en-US" dirty="0"/>
              <a:t>30 </a:t>
            </a:r>
            <a:r>
              <a:rPr lang="en-US" dirty="0" smtClean="0"/>
              <a:t>  </a:t>
            </a:r>
            <a:r>
              <a:rPr lang="en-US" dirty="0"/>
              <a:t>0  50   </a:t>
            </a:r>
            <a:r>
              <a:rPr lang="en-US" dirty="0" smtClean="0"/>
              <a:t>  </a:t>
            </a:r>
            <a:r>
              <a:rPr lang="en-US" dirty="0"/>
              <a:t>-     </a:t>
            </a:r>
            <a:r>
              <a:rPr lang="en-US" dirty="0" smtClean="0"/>
              <a:t> </a:t>
            </a:r>
            <a:r>
              <a:rPr lang="en-US" dirty="0"/>
              <a:t>0         -          50	   -	  0	     -</a:t>
            </a:r>
          </a:p>
          <a:p>
            <a:pPr>
              <a:buNone/>
            </a:pPr>
            <a:r>
              <a:rPr lang="en-US" dirty="0" smtClean="0"/>
              <a:t>July </a:t>
            </a:r>
            <a:r>
              <a:rPr lang="en-US" dirty="0"/>
              <a:t>31     1  55  </a:t>
            </a:r>
            <a:r>
              <a:rPr lang="en-US" dirty="0" smtClean="0"/>
              <a:t> </a:t>
            </a:r>
            <a:r>
              <a:rPr lang="en-US" dirty="0"/>
              <a:t>50 </a:t>
            </a:r>
            <a:r>
              <a:rPr lang="en-US" dirty="0" smtClean="0"/>
              <a:t>   </a:t>
            </a:r>
            <a:r>
              <a:rPr lang="en-US" dirty="0"/>
              <a:t>0      .100     </a:t>
            </a:r>
            <a:r>
              <a:rPr lang="en-US" dirty="0" smtClean="0"/>
              <a:t>  </a:t>
            </a:r>
            <a:r>
              <a:rPr lang="en-US" dirty="0"/>
              <a:t>80	 50	  0	   .60</a:t>
            </a:r>
          </a:p>
          <a:p>
            <a:pPr>
              <a:buNone/>
            </a:pPr>
            <a:r>
              <a:rPr lang="en-US" dirty="0" smtClean="0"/>
              <a:t>Aug</a:t>
            </a:r>
            <a:r>
              <a:rPr lang="en-US" dirty="0"/>
              <a:t>. 31    2  50  </a:t>
            </a:r>
            <a:r>
              <a:rPr lang="en-US" dirty="0" smtClean="0"/>
              <a:t> </a:t>
            </a:r>
            <a:r>
              <a:rPr lang="en-US" dirty="0"/>
              <a:t>55 </a:t>
            </a:r>
            <a:r>
              <a:rPr lang="en-US" dirty="0" smtClean="0"/>
              <a:t>   </a:t>
            </a:r>
            <a:r>
              <a:rPr lang="en-US" dirty="0"/>
              <a:t>0    </a:t>
            </a:r>
            <a:r>
              <a:rPr lang="en-US" dirty="0" smtClean="0"/>
              <a:t> </a:t>
            </a:r>
            <a:r>
              <a:rPr lang="en-US" dirty="0"/>
              <a:t>-.091    </a:t>
            </a:r>
            <a:r>
              <a:rPr lang="en-US" dirty="0" smtClean="0"/>
              <a:t>  </a:t>
            </a:r>
            <a:r>
              <a:rPr lang="en-US" dirty="0"/>
              <a:t>40	 80	  0	  -.50</a:t>
            </a:r>
          </a:p>
          <a:p>
            <a:pPr>
              <a:buNone/>
            </a:pPr>
            <a:r>
              <a:rPr lang="en-US" dirty="0" smtClean="0"/>
              <a:t>Sep</a:t>
            </a:r>
            <a:r>
              <a:rPr lang="en-US" dirty="0"/>
              <a:t>. 30    3   54 </a:t>
            </a:r>
            <a:r>
              <a:rPr lang="en-US" dirty="0" smtClean="0"/>
              <a:t> 50    </a:t>
            </a:r>
            <a:r>
              <a:rPr lang="en-US" dirty="0"/>
              <a:t>0    </a:t>
            </a:r>
            <a:r>
              <a:rPr lang="en-US" dirty="0" smtClean="0"/>
              <a:t>  </a:t>
            </a:r>
            <a:r>
              <a:rPr lang="en-US" dirty="0"/>
              <a:t>.080     </a:t>
            </a:r>
            <a:r>
              <a:rPr lang="en-US" dirty="0" smtClean="0"/>
              <a:t>  </a:t>
            </a:r>
            <a:r>
              <a:rPr lang="en-US" dirty="0"/>
              <a:t>60	 40	  0	   .50</a:t>
            </a:r>
          </a:p>
          <a:p>
            <a:pPr>
              <a:buNone/>
            </a:pPr>
            <a:r>
              <a:rPr lang="en-US" dirty="0" smtClean="0"/>
              <a:t>Oct</a:t>
            </a:r>
            <a:r>
              <a:rPr lang="en-US" dirty="0"/>
              <a:t>. 31     4  47 </a:t>
            </a:r>
            <a:r>
              <a:rPr lang="en-US" dirty="0" smtClean="0"/>
              <a:t>  54    </a:t>
            </a:r>
            <a:r>
              <a:rPr lang="en-US" dirty="0"/>
              <a:t>2     -.092    </a:t>
            </a:r>
            <a:r>
              <a:rPr lang="en-US" dirty="0" smtClean="0"/>
              <a:t>  </a:t>
            </a:r>
            <a:r>
              <a:rPr lang="en-US" dirty="0"/>
              <a:t>30	 60	  0	  -.50</a:t>
            </a:r>
          </a:p>
          <a:p>
            <a:pPr>
              <a:buNone/>
            </a:pPr>
            <a:r>
              <a:rPr lang="en-US" dirty="0" smtClean="0"/>
              <a:t>Nov</a:t>
            </a:r>
            <a:r>
              <a:rPr lang="en-US" dirty="0"/>
              <a:t>. 30    5  51 </a:t>
            </a:r>
            <a:r>
              <a:rPr lang="en-US" dirty="0" smtClean="0"/>
              <a:t>  47    </a:t>
            </a:r>
            <a:r>
              <a:rPr lang="en-US" dirty="0"/>
              <a:t>0      .081     </a:t>
            </a:r>
            <a:r>
              <a:rPr lang="en-US" dirty="0" smtClean="0"/>
              <a:t>  </a:t>
            </a:r>
            <a:r>
              <a:rPr lang="en-US" dirty="0"/>
              <a:t>45	 30	  0	   .50</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Fund Returns</a:t>
            </a:r>
            <a:endParaRPr lang="en-US" b="1" dirty="0"/>
          </a:p>
        </p:txBody>
      </p:sp>
      <p:sp>
        <p:nvSpPr>
          <p:cNvPr id="3" name="Content Placeholder 2"/>
          <p:cNvSpPr>
            <a:spLocks noGrp="1"/>
          </p:cNvSpPr>
          <p:nvPr>
            <p:ph idx="1"/>
          </p:nvPr>
        </p:nvSpPr>
        <p:spPr>
          <a:xfrm>
            <a:off x="457200" y="1600200"/>
            <a:ext cx="8229600" cy="4724400"/>
          </a:xfrm>
        </p:spPr>
        <p:txBody>
          <a:bodyPr>
            <a:normAutofit/>
          </a:bodyPr>
          <a:lstStyle/>
          <a:p>
            <a:r>
              <a:rPr lang="en-US" dirty="0" smtClean="0"/>
              <a:t>Compare </a:t>
            </a:r>
            <a:r>
              <a:rPr lang="en-US" dirty="0"/>
              <a:t>the prices and returns of </a:t>
            </a:r>
            <a:r>
              <a:rPr lang="en-US" dirty="0" smtClean="0"/>
              <a:t>two funds.</a:t>
            </a:r>
            <a:endParaRPr lang="en-US" dirty="0"/>
          </a:p>
          <a:p>
            <a:r>
              <a:rPr lang="en-US" dirty="0"/>
              <a:t>Recall that the arithmetic mean return on investment for Fund A is .0156. The arithmetic </a:t>
            </a:r>
            <a:r>
              <a:rPr lang="en-US" dirty="0" smtClean="0"/>
              <a:t>mean </a:t>
            </a:r>
            <a:r>
              <a:rPr lang="en-US" dirty="0"/>
              <a:t>return on investment on Fund B is .</a:t>
            </a:r>
            <a:r>
              <a:rPr lang="en-US" dirty="0" smtClean="0"/>
              <a:t>12.</a:t>
            </a:r>
            <a:endParaRPr lang="en-US" dirty="0"/>
          </a:p>
        </p:txBody>
      </p:sp>
      <p:pic>
        <p:nvPicPr>
          <p:cNvPr id="18435" name="Picture 3"/>
          <p:cNvPicPr>
            <a:picLocks noChangeAspect="1" noChangeArrowheads="1"/>
          </p:cNvPicPr>
          <p:nvPr/>
        </p:nvPicPr>
        <p:blipFill>
          <a:blip r:embed="rId2"/>
          <a:srcRect/>
          <a:stretch>
            <a:fillRect/>
          </a:stretch>
        </p:blipFill>
        <p:spPr bwMode="auto">
          <a:xfrm>
            <a:off x="519112" y="3962400"/>
            <a:ext cx="1633538" cy="533400"/>
          </a:xfrm>
          <a:prstGeom prst="rect">
            <a:avLst/>
          </a:prstGeom>
          <a:noFill/>
          <a:ln w="9525">
            <a:noFill/>
            <a:miter lim="800000"/>
            <a:headEnd/>
            <a:tailEnd/>
          </a:ln>
          <a:effectLst/>
        </p:spPr>
      </p:pic>
      <p:pic>
        <p:nvPicPr>
          <p:cNvPr id="18438" name="Picture 6"/>
          <p:cNvPicPr>
            <a:picLocks noChangeAspect="1" noChangeArrowheads="1"/>
          </p:cNvPicPr>
          <p:nvPr/>
        </p:nvPicPr>
        <p:blipFill>
          <a:blip r:embed="rId3"/>
          <a:srcRect/>
          <a:stretch>
            <a:fillRect/>
          </a:stretch>
        </p:blipFill>
        <p:spPr bwMode="auto">
          <a:xfrm>
            <a:off x="2209800" y="3733800"/>
            <a:ext cx="1752600" cy="838200"/>
          </a:xfrm>
          <a:prstGeom prst="rect">
            <a:avLst/>
          </a:prstGeom>
          <a:noFill/>
          <a:ln w="9525">
            <a:noFill/>
            <a:miter lim="800000"/>
            <a:headEnd/>
            <a:tailEnd/>
          </a:ln>
          <a:effectLst/>
        </p:spPr>
      </p:pic>
      <p:pic>
        <p:nvPicPr>
          <p:cNvPr id="18439" name="Picture 7"/>
          <p:cNvPicPr>
            <a:picLocks noChangeAspect="1" noChangeArrowheads="1"/>
          </p:cNvPicPr>
          <p:nvPr/>
        </p:nvPicPr>
        <p:blipFill>
          <a:blip r:embed="rId4"/>
          <a:srcRect/>
          <a:stretch>
            <a:fillRect/>
          </a:stretch>
        </p:blipFill>
        <p:spPr bwMode="auto">
          <a:xfrm>
            <a:off x="1828800" y="4419601"/>
            <a:ext cx="6999514" cy="556780"/>
          </a:xfrm>
          <a:prstGeom prst="rect">
            <a:avLst/>
          </a:prstGeom>
          <a:noFill/>
          <a:ln w="9525">
            <a:noFill/>
            <a:miter lim="800000"/>
            <a:headEnd/>
            <a:tailEnd/>
          </a:ln>
          <a:effectLst/>
        </p:spPr>
      </p:pic>
      <p:pic>
        <p:nvPicPr>
          <p:cNvPr id="18440" name="Picture 8"/>
          <p:cNvPicPr>
            <a:picLocks noChangeAspect="1" noChangeArrowheads="1"/>
          </p:cNvPicPr>
          <p:nvPr/>
        </p:nvPicPr>
        <p:blipFill>
          <a:blip r:embed="rId5"/>
          <a:srcRect/>
          <a:stretch>
            <a:fillRect/>
          </a:stretch>
        </p:blipFill>
        <p:spPr bwMode="auto">
          <a:xfrm>
            <a:off x="495300" y="5334000"/>
            <a:ext cx="1524000" cy="609600"/>
          </a:xfrm>
          <a:prstGeom prst="rect">
            <a:avLst/>
          </a:prstGeom>
          <a:noFill/>
          <a:ln w="9525">
            <a:noFill/>
            <a:miter lim="800000"/>
            <a:headEnd/>
            <a:tailEnd/>
          </a:ln>
          <a:effectLst/>
        </p:spPr>
      </p:pic>
      <p:pic>
        <p:nvPicPr>
          <p:cNvPr id="18441" name="Picture 9"/>
          <p:cNvPicPr>
            <a:picLocks noChangeAspect="1" noChangeArrowheads="1"/>
          </p:cNvPicPr>
          <p:nvPr/>
        </p:nvPicPr>
        <p:blipFill>
          <a:blip r:embed="rId6"/>
          <a:srcRect/>
          <a:stretch>
            <a:fillRect/>
          </a:stretch>
        </p:blipFill>
        <p:spPr bwMode="auto">
          <a:xfrm>
            <a:off x="1970809" y="5121965"/>
            <a:ext cx="1877291" cy="897835"/>
          </a:xfrm>
          <a:prstGeom prst="rect">
            <a:avLst/>
          </a:prstGeom>
          <a:noFill/>
          <a:ln w="9525">
            <a:noFill/>
            <a:miter lim="800000"/>
            <a:headEnd/>
            <a:tailEnd/>
          </a:ln>
          <a:effectLst/>
        </p:spPr>
      </p:pic>
      <p:pic>
        <p:nvPicPr>
          <p:cNvPr id="18442" name="Picture 10"/>
          <p:cNvPicPr>
            <a:picLocks noChangeAspect="1" noChangeArrowheads="1"/>
          </p:cNvPicPr>
          <p:nvPr/>
        </p:nvPicPr>
        <p:blipFill>
          <a:blip r:embed="rId7"/>
          <a:srcRect/>
          <a:stretch>
            <a:fillRect/>
          </a:stretch>
        </p:blipFill>
        <p:spPr bwMode="auto">
          <a:xfrm>
            <a:off x="2743200" y="5791200"/>
            <a:ext cx="6019800" cy="533400"/>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4.D.  INTERNAL RATE OF RETURN</a:t>
            </a:r>
            <a:endParaRPr lang="en-US" dirty="0"/>
          </a:p>
        </p:txBody>
      </p:sp>
      <p:pic>
        <p:nvPicPr>
          <p:cNvPr id="20482" name="Picture 2"/>
          <p:cNvPicPr>
            <a:picLocks noGrp="1" noChangeAspect="1" noChangeArrowheads="1"/>
          </p:cNvPicPr>
          <p:nvPr>
            <p:ph idx="1"/>
          </p:nvPr>
        </p:nvPicPr>
        <p:blipFill>
          <a:blip r:embed="rId3"/>
          <a:srcRect/>
          <a:stretch>
            <a:fillRect/>
          </a:stretch>
        </p:blipFill>
        <p:spPr bwMode="auto">
          <a:xfrm>
            <a:off x="3048000" y="1524000"/>
            <a:ext cx="3054350" cy="990600"/>
          </a:xfrm>
          <a:prstGeom prst="rect">
            <a:avLst/>
          </a:prstGeom>
          <a:noFill/>
          <a:ln w="9525">
            <a:noFill/>
            <a:miter lim="800000"/>
            <a:headEnd/>
            <a:tailEnd/>
          </a:ln>
          <a:effectLst/>
        </p:spPr>
      </p:pic>
      <p:sp>
        <p:nvSpPr>
          <p:cNvPr id="6" name="Rectangle 5"/>
          <p:cNvSpPr/>
          <p:nvPr/>
        </p:nvSpPr>
        <p:spPr>
          <a:xfrm>
            <a:off x="533400" y="2514600"/>
            <a:ext cx="8229600" cy="1200329"/>
          </a:xfrm>
          <a:prstGeom prst="rect">
            <a:avLst/>
          </a:prstGeom>
        </p:spPr>
        <p:txBody>
          <a:bodyPr wrap="square">
            <a:spAutoFit/>
          </a:bodyPr>
          <a:lstStyle/>
          <a:p>
            <a:r>
              <a:rPr lang="en-US" sz="2400" dirty="0" smtClean="0"/>
              <a:t>Consider </a:t>
            </a:r>
            <a:r>
              <a:rPr lang="en-US" sz="2400" dirty="0"/>
              <a:t>a stock whose purchase price three years ago was $100. This stock paid a dividend of $10 in each of the three years and was sold for $130. </a:t>
            </a:r>
            <a:r>
              <a:rPr lang="en-US" sz="2400" dirty="0" smtClean="0"/>
              <a:t>Its </a:t>
            </a:r>
            <a:r>
              <a:rPr lang="en-US" sz="2400" dirty="0"/>
              <a:t>arithmetic mean annual return is 20%</a:t>
            </a:r>
          </a:p>
        </p:txBody>
      </p:sp>
      <p:pic>
        <p:nvPicPr>
          <p:cNvPr id="20484" name="Picture 4"/>
          <p:cNvPicPr>
            <a:picLocks noChangeAspect="1" noChangeArrowheads="1"/>
          </p:cNvPicPr>
          <p:nvPr/>
        </p:nvPicPr>
        <p:blipFill>
          <a:blip r:embed="rId4"/>
          <a:srcRect/>
          <a:stretch>
            <a:fillRect/>
          </a:stretch>
        </p:blipFill>
        <p:spPr bwMode="auto">
          <a:xfrm>
            <a:off x="914400" y="4953000"/>
            <a:ext cx="10140951" cy="735950"/>
          </a:xfrm>
          <a:prstGeom prst="rect">
            <a:avLst/>
          </a:prstGeom>
          <a:noFill/>
          <a:ln w="9525">
            <a:noFill/>
            <a:miter lim="800000"/>
            <a:headEnd/>
            <a:tailEnd/>
          </a:ln>
          <a:effectLst/>
        </p:spPr>
      </p:pic>
      <p:graphicFrame>
        <p:nvGraphicFramePr>
          <p:cNvPr id="28673" name="Object 1"/>
          <p:cNvGraphicFramePr>
            <a:graphicFrameLocks noChangeAspect="1"/>
          </p:cNvGraphicFramePr>
          <p:nvPr/>
        </p:nvGraphicFramePr>
        <p:xfrm>
          <a:off x="685800" y="5638800"/>
          <a:ext cx="10533530" cy="762000"/>
        </p:xfrm>
        <a:graphic>
          <a:graphicData uri="http://schemas.openxmlformats.org/presentationml/2006/ole">
            <p:oleObj spid="_x0000_s28673" name="Document" r:id="rId5" imgW="5968555" imgH="431174" progId="Word.Document.12">
              <p:embed/>
            </p:oleObj>
          </a:graphicData>
        </a:graphic>
      </p:graphicFrame>
      <p:sp>
        <p:nvSpPr>
          <p:cNvPr id="28681" name="Rectangle 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8685" name="Rectangle 1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8684" name="Picture 12"/>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304800" y="3733800"/>
            <a:ext cx="9753600" cy="12192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IRR Strengths and Weaknesses</a:t>
            </a:r>
            <a:endParaRPr lang="en-US" b="1" dirty="0"/>
          </a:p>
        </p:txBody>
      </p:sp>
      <p:sp>
        <p:nvSpPr>
          <p:cNvPr id="3" name="Content Placeholder 2"/>
          <p:cNvSpPr>
            <a:spLocks noGrp="1"/>
          </p:cNvSpPr>
          <p:nvPr>
            <p:ph idx="1"/>
          </p:nvPr>
        </p:nvSpPr>
        <p:spPr/>
        <p:txBody>
          <a:bodyPr>
            <a:normAutofit fontScale="70000" lnSpcReduction="20000"/>
          </a:bodyPr>
          <a:lstStyle/>
          <a:p>
            <a:r>
              <a:rPr lang="en-US" dirty="0"/>
              <a:t>The primary advantage of the internal rate of return over return on investment is that it accounts for the timeliness of all cash </a:t>
            </a:r>
            <a:r>
              <a:rPr lang="en-US" dirty="0" smtClean="0"/>
              <a:t>flows. </a:t>
            </a:r>
            <a:r>
              <a:rPr lang="en-US" dirty="0"/>
              <a:t>However, IRR does have three major weaknesses:</a:t>
            </a:r>
          </a:p>
          <a:p>
            <a:endParaRPr lang="en-US" dirty="0"/>
          </a:p>
          <a:p>
            <a:pPr>
              <a:buNone/>
            </a:pPr>
            <a:r>
              <a:rPr lang="en-US" dirty="0"/>
              <a:t>   1.	As we have seen, IRR takes </a:t>
            </a:r>
            <a:r>
              <a:rPr lang="en-US" dirty="0" smtClean="0"/>
              <a:t>longer </a:t>
            </a:r>
            <a:r>
              <a:rPr lang="en-US" dirty="0"/>
              <a:t>to calculate than does ROI. </a:t>
            </a:r>
          </a:p>
          <a:p>
            <a:pPr>
              <a:buNone/>
            </a:pPr>
            <a:r>
              <a:rPr lang="en-US" dirty="0"/>
              <a:t>   2.	Sometimes an investment will generate multiple rates of return; that is, more than one (r) value will equate NPV with zero. This will occur when that investment has associated with it more than one negative cash flow. When multiple rates are generated, there is often no method to determine which is the true IRR</a:t>
            </a:r>
            <a:r>
              <a:rPr lang="en-US" dirty="0" smtClean="0"/>
              <a:t>.</a:t>
            </a:r>
            <a:endParaRPr lang="en-US" dirty="0"/>
          </a:p>
          <a:p>
            <a:pPr>
              <a:buNone/>
            </a:pPr>
            <a:r>
              <a:rPr lang="en-US" dirty="0"/>
              <a:t>   3.	The internal rate of return is based on the assumption that cash flows received prior to the expiration of the investment will be re-invested at the internal rate of return. </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682</TotalTime>
  <Words>772</Words>
  <Application>Microsoft Office PowerPoint</Application>
  <PresentationFormat>On-screen Show (4:3)</PresentationFormat>
  <Paragraphs>102</Paragraphs>
  <Slides>18</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0" baseType="lpstr">
      <vt:lpstr>Office Theme</vt:lpstr>
      <vt:lpstr>Document</vt:lpstr>
      <vt:lpstr>Chapter 4  Return and Risk </vt:lpstr>
      <vt:lpstr>4.A.  INTRODUCTION</vt:lpstr>
      <vt:lpstr>4.B.  RETURN ON INVESTMENT: ARITHMETIC MEAN </vt:lpstr>
      <vt:lpstr>Fund Performance</vt:lpstr>
      <vt:lpstr>4.C.  RETURN MEASUREMENT: GEOMETRIC MEAN </vt:lpstr>
      <vt:lpstr>Fund Performance</vt:lpstr>
      <vt:lpstr>Fund Returns</vt:lpstr>
      <vt:lpstr>4.D.  INTERNAL RATE OF RETURN</vt:lpstr>
      <vt:lpstr>IRR Strengths and Weaknesses</vt:lpstr>
      <vt:lpstr>4.E.  BOND YIELDS </vt:lpstr>
      <vt:lpstr>4.F.  INTRODUCTION TO RISK </vt:lpstr>
      <vt:lpstr>4.G.  EXPECTED RETURN </vt:lpstr>
      <vt:lpstr>4.H: VARIANCE AND STANDARD DEVIATION </vt:lpstr>
      <vt:lpstr>4.I:  HISTORICAL VARIANCE AND STANDARD DEVIATION</vt:lpstr>
      <vt:lpstr>4.J.  COVARIANCE</vt:lpstr>
      <vt:lpstr>Historical Covariance</vt:lpstr>
      <vt:lpstr>4.K:  COEFFICIENT OF CORRELATION </vt:lpstr>
      <vt:lpstr>4.L: THE MARKET PORTFOLIO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John</dc:creator>
  <cp:lastModifiedBy>John</cp:lastModifiedBy>
  <cp:revision>32</cp:revision>
  <dcterms:created xsi:type="dcterms:W3CDTF">2014-07-11T21:57:43Z</dcterms:created>
  <dcterms:modified xsi:type="dcterms:W3CDTF">2015-07-16T18:42:36Z</dcterms:modified>
</cp:coreProperties>
</file>