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1" r:id="rId16"/>
    <p:sldId id="272" r:id="rId17"/>
    <p:sldId id="276" r:id="rId18"/>
    <p:sldId id="270" r:id="rId19"/>
    <p:sldId id="273" r:id="rId20"/>
    <p:sldId id="274" r:id="rId21"/>
    <p:sldId id="277" r:id="rId22"/>
    <p:sldId id="275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61A8-0628-4B42-8301-E7E6123DD2D1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8B150-4762-4E0E-B96E-38F16D599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8B150-4762-4E0E-B96E-38F16D599B5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C8F9-8260-4C7D-BA1C-7847FB1AEC0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F2F3-1681-4443-BF6D-C5E597720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4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6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gif"/><Relationship Id="rId5" Type="http://schemas.openxmlformats.org/officeDocument/2006/relationships/image" Target="../media/image29.gif"/><Relationship Id="rId4" Type="http://schemas.openxmlformats.org/officeDocument/2006/relationships/image" Target="../media/image2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5  Portfolios, Efficiency and the Capital Asset Pricing Model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610600" cy="4495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The objectives of this chapter are to enable you to:</a:t>
            </a:r>
          </a:p>
          <a:p>
            <a:pPr lvl="0" algn="l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   Understand the process of combining of securities into portfolios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Understand measurement of portfolio return and risk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Appreciate the importance of diversification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Understand how diversification is related to security returns covariance and portfolio size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Consider the impact of internationalization on portfolio risk and efficiency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Combine riskless and risky securities to form an efficient portfolio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Understand distinctions between market and firm-specific risk 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Understand the relationship between return and risk</a:t>
            </a:r>
            <a:endParaRPr lang="en-US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  Compute beta and apply it to risk-adjusted discount rates for present value analysis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Portfolio Variance: </a:t>
            </a:r>
            <a:r>
              <a:rPr lang="en-US" b="1" dirty="0" smtClean="0">
                <a:sym typeface="Symbol"/>
              </a:rPr>
              <a:t></a:t>
            </a:r>
            <a:r>
              <a:rPr lang="en-US" b="1" baseline="-25000" dirty="0" smtClean="0">
                <a:sym typeface="Symbol"/>
              </a:rPr>
              <a:t>3,4</a:t>
            </a:r>
            <a:r>
              <a:rPr lang="en-US" b="1" dirty="0" smtClean="0">
                <a:sym typeface="Symbol"/>
              </a:rPr>
              <a:t> = .5</a:t>
            </a:r>
            <a:endParaRPr lang="en-US" b="1" dirty="0"/>
          </a:p>
        </p:txBody>
      </p:sp>
      <p:grpSp>
        <p:nvGrpSpPr>
          <p:cNvPr id="22530" name="Group 2"/>
          <p:cNvGrpSpPr>
            <a:grpSpLocks noChangeAspect="1"/>
          </p:cNvGrpSpPr>
          <p:nvPr/>
        </p:nvGrpSpPr>
        <p:grpSpPr bwMode="auto">
          <a:xfrm>
            <a:off x="-76314" y="1143000"/>
            <a:ext cx="8448994" cy="5068888"/>
            <a:chOff x="3930" y="690"/>
            <a:chExt cx="7200" cy="4320"/>
          </a:xfrm>
        </p:grpSpPr>
        <p:sp>
          <p:nvSpPr>
            <p:cNvPr id="22531" name="AutoShape 3"/>
            <p:cNvSpPr>
              <a:spLocks noChangeAspect="1" noChangeArrowheads="1"/>
            </p:cNvSpPr>
            <p:nvPr/>
          </p:nvSpPr>
          <p:spPr bwMode="auto">
            <a:xfrm>
              <a:off x="3930" y="690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4957" y="4551"/>
              <a:ext cx="44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 flipV="1">
              <a:off x="4957" y="1145"/>
              <a:ext cx="0" cy="3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4957" y="3277"/>
              <a:ext cx="23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7298" y="3277"/>
              <a:ext cx="0" cy="1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8572" y="1990"/>
              <a:ext cx="0" cy="25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4957" y="1990"/>
              <a:ext cx="36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4957" y="2627"/>
              <a:ext cx="25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4957" y="2497"/>
              <a:ext cx="26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 flipV="1">
              <a:off x="7519" y="2627"/>
              <a:ext cx="0" cy="19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4359" y="859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4401" y="1717"/>
              <a:ext cx="481" cy="17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288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.20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.16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.15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3" name="Text Box 15"/>
            <p:cNvSpPr txBox="1">
              <a:spLocks noChangeArrowheads="1"/>
            </p:cNvSpPr>
            <p:nvPr/>
          </p:nvSpPr>
          <p:spPr bwMode="auto">
            <a:xfrm>
              <a:off x="6466" y="3343"/>
              <a:ext cx="643" cy="10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18288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8131" y="960"/>
              <a:ext cx="642" cy="9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18288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6753" y="2757"/>
              <a:ext cx="545" cy="5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=.5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=.5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7740" y="2497"/>
              <a:ext cx="715" cy="7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182880" bIns="18288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=.6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=.4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8768" y="1670"/>
              <a:ext cx="1048" cy="17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6127" y="4629"/>
              <a:ext cx="3030" cy="3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  .20  .218 .23               .30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49" name="Text Box 21"/>
            <p:cNvSpPr txBox="1">
              <a:spLocks noChangeArrowheads="1"/>
            </p:cNvSpPr>
            <p:nvPr/>
          </p:nvSpPr>
          <p:spPr bwMode="auto">
            <a:xfrm>
              <a:off x="9378" y="423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50" name="Arc 22"/>
            <p:cNvSpPr>
              <a:spLocks/>
            </p:cNvSpPr>
            <p:nvPr/>
          </p:nvSpPr>
          <p:spPr bwMode="auto">
            <a:xfrm rot="-4906795">
              <a:off x="7247" y="2047"/>
              <a:ext cx="1469" cy="1181"/>
            </a:xfrm>
            <a:custGeom>
              <a:avLst/>
              <a:gdLst>
                <a:gd name="G0" fmla="+- 269 0 0"/>
                <a:gd name="G1" fmla="+- 21600 0 0"/>
                <a:gd name="G2" fmla="+- 21600 0 0"/>
                <a:gd name="T0" fmla="*/ 0 w 21765"/>
                <a:gd name="T1" fmla="*/ 2 h 21600"/>
                <a:gd name="T2" fmla="*/ 21765 w 21765"/>
                <a:gd name="T3" fmla="*/ 19480 h 21600"/>
                <a:gd name="T4" fmla="*/ 269 w 2176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65" h="21600" fill="none" extrusionOk="0">
                  <a:moveTo>
                    <a:pt x="-1" y="1"/>
                  </a:moveTo>
                  <a:cubicBezTo>
                    <a:pt x="89" y="0"/>
                    <a:pt x="179" y="-1"/>
                    <a:pt x="269" y="0"/>
                  </a:cubicBezTo>
                  <a:cubicBezTo>
                    <a:pt x="11377" y="0"/>
                    <a:pt x="20674" y="8425"/>
                    <a:pt x="21764" y="19480"/>
                  </a:cubicBezTo>
                </a:path>
                <a:path w="21765" h="21600" stroke="0" extrusionOk="0">
                  <a:moveTo>
                    <a:pt x="-1" y="1"/>
                  </a:moveTo>
                  <a:cubicBezTo>
                    <a:pt x="89" y="0"/>
                    <a:pt x="179" y="-1"/>
                    <a:pt x="269" y="0"/>
                  </a:cubicBezTo>
                  <a:cubicBezTo>
                    <a:pt x="11377" y="0"/>
                    <a:pt x="20674" y="8425"/>
                    <a:pt x="21764" y="19480"/>
                  </a:cubicBezTo>
                  <a:lnTo>
                    <a:pt x="269" y="2160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7610" y="2498"/>
              <a:ext cx="0" cy="20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5.D.   GLOBAL PORTFOLIO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	   </a:t>
            </a:r>
            <a:r>
              <a:rPr lang="en-US" dirty="0" smtClean="0"/>
              <a:t>            </a:t>
            </a:r>
            <a:r>
              <a:rPr lang="en-US" u="sng" dirty="0" smtClean="0"/>
              <a:t> </a:t>
            </a:r>
            <a:r>
              <a:rPr lang="en-US" u="sng" dirty="0" err="1"/>
              <a:t>Aus'lAu'a</a:t>
            </a:r>
            <a:r>
              <a:rPr lang="en-US" u="sng" dirty="0"/>
              <a:t> </a:t>
            </a:r>
            <a:r>
              <a:rPr lang="en-US" u="sng" dirty="0" err="1"/>
              <a:t>Bel</a:t>
            </a:r>
            <a:r>
              <a:rPr lang="en-US" u="sng" dirty="0"/>
              <a:t>. Can. </a:t>
            </a:r>
            <a:r>
              <a:rPr lang="en-US" u="sng" dirty="0" err="1"/>
              <a:t>Fra</a:t>
            </a:r>
            <a:r>
              <a:rPr lang="en-US" u="sng" dirty="0"/>
              <a:t>. </a:t>
            </a:r>
            <a:r>
              <a:rPr lang="en-US" u="sng" dirty="0" err="1"/>
              <a:t>Ita</a:t>
            </a:r>
            <a:r>
              <a:rPr lang="en-US" u="sng" dirty="0"/>
              <a:t>. Jap. Net. </a:t>
            </a:r>
            <a:r>
              <a:rPr lang="en-US" u="sng" dirty="0" err="1"/>
              <a:t>Swi</a:t>
            </a:r>
            <a:r>
              <a:rPr lang="en-US" u="sng" dirty="0"/>
              <a:t>. U.K. </a:t>
            </a:r>
            <a:r>
              <a:rPr lang="en-US" u="sng" dirty="0" err="1"/>
              <a:t>W.Ger</a:t>
            </a:r>
            <a:endParaRPr lang="en-US" dirty="0"/>
          </a:p>
          <a:p>
            <a:r>
              <a:rPr lang="en-US" dirty="0"/>
              <a:t>Australia</a:t>
            </a:r>
          </a:p>
          <a:p>
            <a:r>
              <a:rPr lang="en-US" dirty="0"/>
              <a:t>Austria	.013</a:t>
            </a:r>
          </a:p>
          <a:p>
            <a:r>
              <a:rPr lang="en-US" dirty="0"/>
              <a:t>Belgium    	.117 .044</a:t>
            </a:r>
          </a:p>
          <a:p>
            <a:r>
              <a:rPr lang="en-US" dirty="0"/>
              <a:t>Canada     	.167 .058 .179</a:t>
            </a:r>
          </a:p>
          <a:p>
            <a:r>
              <a:rPr lang="en-US" dirty="0"/>
              <a:t>France     	.082 .069 .177 .163</a:t>
            </a:r>
          </a:p>
          <a:p>
            <a:r>
              <a:rPr lang="en-US" dirty="0"/>
              <a:t>Italy      	.022 .011 .079 .060 .012</a:t>
            </a:r>
          </a:p>
          <a:p>
            <a:r>
              <a:rPr lang="en-US" dirty="0"/>
              <a:t>Japan      	.086 .071 .086 .192 .106 .102</a:t>
            </a:r>
          </a:p>
          <a:p>
            <a:r>
              <a:rPr lang="en-US" dirty="0"/>
              <a:t>Netherlands	.134 .038 .232 .361 .158 .098 .167</a:t>
            </a:r>
          </a:p>
          <a:p>
            <a:r>
              <a:rPr lang="en-US" dirty="0"/>
              <a:t>Switzerland	.173 .045 .164 .289 .148 .174 .192 .283</a:t>
            </a:r>
          </a:p>
          <a:p>
            <a:r>
              <a:rPr lang="en-US" dirty="0"/>
              <a:t>U.K.       	.171 .034 .093 .146 .039 .078 .110 .131 .002</a:t>
            </a:r>
          </a:p>
          <a:p>
            <a:r>
              <a:rPr lang="en-US" dirty="0" err="1"/>
              <a:t>W.Germany</a:t>
            </a:r>
            <a:r>
              <a:rPr lang="en-US" dirty="0"/>
              <a:t>  	.106 .072 .186 .201 .153 .050 .113 .357 .207 .030</a:t>
            </a:r>
          </a:p>
          <a:p>
            <a:r>
              <a:rPr lang="en-US" dirty="0"/>
              <a:t>U.S.       	.137 .027 .205 .634 .107 .002 .092 .344 .242 .096 .163</a:t>
            </a:r>
          </a:p>
          <a:p>
            <a:r>
              <a:rPr lang="en-US" dirty="0"/>
              <a:t>Source: Joy, Panton, Reilly and Martin: </a:t>
            </a:r>
            <a:r>
              <a:rPr lang="en-US" u="sng" dirty="0"/>
              <a:t>Financial Review</a:t>
            </a:r>
            <a:r>
              <a:rPr lang="en-US" dirty="0"/>
              <a:t>, 1976)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5.E.   EFFICIENCY AND </a:t>
            </a:r>
            <a:r>
              <a:rPr lang="en-US" b="1" dirty="0" smtClean="0"/>
              <a:t>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Because investors prefer as much return and as little risk as possible, the most efficient portfolios are those with the following characteristics</a:t>
            </a:r>
            <a:r>
              <a:rPr lang="en-US" sz="8000" dirty="0" smtClean="0"/>
              <a:t>:</a:t>
            </a:r>
            <a:endParaRPr lang="en-US" sz="8000" dirty="0"/>
          </a:p>
          <a:p>
            <a:pPr marL="914400" lvl="0" indent="-914400">
              <a:buFont typeface="+mj-lt"/>
              <a:buAutoNum type="arabicPeriod"/>
            </a:pPr>
            <a:r>
              <a:rPr lang="en-US" sz="8000" dirty="0" smtClean="0"/>
              <a:t>Smaller </a:t>
            </a:r>
            <a:r>
              <a:rPr lang="en-US" sz="8000" dirty="0"/>
              <a:t>risk than all portfolios with identical or larger returns </a:t>
            </a:r>
            <a:r>
              <a:rPr lang="en-US" sz="8000" dirty="0" smtClean="0"/>
              <a:t>and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 smtClean="0"/>
              <a:t>Greater </a:t>
            </a:r>
            <a:r>
              <a:rPr lang="en-US" sz="8000" dirty="0"/>
              <a:t>return than all portfolios with identical or less risk</a:t>
            </a:r>
            <a:r>
              <a:rPr lang="en-US" sz="8000" dirty="0" smtClean="0"/>
              <a:t>.</a:t>
            </a:r>
            <a:endParaRPr lang="en-US" sz="8000" dirty="0"/>
          </a:p>
          <a:p>
            <a:r>
              <a:rPr lang="en-US" sz="8000" dirty="0"/>
              <a:t>One portfolio dominates a second when one of the following three conditions is met</a:t>
            </a:r>
            <a:r>
              <a:rPr lang="en-US" sz="8000" dirty="0" smtClean="0"/>
              <a:t>:</a:t>
            </a:r>
            <a:r>
              <a:rPr lang="en-US" sz="8000" dirty="0"/>
              <a:t> 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 smtClean="0"/>
              <a:t>the </a:t>
            </a:r>
            <a:r>
              <a:rPr lang="en-US" sz="8000" dirty="0"/>
              <a:t>first portfolio has both higher return and smaller risk levels than does the </a:t>
            </a:r>
            <a:r>
              <a:rPr lang="en-US" sz="8000" dirty="0" smtClean="0"/>
              <a:t>second,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 smtClean="0"/>
              <a:t>both </a:t>
            </a:r>
            <a:r>
              <a:rPr lang="en-US" sz="8000" dirty="0"/>
              <a:t>portfolios have identical variance but the first portfolio has a higher return level than does the second, </a:t>
            </a:r>
            <a:r>
              <a:rPr lang="en-US" sz="8000" dirty="0" smtClean="0"/>
              <a:t>or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8000" dirty="0" smtClean="0"/>
              <a:t>both </a:t>
            </a:r>
            <a:r>
              <a:rPr lang="en-US" sz="8000" dirty="0"/>
              <a:t>portfolios have identical returns but the first portfolio has a smaller variance than does the second</a:t>
            </a:r>
            <a:r>
              <a:rPr lang="en-US" sz="8000" dirty="0" smtClean="0"/>
              <a:t>.</a:t>
            </a:r>
            <a:endParaRPr lang="en-US" sz="8000" dirty="0"/>
          </a:p>
          <a:p>
            <a:r>
              <a:rPr lang="en-US" sz="8000" dirty="0"/>
              <a:t>A portfolio is considered dominant if it is not dominated by any other portfolio. Thus, the most efficient portfolios are all dominant.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5.F.   CONSTRUCTION OF THE EFFICIENT FRONTIER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seek to combine securities into more efficient portfolios.</a:t>
            </a:r>
          </a:p>
          <a:p>
            <a:r>
              <a:rPr lang="en-US" dirty="0" smtClean="0"/>
              <a:t>We seek to combine portfolios into more efficient portfolios.</a:t>
            </a:r>
          </a:p>
          <a:p>
            <a:r>
              <a:rPr lang="en-US" dirty="0" smtClean="0"/>
              <a:t>We3 seek to maximize portfolio efficiency by maximizing returns and minimizing risk levels.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2-Security Portfolio</a:t>
            </a:r>
            <a:endParaRPr lang="en-US" b="1" dirty="0"/>
          </a:p>
        </p:txBody>
      </p:sp>
      <p:grpSp>
        <p:nvGrpSpPr>
          <p:cNvPr id="23554" name="Group 2"/>
          <p:cNvGrpSpPr>
            <a:grpSpLocks noGrp="1" noChangeAspect="1"/>
          </p:cNvGrpSpPr>
          <p:nvPr>
            <p:ph idx="1"/>
          </p:nvPr>
        </p:nvGrpSpPr>
        <p:grpSpPr bwMode="auto">
          <a:xfrm>
            <a:off x="381000" y="762000"/>
            <a:ext cx="9476596" cy="5211763"/>
            <a:chOff x="3930" y="1618"/>
            <a:chExt cx="7200" cy="4246"/>
          </a:xfrm>
        </p:grpSpPr>
        <p:sp>
          <p:nvSpPr>
            <p:cNvPr id="23555" name="AutoShape 3"/>
            <p:cNvSpPr>
              <a:spLocks noChangeAspect="1" noChangeArrowheads="1"/>
            </p:cNvSpPr>
            <p:nvPr/>
          </p:nvSpPr>
          <p:spPr bwMode="auto">
            <a:xfrm>
              <a:off x="3930" y="1618"/>
              <a:ext cx="7200" cy="424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6" name="Line 4"/>
            <p:cNvSpPr>
              <a:spLocks noChangeShapeType="1"/>
            </p:cNvSpPr>
            <p:nvPr/>
          </p:nvSpPr>
          <p:spPr bwMode="auto">
            <a:xfrm>
              <a:off x="5230" y="5531"/>
              <a:ext cx="31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 flipV="1">
              <a:off x="5230" y="3256"/>
              <a:ext cx="1" cy="2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auto">
            <a:xfrm>
              <a:off x="5970" y="4470"/>
              <a:ext cx="457" cy="463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6127" y="4933"/>
              <a:ext cx="443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6492" y="4283"/>
              <a:ext cx="481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4617" y="2931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8362" y="519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762000" y="5486400"/>
          <a:ext cx="11348237" cy="609600"/>
        </p:xfrm>
        <a:graphic>
          <a:graphicData uri="http://schemas.openxmlformats.org/presentationml/2006/ole">
            <p:oleObj spid="_x0000_s23563" name="Document" r:id="rId3" imgW="5949456" imgH="196152" progId="Word.Document.12">
              <p:embed/>
            </p:oleObj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-1600200" y="2514600"/>
          <a:ext cx="6632575" cy="403226"/>
        </p:xfrm>
        <a:graphic>
          <a:graphicData uri="http://schemas.openxmlformats.org/presentationml/2006/ole">
            <p:oleObj spid="_x0000_s23564" name="Document" r:id="rId4" imgW="5949456" imgH="19615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2-Security Portfolios</a:t>
            </a:r>
            <a:endParaRPr lang="en-US" b="1" dirty="0"/>
          </a:p>
        </p:txBody>
      </p:sp>
      <p:grpSp>
        <p:nvGrpSpPr>
          <p:cNvPr id="24578" name="Group 2"/>
          <p:cNvGrpSpPr>
            <a:grpSpLocks noChangeAspect="1"/>
          </p:cNvGrpSpPr>
          <p:nvPr/>
        </p:nvGrpSpPr>
        <p:grpSpPr bwMode="auto">
          <a:xfrm>
            <a:off x="1066800" y="1524000"/>
            <a:ext cx="7632811" cy="4581525"/>
            <a:chOff x="3930" y="1800"/>
            <a:chExt cx="7200" cy="4320"/>
          </a:xfrm>
        </p:grpSpPr>
        <p:sp>
          <p:nvSpPr>
            <p:cNvPr id="24579" name="AutoShape 3"/>
            <p:cNvSpPr>
              <a:spLocks noChangeAspect="1" noChangeArrowheads="1"/>
            </p:cNvSpPr>
            <p:nvPr/>
          </p:nvSpPr>
          <p:spPr bwMode="auto">
            <a:xfrm>
              <a:off x="3930" y="1800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5230" y="5529"/>
              <a:ext cx="432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 flipV="1">
              <a:off x="5230" y="2281"/>
              <a:ext cx="1" cy="3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auto">
            <a:xfrm>
              <a:off x="5970" y="4470"/>
              <a:ext cx="457" cy="463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6127" y="4933"/>
              <a:ext cx="443" cy="4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6505" y="4405"/>
              <a:ext cx="480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4617" y="2060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9701" y="519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auto">
            <a:xfrm>
              <a:off x="6360" y="4006"/>
              <a:ext cx="457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auto">
            <a:xfrm>
              <a:off x="6750" y="3542"/>
              <a:ext cx="457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7142" y="3078"/>
              <a:ext cx="456" cy="464"/>
            </a:xfrm>
            <a:custGeom>
              <a:avLst/>
              <a:gdLst/>
              <a:ahLst/>
              <a:cxnLst>
                <a:cxn ang="0">
                  <a:pos x="62" y="535"/>
                </a:cxn>
                <a:cxn ang="0">
                  <a:pos x="2" y="385"/>
                </a:cxn>
                <a:cxn ang="0">
                  <a:pos x="47" y="160"/>
                </a:cxn>
                <a:cxn ang="0">
                  <a:pos x="212" y="25"/>
                </a:cxn>
                <a:cxn ang="0">
                  <a:pos x="407" y="10"/>
                </a:cxn>
                <a:cxn ang="0">
                  <a:pos x="527" y="40"/>
                </a:cxn>
              </a:cxnLst>
              <a:rect l="0" t="0" r="r" b="b"/>
              <a:pathLst>
                <a:path w="527" h="535">
                  <a:moveTo>
                    <a:pt x="62" y="535"/>
                  </a:moveTo>
                  <a:cubicBezTo>
                    <a:pt x="33" y="491"/>
                    <a:pt x="4" y="447"/>
                    <a:pt x="2" y="385"/>
                  </a:cubicBezTo>
                  <a:cubicBezTo>
                    <a:pt x="0" y="323"/>
                    <a:pt x="12" y="220"/>
                    <a:pt x="47" y="160"/>
                  </a:cubicBezTo>
                  <a:cubicBezTo>
                    <a:pt x="82" y="100"/>
                    <a:pt x="152" y="50"/>
                    <a:pt x="212" y="25"/>
                  </a:cubicBezTo>
                  <a:cubicBezTo>
                    <a:pt x="272" y="0"/>
                    <a:pt x="355" y="8"/>
                    <a:pt x="407" y="10"/>
                  </a:cubicBezTo>
                  <a:cubicBezTo>
                    <a:pt x="459" y="12"/>
                    <a:pt x="493" y="26"/>
                    <a:pt x="527" y="40"/>
                  </a:cubicBez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none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6882" y="3928"/>
              <a:ext cx="325" cy="3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7273" y="3542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7686" y="3078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5997" y="4547"/>
              <a:ext cx="65" cy="55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6360" y="4114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/>
          </p:nvSpPr>
          <p:spPr bwMode="auto">
            <a:xfrm>
              <a:off x="6752" y="3646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7142" y="3217"/>
              <a:ext cx="65" cy="56"/>
            </a:xfrm>
            <a:custGeom>
              <a:avLst/>
              <a:gdLst/>
              <a:ahLst/>
              <a:cxnLst>
                <a:cxn ang="0">
                  <a:pos x="45" y="11"/>
                </a:cxn>
                <a:cxn ang="0">
                  <a:pos x="0" y="26"/>
                </a:cxn>
                <a:cxn ang="0">
                  <a:pos x="45" y="56"/>
                </a:cxn>
                <a:cxn ang="0">
                  <a:pos x="60" y="11"/>
                </a:cxn>
                <a:cxn ang="0">
                  <a:pos x="15" y="26"/>
                </a:cxn>
                <a:cxn ang="0">
                  <a:pos x="60" y="56"/>
                </a:cxn>
                <a:cxn ang="0">
                  <a:pos x="45" y="11"/>
                </a:cxn>
              </a:cxnLst>
              <a:rect l="0" t="0" r="r" b="b"/>
              <a:pathLst>
                <a:path w="74" h="64">
                  <a:moveTo>
                    <a:pt x="45" y="11"/>
                  </a:moveTo>
                  <a:cubicBezTo>
                    <a:pt x="30" y="16"/>
                    <a:pt x="0" y="10"/>
                    <a:pt x="0" y="26"/>
                  </a:cubicBezTo>
                  <a:cubicBezTo>
                    <a:pt x="0" y="44"/>
                    <a:pt x="28" y="60"/>
                    <a:pt x="45" y="56"/>
                  </a:cubicBezTo>
                  <a:cubicBezTo>
                    <a:pt x="60" y="52"/>
                    <a:pt x="71" y="22"/>
                    <a:pt x="60" y="11"/>
                  </a:cubicBezTo>
                  <a:cubicBezTo>
                    <a:pt x="49" y="0"/>
                    <a:pt x="30" y="21"/>
                    <a:pt x="15" y="26"/>
                  </a:cubicBezTo>
                  <a:cubicBezTo>
                    <a:pt x="30" y="36"/>
                    <a:pt x="44" y="64"/>
                    <a:pt x="60" y="56"/>
                  </a:cubicBezTo>
                  <a:cubicBezTo>
                    <a:pt x="74" y="49"/>
                    <a:pt x="45" y="11"/>
                    <a:pt x="45" y="1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5425" y="4234"/>
              <a:ext cx="545" cy="3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5698" y="3801"/>
              <a:ext cx="54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6127" y="3333"/>
              <a:ext cx="544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6505" y="2904"/>
              <a:ext cx="54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-1295400" y="1828800"/>
          <a:ext cx="6632575" cy="403225"/>
        </p:xfrm>
        <a:graphic>
          <a:graphicData uri="http://schemas.openxmlformats.org/presentationml/2006/ole">
            <p:oleObj spid="_x0000_s24601" name="Document" r:id="rId3" imgW="5949456" imgH="196152" progId="Word.Document.12">
              <p:embed/>
            </p:oleObj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1371600" y="5486400"/>
          <a:ext cx="11347450" cy="609600"/>
        </p:xfrm>
        <a:graphic>
          <a:graphicData uri="http://schemas.openxmlformats.org/presentationml/2006/ole">
            <p:oleObj spid="_x0000_s24602" name="Document" r:id="rId4" imgW="5949456" imgH="19615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Increasingly Efficient Portfolios</a:t>
            </a:r>
            <a:endParaRPr lang="en-US" b="1" dirty="0"/>
          </a:p>
        </p:txBody>
      </p:sp>
      <p:grpSp>
        <p:nvGrpSpPr>
          <p:cNvPr id="25602" name="Group 2"/>
          <p:cNvGrpSpPr>
            <a:grpSpLocks noChangeAspect="1"/>
          </p:cNvGrpSpPr>
          <p:nvPr/>
        </p:nvGrpSpPr>
        <p:grpSpPr bwMode="auto">
          <a:xfrm>
            <a:off x="6159" y="1143000"/>
            <a:ext cx="9492089" cy="5726113"/>
            <a:chOff x="3922" y="1350"/>
            <a:chExt cx="7200" cy="4343"/>
          </a:xfrm>
        </p:grpSpPr>
        <p:sp>
          <p:nvSpPr>
            <p:cNvPr id="25603" name="AutoShape 3"/>
            <p:cNvSpPr>
              <a:spLocks noChangeAspect="1" noChangeArrowheads="1"/>
            </p:cNvSpPr>
            <p:nvPr/>
          </p:nvSpPr>
          <p:spPr bwMode="auto">
            <a:xfrm>
              <a:off x="3922" y="1350"/>
              <a:ext cx="7200" cy="43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5040" y="5289"/>
              <a:ext cx="46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 flipV="1">
              <a:off x="5040" y="1818"/>
              <a:ext cx="0" cy="34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6" name="Arc 6"/>
            <p:cNvSpPr>
              <a:spLocks/>
            </p:cNvSpPr>
            <p:nvPr/>
          </p:nvSpPr>
          <p:spPr bwMode="auto">
            <a:xfrm flipH="1">
              <a:off x="6863" y="2440"/>
              <a:ext cx="736" cy="678"/>
            </a:xfrm>
            <a:custGeom>
              <a:avLst/>
              <a:gdLst>
                <a:gd name="G0" fmla="+- 0 0 0"/>
                <a:gd name="G1" fmla="+- 21458 0 0"/>
                <a:gd name="G2" fmla="+- 21600 0 0"/>
                <a:gd name="T0" fmla="*/ 2470 w 21600"/>
                <a:gd name="T1" fmla="*/ 0 h 28758"/>
                <a:gd name="T2" fmla="*/ 20329 w 21600"/>
                <a:gd name="T3" fmla="*/ 28758 h 28758"/>
                <a:gd name="T4" fmla="*/ 0 w 21600"/>
                <a:gd name="T5" fmla="*/ 21458 h 28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758" fill="none" extrusionOk="0">
                  <a:moveTo>
                    <a:pt x="2470" y="-1"/>
                  </a:moveTo>
                  <a:cubicBezTo>
                    <a:pt x="13371" y="1254"/>
                    <a:pt x="21600" y="10484"/>
                    <a:pt x="21600" y="21458"/>
                  </a:cubicBezTo>
                  <a:cubicBezTo>
                    <a:pt x="21600" y="23946"/>
                    <a:pt x="21170" y="26416"/>
                    <a:pt x="20329" y="28758"/>
                  </a:cubicBezTo>
                </a:path>
                <a:path w="21600" h="28758" stroke="0" extrusionOk="0">
                  <a:moveTo>
                    <a:pt x="2470" y="-1"/>
                  </a:moveTo>
                  <a:cubicBezTo>
                    <a:pt x="13371" y="1254"/>
                    <a:pt x="21600" y="10484"/>
                    <a:pt x="21600" y="21458"/>
                  </a:cubicBezTo>
                  <a:cubicBezTo>
                    <a:pt x="21600" y="23946"/>
                    <a:pt x="21170" y="26416"/>
                    <a:pt x="20329" y="28758"/>
                  </a:cubicBezTo>
                  <a:lnTo>
                    <a:pt x="0" y="214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7" name="Arc 7"/>
            <p:cNvSpPr>
              <a:spLocks/>
            </p:cNvSpPr>
            <p:nvPr/>
          </p:nvSpPr>
          <p:spPr bwMode="auto">
            <a:xfrm rot="-25404642">
              <a:off x="6487" y="3601"/>
              <a:ext cx="794" cy="1023"/>
            </a:xfrm>
            <a:custGeom>
              <a:avLst/>
              <a:gdLst>
                <a:gd name="G0" fmla="+- 15307 0 0"/>
                <a:gd name="G1" fmla="+- 21600 0 0"/>
                <a:gd name="G2" fmla="+- 21600 0 0"/>
                <a:gd name="T0" fmla="*/ 0 w 31114"/>
                <a:gd name="T1" fmla="*/ 6360 h 21600"/>
                <a:gd name="T2" fmla="*/ 31114 w 31114"/>
                <a:gd name="T3" fmla="*/ 6879 h 21600"/>
                <a:gd name="T4" fmla="*/ 15307 w 311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14" h="21600" fill="none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</a:path>
                <a:path w="31114" h="21600" stroke="0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  <a:lnTo>
                    <a:pt x="1530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Arc 8"/>
            <p:cNvSpPr>
              <a:spLocks/>
            </p:cNvSpPr>
            <p:nvPr/>
          </p:nvSpPr>
          <p:spPr bwMode="auto">
            <a:xfrm rot="-24850276">
              <a:off x="6869" y="2954"/>
              <a:ext cx="794" cy="1024"/>
            </a:xfrm>
            <a:custGeom>
              <a:avLst/>
              <a:gdLst>
                <a:gd name="G0" fmla="+- 15307 0 0"/>
                <a:gd name="G1" fmla="+- 21600 0 0"/>
                <a:gd name="G2" fmla="+- 21600 0 0"/>
                <a:gd name="T0" fmla="*/ 0 w 31114"/>
                <a:gd name="T1" fmla="*/ 6360 h 21600"/>
                <a:gd name="T2" fmla="*/ 31114 w 31114"/>
                <a:gd name="T3" fmla="*/ 6879 h 21600"/>
                <a:gd name="T4" fmla="*/ 15307 w 311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14" h="21600" fill="none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</a:path>
                <a:path w="31114" h="21600" stroke="0" extrusionOk="0">
                  <a:moveTo>
                    <a:pt x="0" y="6360"/>
                  </a:moveTo>
                  <a:cubicBezTo>
                    <a:pt x="4053" y="2288"/>
                    <a:pt x="9561" y="-1"/>
                    <a:pt x="15307" y="0"/>
                  </a:cubicBezTo>
                  <a:cubicBezTo>
                    <a:pt x="21302" y="0"/>
                    <a:pt x="27027" y="2491"/>
                    <a:pt x="31113" y="6879"/>
                  </a:cubicBezTo>
                  <a:lnTo>
                    <a:pt x="1530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Arc 9"/>
            <p:cNvSpPr>
              <a:spLocks/>
            </p:cNvSpPr>
            <p:nvPr/>
          </p:nvSpPr>
          <p:spPr bwMode="auto">
            <a:xfrm rot="-45740413">
              <a:off x="7259" y="2326"/>
              <a:ext cx="1109" cy="765"/>
            </a:xfrm>
            <a:custGeom>
              <a:avLst/>
              <a:gdLst>
                <a:gd name="G0" fmla="+- 16913 0 0"/>
                <a:gd name="G1" fmla="+- 21600 0 0"/>
                <a:gd name="G2" fmla="+- 21600 0 0"/>
                <a:gd name="T0" fmla="*/ 0 w 31141"/>
                <a:gd name="T1" fmla="*/ 8165 h 21600"/>
                <a:gd name="T2" fmla="*/ 31141 w 31141"/>
                <a:gd name="T3" fmla="*/ 5348 h 21600"/>
                <a:gd name="T4" fmla="*/ 16913 w 3114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41" h="21600" fill="none" extrusionOk="0">
                  <a:moveTo>
                    <a:pt x="-1" y="8164"/>
                  </a:moveTo>
                  <a:cubicBezTo>
                    <a:pt x="4097" y="3006"/>
                    <a:pt x="10325" y="-1"/>
                    <a:pt x="16913" y="0"/>
                  </a:cubicBezTo>
                  <a:cubicBezTo>
                    <a:pt x="22146" y="0"/>
                    <a:pt x="27202" y="1900"/>
                    <a:pt x="31140" y="5348"/>
                  </a:cubicBezTo>
                </a:path>
                <a:path w="31141" h="21600" stroke="0" extrusionOk="0">
                  <a:moveTo>
                    <a:pt x="-1" y="8164"/>
                  </a:moveTo>
                  <a:cubicBezTo>
                    <a:pt x="4097" y="3006"/>
                    <a:pt x="10325" y="-1"/>
                    <a:pt x="16913" y="0"/>
                  </a:cubicBezTo>
                  <a:cubicBezTo>
                    <a:pt x="22146" y="0"/>
                    <a:pt x="27202" y="1900"/>
                    <a:pt x="31140" y="5348"/>
                  </a:cubicBezTo>
                  <a:lnTo>
                    <a:pt x="169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Arc 10"/>
            <p:cNvSpPr>
              <a:spLocks/>
            </p:cNvSpPr>
            <p:nvPr/>
          </p:nvSpPr>
          <p:spPr bwMode="auto">
            <a:xfrm rot="-25021833">
              <a:off x="6260" y="2605"/>
              <a:ext cx="1026" cy="710"/>
            </a:xfrm>
            <a:custGeom>
              <a:avLst/>
              <a:gdLst>
                <a:gd name="G0" fmla="+- 15217 0 0"/>
                <a:gd name="G1" fmla="+- 21600 0 0"/>
                <a:gd name="G2" fmla="+- 21600 0 0"/>
                <a:gd name="T0" fmla="*/ 0 w 34965"/>
                <a:gd name="T1" fmla="*/ 6270 h 21600"/>
                <a:gd name="T2" fmla="*/ 34965 w 34965"/>
                <a:gd name="T3" fmla="*/ 12849 h 21600"/>
                <a:gd name="T4" fmla="*/ 15217 w 3496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65" h="21600" fill="none" extrusionOk="0">
                  <a:moveTo>
                    <a:pt x="0" y="6270"/>
                  </a:moveTo>
                  <a:cubicBezTo>
                    <a:pt x="4046" y="2253"/>
                    <a:pt x="9516" y="-1"/>
                    <a:pt x="15217" y="0"/>
                  </a:cubicBezTo>
                  <a:cubicBezTo>
                    <a:pt x="23761" y="0"/>
                    <a:pt x="31503" y="5037"/>
                    <a:pt x="34964" y="12849"/>
                  </a:cubicBezTo>
                </a:path>
                <a:path w="34965" h="21600" stroke="0" extrusionOk="0">
                  <a:moveTo>
                    <a:pt x="0" y="6270"/>
                  </a:moveTo>
                  <a:cubicBezTo>
                    <a:pt x="4046" y="2253"/>
                    <a:pt x="9516" y="-1"/>
                    <a:pt x="15217" y="0"/>
                  </a:cubicBezTo>
                  <a:cubicBezTo>
                    <a:pt x="23761" y="0"/>
                    <a:pt x="31503" y="5037"/>
                    <a:pt x="34964" y="12849"/>
                  </a:cubicBezTo>
                  <a:lnTo>
                    <a:pt x="1521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Arc 11"/>
            <p:cNvSpPr>
              <a:spLocks/>
            </p:cNvSpPr>
            <p:nvPr/>
          </p:nvSpPr>
          <p:spPr bwMode="auto">
            <a:xfrm rot="17167489">
              <a:off x="6375" y="3063"/>
              <a:ext cx="824" cy="964"/>
            </a:xfrm>
            <a:custGeom>
              <a:avLst/>
              <a:gdLst>
                <a:gd name="G0" fmla="+- 13168 0 0"/>
                <a:gd name="G1" fmla="+- 21600 0 0"/>
                <a:gd name="G2" fmla="+- 21600 0 0"/>
                <a:gd name="T0" fmla="*/ 0 w 31674"/>
                <a:gd name="T1" fmla="*/ 4478 h 21600"/>
                <a:gd name="T2" fmla="*/ 31674 w 31674"/>
                <a:gd name="T3" fmla="*/ 10461 h 21600"/>
                <a:gd name="T4" fmla="*/ 13168 w 3167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674" h="21600" fill="none" extrusionOk="0">
                  <a:moveTo>
                    <a:pt x="-1" y="4477"/>
                  </a:moveTo>
                  <a:cubicBezTo>
                    <a:pt x="3775" y="1574"/>
                    <a:pt x="8404" y="-1"/>
                    <a:pt x="13168" y="0"/>
                  </a:cubicBezTo>
                  <a:cubicBezTo>
                    <a:pt x="20744" y="0"/>
                    <a:pt x="27767" y="3969"/>
                    <a:pt x="31674" y="10460"/>
                  </a:cubicBezTo>
                </a:path>
                <a:path w="31674" h="21600" stroke="0" extrusionOk="0">
                  <a:moveTo>
                    <a:pt x="-1" y="4477"/>
                  </a:moveTo>
                  <a:cubicBezTo>
                    <a:pt x="3775" y="1574"/>
                    <a:pt x="8404" y="-1"/>
                    <a:pt x="13168" y="0"/>
                  </a:cubicBezTo>
                  <a:cubicBezTo>
                    <a:pt x="20744" y="0"/>
                    <a:pt x="27767" y="3969"/>
                    <a:pt x="31674" y="10460"/>
                  </a:cubicBezTo>
                  <a:lnTo>
                    <a:pt x="13168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Arc 12"/>
            <p:cNvSpPr>
              <a:spLocks/>
            </p:cNvSpPr>
            <p:nvPr/>
          </p:nvSpPr>
          <p:spPr bwMode="auto">
            <a:xfrm rot="37096003">
              <a:off x="5876" y="3380"/>
              <a:ext cx="804" cy="764"/>
            </a:xfrm>
            <a:custGeom>
              <a:avLst/>
              <a:gdLst>
                <a:gd name="G0" fmla="+- 7304 0 0"/>
                <a:gd name="G1" fmla="+- 21600 0 0"/>
                <a:gd name="G2" fmla="+- 21600 0 0"/>
                <a:gd name="T0" fmla="*/ 0 w 28254"/>
                <a:gd name="T1" fmla="*/ 1272 h 21600"/>
                <a:gd name="T2" fmla="*/ 28254 w 28254"/>
                <a:gd name="T3" fmla="*/ 16340 h 21600"/>
                <a:gd name="T4" fmla="*/ 7304 w 2825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54" h="21600" fill="none" extrusionOk="0">
                  <a:moveTo>
                    <a:pt x="0" y="1272"/>
                  </a:moveTo>
                  <a:cubicBezTo>
                    <a:pt x="2343" y="430"/>
                    <a:pt x="4814" y="-1"/>
                    <a:pt x="7304" y="0"/>
                  </a:cubicBezTo>
                  <a:cubicBezTo>
                    <a:pt x="17207" y="0"/>
                    <a:pt x="25842" y="6734"/>
                    <a:pt x="28253" y="16340"/>
                  </a:cubicBezTo>
                </a:path>
                <a:path w="28254" h="21600" stroke="0" extrusionOk="0">
                  <a:moveTo>
                    <a:pt x="0" y="1272"/>
                  </a:moveTo>
                  <a:cubicBezTo>
                    <a:pt x="2343" y="430"/>
                    <a:pt x="4814" y="-1"/>
                    <a:pt x="7304" y="0"/>
                  </a:cubicBezTo>
                  <a:cubicBezTo>
                    <a:pt x="17207" y="0"/>
                    <a:pt x="25842" y="6734"/>
                    <a:pt x="28253" y="16340"/>
                  </a:cubicBezTo>
                  <a:lnTo>
                    <a:pt x="7304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3" name="Arc 13"/>
            <p:cNvSpPr>
              <a:spLocks/>
            </p:cNvSpPr>
            <p:nvPr/>
          </p:nvSpPr>
          <p:spPr bwMode="auto">
            <a:xfrm rot="-2957028">
              <a:off x="5937" y="4392"/>
              <a:ext cx="840" cy="795"/>
            </a:xfrm>
            <a:custGeom>
              <a:avLst/>
              <a:gdLst>
                <a:gd name="G0" fmla="+- 17160 0 0"/>
                <a:gd name="G1" fmla="+- 21600 0 0"/>
                <a:gd name="G2" fmla="+- 21600 0 0"/>
                <a:gd name="T0" fmla="*/ 0 w 32967"/>
                <a:gd name="T1" fmla="*/ 8481 h 21600"/>
                <a:gd name="T2" fmla="*/ 32967 w 32967"/>
                <a:gd name="T3" fmla="*/ 6879 h 21600"/>
                <a:gd name="T4" fmla="*/ 17160 w 3296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967" h="21600" fill="none" extrusionOk="0">
                  <a:moveTo>
                    <a:pt x="0" y="8481"/>
                  </a:moveTo>
                  <a:cubicBezTo>
                    <a:pt x="4086" y="3135"/>
                    <a:pt x="10431" y="-1"/>
                    <a:pt x="17160" y="0"/>
                  </a:cubicBezTo>
                  <a:cubicBezTo>
                    <a:pt x="23155" y="0"/>
                    <a:pt x="28880" y="2491"/>
                    <a:pt x="32966" y="6879"/>
                  </a:cubicBezTo>
                </a:path>
                <a:path w="32967" h="21600" stroke="0" extrusionOk="0">
                  <a:moveTo>
                    <a:pt x="0" y="8481"/>
                  </a:moveTo>
                  <a:cubicBezTo>
                    <a:pt x="4086" y="3135"/>
                    <a:pt x="10431" y="-1"/>
                    <a:pt x="17160" y="0"/>
                  </a:cubicBezTo>
                  <a:cubicBezTo>
                    <a:pt x="23155" y="0"/>
                    <a:pt x="28880" y="2491"/>
                    <a:pt x="32966" y="6879"/>
                  </a:cubicBezTo>
                  <a:lnTo>
                    <a:pt x="1716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Arc 14"/>
            <p:cNvSpPr>
              <a:spLocks/>
            </p:cNvSpPr>
            <p:nvPr/>
          </p:nvSpPr>
          <p:spPr bwMode="auto">
            <a:xfrm rot="-4807057">
              <a:off x="6145" y="3736"/>
              <a:ext cx="773" cy="1124"/>
            </a:xfrm>
            <a:custGeom>
              <a:avLst/>
              <a:gdLst>
                <a:gd name="G0" fmla="+- 7380 0 0"/>
                <a:gd name="G1" fmla="+- 21600 0 0"/>
                <a:gd name="G2" fmla="+- 21600 0 0"/>
                <a:gd name="T0" fmla="*/ 0 w 24282"/>
                <a:gd name="T1" fmla="*/ 1300 h 21600"/>
                <a:gd name="T2" fmla="*/ 24282 w 24282"/>
                <a:gd name="T3" fmla="*/ 8150 h 21600"/>
                <a:gd name="T4" fmla="*/ 7380 w 2428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282" h="21600" fill="none" extrusionOk="0">
                  <a:moveTo>
                    <a:pt x="-1" y="1299"/>
                  </a:moveTo>
                  <a:cubicBezTo>
                    <a:pt x="2365" y="439"/>
                    <a:pt x="4863" y="-1"/>
                    <a:pt x="7380" y="0"/>
                  </a:cubicBezTo>
                  <a:cubicBezTo>
                    <a:pt x="13961" y="0"/>
                    <a:pt x="20183" y="3000"/>
                    <a:pt x="24281" y="8150"/>
                  </a:cubicBezTo>
                </a:path>
                <a:path w="24282" h="21600" stroke="0" extrusionOk="0">
                  <a:moveTo>
                    <a:pt x="-1" y="1299"/>
                  </a:moveTo>
                  <a:cubicBezTo>
                    <a:pt x="2365" y="439"/>
                    <a:pt x="4863" y="-1"/>
                    <a:pt x="7380" y="0"/>
                  </a:cubicBezTo>
                  <a:cubicBezTo>
                    <a:pt x="13961" y="0"/>
                    <a:pt x="20183" y="3000"/>
                    <a:pt x="24281" y="8150"/>
                  </a:cubicBezTo>
                  <a:lnTo>
                    <a:pt x="738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Arc 15"/>
            <p:cNvSpPr>
              <a:spLocks/>
            </p:cNvSpPr>
            <p:nvPr/>
          </p:nvSpPr>
          <p:spPr bwMode="auto">
            <a:xfrm rot="-68068623">
              <a:off x="5827" y="3099"/>
              <a:ext cx="820" cy="500"/>
            </a:xfrm>
            <a:custGeom>
              <a:avLst/>
              <a:gdLst>
                <a:gd name="G0" fmla="+- 17663 0 0"/>
                <a:gd name="G1" fmla="+- 21600 0 0"/>
                <a:gd name="G2" fmla="+- 21600 0 0"/>
                <a:gd name="T0" fmla="*/ 0 w 30589"/>
                <a:gd name="T1" fmla="*/ 9167 h 21600"/>
                <a:gd name="T2" fmla="*/ 30589 w 30589"/>
                <a:gd name="T3" fmla="*/ 4294 h 21600"/>
                <a:gd name="T4" fmla="*/ 17663 w 3058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589" h="21600" fill="none" extrusionOk="0">
                  <a:moveTo>
                    <a:pt x="0" y="9167"/>
                  </a:moveTo>
                  <a:cubicBezTo>
                    <a:pt x="4045" y="3419"/>
                    <a:pt x="10634" y="-1"/>
                    <a:pt x="17663" y="0"/>
                  </a:cubicBezTo>
                  <a:cubicBezTo>
                    <a:pt x="22321" y="0"/>
                    <a:pt x="26856" y="1506"/>
                    <a:pt x="30588" y="4294"/>
                  </a:cubicBezTo>
                </a:path>
                <a:path w="30589" h="21600" stroke="0" extrusionOk="0">
                  <a:moveTo>
                    <a:pt x="0" y="9167"/>
                  </a:moveTo>
                  <a:cubicBezTo>
                    <a:pt x="4045" y="3419"/>
                    <a:pt x="10634" y="-1"/>
                    <a:pt x="17663" y="0"/>
                  </a:cubicBezTo>
                  <a:cubicBezTo>
                    <a:pt x="22321" y="0"/>
                    <a:pt x="26856" y="1506"/>
                    <a:pt x="30588" y="4294"/>
                  </a:cubicBezTo>
                  <a:lnTo>
                    <a:pt x="1766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Arc 16"/>
            <p:cNvSpPr>
              <a:spLocks/>
            </p:cNvSpPr>
            <p:nvPr/>
          </p:nvSpPr>
          <p:spPr bwMode="auto">
            <a:xfrm rot="36749535">
              <a:off x="5917" y="2045"/>
              <a:ext cx="2215" cy="3017"/>
            </a:xfrm>
            <a:custGeom>
              <a:avLst/>
              <a:gdLst>
                <a:gd name="G0" fmla="+- 6018 0 0"/>
                <a:gd name="G1" fmla="+- 21600 0 0"/>
                <a:gd name="G2" fmla="+- 21600 0 0"/>
                <a:gd name="T0" fmla="*/ 0 w 27618"/>
                <a:gd name="T1" fmla="*/ 855 h 30574"/>
                <a:gd name="T2" fmla="*/ 25666 w 27618"/>
                <a:gd name="T3" fmla="*/ 30574 h 30574"/>
                <a:gd name="T4" fmla="*/ 6018 w 27618"/>
                <a:gd name="T5" fmla="*/ 21600 h 30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18" h="30574" fill="none" extrusionOk="0">
                  <a:moveTo>
                    <a:pt x="0" y="855"/>
                  </a:moveTo>
                  <a:cubicBezTo>
                    <a:pt x="1955" y="287"/>
                    <a:pt x="3981" y="-1"/>
                    <a:pt x="6018" y="0"/>
                  </a:cubicBezTo>
                  <a:cubicBezTo>
                    <a:pt x="17947" y="0"/>
                    <a:pt x="27618" y="9670"/>
                    <a:pt x="27618" y="21600"/>
                  </a:cubicBezTo>
                  <a:cubicBezTo>
                    <a:pt x="27618" y="24696"/>
                    <a:pt x="26952" y="27757"/>
                    <a:pt x="25665" y="30573"/>
                  </a:cubicBezTo>
                </a:path>
                <a:path w="27618" h="30574" stroke="0" extrusionOk="0">
                  <a:moveTo>
                    <a:pt x="0" y="855"/>
                  </a:moveTo>
                  <a:cubicBezTo>
                    <a:pt x="1955" y="287"/>
                    <a:pt x="3981" y="-1"/>
                    <a:pt x="6018" y="0"/>
                  </a:cubicBezTo>
                  <a:cubicBezTo>
                    <a:pt x="17947" y="0"/>
                    <a:pt x="27618" y="9670"/>
                    <a:pt x="27618" y="21600"/>
                  </a:cubicBezTo>
                  <a:cubicBezTo>
                    <a:pt x="27618" y="24696"/>
                    <a:pt x="26952" y="27757"/>
                    <a:pt x="25665" y="30573"/>
                  </a:cubicBezTo>
                  <a:lnTo>
                    <a:pt x="6018" y="2160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Arc 17"/>
            <p:cNvSpPr>
              <a:spLocks/>
            </p:cNvSpPr>
            <p:nvPr/>
          </p:nvSpPr>
          <p:spPr bwMode="auto">
            <a:xfrm rot="-66618633">
              <a:off x="5839" y="4277"/>
              <a:ext cx="358" cy="830"/>
            </a:xfrm>
            <a:custGeom>
              <a:avLst/>
              <a:gdLst>
                <a:gd name="G0" fmla="+- 20663 0 0"/>
                <a:gd name="G1" fmla="+- 21600 0 0"/>
                <a:gd name="G2" fmla="+- 21600 0 0"/>
                <a:gd name="T0" fmla="*/ 0 w 24778"/>
                <a:gd name="T1" fmla="*/ 15307 h 21600"/>
                <a:gd name="T2" fmla="*/ 24778 w 24778"/>
                <a:gd name="T3" fmla="*/ 396 h 21600"/>
                <a:gd name="T4" fmla="*/ 20663 w 247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778" h="21600" fill="none" extrusionOk="0">
                  <a:moveTo>
                    <a:pt x="0" y="15307"/>
                  </a:moveTo>
                  <a:cubicBezTo>
                    <a:pt x="2769" y="6213"/>
                    <a:pt x="11157" y="-1"/>
                    <a:pt x="20663" y="0"/>
                  </a:cubicBezTo>
                  <a:cubicBezTo>
                    <a:pt x="22044" y="0"/>
                    <a:pt x="23422" y="132"/>
                    <a:pt x="24778" y="395"/>
                  </a:cubicBezTo>
                </a:path>
                <a:path w="24778" h="21600" stroke="0" extrusionOk="0">
                  <a:moveTo>
                    <a:pt x="0" y="15307"/>
                  </a:moveTo>
                  <a:cubicBezTo>
                    <a:pt x="2769" y="6213"/>
                    <a:pt x="11157" y="-1"/>
                    <a:pt x="20663" y="0"/>
                  </a:cubicBezTo>
                  <a:cubicBezTo>
                    <a:pt x="22044" y="0"/>
                    <a:pt x="23422" y="132"/>
                    <a:pt x="24778" y="395"/>
                  </a:cubicBezTo>
                  <a:lnTo>
                    <a:pt x="2066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Arc 18"/>
            <p:cNvSpPr>
              <a:spLocks/>
            </p:cNvSpPr>
            <p:nvPr/>
          </p:nvSpPr>
          <p:spPr bwMode="auto">
            <a:xfrm rot="-3610737">
              <a:off x="7286" y="2112"/>
              <a:ext cx="608" cy="63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753"/>
                <a:gd name="T1" fmla="*/ 0 h 21600"/>
                <a:gd name="T2" fmla="*/ 20753 w 20753"/>
                <a:gd name="T3" fmla="*/ 15612 h 21600"/>
                <a:gd name="T4" fmla="*/ 0 w 207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53" h="21600" fill="none" extrusionOk="0">
                  <a:moveTo>
                    <a:pt x="-1" y="0"/>
                  </a:moveTo>
                  <a:cubicBezTo>
                    <a:pt x="9623" y="0"/>
                    <a:pt x="18085" y="6365"/>
                    <a:pt x="20753" y="15611"/>
                  </a:cubicBezTo>
                </a:path>
                <a:path w="20753" h="21600" stroke="0" extrusionOk="0">
                  <a:moveTo>
                    <a:pt x="-1" y="0"/>
                  </a:moveTo>
                  <a:cubicBezTo>
                    <a:pt x="9623" y="0"/>
                    <a:pt x="18085" y="6365"/>
                    <a:pt x="20753" y="1561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8039" y="3069"/>
              <a:ext cx="1051" cy="6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Feasible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Region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0" name="Text Box 20"/>
            <p:cNvSpPr txBox="1">
              <a:spLocks noChangeArrowheads="1"/>
            </p:cNvSpPr>
            <p:nvPr/>
          </p:nvSpPr>
          <p:spPr bwMode="auto">
            <a:xfrm>
              <a:off x="5191" y="1828"/>
              <a:ext cx="1051" cy="6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Efficient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Frontier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8291" y="2071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7733" y="2447"/>
              <a:ext cx="176" cy="3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6578" y="3863"/>
              <a:ext cx="176" cy="3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7083" y="3197"/>
              <a:ext cx="176" cy="3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6242" y="4510"/>
              <a:ext cx="176" cy="3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6" name="Text Box 26"/>
            <p:cNvSpPr txBox="1">
              <a:spLocks noChangeArrowheads="1"/>
            </p:cNvSpPr>
            <p:nvPr/>
          </p:nvSpPr>
          <p:spPr bwMode="auto">
            <a:xfrm>
              <a:off x="7453" y="2991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7" name="Text Box 27"/>
            <p:cNvSpPr txBox="1">
              <a:spLocks noChangeArrowheads="1"/>
            </p:cNvSpPr>
            <p:nvPr/>
          </p:nvSpPr>
          <p:spPr bwMode="auto">
            <a:xfrm>
              <a:off x="7094" y="3688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8" name="Text Box 28"/>
            <p:cNvSpPr txBox="1">
              <a:spLocks noChangeArrowheads="1"/>
            </p:cNvSpPr>
            <p:nvPr/>
          </p:nvSpPr>
          <p:spPr bwMode="auto">
            <a:xfrm>
              <a:off x="6578" y="4292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29" name="Text Box 29"/>
            <p:cNvSpPr txBox="1">
              <a:spLocks noChangeArrowheads="1"/>
            </p:cNvSpPr>
            <p:nvPr/>
          </p:nvSpPr>
          <p:spPr bwMode="auto">
            <a:xfrm>
              <a:off x="6162" y="4869"/>
              <a:ext cx="325" cy="3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0" name="Text Box 30"/>
            <p:cNvSpPr txBox="1">
              <a:spLocks noChangeArrowheads="1"/>
            </p:cNvSpPr>
            <p:nvPr/>
          </p:nvSpPr>
          <p:spPr bwMode="auto">
            <a:xfrm>
              <a:off x="6997" y="2661"/>
              <a:ext cx="273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CDDE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1" name="Text Box 31"/>
            <p:cNvSpPr txBox="1">
              <a:spLocks noChangeArrowheads="1"/>
            </p:cNvSpPr>
            <p:nvPr/>
          </p:nvSpPr>
          <p:spPr bwMode="auto">
            <a:xfrm>
              <a:off x="6482" y="3360"/>
              <a:ext cx="272" cy="2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BCCD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6100" y="4092"/>
              <a:ext cx="272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ABBC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 flipH="1">
              <a:off x="6863" y="3473"/>
              <a:ext cx="1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6162" y="2326"/>
              <a:ext cx="8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5" name="Text Box 35"/>
            <p:cNvSpPr txBox="1">
              <a:spLocks noChangeArrowheads="1"/>
            </p:cNvSpPr>
            <p:nvPr/>
          </p:nvSpPr>
          <p:spPr bwMode="auto">
            <a:xfrm>
              <a:off x="9708" y="5027"/>
              <a:ext cx="545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36" name="Text Box 36"/>
            <p:cNvSpPr txBox="1">
              <a:spLocks noChangeArrowheads="1"/>
            </p:cNvSpPr>
            <p:nvPr/>
          </p:nvSpPr>
          <p:spPr bwMode="auto">
            <a:xfrm>
              <a:off x="4583" y="1427"/>
              <a:ext cx="528" cy="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-2057400" y="1676400"/>
          <a:ext cx="6632575" cy="403225"/>
        </p:xfrm>
        <a:graphic>
          <a:graphicData uri="http://schemas.openxmlformats.org/presentationml/2006/ole">
            <p:oleObj spid="_x0000_s25637" name="Document" r:id="rId3" imgW="5949456" imgH="196152" progId="Word.Document.12">
              <p:embed/>
            </p:oleObj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2057400" y="6248400"/>
          <a:ext cx="11347450" cy="609600"/>
        </p:xfrm>
        <a:graphic>
          <a:graphicData uri="http://schemas.openxmlformats.org/presentationml/2006/ole">
            <p:oleObj spid="_x0000_s25638" name="Document" r:id="rId4" imgW="5949456" imgH="19615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5.G.   THE RISK‑FREE </a:t>
            </a:r>
            <a:r>
              <a:rPr lang="en-US" b="1" dirty="0" smtClean="0"/>
              <a:t>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/>
              <a:t>risk‑free</a:t>
            </a:r>
            <a:r>
              <a:rPr lang="en-US" dirty="0"/>
              <a:t> rate of return (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r>
              <a:rPr lang="en-US" dirty="0"/>
              <a:t>) can be approximated with the </a:t>
            </a:r>
            <a:r>
              <a:rPr lang="en-US" dirty="0" err="1"/>
              <a:t>short‑term</a:t>
            </a:r>
            <a:r>
              <a:rPr lang="en-US" dirty="0"/>
              <a:t> Treasury bill rate.</a:t>
            </a:r>
          </a:p>
          <a:p>
            <a:endParaRPr 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4923692" cy="609600"/>
          </a:xfrm>
          <a:prstGeom prst="rect">
            <a:avLst/>
          </a:prstGeom>
          <a:noFill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114800"/>
            <a:ext cx="6600825" cy="685800"/>
          </a:xfrm>
          <a:prstGeom prst="rect">
            <a:avLst/>
          </a:prstGeom>
          <a:noFill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5181600"/>
            <a:ext cx="5901559" cy="777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Riskless Asset and a Risky Portfolio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6665" name="Object 41"/>
          <p:cNvGraphicFramePr>
            <a:graphicFrameLocks noChangeAspect="1"/>
          </p:cNvGraphicFramePr>
          <p:nvPr/>
        </p:nvGraphicFramePr>
        <p:xfrm>
          <a:off x="-2286000" y="1828800"/>
          <a:ext cx="13089890" cy="5029200"/>
        </p:xfrm>
        <a:graphic>
          <a:graphicData uri="http://schemas.openxmlformats.org/presentationml/2006/ole">
            <p:oleObj spid="_x0000_s26665" name="Document" r:id="rId3" imgW="5949456" imgH="228543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Combination of risk-free asset with one of five portfolios of risky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81069" y="1936750"/>
          <a:ext cx="9056336" cy="4540250"/>
        </p:xfrm>
        <a:graphic>
          <a:graphicData uri="http://schemas.openxmlformats.org/presentationml/2006/ole">
            <p:oleObj spid="_x0000_s27650" name="Document" r:id="rId3" imgW="5949456" imgH="2983666" progId="Word.Document.12">
              <p:embed/>
            </p:oleObj>
          </a:graphicData>
        </a:graphic>
      </p:graphicFrame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3048001"/>
            <a:ext cx="1905000" cy="850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5.A. 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portfolio is simply a collection of investments.</a:t>
            </a:r>
          </a:p>
          <a:p>
            <a:r>
              <a:rPr lang="en-US" dirty="0" smtClean="0"/>
              <a:t>We often assume that investors seek to maximize returns and minimize risk.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Combinations of risky asset </a:t>
            </a:r>
            <a:r>
              <a:rPr lang="en-US" b="1" dirty="0" smtClean="0"/>
              <a:t>portfolio </a:t>
            </a:r>
            <a:r>
              <a:rPr lang="en-US" b="1" dirty="0"/>
              <a:t>and the risk-free asset</a:t>
            </a: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4572000" y="609600"/>
            <a:ext cx="12026821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5.H.   THE CAPITAL MARKET </a:t>
            </a:r>
            <a:r>
              <a:rPr lang="en-US" b="1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best portfolio of risky assets to combine with the </a:t>
            </a:r>
            <a:r>
              <a:rPr lang="en-US" dirty="0" err="1"/>
              <a:t>risk‑free</a:t>
            </a:r>
            <a:r>
              <a:rPr lang="en-US" dirty="0"/>
              <a:t> security lies on the Efficient Frontier, tangent to the line extending from the </a:t>
            </a:r>
            <a:r>
              <a:rPr lang="en-US" dirty="0" err="1"/>
              <a:t>risk‑free</a:t>
            </a:r>
            <a:r>
              <a:rPr lang="en-US" dirty="0"/>
              <a:t> security.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line is referred to as the Capital Market Line (CML). </a:t>
            </a:r>
            <a:endParaRPr lang="en-US" dirty="0" smtClean="0"/>
          </a:p>
          <a:p>
            <a:r>
              <a:rPr lang="en-US" dirty="0" smtClean="0"/>
              <a:t>We will see </a:t>
            </a:r>
            <a:r>
              <a:rPr lang="en-US" dirty="0"/>
              <a:t>that portfolios on the Capital Market Line dominate all portfolios on the Efficient Frontier.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Capital Market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-191881" y="1371600"/>
          <a:ext cx="8904161" cy="5105400"/>
        </p:xfrm>
        <a:graphic>
          <a:graphicData uri="http://schemas.openxmlformats.org/presentationml/2006/ole">
            <p:oleObj spid="_x0000_s29698" name="Document" r:id="rId3" imgW="5949456" imgH="341232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5.I.  INTRODUCTION TO THE CAPITAL ASSET PRICING MODEL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100" dirty="0" smtClean="0"/>
              <a:t>CAPM is </a:t>
            </a:r>
            <a:r>
              <a:rPr lang="en-US" sz="5100" dirty="0"/>
              <a:t>a theory of equilibrium in capital markets. </a:t>
            </a:r>
            <a:r>
              <a:rPr lang="en-US" sz="5100" dirty="0" smtClean="0"/>
              <a:t>It explains how </a:t>
            </a:r>
            <a:r>
              <a:rPr lang="en-US" sz="5100" dirty="0"/>
              <a:t>investors price securities </a:t>
            </a:r>
            <a:r>
              <a:rPr lang="en-US" sz="5100" dirty="0" smtClean="0"/>
              <a:t>,</a:t>
            </a:r>
          </a:p>
          <a:p>
            <a:r>
              <a:rPr lang="en-US" sz="5100" dirty="0" smtClean="0"/>
              <a:t>CAPM </a:t>
            </a:r>
            <a:r>
              <a:rPr lang="en-US" sz="5100" dirty="0"/>
              <a:t>assumptions </a:t>
            </a:r>
            <a:r>
              <a:rPr lang="en-US" sz="5100" dirty="0" smtClean="0"/>
              <a:t>are </a:t>
            </a:r>
            <a:r>
              <a:rPr lang="en-US" sz="5100" dirty="0"/>
              <a:t>as follows:</a:t>
            </a:r>
          </a:p>
          <a:p>
            <a:endParaRPr lang="en-US" sz="5100" dirty="0"/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Capital markets are perfectly efficient. This means that security prices fully reflect all available information at all times. Characteristics of perfectly efficient capital markets include: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5100" dirty="0" smtClean="0"/>
              <a:t>Security </a:t>
            </a:r>
            <a:r>
              <a:rPr lang="en-US" sz="5100" dirty="0"/>
              <a:t>returns are normally </a:t>
            </a:r>
            <a:r>
              <a:rPr lang="en-US" sz="5100" dirty="0" smtClean="0"/>
              <a:t>distributed.</a:t>
            </a:r>
            <a:endParaRPr lang="en-US" sz="5100" dirty="0"/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All assets are marketable and infinitely divisible.   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No restrictions </a:t>
            </a:r>
            <a:r>
              <a:rPr lang="en-US" sz="5100" dirty="0" smtClean="0"/>
              <a:t>on </a:t>
            </a:r>
            <a:r>
              <a:rPr lang="en-US" sz="5100" dirty="0" err="1"/>
              <a:t>short‑sales</a:t>
            </a:r>
            <a:r>
              <a:rPr lang="en-US" sz="5100" dirty="0"/>
              <a:t> (borrowing securities, selling them and repurchasing later).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Investors </a:t>
            </a:r>
            <a:r>
              <a:rPr lang="en-US" sz="5100" dirty="0" smtClean="0"/>
              <a:t>hold </a:t>
            </a:r>
            <a:r>
              <a:rPr lang="en-US" sz="5100" dirty="0"/>
              <a:t>identical </a:t>
            </a:r>
            <a:r>
              <a:rPr lang="en-US" sz="5100" dirty="0" smtClean="0"/>
              <a:t>expectations.</a:t>
            </a:r>
            <a:endParaRPr lang="en-US" sz="5100" dirty="0"/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There exists a risk free security with no restrictions on borrowing and lending.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5100" dirty="0"/>
              <a:t>Investor planning horizons are for a single time period.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Systematic and Unsystematic Risk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Systematic </a:t>
            </a:r>
            <a:r>
              <a:rPr lang="en-US" dirty="0"/>
              <a:t>risk is that portion of a security's risk that is related to variance of the market portfolio. </a:t>
            </a:r>
            <a:endParaRPr lang="en-US" dirty="0" smtClean="0"/>
          </a:p>
          <a:p>
            <a:r>
              <a:rPr lang="en-US" dirty="0" smtClean="0"/>
              <a:t>Unsystematic </a:t>
            </a:r>
            <a:r>
              <a:rPr lang="en-US" dirty="0"/>
              <a:t>risk is that portion of a security's variance that is unrelated to risk of the market </a:t>
            </a:r>
            <a:r>
              <a:rPr lang="en-US" dirty="0" smtClean="0"/>
              <a:t>portfolio.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Portfolio Size and Risk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99" y="1752599"/>
            <a:ext cx="8841721" cy="4114801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762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CAPM and Beta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447800"/>
            <a:ext cx="2313992" cy="1219200"/>
          </a:xfrm>
          <a:prstGeom prst="rect">
            <a:avLst/>
          </a:prstGeom>
          <a:noFill/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971800"/>
            <a:ext cx="3620376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4876800"/>
            <a:ext cx="436684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057400" y="4114800"/>
            <a:ext cx="4868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Capital Asset Pricing </a:t>
            </a:r>
            <a:r>
              <a:rPr lang="en-US" sz="2800" dirty="0" smtClean="0"/>
              <a:t>Model:</a:t>
            </a: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5.J.   RISK‑ADJUSTED DISCOUNT RATES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600200"/>
            <a:ext cx="1600200" cy="843116"/>
          </a:xfrm>
          <a:prstGeom prst="rect">
            <a:avLst/>
          </a:prstGeom>
          <a:noFill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09999" y="2514600"/>
            <a:ext cx="3640015" cy="685800"/>
          </a:xfrm>
          <a:prstGeom prst="rect">
            <a:avLst/>
          </a:prstGeom>
          <a:noFill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81450" y="3205162"/>
            <a:ext cx="2349896" cy="909637"/>
          </a:xfrm>
          <a:prstGeom prst="rect">
            <a:avLst/>
          </a:prstGeom>
          <a:noFill/>
        </p:spPr>
      </p:pic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304800" y="4419600"/>
          <a:ext cx="8553676" cy="2057400"/>
        </p:xfrm>
        <a:graphic>
          <a:graphicData uri="http://schemas.openxmlformats.org/presentationml/2006/ole">
            <p:oleObj spid="_x0000_s39942" name="Document" r:id="rId7" imgW="5949456" imgH="9541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5.B.   PORTFOLIO RETURN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expected return of the portfolio </a:t>
            </a:r>
            <a:r>
              <a:rPr lang="en-US" dirty="0" smtClean="0"/>
              <a:t>can be </a:t>
            </a:r>
            <a:r>
              <a:rPr lang="en-US" dirty="0"/>
              <a:t>determined as a weighted average of security expected </a:t>
            </a:r>
            <a:r>
              <a:rPr lang="en-US" dirty="0" smtClean="0"/>
              <a:t>returns: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733800"/>
            <a:ext cx="22098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219200"/>
            <a:ext cx="2050850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33400" y="4572000"/>
            <a:ext cx="731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$ invested in security 1       _       </a:t>
            </a:r>
            <a:endParaRPr lang="en-US" sz="24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w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=     Total $ invested in the portfolio   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5791200"/>
            <a:ext cx="4267200" cy="52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5.C.   PORTFOLIO VARIANCE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Because risky securities often behave quite differently, the </a:t>
            </a:r>
            <a:r>
              <a:rPr lang="en-US" sz="2400" dirty="0" smtClean="0"/>
              <a:t>portfolio variance </a:t>
            </a:r>
            <a:r>
              <a:rPr lang="en-US" sz="2400" dirty="0"/>
              <a:t>is not simply a weighted average of individual security variances. 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200400"/>
            <a:ext cx="502403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PORTFOLIO </a:t>
            </a:r>
            <a:r>
              <a:rPr lang="en-US" b="1" dirty="0"/>
              <a:t>VARIANCE </a:t>
            </a:r>
            <a:br>
              <a:rPr lang="en-US" b="1" dirty="0"/>
            </a:br>
            <a:r>
              <a:rPr lang="en-US" b="1" dirty="0" smtClean="0"/>
              <a:t>ILLUSTRATION</a:t>
            </a:r>
            <a:endParaRPr lang="en-US" b="1" dirty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57200" y="16002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Suppose that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standard deviation of returns on securities one and two were .20  and .30, respectively, and the correlation coefficient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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)  between returns on the two securities were .5, the resultant  standard deviation of the portfolio would be .23, the square root of its .0504 variance level: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 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0243" y="3657600"/>
            <a:ext cx="883375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495800"/>
            <a:ext cx="851388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2-Security Portfolios</a:t>
            </a:r>
            <a:endParaRPr lang="en-US" b="1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667000"/>
            <a:ext cx="8132536" cy="72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371600"/>
            <a:ext cx="502403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886200"/>
            <a:ext cx="6629400" cy="55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876800"/>
            <a:ext cx="7143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3-Security Portfolios</a:t>
            </a:r>
            <a:endParaRPr lang="en-US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057400"/>
            <a:ext cx="502403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038600"/>
            <a:ext cx="7715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Portfolio return with perfectly inversely correlated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1105538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962400"/>
            <a:ext cx="751114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" y="4724400"/>
            <a:ext cx="9134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5638800"/>
            <a:ext cx="763740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Portfolio Variance: </a:t>
            </a:r>
            <a:r>
              <a:rPr lang="en-US" b="1" dirty="0" smtClean="0">
                <a:sym typeface="Symbol"/>
              </a:rPr>
              <a:t></a:t>
            </a:r>
            <a:r>
              <a:rPr lang="en-US" b="1" baseline="-25000" dirty="0" smtClean="0">
                <a:sym typeface="Symbol"/>
              </a:rPr>
              <a:t>3,4</a:t>
            </a:r>
            <a:r>
              <a:rPr lang="en-US" b="1" dirty="0" smtClean="0">
                <a:sym typeface="Symbol"/>
              </a:rPr>
              <a:t> = -1</a:t>
            </a:r>
            <a:endParaRPr lang="en-US" b="1" dirty="0"/>
          </a:p>
        </p:txBody>
      </p:sp>
      <p:grpSp>
        <p:nvGrpSpPr>
          <p:cNvPr id="21506" name="Group 2"/>
          <p:cNvGrpSpPr>
            <a:grpSpLocks noGrp="1" noChangeAspect="1"/>
          </p:cNvGrpSpPr>
          <p:nvPr>
            <p:ph idx="1"/>
          </p:nvPr>
        </p:nvGrpSpPr>
        <p:grpSpPr bwMode="auto">
          <a:xfrm>
            <a:off x="-533400" y="708700"/>
            <a:ext cx="11181328" cy="6149300"/>
            <a:chOff x="3930" y="690"/>
            <a:chExt cx="7200" cy="4320"/>
          </a:xfrm>
        </p:grpSpPr>
        <p:sp>
          <p:nvSpPr>
            <p:cNvPr id="21507" name="AutoShape 3"/>
            <p:cNvSpPr>
              <a:spLocks noChangeAspect="1" noChangeArrowheads="1"/>
            </p:cNvSpPr>
            <p:nvPr/>
          </p:nvSpPr>
          <p:spPr bwMode="auto">
            <a:xfrm>
              <a:off x="3930" y="690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4957" y="4551"/>
              <a:ext cx="44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flipV="1">
              <a:off x="4957" y="1145"/>
              <a:ext cx="0" cy="3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4957" y="3277"/>
              <a:ext cx="234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7298" y="3277"/>
              <a:ext cx="0" cy="1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flipV="1">
              <a:off x="8572" y="1990"/>
              <a:ext cx="0" cy="25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4957" y="1990"/>
              <a:ext cx="36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4359" y="859"/>
              <a:ext cx="528" cy="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4401" y="1717"/>
              <a:ext cx="481" cy="17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288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.20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.14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.10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8768" y="1670"/>
              <a:ext cx="1100" cy="17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6127" y="4629"/>
              <a:ext cx="3030" cy="3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    .20                      .30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9378" y="4239"/>
              <a:ext cx="545" cy="6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6492" y="3355"/>
              <a:ext cx="716" cy="5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2880" tIns="0" rIns="0" bIns="18288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8196" y="1379"/>
              <a:ext cx="715" cy="5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18288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H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W</a:t>
              </a:r>
              <a:r>
                <a:rPr kumimoji="0" lang="en-US" sz="7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</a:t>
              </a:r>
              <a:r>
                <a:rPr kumimoji="0" 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=0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 flipH="1">
              <a:off x="4957" y="1990"/>
              <a:ext cx="3615" cy="7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4957" y="2718"/>
              <a:ext cx="2341" cy="5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698</Words>
  <Application>Microsoft Office PowerPoint</Application>
  <PresentationFormat>On-screen Show (4:3)</PresentationFormat>
  <Paragraphs>145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Document</vt:lpstr>
      <vt:lpstr>Chapter 5  Portfolios, Efficiency and the Capital Asset Pricing Model </vt:lpstr>
      <vt:lpstr>5.A.  INTRODUCTION</vt:lpstr>
      <vt:lpstr>5.B.   PORTFOLIO RETURN </vt:lpstr>
      <vt:lpstr>5.C.   PORTFOLIO VARIANCE  </vt:lpstr>
      <vt:lpstr>PORTFOLIO VARIANCE  ILLUSTRATION</vt:lpstr>
      <vt:lpstr>2-Security Portfolios</vt:lpstr>
      <vt:lpstr>3-Security Portfolios</vt:lpstr>
      <vt:lpstr>Portfolio return with perfectly inversely correlated securities</vt:lpstr>
      <vt:lpstr>Portfolio Variance: 3,4 = -1</vt:lpstr>
      <vt:lpstr>Portfolio Variance: 3,4 = .5</vt:lpstr>
      <vt:lpstr>5.D.   GLOBAL PORTFOLIO DIVERSIFICATION</vt:lpstr>
      <vt:lpstr>5.E.   EFFICIENCY AND DOMINANCE</vt:lpstr>
      <vt:lpstr>5.F.   CONSTRUCTION OF THE EFFICIENT FRONTIER </vt:lpstr>
      <vt:lpstr>2-Security Portfolio</vt:lpstr>
      <vt:lpstr>Five 2-Security Portfolios</vt:lpstr>
      <vt:lpstr>Increasingly Efficient Portfolios</vt:lpstr>
      <vt:lpstr>5.G.   THE RISK‑FREE ASSET</vt:lpstr>
      <vt:lpstr>The Riskless Asset and a Risky Portfolio</vt:lpstr>
      <vt:lpstr>Combination of risk-free asset with one of five portfolios of risky assets</vt:lpstr>
      <vt:lpstr>Combinations of risky asset portfolio and the risk-free asset</vt:lpstr>
      <vt:lpstr>5.H.   THE CAPITAL MARKET LINE</vt:lpstr>
      <vt:lpstr>The Capital Market Line</vt:lpstr>
      <vt:lpstr>5.I.  INTRODUCTION TO THE CAPITAL ASSET PRICING MODEL </vt:lpstr>
      <vt:lpstr>Systematic and Unsystematic Risk</vt:lpstr>
      <vt:lpstr>Portfolio Size and Risk Reduction</vt:lpstr>
      <vt:lpstr>CAPM and Beta</vt:lpstr>
      <vt:lpstr>5.J.   RISK‑ADJUSTED DISCOUNT RATES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 Portfolios, Efficiency and the Capital Asset Pricing Model</dc:title>
  <dc:creator>John</dc:creator>
  <cp:lastModifiedBy>John</cp:lastModifiedBy>
  <cp:revision>30</cp:revision>
  <dcterms:created xsi:type="dcterms:W3CDTF">2014-07-12T08:43:49Z</dcterms:created>
  <dcterms:modified xsi:type="dcterms:W3CDTF">2015-07-21T00:02:56Z</dcterms:modified>
</cp:coreProperties>
</file>