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8" r:id="rId15"/>
    <p:sldId id="277" r:id="rId16"/>
    <p:sldId id="276" r:id="rId17"/>
    <p:sldId id="275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08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507F18-2649-46BD-A722-39DF2FFBC161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21EDDE-172B-4173-9C53-34CE3E9EE9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3BAB4-92FF-4EEA-B329-1A43C3268186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8842-0499-49CB-81CD-6CC8464F16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3BAB4-92FF-4EEA-B329-1A43C3268186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8842-0499-49CB-81CD-6CC8464F16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3BAB4-92FF-4EEA-B329-1A43C3268186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8842-0499-49CB-81CD-6CC8464F16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3BAB4-92FF-4EEA-B329-1A43C3268186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8842-0499-49CB-81CD-6CC8464F16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3BAB4-92FF-4EEA-B329-1A43C3268186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8842-0499-49CB-81CD-6CC8464F16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3BAB4-92FF-4EEA-B329-1A43C3268186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8842-0499-49CB-81CD-6CC8464F16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3BAB4-92FF-4EEA-B329-1A43C3268186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8842-0499-49CB-81CD-6CC8464F16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3BAB4-92FF-4EEA-B329-1A43C3268186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8842-0499-49CB-81CD-6CC8464F16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3BAB4-92FF-4EEA-B329-1A43C3268186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8842-0499-49CB-81CD-6CC8464F16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3BAB4-92FF-4EEA-B329-1A43C3268186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8842-0499-49CB-81CD-6CC8464F16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3BAB4-92FF-4EEA-B329-1A43C3268186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8842-0499-49CB-81CD-6CC8464F16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3BAB4-92FF-4EEA-B329-1A43C3268186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48842-0499-49CB-81CD-6CC8464F163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590800"/>
            <a:ext cx="7772400" cy="3810000"/>
          </a:xfrm>
        </p:spPr>
        <p:txBody>
          <a:bodyPr>
            <a:normAutofit fontScale="90000"/>
          </a:bodyPr>
          <a:lstStyle/>
          <a:p>
            <a:pPr marL="514350" indent="-514350" algn="l"/>
            <a:r>
              <a:rPr lang="en-US" sz="3100" dirty="0" smtClean="0"/>
              <a:t>The </a:t>
            </a:r>
            <a:r>
              <a:rPr lang="en-US" sz="3100" dirty="0"/>
              <a:t>objectives of this chapter are to enable you </a:t>
            </a:r>
            <a:r>
              <a:rPr lang="en-US" sz="3100" dirty="0" smtClean="0"/>
              <a:t>to:</a:t>
            </a:r>
            <a:br>
              <a:rPr lang="en-US" sz="3100" dirty="0" smtClean="0"/>
            </a:br>
            <a:r>
              <a:rPr lang="en-US" sz="2700" i="1" dirty="0" smtClean="0"/>
              <a:t>Understand </a:t>
            </a:r>
            <a:r>
              <a:rPr lang="en-US" sz="2700" i="1" dirty="0"/>
              <a:t>different methods for analyzing budgeting of corporate cash flows</a:t>
            </a:r>
            <a:r>
              <a:rPr lang="en-US" sz="2700" dirty="0"/>
              <a:t/>
            </a:r>
            <a:br>
              <a:rPr lang="en-US" sz="2700" dirty="0"/>
            </a:br>
            <a:r>
              <a:rPr lang="en-US" sz="2700" i="1" dirty="0" smtClean="0"/>
              <a:t>Determine </a:t>
            </a:r>
            <a:r>
              <a:rPr lang="en-US" sz="2700" i="1" dirty="0"/>
              <a:t>relevant cash flows for a project</a:t>
            </a:r>
            <a:r>
              <a:rPr lang="en-US" sz="2700" dirty="0"/>
              <a:t/>
            </a:r>
            <a:br>
              <a:rPr lang="en-US" sz="2700" dirty="0"/>
            </a:br>
            <a:r>
              <a:rPr lang="en-US" sz="2700" i="1" dirty="0" smtClean="0"/>
              <a:t>Compare </a:t>
            </a:r>
            <a:r>
              <a:rPr lang="en-US" sz="2700" i="1" dirty="0"/>
              <a:t>strengths and weaknesses for different capital budgeting techniques</a:t>
            </a:r>
            <a:r>
              <a:rPr lang="en-US" sz="2700" dirty="0"/>
              <a:t/>
            </a:r>
            <a:br>
              <a:rPr lang="en-US" sz="2700" dirty="0"/>
            </a:br>
            <a:r>
              <a:rPr lang="en-US" sz="2700" i="1" dirty="0" smtClean="0"/>
              <a:t>Evaluate </a:t>
            </a:r>
            <a:r>
              <a:rPr lang="en-US" sz="2700" i="1" dirty="0"/>
              <a:t>the acceptability of an investment or </a:t>
            </a:r>
            <a:r>
              <a:rPr lang="en-US" sz="2700" i="1" dirty="0" smtClean="0"/>
              <a:t>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143000"/>
            <a:ext cx="6934200" cy="990600"/>
          </a:xfrm>
        </p:spPr>
        <p:txBody>
          <a:bodyPr>
            <a:normAutofit fontScale="85000" lnSpcReduction="20000"/>
          </a:bodyPr>
          <a:lstStyle/>
          <a:p>
            <a:r>
              <a:rPr lang="en-US" sz="4600" b="1" dirty="0" smtClean="0">
                <a:solidFill>
                  <a:schemeClr val="tx1"/>
                </a:solidFill>
              </a:rPr>
              <a:t>Chapter 6  Capital Budgeting</a:t>
            </a:r>
          </a:p>
          <a:p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Profitability Index Rule Illustration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200" dirty="0"/>
              <a:t>		 Initial	</a:t>
            </a:r>
            <a:r>
              <a:rPr lang="en-US" sz="2200" dirty="0" smtClean="0"/>
              <a:t>Present </a:t>
            </a:r>
            <a:r>
              <a:rPr lang="en-US" sz="2200" dirty="0"/>
              <a:t>Value 	  </a:t>
            </a:r>
            <a:endParaRPr lang="en-US" sz="2200" dirty="0" smtClean="0"/>
          </a:p>
          <a:p>
            <a:pPr>
              <a:buNone/>
            </a:pPr>
            <a:r>
              <a:rPr lang="en-US" sz="2200" u="sng" dirty="0" smtClean="0"/>
              <a:t>Project	 Outflow	   Inflow         </a:t>
            </a:r>
            <a:r>
              <a:rPr lang="en-US" sz="2200" dirty="0" smtClean="0"/>
              <a:t> </a:t>
            </a:r>
            <a:r>
              <a:rPr lang="en-US" sz="2200" u="sng" dirty="0" smtClean="0"/>
              <a:t>NPV		Rank	 PI	 Rank</a:t>
            </a:r>
            <a:r>
              <a:rPr lang="en-US" sz="2200" dirty="0" smtClean="0"/>
              <a:t>		</a:t>
            </a:r>
          </a:p>
          <a:p>
            <a:pPr>
              <a:buNone/>
            </a:pPr>
            <a:r>
              <a:rPr lang="en-US" sz="2200" dirty="0" smtClean="0"/>
              <a:t>   A</a:t>
            </a:r>
            <a:r>
              <a:rPr lang="en-US" sz="2200" dirty="0"/>
              <a:t>	</a:t>
            </a:r>
            <a:r>
              <a:rPr lang="en-US" sz="2200" dirty="0" smtClean="0"/>
              <a:t>   $ </a:t>
            </a:r>
            <a:r>
              <a:rPr lang="en-US" sz="2200" dirty="0"/>
              <a:t>25,000	  $ </a:t>
            </a:r>
            <a:r>
              <a:rPr lang="en-US" sz="2200" dirty="0" smtClean="0"/>
              <a:t>31,250    $ </a:t>
            </a:r>
            <a:r>
              <a:rPr lang="en-US" sz="2200" dirty="0"/>
              <a:t>6,250	  5	</a:t>
            </a:r>
            <a:r>
              <a:rPr lang="en-US" sz="2200" dirty="0" smtClean="0"/>
              <a:t>1.25	  3</a:t>
            </a:r>
            <a:r>
              <a:rPr lang="en-US" sz="2200" dirty="0"/>
              <a:t>	      	</a:t>
            </a:r>
          </a:p>
          <a:p>
            <a:pPr>
              <a:buNone/>
            </a:pPr>
            <a:r>
              <a:rPr lang="en-US" sz="2200" dirty="0" smtClean="0"/>
              <a:t>   B</a:t>
            </a:r>
            <a:r>
              <a:rPr lang="en-US" sz="2200" dirty="0"/>
              <a:t>	</a:t>
            </a:r>
            <a:r>
              <a:rPr lang="en-US" sz="2200" dirty="0" smtClean="0"/>
              <a:t>    </a:t>
            </a:r>
            <a:r>
              <a:rPr lang="en-US" sz="2200" dirty="0"/>
              <a:t>100,000	   </a:t>
            </a:r>
            <a:r>
              <a:rPr lang="en-US" sz="2200" dirty="0" smtClean="0"/>
              <a:t>120,000     </a:t>
            </a:r>
            <a:r>
              <a:rPr lang="en-US" sz="2200" dirty="0"/>
              <a:t>20,000	  1	1.20	  5</a:t>
            </a:r>
          </a:p>
          <a:p>
            <a:pPr>
              <a:buNone/>
            </a:pPr>
            <a:r>
              <a:rPr lang="en-US" sz="2200" dirty="0" smtClean="0"/>
              <a:t>   C</a:t>
            </a:r>
            <a:r>
              <a:rPr lang="en-US" sz="2200" dirty="0"/>
              <a:t>	 </a:t>
            </a:r>
            <a:r>
              <a:rPr lang="en-US" sz="2200" dirty="0" smtClean="0"/>
              <a:t>    </a:t>
            </a:r>
            <a:r>
              <a:rPr lang="en-US" sz="2200" dirty="0"/>
              <a:t>75,000	    </a:t>
            </a:r>
            <a:r>
              <a:rPr lang="en-US" sz="2200" dirty="0" smtClean="0"/>
              <a:t>91,500      </a:t>
            </a:r>
            <a:r>
              <a:rPr lang="en-US" sz="2200" dirty="0"/>
              <a:t>16,500	  4	1.22	  4</a:t>
            </a:r>
          </a:p>
          <a:p>
            <a:pPr>
              <a:buNone/>
            </a:pPr>
            <a:r>
              <a:rPr lang="en-US" sz="2200" dirty="0" smtClean="0"/>
              <a:t>   D</a:t>
            </a:r>
            <a:r>
              <a:rPr lang="en-US" sz="2200" dirty="0"/>
              <a:t>	  </a:t>
            </a:r>
            <a:r>
              <a:rPr lang="en-US" sz="2200" dirty="0" smtClean="0"/>
              <a:t>   25,000</a:t>
            </a:r>
            <a:r>
              <a:rPr lang="en-US" sz="2200" dirty="0"/>
              <a:t>	    </a:t>
            </a:r>
            <a:r>
              <a:rPr lang="en-US" sz="2200" dirty="0" smtClean="0"/>
              <a:t>42,750      </a:t>
            </a:r>
            <a:r>
              <a:rPr lang="en-US" sz="2200" dirty="0"/>
              <a:t>17,750	  3	1.71	  1</a:t>
            </a:r>
          </a:p>
          <a:p>
            <a:pPr>
              <a:buNone/>
            </a:pPr>
            <a:r>
              <a:rPr lang="en-US" sz="2200" dirty="0" smtClean="0"/>
              <a:t>   E</a:t>
            </a:r>
            <a:r>
              <a:rPr lang="en-US" sz="2200" dirty="0"/>
              <a:t>	  </a:t>
            </a:r>
            <a:r>
              <a:rPr lang="en-US" sz="2200" dirty="0" smtClean="0"/>
              <a:t>   75,000</a:t>
            </a:r>
            <a:r>
              <a:rPr lang="en-US" sz="2200" dirty="0"/>
              <a:t>	    </a:t>
            </a:r>
            <a:r>
              <a:rPr lang="en-US" sz="2200" dirty="0" smtClean="0"/>
              <a:t>93,750      </a:t>
            </a:r>
            <a:r>
              <a:rPr lang="en-US" sz="2200" dirty="0"/>
              <a:t>18,750	  2	1.25	  2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	Capital Budgeting Rules with $200,000 outflow constraint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EXAMPLE I: MERGER DECISION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Rev</a:t>
            </a:r>
            <a:r>
              <a:rPr lang="en-US" baseline="-25000" dirty="0"/>
              <a:t>1</a:t>
            </a:r>
            <a:r>
              <a:rPr lang="en-US" dirty="0"/>
              <a:t>	   =	$800,000		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P</a:t>
            </a:r>
            <a:r>
              <a:rPr lang="en-US" baseline="-25000" dirty="0" smtClean="0"/>
              <a:t>0</a:t>
            </a:r>
            <a:r>
              <a:rPr lang="en-US" dirty="0" smtClean="0"/>
              <a:t>  </a:t>
            </a:r>
            <a:r>
              <a:rPr lang="en-US" dirty="0"/>
              <a:t>=  $4,200,000	      </a:t>
            </a:r>
            <a:r>
              <a:rPr lang="en-US" dirty="0" smtClean="0"/>
              <a:t>			T </a:t>
            </a:r>
            <a:r>
              <a:rPr lang="en-US" dirty="0"/>
              <a:t>= .40</a:t>
            </a:r>
          </a:p>
          <a:p>
            <a:pPr>
              <a:buNone/>
            </a:pPr>
            <a:r>
              <a:rPr lang="en-US" dirty="0"/>
              <a:t>Costs</a:t>
            </a:r>
            <a:r>
              <a:rPr lang="en-US" baseline="-25000" dirty="0"/>
              <a:t>1</a:t>
            </a:r>
            <a:r>
              <a:rPr lang="en-US" dirty="0"/>
              <a:t>	   =	$500,000			k   =	.15</a:t>
            </a:r>
          </a:p>
          <a:p>
            <a:pPr>
              <a:buNone/>
            </a:pPr>
            <a:r>
              <a:rPr lang="en-US" dirty="0"/>
              <a:t>Synergies</a:t>
            </a:r>
            <a:r>
              <a:rPr lang="en-US" baseline="-25000" dirty="0"/>
              <a:t>1</a:t>
            </a:r>
            <a:r>
              <a:rPr lang="en-US" dirty="0"/>
              <a:t> =	$100,000			g   =	.10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0999" y="4495800"/>
            <a:ext cx="8297333" cy="76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EXAMPLE II: NEW EQUIPMENT DECISION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/>
              <a:t>P</a:t>
            </a:r>
            <a:r>
              <a:rPr lang="en-US" sz="2400" baseline="-25000" dirty="0"/>
              <a:t>0</a:t>
            </a:r>
            <a:r>
              <a:rPr lang="en-US" sz="2400" dirty="0"/>
              <a:t>	=	$1,300,000	Costs</a:t>
            </a:r>
            <a:r>
              <a:rPr lang="en-US" sz="2400" baseline="-25000" dirty="0"/>
              <a:t>1</a:t>
            </a:r>
            <a:r>
              <a:rPr lang="en-US" sz="2400" dirty="0"/>
              <a:t>	=	$100,000	n = 10</a:t>
            </a:r>
          </a:p>
          <a:p>
            <a:pPr>
              <a:buNone/>
            </a:pPr>
            <a:r>
              <a:rPr lang="en-US" sz="2400" dirty="0"/>
              <a:t>SV	=	$  200,000	</a:t>
            </a:r>
            <a:r>
              <a:rPr lang="en-US" sz="2400" dirty="0" smtClean="0"/>
              <a:t>ITC = 10%</a:t>
            </a:r>
            <a:r>
              <a:rPr lang="en-US" sz="2400" dirty="0"/>
              <a:t>	</a:t>
            </a:r>
            <a:r>
              <a:rPr lang="en-US" sz="2400" dirty="0" err="1"/>
              <a:t>r</a:t>
            </a:r>
            <a:r>
              <a:rPr lang="en-US" sz="2400" baseline="-25000" dirty="0" err="1"/>
              <a:t>f</a:t>
            </a:r>
            <a:r>
              <a:rPr lang="en-US" sz="2400" dirty="0"/>
              <a:t>=	   10%	τ = .40</a:t>
            </a:r>
          </a:p>
          <a:p>
            <a:pPr>
              <a:buNone/>
            </a:pPr>
            <a:r>
              <a:rPr lang="en-US" sz="2400" dirty="0" smtClean="0"/>
              <a:t>Rev</a:t>
            </a:r>
            <a:r>
              <a:rPr lang="en-US" sz="2400" baseline="-25000" dirty="0" smtClean="0"/>
              <a:t>1</a:t>
            </a:r>
            <a:r>
              <a:rPr lang="en-US" sz="2400" dirty="0"/>
              <a:t> </a:t>
            </a:r>
            <a:r>
              <a:rPr lang="en-US" sz="2400" dirty="0" smtClean="0"/>
              <a:t>=</a:t>
            </a:r>
            <a:r>
              <a:rPr lang="en-US" sz="2400" dirty="0"/>
              <a:t>	$  300,000	k = .10</a:t>
            </a:r>
            <a:r>
              <a:rPr lang="en-US" dirty="0"/>
              <a:t>	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3124200"/>
            <a:ext cx="5653767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4038600"/>
            <a:ext cx="5959187" cy="590550"/>
          </a:xfrm>
          <a:prstGeom prst="rect">
            <a:avLst/>
          </a:prstGeom>
          <a:noFill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729" y="4800600"/>
            <a:ext cx="8793271" cy="121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EXAMPLE III:  EQUIPMENT REPLACEMENT DECISION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		</a:t>
            </a:r>
            <a:r>
              <a:rPr lang="en-US" u="sng" dirty="0" smtClean="0"/>
              <a:t>OLD MACHINE</a:t>
            </a:r>
            <a:r>
              <a:rPr lang="en-US" dirty="0"/>
              <a:t>			</a:t>
            </a:r>
            <a:r>
              <a:rPr lang="en-US" u="sng" dirty="0"/>
              <a:t>NEW MACHINE</a:t>
            </a:r>
            <a:endParaRPr lang="en-US" dirty="0"/>
          </a:p>
          <a:p>
            <a:pPr>
              <a:buNone/>
            </a:pPr>
            <a:r>
              <a:rPr lang="en-US" dirty="0" smtClean="0"/>
              <a:t>P</a:t>
            </a:r>
            <a:r>
              <a:rPr lang="en-US" baseline="-25000" dirty="0" smtClean="0"/>
              <a:t>-5</a:t>
            </a:r>
            <a:r>
              <a:rPr lang="en-US" dirty="0"/>
              <a:t>	=	$500,000			</a:t>
            </a:r>
            <a:r>
              <a:rPr lang="en-US" dirty="0" smtClean="0"/>
              <a:t>P</a:t>
            </a:r>
            <a:r>
              <a:rPr lang="en-US" baseline="-25000" dirty="0" smtClean="0"/>
              <a:t>0</a:t>
            </a:r>
            <a:r>
              <a:rPr lang="en-US" dirty="0"/>
              <a:t>	=	$600,000</a:t>
            </a:r>
          </a:p>
          <a:p>
            <a:pPr>
              <a:buNone/>
            </a:pPr>
            <a:r>
              <a:rPr lang="en-US" dirty="0" smtClean="0"/>
              <a:t>Age =</a:t>
            </a:r>
            <a:r>
              <a:rPr lang="en-US" dirty="0"/>
              <a:t>	5				</a:t>
            </a:r>
            <a:r>
              <a:rPr lang="en-US" dirty="0" smtClean="0"/>
              <a:t>n</a:t>
            </a:r>
            <a:r>
              <a:rPr lang="en-US" dirty="0"/>
              <a:t>	=	</a:t>
            </a:r>
            <a:r>
              <a:rPr lang="en-US" dirty="0" smtClean="0"/>
              <a:t>7</a:t>
            </a:r>
            <a:endParaRPr lang="en-US" dirty="0"/>
          </a:p>
          <a:p>
            <a:pPr>
              <a:buNone/>
            </a:pPr>
            <a:r>
              <a:rPr lang="en-US" dirty="0" smtClean="0"/>
              <a:t>n</a:t>
            </a:r>
            <a:r>
              <a:rPr lang="en-US" dirty="0"/>
              <a:t>	=	</a:t>
            </a:r>
            <a:r>
              <a:rPr lang="en-US" dirty="0" smtClean="0"/>
              <a:t>12</a:t>
            </a:r>
            <a:r>
              <a:rPr lang="en-US" dirty="0"/>
              <a:t>				</a:t>
            </a:r>
            <a:r>
              <a:rPr lang="en-US" dirty="0" smtClean="0"/>
              <a:t>ITC</a:t>
            </a:r>
            <a:r>
              <a:rPr lang="en-US" dirty="0"/>
              <a:t>	=	</a:t>
            </a:r>
            <a:r>
              <a:rPr lang="en-US" dirty="0" smtClean="0"/>
              <a:t>10</a:t>
            </a:r>
            <a:r>
              <a:rPr lang="en-US" dirty="0"/>
              <a:t>%</a:t>
            </a:r>
          </a:p>
          <a:p>
            <a:pPr>
              <a:buNone/>
            </a:pPr>
            <a:r>
              <a:rPr lang="en-US" dirty="0" smtClean="0"/>
              <a:t>Q</a:t>
            </a:r>
            <a:r>
              <a:rPr lang="en-US" dirty="0"/>
              <a:t>	=	 150,000				Q	=	 200,000</a:t>
            </a:r>
          </a:p>
          <a:p>
            <a:pPr>
              <a:buNone/>
            </a:pPr>
            <a:r>
              <a:rPr lang="en-US" dirty="0" smtClean="0"/>
              <a:t>VC</a:t>
            </a:r>
            <a:r>
              <a:rPr lang="en-US" dirty="0"/>
              <a:t>	=	</a:t>
            </a:r>
            <a:r>
              <a:rPr lang="en-US" dirty="0" smtClean="0"/>
              <a:t>$</a:t>
            </a:r>
            <a:r>
              <a:rPr lang="en-US" dirty="0"/>
              <a:t>6				</a:t>
            </a:r>
            <a:r>
              <a:rPr lang="en-US" dirty="0" smtClean="0"/>
              <a:t>VC</a:t>
            </a:r>
            <a:r>
              <a:rPr lang="en-US" dirty="0"/>
              <a:t>	=	</a:t>
            </a:r>
            <a:r>
              <a:rPr lang="en-US" dirty="0" smtClean="0"/>
              <a:t>$</a:t>
            </a:r>
            <a:r>
              <a:rPr lang="en-US" dirty="0"/>
              <a:t>5</a:t>
            </a:r>
          </a:p>
          <a:p>
            <a:pPr>
              <a:buNone/>
            </a:pPr>
            <a:r>
              <a:rPr lang="en-US" dirty="0" smtClean="0"/>
              <a:t>TIV</a:t>
            </a:r>
            <a:r>
              <a:rPr lang="en-US" dirty="0"/>
              <a:t>	=	$350,000			</a:t>
            </a:r>
            <a:r>
              <a:rPr lang="en-US" dirty="0" smtClean="0"/>
              <a:t>SV</a:t>
            </a:r>
            <a:r>
              <a:rPr lang="en-US" dirty="0"/>
              <a:t>	=	$200,000</a:t>
            </a:r>
          </a:p>
          <a:p>
            <a:pPr>
              <a:buNone/>
            </a:pPr>
            <a:r>
              <a:rPr lang="en-US" dirty="0" smtClean="0"/>
              <a:t>SV</a:t>
            </a:r>
            <a:r>
              <a:rPr lang="en-US" dirty="0"/>
              <a:t>	=	$100,000		</a:t>
            </a:r>
          </a:p>
          <a:p>
            <a:pPr>
              <a:buNone/>
            </a:pPr>
            <a:r>
              <a:rPr lang="en-US" dirty="0"/>
              <a:t>					</a:t>
            </a:r>
            <a:r>
              <a:rPr lang="en-US" dirty="0" smtClean="0"/>
              <a:t>k  = .</a:t>
            </a:r>
            <a:r>
              <a:rPr lang="en-US" dirty="0"/>
              <a:t>12</a:t>
            </a:r>
          </a:p>
          <a:p>
            <a:pPr>
              <a:buNone/>
            </a:pPr>
            <a:r>
              <a:rPr lang="en-US" dirty="0"/>
              <a:t>					</a:t>
            </a:r>
            <a:r>
              <a:rPr lang="en-US" dirty="0" smtClean="0"/>
              <a:t>Price </a:t>
            </a:r>
            <a:r>
              <a:rPr lang="en-US" dirty="0"/>
              <a:t>	</a:t>
            </a:r>
            <a:r>
              <a:rPr lang="en-US" dirty="0" smtClean="0"/>
              <a:t>= $</a:t>
            </a:r>
            <a:r>
              <a:rPr lang="en-US" dirty="0"/>
              <a:t>10</a:t>
            </a:r>
          </a:p>
          <a:p>
            <a:pPr>
              <a:buNone/>
            </a:pPr>
            <a:r>
              <a:rPr lang="en-US" dirty="0"/>
              <a:t>					 </a:t>
            </a:r>
            <a:r>
              <a:rPr lang="en-US" dirty="0" smtClean="0"/>
              <a:t>t      =  .</a:t>
            </a:r>
            <a:r>
              <a:rPr lang="en-US" dirty="0"/>
              <a:t>30</a:t>
            </a:r>
          </a:p>
          <a:p>
            <a:pPr>
              <a:buNone/>
            </a:pPr>
            <a:r>
              <a:rPr lang="en-US" dirty="0"/>
              <a:t>					</a:t>
            </a:r>
            <a:r>
              <a:rPr lang="en-US" dirty="0" err="1" smtClean="0"/>
              <a:t>Depr</a:t>
            </a:r>
            <a:r>
              <a:rPr lang="en-US" dirty="0" smtClean="0"/>
              <a:t> =  SL</a:t>
            </a:r>
            <a:r>
              <a:rPr lang="en-US" dirty="0"/>
              <a:t>	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smtClean="0"/>
              <a:t>Calculations, Old Machine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29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zh-CN" sz="2700" dirty="0" smtClean="0"/>
              <a:t>REV = (price </a:t>
            </a:r>
            <a:r>
              <a:rPr lang="en-US" altLang="zh-CN" sz="2700" dirty="0" smtClean="0"/>
              <a:t> </a:t>
            </a:r>
            <a:r>
              <a:rPr lang="en-US" altLang="zh-CN" sz="2700" dirty="0" smtClean="0"/>
              <a:t>*</a:t>
            </a:r>
            <a:r>
              <a:rPr lang="en-US" altLang="zh-CN" sz="2700" dirty="0" smtClean="0"/>
              <a:t>Q)= </a:t>
            </a:r>
            <a:r>
              <a:rPr lang="en-US" altLang="zh-CN" sz="2700" dirty="0" smtClean="0"/>
              <a:t>($10 *150,000) = $1,500,000 </a:t>
            </a:r>
          </a:p>
          <a:p>
            <a:pPr>
              <a:lnSpc>
                <a:spcPct val="80000"/>
              </a:lnSpc>
            </a:pPr>
            <a:r>
              <a:rPr lang="en-US" altLang="zh-CN" sz="2700" dirty="0" smtClean="0"/>
              <a:t>TVC = (VC *Q )  = ($6*150,000 ) =   $900,000 </a:t>
            </a:r>
          </a:p>
          <a:p>
            <a:pPr>
              <a:lnSpc>
                <a:spcPct val="80000"/>
              </a:lnSpc>
            </a:pPr>
            <a:r>
              <a:rPr lang="en-US" altLang="zh-CN" sz="2700" dirty="0" smtClean="0"/>
              <a:t>Gross Margin = ($1,500,000 ‑ $900,000)(1-.3)  = $420,000</a:t>
            </a:r>
          </a:p>
          <a:p>
            <a:pPr>
              <a:lnSpc>
                <a:spcPct val="80000"/>
              </a:lnSpc>
            </a:pPr>
            <a:r>
              <a:rPr lang="en-US" altLang="zh-CN" sz="2700" dirty="0" err="1" smtClean="0"/>
              <a:t>Depr</a:t>
            </a:r>
            <a:r>
              <a:rPr lang="en-US" altLang="zh-CN" sz="2700" dirty="0" smtClean="0"/>
              <a:t>. = ($500,000 ‑ $100,000)/12 = $33,333</a:t>
            </a:r>
          </a:p>
          <a:p>
            <a:pPr>
              <a:lnSpc>
                <a:spcPct val="80000"/>
              </a:lnSpc>
            </a:pPr>
            <a:r>
              <a:rPr lang="en-US" altLang="zh-CN" sz="2700" dirty="0" smtClean="0"/>
              <a:t>166,667 = Accumulated depreciation of the old asset = (500,000-100,000)/12 </a:t>
            </a:r>
            <a:r>
              <a:rPr lang="en-US" altLang="zh-CN" sz="2700" dirty="0" smtClean="0">
                <a:sym typeface="Symbol" pitchFamily="18" charset="2"/>
              </a:rPr>
              <a:t></a:t>
            </a:r>
            <a:r>
              <a:rPr lang="en-US" altLang="zh-CN" sz="2700" dirty="0" smtClean="0"/>
              <a:t>5</a:t>
            </a:r>
          </a:p>
          <a:p>
            <a:pPr>
              <a:lnSpc>
                <a:spcPct val="80000"/>
              </a:lnSpc>
            </a:pPr>
            <a:r>
              <a:rPr lang="en-US" altLang="zh-CN" sz="2700" dirty="0" smtClean="0"/>
              <a:t>tax reduction = ($33,333 ) = $10,000</a:t>
            </a:r>
          </a:p>
        </p:txBody>
      </p:sp>
      <p:pic>
        <p:nvPicPr>
          <p:cNvPr id="2867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5029200"/>
            <a:ext cx="784542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smtClean="0"/>
              <a:t>Capital Gains Implications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accu. depr. = (age *  $33,333) = $166,667</a:t>
            </a:r>
          </a:p>
          <a:p>
            <a:r>
              <a:rPr lang="en-US" altLang="zh-CN" smtClean="0"/>
              <a:t>BV</a:t>
            </a:r>
            <a:r>
              <a:rPr lang="en-US" altLang="zh-CN" baseline="-25000" smtClean="0"/>
              <a:t>OLD</a:t>
            </a:r>
            <a:r>
              <a:rPr lang="en-US" altLang="zh-CN" smtClean="0"/>
              <a:t> = (P</a:t>
            </a:r>
            <a:r>
              <a:rPr lang="en-US" altLang="zh-CN" baseline="-25000" smtClean="0"/>
              <a:t>-5</a:t>
            </a:r>
            <a:r>
              <a:rPr lang="en-US" altLang="zh-CN" smtClean="0"/>
              <a:t>  ‑ accu. Depr.) = ($500,000 ‑ $166,667) = $333,333</a:t>
            </a:r>
          </a:p>
          <a:p>
            <a:r>
              <a:rPr lang="en-US" altLang="zh-CN" smtClean="0"/>
              <a:t>$350,000-$333,333 = 16,667 = Capital gain on old asset </a:t>
            </a:r>
          </a:p>
          <a:p>
            <a:r>
              <a:rPr lang="en-US" altLang="zh-CN" smtClean="0"/>
              <a:t>(Note that this is positive - it is a capital loss of 16,667)</a:t>
            </a:r>
          </a:p>
          <a:p>
            <a:endParaRPr lang="en-US" altLang="zh-CN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Preliminary Calculations, New Machine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zh-CN" sz="2200" smtClean="0"/>
              <a:t>Time 0 cash flows for the new machine: {‑$600,000 + $60,000 + $350,000} = ‑$190,000</a:t>
            </a:r>
          </a:p>
          <a:p>
            <a:pPr>
              <a:lnSpc>
                <a:spcPct val="80000"/>
              </a:lnSpc>
            </a:pPr>
            <a:r>
              <a:rPr lang="en-US" altLang="zh-CN" sz="2200" smtClean="0"/>
              <a:t>The new machine will generate annual revenues and costs of $2,000,000 and $1,000,000: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zh-CN" sz="2200" smtClean="0"/>
              <a:t>		REV = (10×200,000) = $2,000,000	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zh-CN" sz="2200" smtClean="0"/>
              <a:t>		TVC = (5×200,000) = $1,000,000</a:t>
            </a:r>
          </a:p>
          <a:p>
            <a:pPr>
              <a:lnSpc>
                <a:spcPct val="80000"/>
              </a:lnSpc>
            </a:pPr>
            <a:r>
              <a:rPr lang="en-US" altLang="zh-CN" sz="2200" smtClean="0"/>
              <a:t>Exclusive of depreciation, the after‑tax profits generated by the new machine will be $700,000.</a:t>
            </a:r>
          </a:p>
          <a:p>
            <a:pPr>
              <a:lnSpc>
                <a:spcPct val="80000"/>
              </a:lnSpc>
            </a:pPr>
            <a:r>
              <a:rPr lang="en-US" altLang="zh-CN" sz="2200" smtClean="0"/>
              <a:t>Annual depreciation on the new machine will be $54,762, determined as follows: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zh-CN" sz="2200" smtClean="0"/>
              <a:t>	(P  ‑ SV)/n  =  (600,000 ‑ 200,000 16,667)/7 = 54,762</a:t>
            </a:r>
          </a:p>
          <a:p>
            <a:pPr>
              <a:lnSpc>
                <a:spcPct val="80000"/>
              </a:lnSpc>
            </a:pPr>
            <a:r>
              <a:rPr lang="en-US" altLang="zh-CN" sz="2200" smtClean="0"/>
              <a:t>The annual tax savings associated with the annual depreciation is (.3 </a:t>
            </a:r>
            <a:r>
              <a:rPr lang="en-US" altLang="zh-CN" sz="2200" smtClean="0">
                <a:sym typeface="Symbol" pitchFamily="18" charset="2"/>
              </a:rPr>
              <a:t></a:t>
            </a:r>
            <a:r>
              <a:rPr lang="en-US" altLang="zh-CN" sz="2200" smtClean="0"/>
              <a:t> 54,762) or 16,429.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NPV Calculations: New Machine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altLang="zh-CN" smtClean="0"/>
              <a:t>Time Zero Cash Flows = {‑$600,000 + $60,000 + $350,000} = ‑$190,000</a:t>
            </a:r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609600" y="4114800"/>
            <a:ext cx="8001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dirty="0">
                <a:latin typeface="Calibri" pitchFamily="34" charset="0"/>
              </a:rPr>
              <a:t>The present value of the $200,000 received when the machine is salvaged is $90,469.84. </a:t>
            </a:r>
          </a:p>
        </p:txBody>
      </p:sp>
      <p:sp>
        <p:nvSpPr>
          <p:cNvPr id="31749" name="Rectangle 4"/>
          <p:cNvSpPr>
            <a:spLocks noChangeArrowheads="1"/>
          </p:cNvSpPr>
          <p:nvPr/>
        </p:nvSpPr>
        <p:spPr bwMode="auto">
          <a:xfrm>
            <a:off x="0" y="55641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-457200" algn="l"/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2949575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altLang="zh-CN" sz="2800" dirty="0" err="1">
                <a:latin typeface="Times New Roman" pitchFamily="18" charset="0"/>
                <a:cs typeface="Times New Roman" pitchFamily="18" charset="0"/>
              </a:rPr>
              <a:t>NPV</a:t>
            </a:r>
            <a:r>
              <a:rPr lang="en-US" altLang="zh-CN" sz="2800" baseline="-30000" dirty="0" err="1"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= ‑$190,000 + $3,269,567 + $90,470 = $3,170,037.</a:t>
            </a:r>
            <a:endParaRPr lang="en-US" altLang="zh-CN" sz="2800" dirty="0">
              <a:cs typeface="Arial" charset="0"/>
            </a:endParaRPr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2743200"/>
            <a:ext cx="8077199" cy="1186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EXAMPLE IV: THE LEASE VERSUS BUY DECISION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		</a:t>
            </a:r>
            <a:r>
              <a:rPr lang="en-US" u="sng" dirty="0"/>
              <a:t>LEASE</a:t>
            </a:r>
            <a:r>
              <a:rPr lang="en-US" dirty="0"/>
              <a:t>				</a:t>
            </a:r>
            <a:r>
              <a:rPr lang="en-US" u="sng" dirty="0" smtClean="0"/>
              <a:t>BUY</a:t>
            </a:r>
            <a:endParaRPr lang="en-US" dirty="0"/>
          </a:p>
          <a:p>
            <a:pPr>
              <a:buNone/>
            </a:pPr>
            <a:r>
              <a:rPr lang="en-US" sz="2200" dirty="0" smtClean="0"/>
              <a:t>Lease </a:t>
            </a:r>
            <a:r>
              <a:rPr lang="en-US" sz="2200" dirty="0"/>
              <a:t>Payment:	$1000 per month	</a:t>
            </a:r>
            <a:r>
              <a:rPr lang="en-US" sz="2200" dirty="0" smtClean="0"/>
              <a:t>P</a:t>
            </a:r>
            <a:r>
              <a:rPr lang="en-US" sz="2200" baseline="-25000" dirty="0" smtClean="0"/>
              <a:t>0</a:t>
            </a:r>
            <a:r>
              <a:rPr lang="en-US" sz="2200" dirty="0"/>
              <a:t>:		Unknown</a:t>
            </a:r>
          </a:p>
          <a:p>
            <a:pPr>
              <a:buNone/>
            </a:pPr>
            <a:r>
              <a:rPr lang="en-US" sz="2200" dirty="0" smtClean="0"/>
              <a:t>Maintenance</a:t>
            </a:r>
            <a:r>
              <a:rPr lang="en-US" sz="2200" dirty="0"/>
              <a:t>:	</a:t>
            </a:r>
            <a:r>
              <a:rPr lang="en-US" sz="2200" dirty="0" smtClean="0"/>
              <a:t>$</a:t>
            </a:r>
            <a:r>
              <a:rPr lang="en-US" sz="2200" dirty="0"/>
              <a:t>1000 per year		</a:t>
            </a:r>
            <a:r>
              <a:rPr lang="en-US" sz="2200" dirty="0" smtClean="0"/>
              <a:t>Maintenance</a:t>
            </a:r>
            <a:r>
              <a:rPr lang="en-US" sz="2200" dirty="0"/>
              <a:t>:	$1000 /</a:t>
            </a:r>
            <a:r>
              <a:rPr lang="en-US" sz="2200" dirty="0" smtClean="0"/>
              <a:t> </a:t>
            </a:r>
            <a:r>
              <a:rPr lang="en-US" sz="2200" dirty="0"/>
              <a:t>year</a:t>
            </a:r>
          </a:p>
          <a:p>
            <a:pPr>
              <a:buNone/>
            </a:pPr>
            <a:r>
              <a:rPr lang="en-US" sz="2200" dirty="0" smtClean="0"/>
              <a:t>n</a:t>
            </a:r>
            <a:r>
              <a:rPr lang="en-US" sz="2200" dirty="0"/>
              <a:t>:			60 months		n:		5 years</a:t>
            </a:r>
          </a:p>
          <a:p>
            <a:pPr>
              <a:buNone/>
            </a:pPr>
            <a:r>
              <a:rPr lang="en-US" sz="2200" dirty="0" smtClean="0"/>
              <a:t>k</a:t>
            </a:r>
            <a:r>
              <a:rPr lang="en-US" sz="2200" dirty="0"/>
              <a:t>:			.008333 per month	</a:t>
            </a:r>
            <a:r>
              <a:rPr lang="en-US" sz="2200" dirty="0" smtClean="0"/>
              <a:t>k</a:t>
            </a:r>
            <a:r>
              <a:rPr lang="en-US" sz="2200" dirty="0"/>
              <a:t>:		.10 per year</a:t>
            </a:r>
          </a:p>
          <a:p>
            <a:pPr>
              <a:buNone/>
            </a:pPr>
            <a:r>
              <a:rPr lang="en-US" sz="2200" dirty="0" smtClean="0"/>
              <a:t>	</a:t>
            </a:r>
            <a:r>
              <a:rPr lang="en-US" sz="2200" dirty="0" smtClean="0"/>
              <a:t>			Tax Rate:</a:t>
            </a:r>
            <a:r>
              <a:rPr lang="en-US" sz="2200" dirty="0"/>
              <a:t>	</a:t>
            </a:r>
            <a:r>
              <a:rPr lang="en-US" sz="2200" dirty="0" smtClean="0"/>
              <a:t>.</a:t>
            </a:r>
            <a:r>
              <a:rPr lang="en-US" sz="2200" dirty="0" smtClean="0"/>
              <a:t>30</a:t>
            </a:r>
            <a:endParaRPr lang="en-US" sz="2200" dirty="0"/>
          </a:p>
          <a:p>
            <a:pPr>
              <a:buNone/>
            </a:pPr>
            <a:r>
              <a:rPr lang="en-US" sz="2200" dirty="0" smtClean="0"/>
              <a:t>	</a:t>
            </a:r>
            <a:r>
              <a:rPr lang="en-US" sz="2200" dirty="0"/>
              <a:t>			</a:t>
            </a:r>
            <a:r>
              <a:rPr lang="en-US" sz="2200" dirty="0" smtClean="0"/>
              <a:t>SV</a:t>
            </a:r>
            <a:r>
              <a:rPr lang="en-US" sz="2200" dirty="0"/>
              <a:t>:		$10,000</a:t>
            </a:r>
          </a:p>
          <a:p>
            <a:pPr>
              <a:buNone/>
            </a:pPr>
            <a:r>
              <a:rPr lang="en-US" sz="2200" dirty="0" smtClean="0"/>
              <a:t>	</a:t>
            </a:r>
            <a:r>
              <a:rPr lang="en-US" sz="2200" dirty="0"/>
              <a:t>			</a:t>
            </a:r>
            <a:r>
              <a:rPr lang="en-US" sz="2200" dirty="0" err="1" smtClean="0"/>
              <a:t>Depr</a:t>
            </a:r>
            <a:r>
              <a:rPr lang="en-US" sz="2200" dirty="0"/>
              <a:t>.:	</a:t>
            </a:r>
            <a:r>
              <a:rPr lang="en-US" sz="2200" dirty="0" smtClean="0"/>
              <a:t>SL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Question: Make </a:t>
            </a:r>
            <a:r>
              <a:rPr lang="en-US" sz="2200" dirty="0" smtClean="0"/>
              <a:t>an offer (P</a:t>
            </a:r>
            <a:r>
              <a:rPr lang="en-US" sz="2200" baseline="-25000" dirty="0" smtClean="0"/>
              <a:t>0</a:t>
            </a:r>
            <a:r>
              <a:rPr lang="en-US" sz="2200" dirty="0" smtClean="0"/>
              <a:t>) to buy.</a:t>
            </a:r>
            <a:endParaRPr lang="en-US" sz="22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Calculations: Lease </a:t>
            </a:r>
            <a:r>
              <a:rPr lang="en-US" b="1" dirty="0"/>
              <a:t>v</a:t>
            </a:r>
            <a:r>
              <a:rPr lang="en-US" b="1" dirty="0" smtClean="0"/>
              <a:t>s. Buy</a:t>
            </a:r>
            <a:endParaRPr lang="en-US" b="1" dirty="0"/>
          </a:p>
        </p:txBody>
      </p:sp>
      <p:pic>
        <p:nvPicPr>
          <p:cNvPr id="30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81000" y="1447800"/>
            <a:ext cx="82471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2200" y="2590800"/>
            <a:ext cx="3117273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0" y="3429000"/>
          <a:ext cx="9144000" cy="994337"/>
        </p:xfrm>
        <a:graphic>
          <a:graphicData uri="http://schemas.openxmlformats.org/presentationml/2006/ole">
            <p:oleObj spid="_x0000_s30724" name="Equation" r:id="rId5" imgW="4470400" imgH="482600" progId="Equation.3">
              <p:embed/>
            </p:oleObj>
          </a:graphicData>
        </a:graphic>
      </p:graphicFrame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726" name="Object 6"/>
          <p:cNvGraphicFramePr>
            <a:graphicFrameLocks noChangeAspect="1"/>
          </p:cNvGraphicFramePr>
          <p:nvPr/>
        </p:nvGraphicFramePr>
        <p:xfrm>
          <a:off x="304799" y="4876800"/>
          <a:ext cx="8797925" cy="1295400"/>
        </p:xfrm>
        <a:graphic>
          <a:graphicData uri="http://schemas.openxmlformats.org/presentationml/2006/ole">
            <p:oleObj spid="_x0000_s30726" name="Equation" r:id="rId6" imgW="4660900" imgH="68580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B.  THE PAYBACK </a:t>
            </a:r>
            <a:r>
              <a:rPr lang="en-US" b="1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technique is concerned with the length of time required for an investor to recapture his original investment in a project. The payback method decision rules are as follows: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  1.	Given two or more alternative projects, the project with the shorter payback period is preferred.</a:t>
            </a:r>
          </a:p>
          <a:p>
            <a:r>
              <a:rPr lang="en-US" dirty="0"/>
              <a:t>  2.	A single project should be undertaken if its payback period is shorter than some maximum acceptable length of time previously designated by management.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Payback Method: Illustration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49969" y="2362200"/>
          <a:ext cx="8694031" cy="3040062"/>
        </p:xfrm>
        <a:graphic>
          <a:graphicData uri="http://schemas.openxmlformats.org/presentationml/2006/ole">
            <p:oleObj spid="_x0000_s1026" name="Document" r:id="rId3" imgW="6056841" imgH="2116999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Payback Rule: Strengths and Weaknesses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indent="-514350">
              <a:buNone/>
            </a:pPr>
            <a:r>
              <a:rPr lang="en-US" sz="3800" b="1" dirty="0" smtClean="0"/>
              <a:t>	Strengths: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800" dirty="0" smtClean="0"/>
              <a:t>Payback </a:t>
            </a:r>
            <a:r>
              <a:rPr lang="en-US" sz="3800" dirty="0"/>
              <a:t>periods are easy to compute and to compare.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800" dirty="0" smtClean="0"/>
              <a:t>Payback </a:t>
            </a:r>
            <a:r>
              <a:rPr lang="en-US" sz="3800" dirty="0"/>
              <a:t>periods provide readily available information as to the length of time a corporation must wait to enjoy the benefits of its investments. </a:t>
            </a:r>
          </a:p>
          <a:p>
            <a:endParaRPr lang="en-US" sz="3800" dirty="0" smtClean="0"/>
          </a:p>
          <a:p>
            <a:pPr lvl="1">
              <a:buNone/>
            </a:pPr>
            <a:r>
              <a:rPr lang="en-US" sz="3800" b="1" dirty="0" smtClean="0"/>
              <a:t>Weaknesses:</a:t>
            </a:r>
            <a:endParaRPr lang="en-US" sz="3800" b="1" dirty="0"/>
          </a:p>
          <a:p>
            <a:pPr marL="514350" indent="-514350">
              <a:buFont typeface="+mj-lt"/>
              <a:buAutoNum type="arabicPeriod"/>
            </a:pPr>
            <a:r>
              <a:rPr lang="en-US" sz="3800" dirty="0" smtClean="0"/>
              <a:t>The </a:t>
            </a:r>
            <a:r>
              <a:rPr lang="en-US" sz="3800" dirty="0"/>
              <a:t>payback rules do not consider cash flows received after the payback period.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800" dirty="0" smtClean="0"/>
              <a:t>The </a:t>
            </a:r>
            <a:r>
              <a:rPr lang="en-US" sz="3800" dirty="0"/>
              <a:t>payback rules do not consider the timeliness of cash flows within the payback period.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800" dirty="0" smtClean="0"/>
              <a:t>The </a:t>
            </a:r>
            <a:r>
              <a:rPr lang="en-US" sz="3800" dirty="0"/>
              <a:t>payback rules do </a:t>
            </a:r>
            <a:r>
              <a:rPr lang="en-US" sz="3800" dirty="0" smtClean="0"/>
              <a:t>not </a:t>
            </a:r>
            <a:r>
              <a:rPr lang="en-US" sz="3800" dirty="0"/>
              <a:t>consider the riskiness of cash flows.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800" dirty="0" smtClean="0"/>
              <a:t>The </a:t>
            </a:r>
            <a:r>
              <a:rPr lang="en-US" sz="3800" dirty="0"/>
              <a:t>payback rules may be inappropriate for comparing mutually exclusive projects when their initial investment levels are substantially different.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C.  EXPECTED VERSUS REQUIRED RETURN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-242798" y="1600200"/>
          <a:ext cx="9880840" cy="4572000"/>
        </p:xfrm>
        <a:graphic>
          <a:graphicData uri="http://schemas.openxmlformats.org/presentationml/2006/ole">
            <p:oleObj spid="_x0000_s2050" name="Document" r:id="rId3" imgW="6130714" imgH="2837182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Internal Rates of Return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Internal rates of returns for these projects are computing by solving the following for r:</a:t>
            </a:r>
          </a:p>
          <a:p>
            <a:endParaRPr lang="en-US" dirty="0"/>
          </a:p>
          <a:p>
            <a:r>
              <a:rPr lang="en-US" dirty="0"/>
              <a:t>NPV</a:t>
            </a:r>
            <a:r>
              <a:rPr lang="en-US" baseline="-25000" dirty="0"/>
              <a:t>A</a:t>
            </a:r>
            <a:r>
              <a:rPr lang="en-US" dirty="0"/>
              <a:t>=0= -10,000 + [2,000/(1+r)+5,000/(1+r)</a:t>
            </a:r>
            <a:r>
              <a:rPr lang="en-US" baseline="30000" dirty="0"/>
              <a:t>2</a:t>
            </a:r>
            <a:r>
              <a:rPr lang="en-US" dirty="0"/>
              <a:t>+6,000/(</a:t>
            </a:r>
            <a:r>
              <a:rPr lang="en-US" dirty="0" smtClean="0"/>
              <a:t>1+r)</a:t>
            </a:r>
            <a:r>
              <a:rPr lang="en-US" baseline="30000" dirty="0" smtClean="0"/>
              <a:t>3 </a:t>
            </a:r>
            <a:r>
              <a:rPr lang="en-US" dirty="0" smtClean="0"/>
              <a:t>+</a:t>
            </a:r>
            <a:r>
              <a:rPr lang="en-US" dirty="0"/>
              <a:t>1,000/(1+r)</a:t>
            </a:r>
            <a:r>
              <a:rPr lang="en-US" baseline="30000" dirty="0"/>
              <a:t>4</a:t>
            </a:r>
            <a:r>
              <a:rPr lang="en-US" dirty="0"/>
              <a:t>]</a:t>
            </a:r>
          </a:p>
          <a:p>
            <a:r>
              <a:rPr lang="en-US" dirty="0"/>
              <a:t>NPV</a:t>
            </a:r>
            <a:r>
              <a:rPr lang="en-US" baseline="-25000" dirty="0"/>
              <a:t>B</a:t>
            </a:r>
            <a:r>
              <a:rPr lang="en-US" dirty="0"/>
              <a:t>=0= -10,000 + [6,000/(1+r)</a:t>
            </a:r>
            <a:r>
              <a:rPr lang="en-US" baseline="30000" dirty="0"/>
              <a:t>2</a:t>
            </a:r>
            <a:r>
              <a:rPr lang="en-US" dirty="0"/>
              <a:t>+3,000/(1+r)</a:t>
            </a:r>
            <a:r>
              <a:rPr lang="en-US" baseline="30000" dirty="0"/>
              <a:t>3</a:t>
            </a:r>
            <a:r>
              <a:rPr lang="en-US" dirty="0"/>
              <a:t>+10,000/(</a:t>
            </a:r>
            <a:r>
              <a:rPr lang="en-US" dirty="0" smtClean="0"/>
              <a:t>1+r)</a:t>
            </a:r>
            <a:r>
              <a:rPr lang="en-US" baseline="30000" dirty="0" smtClean="0"/>
              <a:t>4 </a:t>
            </a:r>
            <a:r>
              <a:rPr lang="en-US" dirty="0" smtClean="0"/>
              <a:t>+</a:t>
            </a:r>
            <a:r>
              <a:rPr lang="en-US" dirty="0"/>
              <a:t>10,000/(1+r)</a:t>
            </a:r>
            <a:r>
              <a:rPr lang="en-US" baseline="30000" dirty="0"/>
              <a:t>5</a:t>
            </a:r>
            <a:r>
              <a:rPr lang="en-US" dirty="0" smtClean="0"/>
              <a:t>]</a:t>
            </a:r>
          </a:p>
          <a:p>
            <a:r>
              <a:rPr lang="en-US" dirty="0"/>
              <a:t>The IRR for Project A is approximately 15.2% and the IRR for Project B equals approximately 34%.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D:  THE NET PRESENT VALUE </a:t>
            </a:r>
            <a:r>
              <a:rPr lang="en-US" b="1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The NPV rules are:</a:t>
            </a:r>
          </a:p>
          <a:p>
            <a:endParaRPr lang="en-US" dirty="0"/>
          </a:p>
          <a:p>
            <a:r>
              <a:rPr lang="en-US" dirty="0" smtClean="0"/>
              <a:t>Any </a:t>
            </a:r>
            <a:r>
              <a:rPr lang="en-US" dirty="0"/>
              <a:t>project is acceptable if its NPV exceeds zero.</a:t>
            </a:r>
          </a:p>
          <a:p>
            <a:r>
              <a:rPr lang="en-US" dirty="0" smtClean="0"/>
              <a:t>Given </a:t>
            </a:r>
            <a:r>
              <a:rPr lang="en-US" dirty="0"/>
              <a:t>mutually exclusive projects, the project with the higher NPV will be preferred</a:t>
            </a:r>
            <a:r>
              <a:rPr lang="en-US" dirty="0" smtClean="0"/>
              <a:t>.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4876799"/>
            <a:ext cx="2743200" cy="10533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NPV Advantages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net present value technique has a number of advantages over other capital budgeting </a:t>
            </a:r>
            <a:r>
              <a:rPr lang="en-US" dirty="0" smtClean="0"/>
              <a:t>techniques: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dirty="0"/>
              <a:t>a </a:t>
            </a:r>
            <a:r>
              <a:rPr lang="en-US" dirty="0" err="1"/>
              <a:t>risk‑adjusted</a:t>
            </a:r>
            <a:r>
              <a:rPr lang="en-US" dirty="0"/>
              <a:t> discount rate is used, the NPV rule considers project risk.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NPV rules consider the timeliness of all cash flows.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NPV rules can be used to compare projects with different risk levels and requiring different initial investments</a:t>
            </a:r>
            <a:r>
              <a:rPr lang="en-US" dirty="0" smtClean="0"/>
              <a:t>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We will emphasize the NPV Rule shortly.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E:  THE PROFITABILITY INDEX METHOD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to efficiently narrow down the set of positive NPV investments in the presence of a capital constraint.</a:t>
            </a:r>
            <a:endParaRPr lang="en-US" dirty="0"/>
          </a:p>
        </p:txBody>
      </p:sp>
      <p:graphicFrame>
        <p:nvGraphicFramePr>
          <p:cNvPr id="40961" name="Object 1"/>
          <p:cNvGraphicFramePr>
            <a:graphicFrameLocks noChangeAspect="1"/>
          </p:cNvGraphicFramePr>
          <p:nvPr/>
        </p:nvGraphicFramePr>
        <p:xfrm>
          <a:off x="1752600" y="3581400"/>
          <a:ext cx="5385547" cy="1543050"/>
        </p:xfrm>
        <a:graphic>
          <a:graphicData uri="http://schemas.openxmlformats.org/presentationml/2006/ole">
            <p:oleObj spid="_x0000_s40961" name="Equation" r:id="rId3" imgW="2260440" imgH="64764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561</Words>
  <Application>Microsoft Office PowerPoint</Application>
  <PresentationFormat>On-screen Show (4:3)</PresentationFormat>
  <Paragraphs>113</Paragraphs>
  <Slides>19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Office Theme</vt:lpstr>
      <vt:lpstr>Document</vt:lpstr>
      <vt:lpstr>Equation</vt:lpstr>
      <vt:lpstr>Microsoft Equation 3.0</vt:lpstr>
      <vt:lpstr>The objectives of this chapter are to enable you to: Understand different methods for analyzing budgeting of corporate cash flows Determine relevant cash flows for a project Compare strengths and weaknesses for different capital budgeting techniques Evaluate the acceptability of an investment or project</vt:lpstr>
      <vt:lpstr>B.  THE PAYBACK METHOD</vt:lpstr>
      <vt:lpstr>Payback Method: Illustration</vt:lpstr>
      <vt:lpstr>Payback Rule: Strengths and Weaknesses</vt:lpstr>
      <vt:lpstr>C.  EXPECTED VERSUS REQUIRED RETURN METHOD</vt:lpstr>
      <vt:lpstr>Internal Rates of Return</vt:lpstr>
      <vt:lpstr>D:  THE NET PRESENT VALUE METHOD</vt:lpstr>
      <vt:lpstr>NPV Advantages</vt:lpstr>
      <vt:lpstr>E:  THE PROFITABILITY INDEX METHOD </vt:lpstr>
      <vt:lpstr>Profitability Index Rule Illustration</vt:lpstr>
      <vt:lpstr>EXAMPLE I: MERGER DECISION </vt:lpstr>
      <vt:lpstr>EXAMPLE II: NEW EQUIPMENT DECISION </vt:lpstr>
      <vt:lpstr>EXAMPLE III:  EQUIPMENT REPLACEMENT DECISION </vt:lpstr>
      <vt:lpstr>Calculations, Old Machine</vt:lpstr>
      <vt:lpstr>Capital Gains Implications</vt:lpstr>
      <vt:lpstr>Preliminary Calculations, New Machine</vt:lpstr>
      <vt:lpstr>NPV Calculations: New Machine</vt:lpstr>
      <vt:lpstr>EXAMPLE IV: THE LEASE VERSUS BUY DECISION </vt:lpstr>
      <vt:lpstr>Calculations: Lease vs. Buy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objectives of this chapter are to enable you to: Understand different methods for analyzing budgeting of corporate cash flows Determine relevant cash flows for a project Compare strengths and weaknesses for different capital budgeting techniques Evaluate the acceptability of an investment or project</dc:title>
  <dc:creator>John</dc:creator>
  <cp:lastModifiedBy>John</cp:lastModifiedBy>
  <cp:revision>40</cp:revision>
  <dcterms:created xsi:type="dcterms:W3CDTF">2014-07-12T12:23:11Z</dcterms:created>
  <dcterms:modified xsi:type="dcterms:W3CDTF">2016-07-05T07:47:06Z</dcterms:modified>
</cp:coreProperties>
</file>