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03AD40-8FCA-439C-892D-B1D91BE512C3}" type="datetimeFigureOut">
              <a:rPr lang="en-US" smtClean="0"/>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03AD40-8FCA-439C-892D-B1D91BE512C3}" type="datetimeFigureOut">
              <a:rPr lang="en-US" smtClean="0"/>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03AD40-8FCA-439C-892D-B1D91BE512C3}" type="datetimeFigureOut">
              <a:rPr lang="en-US" smtClean="0"/>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03AD40-8FCA-439C-892D-B1D91BE512C3}" type="datetimeFigureOut">
              <a:rPr lang="en-US" smtClean="0"/>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03AD40-8FCA-439C-892D-B1D91BE512C3}" type="datetimeFigureOut">
              <a:rPr lang="en-US" smtClean="0"/>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03AD40-8FCA-439C-892D-B1D91BE512C3}" type="datetimeFigureOut">
              <a:rPr lang="en-US" smtClean="0"/>
              <a:t>7/14/2014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03AD40-8FCA-439C-892D-B1D91BE512C3}" type="datetimeFigureOut">
              <a:rPr lang="en-US" smtClean="0"/>
              <a:t>7/14/2014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03AD40-8FCA-439C-892D-B1D91BE512C3}" type="datetimeFigureOut">
              <a:rPr lang="en-US" smtClean="0"/>
              <a:t>7/14/2014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3AD40-8FCA-439C-892D-B1D91BE512C3}" type="datetimeFigureOut">
              <a:rPr lang="en-US" smtClean="0"/>
              <a:t>7/14/2014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03AD40-8FCA-439C-892D-B1D91BE512C3}" type="datetimeFigureOut">
              <a:rPr lang="en-US" smtClean="0"/>
              <a:t>7/14/2014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03AD40-8FCA-439C-892D-B1D91BE512C3}" type="datetimeFigureOut">
              <a:rPr lang="en-US" smtClean="0"/>
              <a:t>7/14/2014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12F37-6A1C-4851-AB1A-06498A5995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3AD40-8FCA-439C-892D-B1D91BE512C3}" type="datetimeFigureOut">
              <a:rPr lang="en-US" smtClean="0"/>
              <a:t>7/14/2014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12F37-6A1C-4851-AB1A-06498A5995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package" Target="../embeddings/Microsoft_Office_Word_Document5.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Document3.doc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normAutofit fontScale="90000"/>
          </a:bodyPr>
          <a:lstStyle/>
          <a:p>
            <a:r>
              <a:rPr lang="en-US" b="1" dirty="0" smtClean="0"/>
              <a:t>Chapter 7  Ratio and Financial Statement Analysis</a:t>
            </a:r>
            <a:r>
              <a:rPr lang="en-US" dirty="0" smtClean="0"/>
              <a:t/>
            </a:r>
            <a:br>
              <a:rPr lang="en-US" dirty="0" smtClean="0"/>
            </a:br>
            <a:endParaRPr lang="en-US" dirty="0"/>
          </a:p>
        </p:txBody>
      </p:sp>
      <p:sp>
        <p:nvSpPr>
          <p:cNvPr id="3" name="Subtitle 2"/>
          <p:cNvSpPr>
            <a:spLocks noGrp="1"/>
          </p:cNvSpPr>
          <p:nvPr>
            <p:ph type="subTitle" idx="1"/>
          </p:nvPr>
        </p:nvSpPr>
        <p:spPr>
          <a:xfrm>
            <a:off x="838200" y="2514600"/>
            <a:ext cx="7391400" cy="3657600"/>
          </a:xfrm>
        </p:spPr>
        <p:txBody>
          <a:bodyPr>
            <a:normAutofit fontScale="85000" lnSpcReduction="20000"/>
          </a:bodyPr>
          <a:lstStyle/>
          <a:p>
            <a:pPr algn="l"/>
            <a:r>
              <a:rPr lang="en-US" sz="3400" dirty="0" smtClean="0"/>
              <a:t>The </a:t>
            </a:r>
            <a:r>
              <a:rPr lang="en-US" sz="3400" dirty="0"/>
              <a:t>objectives of this chapter are to enable you to:</a:t>
            </a:r>
          </a:p>
          <a:p>
            <a:pPr lvl="0" algn="l">
              <a:buFont typeface="Arial" pitchFamily="34" charset="0"/>
              <a:buChar char="•"/>
            </a:pPr>
            <a:r>
              <a:rPr lang="en-US" i="1" dirty="0"/>
              <a:t>Compute and categorize ratios</a:t>
            </a:r>
            <a:endParaRPr lang="en-US" dirty="0"/>
          </a:p>
          <a:p>
            <a:pPr lvl="0" algn="l">
              <a:buFont typeface="Arial" pitchFamily="34" charset="0"/>
              <a:buChar char="•"/>
            </a:pPr>
            <a:r>
              <a:rPr lang="en-US" i="1" dirty="0"/>
              <a:t>Apply ratio analysis to evaluate a company’s liquidity, performance and risks</a:t>
            </a:r>
            <a:endParaRPr lang="en-US" dirty="0"/>
          </a:p>
          <a:p>
            <a:pPr lvl="0" algn="l">
              <a:buFont typeface="Arial" pitchFamily="34" charset="0"/>
              <a:buChar char="•"/>
            </a:pPr>
            <a:r>
              <a:rPr lang="en-US" i="1" dirty="0"/>
              <a:t>Construct and analyze common-size accounting statements</a:t>
            </a:r>
            <a:endParaRPr lang="en-US" dirty="0"/>
          </a:p>
          <a:p>
            <a:pPr lvl="0" algn="l">
              <a:buFont typeface="Arial" pitchFamily="34" charset="0"/>
              <a:buChar char="•"/>
            </a:pPr>
            <a:r>
              <a:rPr lang="en-US" i="1" dirty="0"/>
              <a:t>Be wary of potential pitfalls undermining ratio and financial statement </a:t>
            </a:r>
            <a:r>
              <a:rPr lang="en-US" i="1" dirty="0" smtClean="0"/>
              <a:t>analysis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Profit Drivers</a:t>
            </a:r>
            <a:endParaRPr lang="en-US" b="1"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Profit drivers </a:t>
            </a:r>
            <a:r>
              <a:rPr lang="en-US" dirty="0"/>
              <a:t>tend to increase returns on equity:</a:t>
            </a:r>
          </a:p>
          <a:p>
            <a:endParaRPr lang="en-US" dirty="0"/>
          </a:p>
          <a:p>
            <a:pPr lvl="0"/>
            <a:r>
              <a:rPr lang="en-US" dirty="0"/>
              <a:t>Net profit margin. Net profit margin is Net Income/Net Sales. It measures </a:t>
            </a:r>
            <a:r>
              <a:rPr lang="en-US" dirty="0" smtClean="0"/>
              <a:t>how much </a:t>
            </a:r>
            <a:r>
              <a:rPr lang="en-US" dirty="0"/>
              <a:t>of every sales dollar is profit. It can be increased by</a:t>
            </a:r>
          </a:p>
          <a:p>
            <a:pPr lvl="1"/>
            <a:r>
              <a:rPr lang="en-US" dirty="0"/>
              <a:t>a. Increasing sales volume.</a:t>
            </a:r>
          </a:p>
          <a:p>
            <a:pPr lvl="1"/>
            <a:r>
              <a:rPr lang="en-US" dirty="0"/>
              <a:t>b. Increasing sales price.</a:t>
            </a:r>
          </a:p>
          <a:p>
            <a:pPr lvl="1"/>
            <a:r>
              <a:rPr lang="en-US" dirty="0"/>
              <a:t>c. Decreasing expenses.</a:t>
            </a:r>
          </a:p>
          <a:p>
            <a:pPr lvl="0"/>
            <a:r>
              <a:rPr lang="en-US" dirty="0"/>
              <a:t>Asset turnover (efficiency). Asset turnover is Net Sales/Average Total </a:t>
            </a:r>
            <a:r>
              <a:rPr lang="en-US" dirty="0" smtClean="0"/>
              <a:t>Assets, which </a:t>
            </a:r>
            <a:r>
              <a:rPr lang="en-US" dirty="0"/>
              <a:t>measures how many sales dollars the company generates with each dollar of</a:t>
            </a:r>
          </a:p>
          <a:p>
            <a:r>
              <a:rPr lang="en-US" dirty="0"/>
              <a:t>assets. It can be increased by</a:t>
            </a:r>
          </a:p>
          <a:p>
            <a:pPr lvl="1"/>
            <a:r>
              <a:rPr lang="en-US" dirty="0"/>
              <a:t>a. Increasing sales volume.</a:t>
            </a:r>
          </a:p>
          <a:p>
            <a:pPr lvl="1"/>
            <a:r>
              <a:rPr lang="en-US" dirty="0"/>
              <a:t>b. Disposing of (decreasing) less productive assets.</a:t>
            </a:r>
          </a:p>
          <a:p>
            <a:pPr lvl="1"/>
            <a:r>
              <a:rPr lang="en-US" dirty="0"/>
              <a:t>Financial leverage. Financial leverage is Average Total Assets/Average</a:t>
            </a:r>
          </a:p>
          <a:p>
            <a:r>
              <a:rPr lang="en-US" dirty="0"/>
              <a:t>Stockholders’ Equity. </a:t>
            </a:r>
            <a:r>
              <a:rPr lang="en-US" dirty="0" smtClean="0"/>
              <a:t>It </a:t>
            </a:r>
            <a:r>
              <a:rPr lang="en-US" dirty="0"/>
              <a:t>can be increased by</a:t>
            </a:r>
          </a:p>
          <a:p>
            <a:pPr lvl="1"/>
            <a:r>
              <a:rPr lang="en-US" dirty="0"/>
              <a:t>a. Increased borrowing.</a:t>
            </a:r>
          </a:p>
          <a:p>
            <a:pPr lvl="1"/>
            <a:r>
              <a:rPr lang="en-US" dirty="0"/>
              <a:t>b. Repurchasing (decreasing) outstanding stock.</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 Misreading and Misleading Financial Statements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Revenue recognition abuses. </a:t>
            </a:r>
          </a:p>
          <a:p>
            <a:pPr lvl="1"/>
            <a:r>
              <a:rPr lang="en-US" dirty="0" smtClean="0"/>
              <a:t>To </a:t>
            </a:r>
            <a:r>
              <a:rPr lang="en-US" dirty="0"/>
              <a:t>realize sales projections or revenue increases, a company may slash prices, relax credit standards and cut deals at the end of the quarter to off-load products to dealers when there is no underlying retail demand. </a:t>
            </a:r>
            <a:endParaRPr lang="en-US" dirty="0" smtClean="0"/>
          </a:p>
          <a:p>
            <a:pPr lvl="1"/>
            <a:r>
              <a:rPr lang="en-US" dirty="0" smtClean="0"/>
              <a:t>Sometimes </a:t>
            </a:r>
            <a:r>
              <a:rPr lang="en-US" dirty="0"/>
              <a:t>firms will ship their products on or close to Dec. 31 in order to record the sale for the year just ending. However, the company receiving the shipment after the new-year may record the purchase expense for the new-year.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Uninterrupted Earnings Growth</a:t>
            </a:r>
            <a:endParaRPr lang="en-US" b="1" dirty="0"/>
          </a:p>
        </p:txBody>
      </p:sp>
      <p:sp>
        <p:nvSpPr>
          <p:cNvPr id="3" name="Content Placeholder 2"/>
          <p:cNvSpPr>
            <a:spLocks noGrp="1"/>
          </p:cNvSpPr>
          <p:nvPr>
            <p:ph idx="1"/>
          </p:nvPr>
        </p:nvSpPr>
        <p:spPr/>
        <p:txBody>
          <a:bodyPr>
            <a:normAutofit/>
          </a:bodyPr>
          <a:lstStyle/>
          <a:p>
            <a:r>
              <a:rPr lang="en-US" dirty="0" smtClean="0"/>
              <a:t>Firms </a:t>
            </a:r>
            <a:r>
              <a:rPr lang="en-US" dirty="0"/>
              <a:t>whose earnings growth rates were consistently positive sold at a 6% premium over those firms that had experienced at least one quarter where earnings did not grow. </a:t>
            </a:r>
            <a:endParaRPr lang="en-US" dirty="0" smtClean="0"/>
          </a:p>
          <a:p>
            <a:r>
              <a:rPr lang="en-US" dirty="0" smtClean="0"/>
              <a:t>Firms manage </a:t>
            </a:r>
            <a:r>
              <a:rPr lang="en-US" dirty="0"/>
              <a:t>their earnings to maintain consistent earnings growth</a:t>
            </a:r>
            <a:r>
              <a:rPr lang="en-US" dirty="0" smtClean="0"/>
              <a:t>.</a:t>
            </a:r>
          </a:p>
          <a:p>
            <a:r>
              <a:rPr lang="en-US" dirty="0" smtClean="0"/>
              <a:t>Firms delay R&amp;D, maintenance, advertising, etc. to meet earnings projections.</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 Comparables-Based Valuation</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3074" name="Object 2"/>
          <p:cNvGraphicFramePr>
            <a:graphicFrameLocks noChangeAspect="1"/>
          </p:cNvGraphicFramePr>
          <p:nvPr/>
        </p:nvGraphicFramePr>
        <p:xfrm>
          <a:off x="0" y="1600200"/>
          <a:ext cx="9281831" cy="1676400"/>
        </p:xfrm>
        <a:graphic>
          <a:graphicData uri="http://schemas.openxmlformats.org/presentationml/2006/ole">
            <p:oleObj spid="_x0000_s3074" name="Document" r:id="rId3" imgW="5976843" imgH="1079014" progId="Word.Document.12">
              <p:embed/>
            </p:oleObj>
          </a:graphicData>
        </a:graphic>
      </p:graphicFrame>
      <p:graphicFrame>
        <p:nvGraphicFramePr>
          <p:cNvPr id="3075" name="Object 3"/>
          <p:cNvGraphicFramePr>
            <a:graphicFrameLocks noChangeAspect="1"/>
          </p:cNvGraphicFramePr>
          <p:nvPr/>
        </p:nvGraphicFramePr>
        <p:xfrm>
          <a:off x="304800" y="3352800"/>
          <a:ext cx="9347863" cy="3048000"/>
        </p:xfrm>
        <a:graphic>
          <a:graphicData uri="http://schemas.openxmlformats.org/presentationml/2006/ole">
            <p:oleObj spid="_x0000_s3075" name="Document" r:id="rId4" imgW="5968555" imgH="1945681"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DCF versus Comparables</a:t>
            </a:r>
            <a:endParaRPr lang="en-US" b="1"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Which works </a:t>
            </a:r>
            <a:r>
              <a:rPr lang="en-US" dirty="0"/>
              <a:t>better</a:t>
            </a:r>
            <a:r>
              <a:rPr lang="en-US" dirty="0" smtClean="0"/>
              <a:t>?</a:t>
            </a:r>
          </a:p>
          <a:p>
            <a:r>
              <a:rPr lang="en-US" dirty="0"/>
              <a:t>Kaplan and </a:t>
            </a:r>
            <a:r>
              <a:rPr lang="en-US" dirty="0" err="1"/>
              <a:t>Ruback</a:t>
            </a:r>
            <a:r>
              <a:rPr lang="en-US" dirty="0"/>
              <a:t> [1995] found that DCF analysis provided better estimates of value than price-based </a:t>
            </a:r>
            <a:r>
              <a:rPr lang="en-US" dirty="0" smtClean="0"/>
              <a:t>multiples</a:t>
            </a:r>
            <a:r>
              <a:rPr lang="en-US" dirty="0"/>
              <a:t>.</a:t>
            </a:r>
            <a:endParaRPr lang="en-US" dirty="0" smtClean="0"/>
          </a:p>
          <a:p>
            <a:r>
              <a:rPr lang="en-US" dirty="0"/>
              <a:t>M</a:t>
            </a:r>
            <a:r>
              <a:rPr lang="en-US" dirty="0" smtClean="0"/>
              <a:t>ultiples </a:t>
            </a:r>
            <a:r>
              <a:rPr lang="en-US" dirty="0"/>
              <a:t>did add useful information to the valuation </a:t>
            </a:r>
            <a:r>
              <a:rPr lang="en-US" dirty="0" smtClean="0"/>
              <a:t>process</a:t>
            </a:r>
          </a:p>
          <a:p>
            <a:r>
              <a:rPr lang="en-US" dirty="0" smtClean="0"/>
              <a:t>Most </a:t>
            </a:r>
            <a:r>
              <a:rPr lang="en-US" dirty="0"/>
              <a:t>analysts make more extensive use of price multiples than DCF</a:t>
            </a:r>
            <a:r>
              <a:rPr lang="en-US" dirty="0" smtClean="0"/>
              <a:t>.</a:t>
            </a:r>
          </a:p>
          <a:p>
            <a:r>
              <a:rPr lang="en-US" dirty="0" smtClean="0"/>
              <a:t>Price </a:t>
            </a:r>
            <a:r>
              <a:rPr lang="en-US" dirty="0"/>
              <a:t>multiples may be more useful for IPOs and other valuations where future cash flows are particularly difficult to estimate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 Introduction to Financial Statement Analysis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U</a:t>
            </a:r>
            <a:r>
              <a:rPr lang="en-US" dirty="0" smtClean="0"/>
              <a:t>sed </a:t>
            </a:r>
            <a:r>
              <a:rPr lang="en-US" dirty="0"/>
              <a:t>to evaluate the health, worth and risks of a </a:t>
            </a:r>
            <a:r>
              <a:rPr lang="en-US" dirty="0" smtClean="0"/>
              <a:t>firm.</a:t>
            </a:r>
          </a:p>
          <a:p>
            <a:r>
              <a:rPr lang="en-US" dirty="0"/>
              <a:t>U</a:t>
            </a:r>
            <a:r>
              <a:rPr lang="en-US" dirty="0" smtClean="0"/>
              <a:t>sually involves </a:t>
            </a:r>
            <a:r>
              <a:rPr lang="en-US" dirty="0"/>
              <a:t>the comparison of financial statement figures based </a:t>
            </a:r>
            <a:r>
              <a:rPr lang="en-US" dirty="0" smtClean="0"/>
              <a:t>on:</a:t>
            </a:r>
          </a:p>
          <a:p>
            <a:pPr lvl="1"/>
            <a:r>
              <a:rPr lang="en-US" dirty="0" smtClean="0"/>
              <a:t>cross-section </a:t>
            </a:r>
            <a:r>
              <a:rPr lang="en-US" dirty="0"/>
              <a:t>of different firms </a:t>
            </a:r>
            <a:endParaRPr lang="en-US" dirty="0" smtClean="0"/>
          </a:p>
          <a:p>
            <a:pPr lvl="1"/>
            <a:r>
              <a:rPr lang="en-US" dirty="0" smtClean="0"/>
              <a:t>time-series </a:t>
            </a:r>
            <a:r>
              <a:rPr lang="en-US" dirty="0"/>
              <a:t>of </a:t>
            </a:r>
            <a:r>
              <a:rPr lang="en-US" dirty="0" smtClean="0"/>
              <a:t>statements</a:t>
            </a:r>
          </a:p>
          <a:p>
            <a:r>
              <a:rPr lang="en-US" dirty="0" smtClean="0"/>
              <a:t>Tools include:</a:t>
            </a:r>
          </a:p>
          <a:p>
            <a:pPr lvl="1"/>
            <a:r>
              <a:rPr lang="en-US" dirty="0" smtClean="0"/>
              <a:t>common-size statements</a:t>
            </a:r>
          </a:p>
          <a:p>
            <a:pPr lvl="1"/>
            <a:r>
              <a:rPr lang="en-US" dirty="0" smtClean="0"/>
              <a:t>Financial ratios</a:t>
            </a:r>
          </a:p>
          <a:p>
            <a:pPr lvl="1"/>
            <a:r>
              <a:rPr lang="en-US" dirty="0" smtClean="0"/>
              <a:t>Pro-forma statements</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Madison Company Common Size Balance Sheet</a:t>
            </a:r>
            <a:endParaRPr lang="en-US" b="1"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1026" name="Object 2"/>
          <p:cNvGraphicFramePr>
            <a:graphicFrameLocks noChangeAspect="1"/>
          </p:cNvGraphicFramePr>
          <p:nvPr/>
        </p:nvGraphicFramePr>
        <p:xfrm>
          <a:off x="533400" y="1600200"/>
          <a:ext cx="8153399" cy="4800600"/>
        </p:xfrm>
        <a:graphic>
          <a:graphicData uri="http://schemas.openxmlformats.org/presentationml/2006/ole">
            <p:oleObj spid="_x0000_s1026" name="Document" r:id="rId3" imgW="6112336" imgH="3149945"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Madison Company Common Size Income Statement</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2051" name="Object 3"/>
          <p:cNvGraphicFramePr>
            <a:graphicFrameLocks noChangeAspect="1"/>
          </p:cNvGraphicFramePr>
          <p:nvPr/>
        </p:nvGraphicFramePr>
        <p:xfrm>
          <a:off x="304800" y="1524000"/>
          <a:ext cx="5562600" cy="4884737"/>
        </p:xfrm>
        <a:graphic>
          <a:graphicData uri="http://schemas.openxmlformats.org/presentationml/2006/ole">
            <p:oleObj spid="_x0000_s2051" name="Document" r:id="rId3" imgW="6006752" imgH="3673256" progId="Word.Document.12">
              <p:embed/>
            </p:oleObj>
          </a:graphicData>
        </a:graphic>
      </p:graphicFrame>
      <p:graphicFrame>
        <p:nvGraphicFramePr>
          <p:cNvPr id="2052" name="Object 4"/>
          <p:cNvGraphicFramePr>
            <a:graphicFrameLocks noChangeAspect="1"/>
          </p:cNvGraphicFramePr>
          <p:nvPr/>
        </p:nvGraphicFramePr>
        <p:xfrm>
          <a:off x="4572000" y="1828800"/>
          <a:ext cx="7239000" cy="4191000"/>
        </p:xfrm>
        <a:graphic>
          <a:graphicData uri="http://schemas.openxmlformats.org/presentationml/2006/ole">
            <p:oleObj spid="_x0000_s2052" name="Document" r:id="rId4" imgW="6006752" imgH="2202298"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 Pro-forma Statements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A pro-forma statement is compiled based on forecasted or projected values. </a:t>
            </a:r>
            <a:endParaRPr lang="en-US" dirty="0" smtClean="0"/>
          </a:p>
          <a:p>
            <a:r>
              <a:rPr lang="en-US" dirty="0" smtClean="0"/>
              <a:t>Because </a:t>
            </a:r>
            <a:r>
              <a:rPr lang="en-US" dirty="0"/>
              <a:t>one rarely predicts with certainty, account balances actually realized may differ from the forecasted levels given in the pro-forma statements. </a:t>
            </a:r>
            <a:endParaRPr lang="en-US" dirty="0" smtClean="0"/>
          </a:p>
          <a:p>
            <a:r>
              <a:rPr lang="en-US" dirty="0" smtClean="0"/>
              <a:t>Thus</a:t>
            </a:r>
            <a:r>
              <a:rPr lang="en-US" dirty="0"/>
              <a:t>, the analyst may rely on a combination of "best outcome", "worst outcome" and "most likely" outcome statements. </a:t>
            </a:r>
            <a:endParaRPr lang="en-US" dirty="0" smtClean="0"/>
          </a:p>
          <a:p>
            <a:r>
              <a:rPr lang="en-US" dirty="0" smtClean="0"/>
              <a:t>Computer </a:t>
            </a:r>
            <a:r>
              <a:rPr lang="en-US" dirty="0"/>
              <a:t>based simulations and spreadsheets provide an efficient means of generating multiple potential outcome scenarios.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 Ratio Analysis</a:t>
            </a:r>
            <a:endParaRPr lang="en-US" dirty="0"/>
          </a:p>
        </p:txBody>
      </p:sp>
      <p:sp>
        <p:nvSpPr>
          <p:cNvPr id="3" name="Content Placeholder 2"/>
          <p:cNvSpPr>
            <a:spLocks noGrp="1"/>
          </p:cNvSpPr>
          <p:nvPr>
            <p:ph idx="1"/>
          </p:nvPr>
        </p:nvSpPr>
        <p:spPr/>
        <p:txBody>
          <a:bodyPr/>
          <a:lstStyle/>
          <a:p>
            <a:r>
              <a:rPr lang="en-US" dirty="0"/>
              <a:t>A financial ratio is simply one accounting statement or market value relative to another</a:t>
            </a:r>
            <a:r>
              <a:rPr lang="en-US" dirty="0" smtClean="0"/>
              <a:t>.</a:t>
            </a:r>
          </a:p>
          <a:p>
            <a:r>
              <a:rPr lang="en-US" dirty="0" smtClean="0"/>
              <a:t> </a:t>
            </a:r>
            <a:r>
              <a:rPr lang="en-US" dirty="0"/>
              <a:t>Ratio Analysis is very useful </a:t>
            </a:r>
            <a:r>
              <a:rPr lang="en-US" dirty="0" smtClean="0"/>
              <a:t>for:</a:t>
            </a:r>
          </a:p>
          <a:p>
            <a:pPr lvl="1"/>
            <a:r>
              <a:rPr lang="en-US" dirty="0"/>
              <a:t>M</a:t>
            </a:r>
            <a:r>
              <a:rPr lang="en-US" dirty="0" smtClean="0"/>
              <a:t>easuring performance</a:t>
            </a:r>
          </a:p>
          <a:p>
            <a:pPr lvl="1"/>
            <a:r>
              <a:rPr lang="en-US" dirty="0" smtClean="0"/>
              <a:t>Measuring risk</a:t>
            </a:r>
          </a:p>
          <a:p>
            <a:pPr lvl="1"/>
            <a:r>
              <a:rPr lang="en-US" dirty="0" smtClean="0"/>
              <a:t>Comparing </a:t>
            </a:r>
            <a:r>
              <a:rPr lang="en-US" dirty="0"/>
              <a:t>the relative effectiveness of companies.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Categories of Ratios</a:t>
            </a:r>
            <a:endParaRPr lang="en-US" b="1" dirty="0"/>
          </a:p>
        </p:txBody>
      </p:sp>
      <p:sp>
        <p:nvSpPr>
          <p:cNvPr id="3" name="Content Placeholder 2"/>
          <p:cNvSpPr>
            <a:spLocks noGrp="1"/>
          </p:cNvSpPr>
          <p:nvPr>
            <p:ph idx="1"/>
          </p:nvPr>
        </p:nvSpPr>
        <p:spPr/>
        <p:txBody>
          <a:bodyPr/>
          <a:lstStyle/>
          <a:p>
            <a:r>
              <a:rPr lang="en-US" dirty="0" smtClean="0"/>
              <a:t>Liquidity Ratios</a:t>
            </a:r>
          </a:p>
          <a:p>
            <a:r>
              <a:rPr lang="en-US" dirty="0" smtClean="0"/>
              <a:t>Profitability Ratios</a:t>
            </a:r>
            <a:endParaRPr lang="en-US" dirty="0" smtClean="0"/>
          </a:p>
          <a:p>
            <a:r>
              <a:rPr lang="en-US" dirty="0" smtClean="0"/>
              <a:t>Leverage Ratios</a:t>
            </a:r>
          </a:p>
          <a:p>
            <a:r>
              <a:rPr lang="en-US" dirty="0" smtClean="0"/>
              <a:t>Activity Ratios</a:t>
            </a:r>
          </a:p>
          <a:p>
            <a:r>
              <a:rPr lang="en-US" dirty="0" smtClean="0"/>
              <a:t>Market Ratios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for Comparison</a:t>
            </a:r>
            <a:endParaRPr lang="en-US" b="1" dirty="0"/>
          </a:p>
        </p:txBody>
      </p:sp>
      <p:sp>
        <p:nvSpPr>
          <p:cNvPr id="3" name="Content Placeholder 2"/>
          <p:cNvSpPr>
            <a:spLocks noGrp="1"/>
          </p:cNvSpPr>
          <p:nvPr>
            <p:ph idx="1"/>
          </p:nvPr>
        </p:nvSpPr>
        <p:spPr/>
        <p:txBody>
          <a:bodyPr/>
          <a:lstStyle/>
          <a:p>
            <a:r>
              <a:rPr lang="en-US" dirty="0" smtClean="0"/>
              <a:t>Comparable firms</a:t>
            </a:r>
          </a:p>
          <a:p>
            <a:r>
              <a:rPr lang="en-US" dirty="0" smtClean="0"/>
              <a:t>Historical values</a:t>
            </a:r>
          </a:p>
          <a:p>
            <a:r>
              <a:rPr lang="en-US" dirty="0" smtClean="0"/>
              <a:t>Target levels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Ratio Disaggregation </a:t>
            </a:r>
            <a:endParaRPr lang="en-US" b="1" dirty="0"/>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r>
              <a:rPr lang="en-US" dirty="0"/>
              <a:t>Ratio disaggregation </a:t>
            </a:r>
            <a:r>
              <a:rPr lang="en-US" dirty="0" smtClean="0"/>
              <a:t>(DuPont Analysis) decomposes </a:t>
            </a:r>
            <a:r>
              <a:rPr lang="en-US" dirty="0"/>
              <a:t>a ratio into various component </a:t>
            </a:r>
            <a:r>
              <a:rPr lang="en-US" dirty="0" smtClean="0"/>
              <a:t>ratios, </a:t>
            </a:r>
            <a:r>
              <a:rPr lang="en-US" dirty="0"/>
              <a:t>facilitating analysis of the factors affecting the original </a:t>
            </a:r>
            <a:r>
              <a:rPr lang="en-US" dirty="0" smtClean="0"/>
              <a:t>ratio.</a:t>
            </a:r>
          </a:p>
          <a:p>
            <a:r>
              <a:rPr lang="en-US" dirty="0"/>
              <a:t>ROA = EBIT/Assets = Sales/Assets   ×  GM/Sales  ×  </a:t>
            </a:r>
            <a:r>
              <a:rPr lang="en-US" dirty="0" smtClean="0"/>
              <a:t>EBIT/GM</a:t>
            </a:r>
          </a:p>
          <a:p>
            <a:r>
              <a:rPr lang="en-US" dirty="0"/>
              <a:t>.1762 = .4796 * .88 * .4176 (Martin)</a:t>
            </a:r>
          </a:p>
          <a:p>
            <a:pPr>
              <a:buNone/>
            </a:pPr>
            <a:r>
              <a:rPr lang="en-US" dirty="0"/>
              <a:t> </a:t>
            </a:r>
          </a:p>
          <a:p>
            <a:r>
              <a:rPr lang="en-US" dirty="0" smtClean="0"/>
              <a:t>We </a:t>
            </a:r>
            <a:r>
              <a:rPr lang="en-US" dirty="0"/>
              <a:t>might observe that the Martin Company has a large sales to asset ratio relative to the Madison Company. This might, at least in part, explain why its return on assets is lower.</a:t>
            </a:r>
          </a:p>
          <a:p>
            <a:r>
              <a:rPr lang="en-US" dirty="0"/>
              <a:t>	Consider this second example, known as the DuPont identity, disaggregating return on equity:</a:t>
            </a:r>
          </a:p>
          <a:p>
            <a:r>
              <a:rPr lang="en-US" dirty="0"/>
              <a:t> </a:t>
            </a:r>
          </a:p>
          <a:p>
            <a:r>
              <a:rPr lang="en-US" dirty="0"/>
              <a:t>ROE  =  NIAT/Equity  =  NIAT/Sales * Sales/Assets * Assets/Equity</a:t>
            </a:r>
          </a:p>
          <a:p>
            <a:endParaRPr lang="en-US" dirty="0"/>
          </a:p>
          <a:p>
            <a:r>
              <a:rPr lang="en-US" dirty="0"/>
              <a:t>.221 = .1295 * .4796 * 3.564 (Martin</a:t>
            </a:r>
            <a:r>
              <a:rPr lang="en-US" dirty="0" smtClean="0"/>
              <a:t>)</a:t>
            </a:r>
          </a:p>
          <a:p>
            <a:r>
              <a:rPr lang="en-US" dirty="0"/>
              <a:t>NIAT/Sales = NIAT/EBT * EBT/EBIT * EBIT/Sales</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666</Words>
  <Application>Microsoft Office PowerPoint</Application>
  <PresentationFormat>On-screen Show (4:3)</PresentationFormat>
  <Paragraphs>83</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Microsoft Office Word Document</vt:lpstr>
      <vt:lpstr>Chapter 7  Ratio and Financial Statement Analysis </vt:lpstr>
      <vt:lpstr>A. Introduction to Financial Statement Analysis </vt:lpstr>
      <vt:lpstr>Madison Company Common Size Balance Sheet</vt:lpstr>
      <vt:lpstr>Madison Company Common Size Income Statement</vt:lpstr>
      <vt:lpstr>B. Pro-forma Statements</vt:lpstr>
      <vt:lpstr>C. Ratio Analysis</vt:lpstr>
      <vt:lpstr>Categories of Ratios</vt:lpstr>
      <vt:lpstr>Standards for Comparison</vt:lpstr>
      <vt:lpstr>Ratio Disaggregation </vt:lpstr>
      <vt:lpstr>Profit Drivers</vt:lpstr>
      <vt:lpstr>D. Misreading and Misleading Financial Statements</vt:lpstr>
      <vt:lpstr>Uninterrupted Earnings Growth</vt:lpstr>
      <vt:lpstr>E. Comparables-Based Valuation</vt:lpstr>
      <vt:lpstr>Performance: DCF versus Comparables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Ratio and Financial Statement Analysis</dc:title>
  <dc:creator>John</dc:creator>
  <cp:lastModifiedBy>John</cp:lastModifiedBy>
  <cp:revision>35</cp:revision>
  <dcterms:created xsi:type="dcterms:W3CDTF">2014-07-14T22:47:22Z</dcterms:created>
  <dcterms:modified xsi:type="dcterms:W3CDTF">2014-07-15T09:49:38Z</dcterms:modified>
</cp:coreProperties>
</file>