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2" r:id="rId7"/>
    <p:sldId id="261" r:id="rId8"/>
    <p:sldId id="267" r:id="rId9"/>
    <p:sldId id="259" r:id="rId10"/>
    <p:sldId id="265" r:id="rId11"/>
    <p:sldId id="264" r:id="rId12"/>
    <p:sldId id="263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ABAD-3124-40BE-92EC-3BC42739F0A8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A600-F0D9-4EC8-A32D-092238EFC2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b="1" dirty="0"/>
              <a:t>Chapter 8	Leverage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8382000" cy="3962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objectives of this chapter are to enable you to:</a:t>
            </a:r>
          </a:p>
          <a:p>
            <a:pPr lvl="0" algn="l">
              <a:buFont typeface="Arial" pitchFamily="34" charset="0"/>
              <a:buChar char="•"/>
            </a:pPr>
            <a:r>
              <a:rPr lang="en-US" i="1" dirty="0"/>
              <a:t>Evaluate risk from accounting statement </a:t>
            </a:r>
            <a:r>
              <a:rPr lang="en-US" i="1" dirty="0" smtClean="0"/>
              <a:t>data</a:t>
            </a:r>
          </a:p>
          <a:p>
            <a:pPr lvl="0" algn="l">
              <a:buFont typeface="Arial" pitchFamily="34" charset="0"/>
              <a:buChar char="•"/>
            </a:pPr>
            <a:r>
              <a:rPr lang="en-US" i="1" dirty="0" smtClean="0"/>
              <a:t>Distinguish </a:t>
            </a:r>
            <a:r>
              <a:rPr lang="en-US" i="1" dirty="0"/>
              <a:t>between operating and financial </a:t>
            </a:r>
            <a:r>
              <a:rPr lang="en-US" i="1" dirty="0" smtClean="0"/>
              <a:t>risk</a:t>
            </a:r>
          </a:p>
          <a:p>
            <a:pPr lvl="0" algn="l">
              <a:buFont typeface="Arial" pitchFamily="34" charset="0"/>
              <a:buChar char="•"/>
            </a:pPr>
            <a:r>
              <a:rPr lang="en-US" i="1" dirty="0" smtClean="0"/>
              <a:t>Measure </a:t>
            </a:r>
            <a:r>
              <a:rPr lang="en-US" i="1" dirty="0"/>
              <a:t>the impact of leverage on earnings variability and risk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Unleveraged Firm Balance Sheet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76342" y="2055813"/>
          <a:ext cx="8918046" cy="4116387"/>
        </p:xfrm>
        <a:graphic>
          <a:graphicData uri="http://schemas.openxmlformats.org/presentationml/2006/ole">
            <p:oleObj spid="_x0000_s22531" name="Document" r:id="rId3" imgW="5949456" imgH="274576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everaged Firm Income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66993" y="2319338"/>
          <a:ext cx="10125129" cy="3776662"/>
        </p:xfrm>
        <a:graphic>
          <a:graphicData uri="http://schemas.openxmlformats.org/presentationml/2006/ole">
            <p:oleObj spid="_x0000_s21507" name="Document" r:id="rId3" imgW="5949456" imgH="221921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everaged Firm Balance Sheet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83176" y="2146300"/>
          <a:ext cx="9160566" cy="3949700"/>
        </p:xfrm>
        <a:graphic>
          <a:graphicData uri="http://schemas.openxmlformats.org/presentationml/2006/ole">
            <p:oleObj spid="_x0000_s20483" name="Document" r:id="rId3" imgW="5949456" imgH="256544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EBIT and EPS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743200"/>
            <a:ext cx="652130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DFL and EPS</a:t>
            </a:r>
            <a:endParaRPr lang="en-US" dirty="0"/>
          </a:p>
        </p:txBody>
      </p:sp>
      <p:grpSp>
        <p:nvGrpSpPr>
          <p:cNvPr id="26626" name="Group 2"/>
          <p:cNvGrpSpPr>
            <a:grpSpLocks noGrp="1" noChangeAspect="1"/>
          </p:cNvGrpSpPr>
          <p:nvPr>
            <p:ph idx="1"/>
          </p:nvPr>
        </p:nvGrpSpPr>
        <p:grpSpPr bwMode="auto">
          <a:xfrm>
            <a:off x="0" y="990600"/>
            <a:ext cx="10287000" cy="5638800"/>
            <a:chOff x="2400" y="1341"/>
            <a:chExt cx="7470" cy="4920"/>
          </a:xfrm>
        </p:grpSpPr>
        <p:sp>
          <p:nvSpPr>
            <p:cNvPr id="26627" name="AutoShape 3"/>
            <p:cNvSpPr>
              <a:spLocks noChangeAspect="1" noChangeArrowheads="1"/>
            </p:cNvSpPr>
            <p:nvPr/>
          </p:nvSpPr>
          <p:spPr bwMode="auto">
            <a:xfrm>
              <a:off x="2400" y="1341"/>
              <a:ext cx="7470" cy="49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3480" y="4738"/>
              <a:ext cx="47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V="1">
              <a:off x="3480" y="1810"/>
              <a:ext cx="1" cy="44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 flipV="1">
              <a:off x="3480" y="1810"/>
              <a:ext cx="4048" cy="37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 flipV="1">
              <a:off x="3480" y="2161"/>
              <a:ext cx="4858" cy="25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>
              <a:off x="3480" y="4504"/>
              <a:ext cx="4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3884" y="4504"/>
              <a:ext cx="0" cy="7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 flipH="1">
              <a:off x="3480" y="5207"/>
              <a:ext cx="4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5504" y="3684"/>
              <a:ext cx="0" cy="10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3480" y="2396"/>
              <a:ext cx="33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6853" y="2396"/>
              <a:ext cx="0" cy="2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3480" y="2981"/>
              <a:ext cx="33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2940" y="1810"/>
              <a:ext cx="675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EPS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2940" y="2161"/>
              <a:ext cx="675" cy="1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EPS</a:t>
              </a:r>
              <a:r>
                <a:rPr kumimoji="0" lang="en-US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EPS</a:t>
              </a:r>
              <a:r>
                <a:rPr kumimoji="0" lang="en-US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2938" y="4359"/>
              <a:ext cx="676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EPS</a:t>
              </a:r>
              <a:r>
                <a:rPr kumimoji="0" lang="en-US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1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EPS</a:t>
              </a:r>
              <a:r>
                <a:rPr kumimoji="0" lang="en-US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2400" y="5441"/>
              <a:ext cx="1191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3614" y="4738"/>
              <a:ext cx="677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EBIT</a:t>
              </a:r>
              <a:r>
                <a:rPr kumimoji="0" lang="en-US" sz="9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4964" y="4738"/>
              <a:ext cx="4048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INDIFFERENCE                EBIT</a:t>
              </a:r>
              <a:r>
                <a:rPr kumimoji="0" lang="en-US" sz="9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EBIT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EBIT LEVEL (EBIT*)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7258" y="1810"/>
              <a:ext cx="108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7933" y="2278"/>
              <a:ext cx="944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No debt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100% equity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7258" y="2630"/>
              <a:ext cx="108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6583" y="1810"/>
              <a:ext cx="810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DFL&gt;1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3884" y="4999"/>
              <a:ext cx="1" cy="3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3884" y="5324"/>
              <a:ext cx="29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 flipV="1">
              <a:off x="6853" y="4972"/>
              <a:ext cx="0" cy="3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4829" y="5330"/>
              <a:ext cx="1080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EBIT Range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H="1">
              <a:off x="2805" y="2981"/>
              <a:ext cx="1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4" name="Line 30"/>
            <p:cNvSpPr>
              <a:spLocks noChangeShapeType="1"/>
            </p:cNvSpPr>
            <p:nvPr/>
          </p:nvSpPr>
          <p:spPr bwMode="auto">
            <a:xfrm>
              <a:off x="2805" y="2981"/>
              <a:ext cx="0" cy="15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2805" y="4504"/>
              <a:ext cx="1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6" name="Line 32"/>
            <p:cNvSpPr>
              <a:spLocks noChangeShapeType="1"/>
            </p:cNvSpPr>
            <p:nvPr/>
          </p:nvSpPr>
          <p:spPr bwMode="auto">
            <a:xfrm flipH="1">
              <a:off x="2535" y="5206"/>
              <a:ext cx="40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V="1">
              <a:off x="2535" y="2278"/>
              <a:ext cx="1" cy="29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8" name="Line 34"/>
            <p:cNvSpPr>
              <a:spLocks noChangeShapeType="1"/>
            </p:cNvSpPr>
            <p:nvPr/>
          </p:nvSpPr>
          <p:spPr bwMode="auto">
            <a:xfrm>
              <a:off x="2536" y="2278"/>
              <a:ext cx="40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>
              <a:off x="7393" y="2630"/>
              <a:ext cx="1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 flipH="1">
              <a:off x="6988" y="2864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1" name="Line 37"/>
            <p:cNvSpPr>
              <a:spLocks noChangeShapeType="1"/>
            </p:cNvSpPr>
            <p:nvPr/>
          </p:nvSpPr>
          <p:spPr bwMode="auto">
            <a:xfrm>
              <a:off x="7393" y="1927"/>
              <a:ext cx="0" cy="3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2" name="Line 38"/>
            <p:cNvSpPr>
              <a:spLocks noChangeShapeType="1"/>
            </p:cNvSpPr>
            <p:nvPr/>
          </p:nvSpPr>
          <p:spPr bwMode="auto">
            <a:xfrm>
              <a:off x="6988" y="227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3" name="Text Box 39"/>
            <p:cNvSpPr txBox="1">
              <a:spLocks noChangeArrowheads="1"/>
            </p:cNvSpPr>
            <p:nvPr/>
          </p:nvSpPr>
          <p:spPr bwMode="auto">
            <a:xfrm>
              <a:off x="8383" y="1991"/>
              <a:ext cx="80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DFL=1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Fixed Payments Leverage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total leverage induced by the total sum of a firm's fixed obligations </a:t>
            </a:r>
            <a:r>
              <a:rPr lang="en-US" dirty="0" smtClean="0"/>
              <a:t>is found by </a:t>
            </a:r>
            <a:r>
              <a:rPr lang="en-US" dirty="0"/>
              <a:t>multiplying its DOL and DFL levels: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(7)	</a:t>
            </a:r>
            <a:r>
              <a:rPr lang="en-US" dirty="0" smtClean="0"/>
              <a:t>  </a:t>
            </a:r>
            <a:r>
              <a:rPr lang="en-US" dirty="0"/>
              <a:t>FPL = DOL × DFL = </a:t>
            </a:r>
            <a:r>
              <a:rPr lang="en-US" u="sng" dirty="0" err="1"/>
              <a:t>Sales‑CGS</a:t>
            </a:r>
            <a:r>
              <a:rPr lang="en-US" dirty="0"/>
              <a:t> × </a:t>
            </a:r>
            <a:r>
              <a:rPr lang="en-US" u="sng" dirty="0"/>
              <a:t>EBIT</a:t>
            </a:r>
            <a:r>
              <a:rPr lang="en-US" dirty="0"/>
              <a:t> = </a:t>
            </a:r>
            <a:r>
              <a:rPr lang="en-US" u="sng" dirty="0" err="1"/>
              <a:t>Sales‑CGS</a:t>
            </a:r>
            <a:r>
              <a:rPr lang="en-US" dirty="0"/>
              <a:t>       </a:t>
            </a:r>
          </a:p>
          <a:p>
            <a:pPr>
              <a:buNone/>
            </a:pPr>
            <a:r>
              <a:rPr lang="en-US" dirty="0"/>
              <a:t>                                         </a:t>
            </a:r>
            <a:r>
              <a:rPr lang="en-US" dirty="0" smtClean="0"/>
              <a:t>	   EBIT         </a:t>
            </a:r>
            <a:r>
              <a:rPr lang="en-US" dirty="0"/>
              <a:t>EBT        </a:t>
            </a:r>
            <a:r>
              <a:rPr lang="en-US" dirty="0" err="1"/>
              <a:t>EBT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proportional change in profits induced by a proportional change in sales for a firm with both debt in its capital structure and fixed costs can be found by Equations 8 or 9:</a:t>
            </a:r>
          </a:p>
          <a:p>
            <a:endParaRPr lang="en-US" dirty="0"/>
          </a:p>
          <a:p>
            <a:r>
              <a:rPr lang="en-US" dirty="0"/>
              <a:t>(8)      %ΔNIAT = (DOL × DFL) * %</a:t>
            </a:r>
            <a:r>
              <a:rPr lang="en-US" dirty="0" err="1"/>
              <a:t>ΔSales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(9)      %ΔNIAT = FPL × %</a:t>
            </a:r>
            <a:r>
              <a:rPr lang="en-US" dirty="0" err="1"/>
              <a:t>ΔSales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8.D.  </a:t>
            </a:r>
            <a:r>
              <a:rPr lang="en-US" b="1" dirty="0" smtClean="0"/>
              <a:t>FINANCING </a:t>
            </a:r>
            <a:r>
              <a:rPr lang="en-US" b="1" dirty="0"/>
              <a:t>DECISION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Harrison Company that must determine whether to borrow money at 12% or issue new shares of stock to finance a $500,000 expansion.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expansion will enable the company to attain an EBIT level next year amounting to $600,000. </a:t>
            </a:r>
            <a:endParaRPr lang="en-US" dirty="0" smtClean="0"/>
          </a:p>
          <a:p>
            <a:r>
              <a:rPr lang="en-US" dirty="0" smtClean="0"/>
              <a:t>Harrison </a:t>
            </a:r>
            <a:r>
              <a:rPr lang="en-US" dirty="0"/>
              <a:t>is required to make $200,000 in annual interest payments on debt that it has previously incurred.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Harrison Company operates in the forty percent income tax bracket.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company currently has outstanding 10,000 shares of </a:t>
            </a:r>
            <a:r>
              <a:rPr lang="en-US" dirty="0" smtClean="0"/>
              <a:t>stock</a:t>
            </a:r>
          </a:p>
          <a:p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shares can be issued for $100 apiece.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EPS </a:t>
            </a:r>
            <a:r>
              <a:rPr lang="en-US" b="1" smtClean="0"/>
              <a:t>and Leverage</a:t>
            </a:r>
            <a:endParaRPr lang="en-US" b="1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9439" y="2895600"/>
            <a:ext cx="46177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4191000"/>
            <a:ext cx="557911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8.A: </a:t>
            </a:r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Corporate earnings variability can be traced to two sources: </a:t>
            </a:r>
            <a:endParaRPr lang="en-US" dirty="0" smtClean="0"/>
          </a:p>
          <a:p>
            <a:pPr lvl="1"/>
            <a:r>
              <a:rPr lang="en-US" dirty="0" smtClean="0"/>
              <a:t>Business risk</a:t>
            </a:r>
          </a:p>
          <a:p>
            <a:pPr lvl="2"/>
            <a:r>
              <a:rPr lang="en-US" dirty="0" smtClean="0"/>
              <a:t>variability or uncertainty of sales and cost of goods </a:t>
            </a:r>
          </a:p>
          <a:p>
            <a:pPr lvl="2"/>
            <a:r>
              <a:rPr lang="en-US" dirty="0" smtClean="0"/>
              <a:t>Operating leverage</a:t>
            </a:r>
          </a:p>
          <a:p>
            <a:pPr lvl="1"/>
            <a:r>
              <a:rPr lang="en-US" dirty="0" smtClean="0"/>
              <a:t>Financial risk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8.B: BUSINESS </a:t>
            </a:r>
            <a:r>
              <a:rPr lang="en-US" b="1" dirty="0" smtClean="0"/>
              <a:t>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source of business risk is variability or uncertainty with respect to sales levels.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second source of business risk is uncertainty regarding the proportion of sales reflected in the firm's cost of goods sold level.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191000"/>
            <a:ext cx="707571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5410200"/>
            <a:ext cx="489204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Unleveraged Firm Income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1000" y="2209800"/>
          <a:ext cx="10010216" cy="3733800"/>
        </p:xfrm>
        <a:graphic>
          <a:graphicData uri="http://schemas.openxmlformats.org/presentationml/2006/ole">
            <p:oleObj spid="_x0000_s23554" name="Document" r:id="rId3" imgW="5949456" imgH="221921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Unleveraged Firm Balance Sheet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58512" y="1371600"/>
          <a:ext cx="8685488" cy="4405312"/>
        </p:xfrm>
        <a:graphic>
          <a:graphicData uri="http://schemas.openxmlformats.org/presentationml/2006/ole">
            <p:oleObj spid="_x0000_s17411" name="Document" r:id="rId3" imgW="5949456" imgH="301749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everaged Firm Income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04800" y="1752600"/>
          <a:ext cx="9707563" cy="3429000"/>
        </p:xfrm>
        <a:graphic>
          <a:graphicData uri="http://schemas.openxmlformats.org/presentationml/2006/ole">
            <p:oleObj spid="_x0000_s19459" name="Document" r:id="rId3" imgW="5949456" imgH="210260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everaged Firm Balance Sheet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457200" y="2514600"/>
          <a:ext cx="8686800" cy="3497433"/>
        </p:xfrm>
        <a:graphic>
          <a:graphicData uri="http://schemas.openxmlformats.org/presentationml/2006/ole">
            <p:oleObj spid="_x0000_s18442" name="Document" r:id="rId3" imgW="5949456" imgH="239521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8.C:  FINANCIAL RISK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133600"/>
            <a:ext cx="303711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581400"/>
            <a:ext cx="49072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Unleveraged Firm Income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00770" y="2216150"/>
          <a:ext cx="9523036" cy="3879850"/>
        </p:xfrm>
        <a:graphic>
          <a:graphicData uri="http://schemas.openxmlformats.org/presentationml/2006/ole">
            <p:oleObj spid="_x0000_s2052" name="Document" r:id="rId3" imgW="5949456" imgH="2423644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313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Microsoft Office Word Document</vt:lpstr>
      <vt:lpstr>Chapter 8 Leverage </vt:lpstr>
      <vt:lpstr>8.A: INTRODUCTION</vt:lpstr>
      <vt:lpstr>8.B: BUSINESS RISK</vt:lpstr>
      <vt:lpstr>Unleveraged Firm Income Statement</vt:lpstr>
      <vt:lpstr>Unleveraged Firm Balance Sheet</vt:lpstr>
      <vt:lpstr>Leveraged Firm Income Statement</vt:lpstr>
      <vt:lpstr>Leveraged Firm Balance Sheet</vt:lpstr>
      <vt:lpstr>8.C:  FINANCIAL RISK </vt:lpstr>
      <vt:lpstr>Unleveraged Firm Income Statement</vt:lpstr>
      <vt:lpstr>Unleveraged Firm Balance Sheet</vt:lpstr>
      <vt:lpstr>Leveraged Firm Income Statement</vt:lpstr>
      <vt:lpstr>Leveraged Firm Balance Sheet</vt:lpstr>
      <vt:lpstr>EBIT and EPS</vt:lpstr>
      <vt:lpstr>DFL and EPS</vt:lpstr>
      <vt:lpstr>Fixed Payments Leverage</vt:lpstr>
      <vt:lpstr>8.D.  FINANCING DECISION EXAMPLE </vt:lpstr>
      <vt:lpstr>EPS and Leverage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Leverage </dc:title>
  <dc:creator>John</dc:creator>
  <cp:lastModifiedBy>John</cp:lastModifiedBy>
  <cp:revision>28</cp:revision>
  <dcterms:created xsi:type="dcterms:W3CDTF">2014-07-15T09:51:26Z</dcterms:created>
  <dcterms:modified xsi:type="dcterms:W3CDTF">2014-07-15T14:31:43Z</dcterms:modified>
</cp:coreProperties>
</file>