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3"/>
  </p:handoutMasterIdLst>
  <p:sldIdLst>
    <p:sldId id="257" r:id="rId2"/>
    <p:sldId id="256" r:id="rId3"/>
    <p:sldId id="324" r:id="rId4"/>
    <p:sldId id="296" r:id="rId5"/>
    <p:sldId id="297" r:id="rId6"/>
    <p:sldId id="336" r:id="rId7"/>
    <p:sldId id="325" r:id="rId8"/>
    <p:sldId id="358" r:id="rId9"/>
    <p:sldId id="300" r:id="rId10"/>
    <p:sldId id="298" r:id="rId11"/>
    <p:sldId id="337" r:id="rId12"/>
    <p:sldId id="338" r:id="rId13"/>
    <p:sldId id="326" r:id="rId14"/>
    <p:sldId id="299" r:id="rId15"/>
    <p:sldId id="339" r:id="rId16"/>
    <p:sldId id="340" r:id="rId17"/>
    <p:sldId id="327" r:id="rId18"/>
    <p:sldId id="359" r:id="rId19"/>
    <p:sldId id="301" r:id="rId20"/>
    <p:sldId id="341" r:id="rId21"/>
    <p:sldId id="302" r:id="rId22"/>
    <p:sldId id="328" r:id="rId23"/>
    <p:sldId id="397" r:id="rId24"/>
    <p:sldId id="398" r:id="rId25"/>
    <p:sldId id="303" r:id="rId26"/>
    <p:sldId id="316" r:id="rId27"/>
    <p:sldId id="362" r:id="rId28"/>
    <p:sldId id="357" r:id="rId29"/>
    <p:sldId id="318" r:id="rId30"/>
    <p:sldId id="399" r:id="rId31"/>
    <p:sldId id="400" r:id="rId32"/>
    <p:sldId id="319" r:id="rId33"/>
    <p:sldId id="363" r:id="rId34"/>
    <p:sldId id="334" r:id="rId35"/>
    <p:sldId id="320" r:id="rId36"/>
    <p:sldId id="347" r:id="rId37"/>
    <p:sldId id="348" r:id="rId38"/>
    <p:sldId id="350" r:id="rId39"/>
    <p:sldId id="364" r:id="rId40"/>
    <p:sldId id="365" r:id="rId41"/>
    <p:sldId id="349"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08" y="6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2306A1D-EE1D-4E9A-BE3A-E3CC28118007}" type="datetimeFigureOut">
              <a:rPr lang="en-US" smtClean="0"/>
              <a:pPr/>
              <a:t>1/15/2023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813A3DA4-AE4A-4C90-835F-C99E1FF362E5}" type="slidenum">
              <a:rPr lang="en-US" smtClean="0"/>
              <a:pPr/>
              <a:t>‹#›</a:t>
            </a:fld>
            <a:endParaRPr lang="en-US"/>
          </a:p>
        </p:txBody>
      </p:sp>
    </p:spTree>
    <p:extLst>
      <p:ext uri="{BB962C8B-B14F-4D97-AF65-F5344CB8AC3E}">
        <p14:creationId xmlns:p14="http://schemas.microsoft.com/office/powerpoint/2010/main" val="78815361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BFFC-B872-49CA-A934-D8114660CD82}" type="datetimeFigureOut">
              <a:rPr lang="en-US" smtClean="0"/>
              <a:pPr/>
              <a:t>1/15/2023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BFFC-B872-49CA-A934-D8114660CD82}"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BFFC-B872-49CA-A934-D8114660CD82}" type="datetimeFigureOut">
              <a:rPr lang="en-US" smtClean="0"/>
              <a:pPr/>
              <a:t>1/15/2023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BFFC-B872-49CA-A934-D8114660CD82}" type="datetimeFigureOut">
              <a:rPr lang="en-US" smtClean="0"/>
              <a:pPr/>
              <a:t>1/15/2023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BFFC-B872-49CA-A934-D8114660CD82}" type="datetimeFigureOut">
              <a:rPr lang="en-US" smtClean="0"/>
              <a:pPr/>
              <a:t>1/15/2023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BFFC-B872-49CA-A934-D8114660CD82}" type="datetimeFigureOut">
              <a:rPr lang="en-US" smtClean="0"/>
              <a:pPr/>
              <a:t>1/15/2023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1814BC-E8DE-4C42-A08C-7EFFF67A8B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1BFFC-B872-49CA-A934-D8114660CD82}" type="datetimeFigureOut">
              <a:rPr lang="en-US" smtClean="0"/>
              <a:pPr/>
              <a:t>1/15/2023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1814BC-E8DE-4C42-A08C-7EFFF67A8B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2133600"/>
          </a:xfrm>
        </p:spPr>
        <p:txBody>
          <a:bodyPr>
            <a:normAutofit/>
          </a:bodyPr>
          <a:lstStyle/>
          <a:p>
            <a:r>
              <a:rPr lang="en-US" b="1" dirty="0">
                <a:latin typeface="Times New Roman" pitchFamily="18" charset="0"/>
                <a:cs typeface="Times New Roman" pitchFamily="18" charset="0"/>
              </a:rPr>
              <a:t>IV. INSTITUTIONAL TRADING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sz="3100" b="1" dirty="0">
                <a:latin typeface="Times New Roman" pitchFamily="18" charset="0"/>
                <a:cs typeface="Times New Roman" pitchFamily="18" charset="0"/>
              </a:rPr>
              <a:t>Managed Investment Company Fees</a:t>
            </a:r>
            <a:endParaRPr lang="en-US" dirty="0"/>
          </a:p>
        </p:txBody>
      </p:sp>
      <p:sp>
        <p:nvSpPr>
          <p:cNvPr id="3" name="Content Placeholder 2"/>
          <p:cNvSpPr>
            <a:spLocks noGrp="1"/>
          </p:cNvSpPr>
          <p:nvPr>
            <p:ph idx="1"/>
          </p:nvPr>
        </p:nvSpPr>
        <p:spPr>
          <a:xfrm>
            <a:off x="228600" y="1143000"/>
            <a:ext cx="8610600" cy="5029200"/>
          </a:xfrm>
        </p:spPr>
        <p:txBody>
          <a:bodyPr>
            <a:normAutofit fontScale="85000" lnSpcReduction="10000"/>
          </a:bodyPr>
          <a:lstStyle/>
          <a:p>
            <a:r>
              <a:rPr lang="en-US" dirty="0">
                <a:latin typeface="Times New Roman" pitchFamily="18" charset="0"/>
                <a:cs typeface="Times New Roman" pitchFamily="18" charset="0"/>
              </a:rPr>
              <a:t>Mutual funds that accept investments directly from investors without a sales charge are called </a:t>
            </a:r>
            <a:r>
              <a:rPr lang="en-US" i="1" dirty="0">
                <a:latin typeface="Times New Roman" pitchFamily="18" charset="0"/>
                <a:cs typeface="Times New Roman" pitchFamily="18" charset="0"/>
              </a:rPr>
              <a:t>no-load</a:t>
            </a:r>
            <a:r>
              <a:rPr lang="en-US" dirty="0">
                <a:latin typeface="Times New Roman" pitchFamily="18" charset="0"/>
                <a:cs typeface="Times New Roman" pitchFamily="18" charset="0"/>
              </a:rPr>
              <a:t> funds; investors buy and sell funds at </a:t>
            </a:r>
            <a:r>
              <a:rPr lang="en-US" i="1" dirty="0">
                <a:latin typeface="Times New Roman" pitchFamily="18" charset="0"/>
                <a:cs typeface="Times New Roman" pitchFamily="18" charset="0"/>
              </a:rPr>
              <a:t>net asset value</a:t>
            </a:r>
            <a:r>
              <a:rPr lang="en-US" dirty="0">
                <a:latin typeface="Times New Roman" pitchFamily="18" charset="0"/>
                <a:cs typeface="Times New Roman" pitchFamily="18" charset="0"/>
              </a:rPr>
              <a:t>. </a:t>
            </a:r>
          </a:p>
          <a:p>
            <a:r>
              <a:rPr lang="en-US" dirty="0">
                <a:latin typeface="Times New Roman" pitchFamily="18" charset="0"/>
                <a:cs typeface="Times New Roman" pitchFamily="18" charset="0"/>
              </a:rPr>
              <a:t>Institutions that charge a sales fee are called </a:t>
            </a:r>
            <a:r>
              <a:rPr lang="en-US" i="1" dirty="0">
                <a:latin typeface="Times New Roman" pitchFamily="18" charset="0"/>
                <a:cs typeface="Times New Roman" pitchFamily="18" charset="0"/>
              </a:rPr>
              <a:t>load</a:t>
            </a:r>
            <a:r>
              <a:rPr lang="en-US" dirty="0">
                <a:latin typeface="Times New Roman" pitchFamily="18" charset="0"/>
                <a:cs typeface="Times New Roman" pitchFamily="18" charset="0"/>
              </a:rPr>
              <a:t> funds. </a:t>
            </a:r>
          </a:p>
          <a:p>
            <a:pPr lvl="1"/>
            <a:r>
              <a:rPr lang="en-US" dirty="0">
                <a:latin typeface="Times New Roman" pitchFamily="18" charset="0"/>
                <a:cs typeface="Times New Roman" pitchFamily="18" charset="0"/>
              </a:rPr>
              <a:t>The loads may be imposed when investors buy into a fund (</a:t>
            </a:r>
            <a:r>
              <a:rPr lang="en-US" i="1" dirty="0">
                <a:latin typeface="Times New Roman" pitchFamily="18" charset="0"/>
                <a:cs typeface="Times New Roman" pitchFamily="18" charset="0"/>
              </a:rPr>
              <a:t>front-end load</a:t>
            </a:r>
            <a:r>
              <a:rPr lang="en-US" dirty="0">
                <a:latin typeface="Times New Roman" pitchFamily="18" charset="0"/>
                <a:cs typeface="Times New Roman" pitchFamily="18" charset="0"/>
              </a:rPr>
              <a:t>), sell out of a fund (</a:t>
            </a:r>
            <a:r>
              <a:rPr lang="en-US" i="1" dirty="0">
                <a:latin typeface="Times New Roman" pitchFamily="18" charset="0"/>
                <a:cs typeface="Times New Roman" pitchFamily="18" charset="0"/>
              </a:rPr>
              <a:t>back-end load</a:t>
            </a:r>
            <a:r>
              <a:rPr lang="en-US" dirty="0">
                <a:latin typeface="Times New Roman" pitchFamily="18" charset="0"/>
                <a:cs typeface="Times New Roman" pitchFamily="18" charset="0"/>
              </a:rPr>
              <a:t> or redemption fee) or a combination of both. </a:t>
            </a:r>
          </a:p>
          <a:p>
            <a:pPr lvl="1"/>
            <a:r>
              <a:rPr lang="en-US" dirty="0">
                <a:latin typeface="Times New Roman" pitchFamily="18" charset="0"/>
                <a:cs typeface="Times New Roman" pitchFamily="18" charset="0"/>
              </a:rPr>
              <a:t>An investor should be aware that fund performance computations are frequently overstated because returns are usually calculated only on the investment net of fees. </a:t>
            </a:r>
          </a:p>
          <a:p>
            <a:pPr lvl="1"/>
            <a:r>
              <a:rPr lang="en-US" dirty="0">
                <a:latin typeface="Times New Roman" pitchFamily="18" charset="0"/>
                <a:cs typeface="Times New Roman" pitchFamily="18" charset="0"/>
              </a:rPr>
              <a:t>In addition, load charge percentages are generally understated in that the loads are determined as a fraction of the amount invested in the fund in addition to any loads charged.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US" sz="3100" b="1" dirty="0">
                <a:latin typeface="Times New Roman" pitchFamily="18" charset="0"/>
                <a:cs typeface="Times New Roman" pitchFamily="18" charset="0"/>
              </a:rPr>
              <a:t>12b-1 and Management Fees</a:t>
            </a:r>
            <a:endParaRPr lang="en-US" dirty="0"/>
          </a:p>
        </p:txBody>
      </p:sp>
      <p:sp>
        <p:nvSpPr>
          <p:cNvPr id="3" name="Content Placeholder 2"/>
          <p:cNvSpPr>
            <a:spLocks noGrp="1"/>
          </p:cNvSpPr>
          <p:nvPr>
            <p:ph idx="1"/>
          </p:nvPr>
        </p:nvSpPr>
        <p:spPr>
          <a:xfrm>
            <a:off x="228600" y="1143000"/>
            <a:ext cx="8610600" cy="5029200"/>
          </a:xfrm>
        </p:spPr>
        <p:txBody>
          <a:bodyPr>
            <a:normAutofit fontScale="85000" lnSpcReduction="20000"/>
          </a:bodyPr>
          <a:lstStyle/>
          <a:p>
            <a:r>
              <a:rPr lang="en-US" dirty="0">
                <a:latin typeface="Times New Roman" pitchFamily="18" charset="0"/>
                <a:cs typeface="Times New Roman" pitchFamily="18" charset="0"/>
              </a:rPr>
              <a:t>A number of funds adopt a 12b-1 plan that enables them to use fund assets to market their shares</a:t>
            </a:r>
          </a:p>
          <a:p>
            <a:r>
              <a:rPr lang="en-US" dirty="0">
                <a:latin typeface="Times New Roman" pitchFamily="18" charset="0"/>
                <a:cs typeface="Times New Roman" pitchFamily="18" charset="0"/>
              </a:rPr>
              <a:t>12b-1 expenses are often included with the sum of administrative expenses when computing annual expense ratios</a:t>
            </a:r>
          </a:p>
          <a:p>
            <a:r>
              <a:rPr lang="en-US" dirty="0">
                <a:latin typeface="Times New Roman" pitchFamily="18" charset="0"/>
                <a:cs typeface="Times New Roman" pitchFamily="18" charset="0"/>
              </a:rPr>
              <a:t>Funds are permitted by the SEC to call themselves no-load funds even if they charge an annual 12b-1 fee, as long as the amount is less than .25% of the invested amount per year.</a:t>
            </a:r>
          </a:p>
          <a:p>
            <a:r>
              <a:rPr lang="en-US" dirty="0">
                <a:latin typeface="Times New Roman" pitchFamily="18" charset="0"/>
                <a:cs typeface="Times New Roman" pitchFamily="18" charset="0"/>
              </a:rPr>
              <a:t>Load and no-load funds normally impose an annual management fee.</a:t>
            </a:r>
          </a:p>
          <a:p>
            <a:r>
              <a:rPr lang="en-US" dirty="0">
                <a:latin typeface="Times New Roman" pitchFamily="18" charset="0"/>
                <a:cs typeface="Times New Roman" pitchFamily="18" charset="0"/>
              </a:rPr>
              <a:t>Management fees cover management compensation and various periodic administrative expenses.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NAV</a:t>
            </a:r>
          </a:p>
        </p:txBody>
      </p:sp>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Net Asset Value (NAV) is the difference between the fund's total assets and liabilities divided by its number of outstanding shares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Managed Investment Company Structures</a:t>
            </a:r>
            <a:endParaRPr lang="en-US" dirty="0"/>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A managed investment company such as a mutual fund maintains a board of directors to oversee its operations, but normally does not have managers and employees, at least not in significant numbers.</a:t>
            </a:r>
          </a:p>
          <a:p>
            <a:r>
              <a:rPr lang="en-US" dirty="0">
                <a:latin typeface="Times New Roman" pitchFamily="18" charset="0"/>
                <a:cs typeface="Times New Roman" pitchFamily="18" charset="0"/>
              </a:rPr>
              <a:t>Most managed investment companies retain a separate </a:t>
            </a:r>
            <a:r>
              <a:rPr lang="en-US" i="1" dirty="0">
                <a:latin typeface="Times New Roman" pitchFamily="18" charset="0"/>
                <a:cs typeface="Times New Roman" pitchFamily="18" charset="0"/>
              </a:rPr>
              <a:t>management company</a:t>
            </a:r>
            <a:r>
              <a:rPr lang="en-US" dirty="0">
                <a:latin typeface="Times New Roman" pitchFamily="18" charset="0"/>
                <a:cs typeface="Times New Roman" pitchFamily="18" charset="0"/>
              </a:rPr>
              <a:t> or </a:t>
            </a:r>
            <a:r>
              <a:rPr lang="en-US" i="1" dirty="0">
                <a:latin typeface="Times New Roman" pitchFamily="18" charset="0"/>
                <a:cs typeface="Times New Roman" pitchFamily="18" charset="0"/>
              </a:rPr>
              <a:t>advisor</a:t>
            </a:r>
            <a:r>
              <a:rPr lang="en-US" dirty="0">
                <a:latin typeface="Times New Roman" pitchFamily="18" charset="0"/>
                <a:cs typeface="Times New Roman" pitchFamily="18" charset="0"/>
              </a:rPr>
              <a:t> to actually manage the fund's assets in accordance with the fund’s prospectus.</a:t>
            </a:r>
          </a:p>
          <a:p>
            <a:r>
              <a:rPr lang="en-US" dirty="0">
                <a:latin typeface="Times New Roman" pitchFamily="18" charset="0"/>
                <a:cs typeface="Times New Roman" pitchFamily="18" charset="0"/>
              </a:rPr>
              <a:t>The advisor will typically hire analysts and fund managers and will pay the following types of institutions to perform certain important functions: </a:t>
            </a:r>
          </a:p>
          <a:p>
            <a:pPr lvl="1"/>
            <a:r>
              <a:rPr lang="en-US" i="1" dirty="0">
                <a:latin typeface="Times New Roman" pitchFamily="18" charset="0"/>
                <a:cs typeface="Times New Roman" pitchFamily="18" charset="0"/>
              </a:rPr>
              <a:t>Custodian</a:t>
            </a:r>
            <a:r>
              <a:rPr lang="en-US" dirty="0">
                <a:latin typeface="Times New Roman" pitchFamily="18" charset="0"/>
                <a:cs typeface="Times New Roman" pitchFamily="18" charset="0"/>
              </a:rPr>
              <a:t>: Holds the fund assets on behalf of shareholders</a:t>
            </a:r>
          </a:p>
          <a:p>
            <a:pPr lvl="1"/>
            <a:r>
              <a:rPr lang="en-US" i="1" dirty="0">
                <a:latin typeface="Times New Roman" pitchFamily="18" charset="0"/>
                <a:cs typeface="Times New Roman" pitchFamily="18" charset="0"/>
              </a:rPr>
              <a:t>Transfer agent</a:t>
            </a:r>
            <a:r>
              <a:rPr lang="en-US" dirty="0">
                <a:latin typeface="Times New Roman" pitchFamily="18" charset="0"/>
                <a:cs typeface="Times New Roman" pitchFamily="18" charset="0"/>
              </a:rPr>
              <a:t>: Processes orders to purchase and redeem shares of the fund and maintains customer records. The NSCC processes and clears most mutual fund that involve brokers and dealers.</a:t>
            </a:r>
          </a:p>
          <a:p>
            <a:pPr lvl="1"/>
            <a:r>
              <a:rPr lang="en-US" i="1" dirty="0">
                <a:latin typeface="Times New Roman" pitchFamily="18" charset="0"/>
                <a:cs typeface="Times New Roman" pitchFamily="18" charset="0"/>
              </a:rPr>
              <a:t>Distributor</a:t>
            </a:r>
            <a:r>
              <a:rPr lang="en-US" dirty="0">
                <a:latin typeface="Times New Roman" pitchFamily="18" charset="0"/>
                <a:cs typeface="Times New Roman" pitchFamily="18" charset="0"/>
              </a:rPr>
              <a:t>: Markets shares of the fund through various channels</a:t>
            </a:r>
          </a:p>
          <a:p>
            <a:endParaRPr lang="en-US" dirty="0"/>
          </a:p>
        </p:txBody>
      </p:sp>
    </p:spTree>
    <p:extLst>
      <p:ext uri="{BB962C8B-B14F-4D97-AF65-F5344CB8AC3E}">
        <p14:creationId xmlns:p14="http://schemas.microsoft.com/office/powerpoint/2010/main" val="2324155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latin typeface="Times New Roman" pitchFamily="18" charset="0"/>
                <a:cs typeface="Times New Roman" pitchFamily="18" charset="0"/>
              </a:rPr>
              <a:t>ETFs</a:t>
            </a:r>
            <a:endParaRPr lang="en-US" dirty="0"/>
          </a:p>
        </p:txBody>
      </p:sp>
      <p:sp>
        <p:nvSpPr>
          <p:cNvPr id="3" name="Content Placeholder 2"/>
          <p:cNvSpPr>
            <a:spLocks noGrp="1"/>
          </p:cNvSpPr>
          <p:nvPr>
            <p:ph idx="1"/>
          </p:nvPr>
        </p:nvSpPr>
        <p:spPr>
          <a:xfrm>
            <a:off x="228600" y="914400"/>
            <a:ext cx="8686800" cy="5791200"/>
          </a:xfrm>
        </p:spPr>
        <p:txBody>
          <a:bodyPr>
            <a:normAutofit fontScale="55000" lnSpcReduction="20000"/>
          </a:bodyPr>
          <a:lstStyle/>
          <a:p>
            <a:r>
              <a:rPr lang="en-US" sz="4800" i="1" dirty="0">
                <a:latin typeface="Times New Roman" pitchFamily="18" charset="0"/>
                <a:cs typeface="Times New Roman" pitchFamily="18" charset="0"/>
              </a:rPr>
              <a:t>Exchange-traded funds (ETFs</a:t>
            </a:r>
            <a:r>
              <a:rPr lang="en-US" sz="4800" b="1" dirty="0">
                <a:latin typeface="Times New Roman" pitchFamily="18" charset="0"/>
                <a:cs typeface="Times New Roman" pitchFamily="18" charset="0"/>
              </a:rPr>
              <a:t>)</a:t>
            </a:r>
            <a:r>
              <a:rPr lang="en-US" sz="4800" dirty="0">
                <a:latin typeface="Times New Roman" pitchFamily="18" charset="0"/>
                <a:cs typeface="Times New Roman" pitchFamily="18" charset="0"/>
              </a:rPr>
              <a:t> are funds whose shares trade on exchanges. </a:t>
            </a:r>
          </a:p>
          <a:p>
            <a:r>
              <a:rPr lang="en-US" sz="4800" dirty="0">
                <a:latin typeface="Times New Roman" pitchFamily="18" charset="0"/>
                <a:cs typeface="Times New Roman" pitchFamily="18" charset="0"/>
              </a:rPr>
              <a:t>The first was the</a:t>
            </a:r>
            <a:r>
              <a:rPr lang="en-US" sz="4800" b="1" dirty="0">
                <a:latin typeface="Times New Roman" pitchFamily="18" charset="0"/>
                <a:cs typeface="Times New Roman" pitchFamily="18" charset="0"/>
              </a:rPr>
              <a:t> </a:t>
            </a:r>
            <a:r>
              <a:rPr lang="en-US" sz="4800" i="1" dirty="0">
                <a:latin typeface="Times New Roman" pitchFamily="18" charset="0"/>
                <a:cs typeface="Times New Roman" pitchFamily="18" charset="0"/>
              </a:rPr>
              <a:t>S&amp;P</a:t>
            </a:r>
            <a:r>
              <a:rPr lang="en-US" sz="4800" b="1" dirty="0">
                <a:latin typeface="Times New Roman" pitchFamily="18" charset="0"/>
                <a:cs typeface="Times New Roman" pitchFamily="18" charset="0"/>
              </a:rPr>
              <a:t> </a:t>
            </a:r>
            <a:r>
              <a:rPr lang="en-US" sz="4800" i="1" dirty="0">
                <a:latin typeface="Times New Roman" pitchFamily="18" charset="0"/>
                <a:cs typeface="Times New Roman" pitchFamily="18" charset="0"/>
              </a:rPr>
              <a:t>Depository Receipt</a:t>
            </a:r>
            <a:r>
              <a:rPr lang="en-US" sz="4800" dirty="0">
                <a:latin typeface="Times New Roman" pitchFamily="18" charset="0"/>
                <a:cs typeface="Times New Roman" pitchFamily="18" charset="0"/>
              </a:rPr>
              <a:t> (</a:t>
            </a:r>
            <a:r>
              <a:rPr lang="en-US" sz="4800" i="1" dirty="0">
                <a:latin typeface="Times New Roman" pitchFamily="18" charset="0"/>
                <a:cs typeface="Times New Roman" pitchFamily="18" charset="0"/>
              </a:rPr>
              <a:t>SPDR</a:t>
            </a:r>
            <a:r>
              <a:rPr lang="en-US" sz="4800" dirty="0">
                <a:latin typeface="Times New Roman" pitchFamily="18" charset="0"/>
                <a:cs typeface="Times New Roman" pitchFamily="18" charset="0"/>
              </a:rPr>
              <a:t> or “Spider,” ticker SPY) sponsored by State Street Bank and the Merrill Lynch. The Spider fund is intended to mimic performance of the S&amp;P 500 Index by maintaining the same portfolio as the index.</a:t>
            </a:r>
          </a:p>
          <a:p>
            <a:r>
              <a:rPr lang="en-US" sz="4800" dirty="0">
                <a:latin typeface="Times New Roman" pitchFamily="18" charset="0"/>
                <a:cs typeface="Times New Roman" pitchFamily="18" charset="0"/>
              </a:rPr>
              <a:t>Unlike the case with most mutual funds, investors can trade shares of ETFs throughout the day at market prices that vary as the market index varies. </a:t>
            </a:r>
          </a:p>
          <a:p>
            <a:r>
              <a:rPr lang="en-US" sz="4800" dirty="0">
                <a:latin typeface="Times New Roman" pitchFamily="18" charset="0"/>
                <a:cs typeface="Times New Roman" pitchFamily="18" charset="0"/>
              </a:rPr>
              <a:t>Because an ETF is not actively managed, investors can benefit from low management expenses. On the other hand, investors typically pay brokerage expenses to trade the fund and face a bid-offer spread.</a:t>
            </a:r>
          </a:p>
          <a:p>
            <a:r>
              <a:rPr lang="en-US" sz="4800" dirty="0">
                <a:latin typeface="Times New Roman" pitchFamily="18" charset="0"/>
                <a:cs typeface="Times New Roman" pitchFamily="18" charset="0"/>
              </a:rPr>
              <a:t>Some ETFs are leveraged and investors have the opportunity to purchase ETFs on margin and short sell them.</a:t>
            </a:r>
            <a:endParaRPr lang="en-US" dirty="0"/>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Creating an ETF</a:t>
            </a:r>
          </a:p>
        </p:txBody>
      </p:sp>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An ETF is created by a </a:t>
            </a:r>
            <a:r>
              <a:rPr lang="en-US" i="1" dirty="0">
                <a:latin typeface="Times New Roman" pitchFamily="18" charset="0"/>
                <a:cs typeface="Times New Roman" pitchFamily="18" charset="0"/>
              </a:rPr>
              <a:t>sponsor</a:t>
            </a:r>
            <a:r>
              <a:rPr lang="en-US" dirty="0">
                <a:latin typeface="Times New Roman" pitchFamily="18" charset="0"/>
                <a:cs typeface="Times New Roman" pitchFamily="18" charset="0"/>
              </a:rPr>
              <a:t> who:</a:t>
            </a:r>
          </a:p>
          <a:p>
            <a:pPr lvl="1"/>
            <a:r>
              <a:rPr lang="en-US" dirty="0">
                <a:latin typeface="Times New Roman" pitchFamily="18" charset="0"/>
                <a:cs typeface="Times New Roman" pitchFamily="18" charset="0"/>
              </a:rPr>
              <a:t>Chooses the ETF's investment objectives and/or index target</a:t>
            </a:r>
          </a:p>
          <a:p>
            <a:pPr lvl="1"/>
            <a:r>
              <a:rPr lang="en-US" dirty="0">
                <a:latin typeface="Times New Roman" pitchFamily="18" charset="0"/>
                <a:cs typeface="Times New Roman" pitchFamily="18" charset="0"/>
              </a:rPr>
              <a:t>Chooses the method of tracking the index</a:t>
            </a:r>
          </a:p>
          <a:p>
            <a:pPr lvl="1"/>
            <a:r>
              <a:rPr lang="en-US" dirty="0">
                <a:latin typeface="Times New Roman" pitchFamily="18" charset="0"/>
                <a:cs typeface="Times New Roman" pitchFamily="18" charset="0"/>
              </a:rPr>
              <a:t>Form a trust or other entity as the holding vehicle for securities that the fund will hold</a:t>
            </a:r>
          </a:p>
          <a:p>
            <a:pPr lvl="1"/>
            <a:r>
              <a:rPr lang="en-US" dirty="0">
                <a:latin typeface="Times New Roman" pitchFamily="18" charset="0"/>
                <a:cs typeface="Times New Roman" pitchFamily="18" charset="0"/>
              </a:rPr>
              <a:t>Identifies a portfolio of assets (e.g., a portfolio that will replicate the index target) in which to invest.</a:t>
            </a:r>
          </a:p>
          <a:p>
            <a:pPr lvl="1"/>
            <a:r>
              <a:rPr lang="en-US" dirty="0">
                <a:latin typeface="Times New Roman" pitchFamily="18" charset="0"/>
                <a:cs typeface="Times New Roman" pitchFamily="18" charset="0"/>
              </a:rPr>
              <a:t>Selects an institutional investor to serve as the fund's authorized participant</a:t>
            </a:r>
          </a:p>
          <a:p>
            <a:r>
              <a:rPr lang="en-US" dirty="0">
                <a:latin typeface="Times New Roman" pitchFamily="18" charset="0"/>
                <a:cs typeface="Times New Roman" pitchFamily="18" charset="0"/>
              </a:rPr>
              <a:t>The </a:t>
            </a:r>
            <a:r>
              <a:rPr lang="en-US" i="1" dirty="0">
                <a:latin typeface="Times New Roman" pitchFamily="18" charset="0"/>
                <a:cs typeface="Times New Roman" pitchFamily="18" charset="0"/>
              </a:rPr>
              <a:t>authorized participant</a:t>
            </a:r>
            <a:r>
              <a:rPr lang="en-US" dirty="0">
                <a:latin typeface="Times New Roman" pitchFamily="18" charset="0"/>
                <a:cs typeface="Times New Roman" pitchFamily="18" charset="0"/>
              </a:rPr>
              <a:t> purchases the actual portfolio of assets to form creation units that will correspond to a fixed number of shares in the ETF. The authorized participant:</a:t>
            </a:r>
          </a:p>
          <a:p>
            <a:pPr lvl="1"/>
            <a:r>
              <a:rPr lang="en-US" dirty="0">
                <a:latin typeface="Times New Roman" pitchFamily="18" charset="0"/>
                <a:cs typeface="Times New Roman" pitchFamily="18" charset="0"/>
              </a:rPr>
              <a:t>Purchases and delivers the portfolio of assets that the ETF will hold (initially called the </a:t>
            </a:r>
            <a:r>
              <a:rPr lang="en-US" i="1" dirty="0">
                <a:latin typeface="Times New Roman" pitchFamily="18" charset="0"/>
                <a:cs typeface="Times New Roman" pitchFamily="18" charset="0"/>
              </a:rPr>
              <a:t>creation units</a:t>
            </a:r>
            <a:r>
              <a:rPr lang="en-US" dirty="0">
                <a:latin typeface="Times New Roman" pitchFamily="18" charset="0"/>
                <a:cs typeface="Times New Roman" pitchFamily="18" charset="0"/>
              </a:rPr>
              <a:t> or creation basket)</a:t>
            </a:r>
          </a:p>
          <a:p>
            <a:pPr lvl="1"/>
            <a:r>
              <a:rPr lang="en-US" dirty="0">
                <a:latin typeface="Times New Roman" pitchFamily="18" charset="0"/>
                <a:cs typeface="Times New Roman" pitchFamily="18" charset="0"/>
              </a:rPr>
              <a:t>Delivers the creation units in exchange for ETF's shares that are taken back from the fund's sponsor who created them. </a:t>
            </a:r>
          </a:p>
          <a:p>
            <a:r>
              <a:rPr lang="en-US" dirty="0">
                <a:latin typeface="Times New Roman" pitchFamily="18" charset="0"/>
                <a:cs typeface="Times New Roman" pitchFamily="18" charset="0"/>
              </a:rPr>
              <a:t>Then all or most of the ETF shares are listed and sold to other investors on an exchange.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During the Life of the ETF</a:t>
            </a:r>
          </a:p>
        </p:txBody>
      </p:sp>
      <p:sp>
        <p:nvSpPr>
          <p:cNvPr id="3" name="Content Placeholder 2"/>
          <p:cNvSpPr>
            <a:spLocks noGrp="1"/>
          </p:cNvSpPr>
          <p:nvPr>
            <p:ph idx="1"/>
          </p:nvPr>
        </p:nvSpPr>
        <p:spPr/>
        <p:txBody>
          <a:bodyPr>
            <a:normAutofit fontScale="92500"/>
          </a:bodyPr>
          <a:lstStyle/>
          <a:p>
            <a:r>
              <a:rPr lang="en-US" dirty="0">
                <a:latin typeface="Times New Roman" pitchFamily="18" charset="0"/>
                <a:cs typeface="Times New Roman" pitchFamily="18" charset="0"/>
              </a:rPr>
              <a:t>Under normal circumstances, no new shares are created and no shares are redeemed during the life of the fund.</a:t>
            </a:r>
          </a:p>
          <a:p>
            <a:r>
              <a:rPr lang="en-US" dirty="0">
                <a:latin typeface="Times New Roman" pitchFamily="18" charset="0"/>
                <a:cs typeface="Times New Roman" pitchFamily="18" charset="0"/>
              </a:rPr>
              <a:t>Enables the ETF to closely match its index target</a:t>
            </a:r>
          </a:p>
          <a:p>
            <a:r>
              <a:rPr lang="en-US" dirty="0">
                <a:latin typeface="Times New Roman" pitchFamily="18" charset="0"/>
                <a:cs typeface="Times New Roman" pitchFamily="18" charset="0"/>
              </a:rPr>
              <a:t>Enables the ETF to avoid holding cash</a:t>
            </a:r>
          </a:p>
          <a:p>
            <a:r>
              <a:rPr lang="en-US" dirty="0">
                <a:latin typeface="Times New Roman" pitchFamily="18" charset="0"/>
                <a:cs typeface="Times New Roman" pitchFamily="18" charset="0"/>
              </a:rPr>
              <a:t>When the ETF is ultimately terminated, the authorized participant repurchases shares from investors and redeems them to the fund sponsor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ETF Types</a:t>
            </a:r>
          </a:p>
        </p:txBody>
      </p:sp>
      <p:sp>
        <p:nvSpPr>
          <p:cNvPr id="3" name="Content Placeholder 2"/>
          <p:cNvSpPr>
            <a:spLocks noGrp="1"/>
          </p:cNvSpPr>
          <p:nvPr>
            <p:ph idx="1"/>
          </p:nvPr>
        </p:nvSpPr>
        <p:spPr>
          <a:xfrm>
            <a:off x="304800" y="1295400"/>
            <a:ext cx="8382000" cy="5029200"/>
          </a:xfrm>
        </p:spPr>
        <p:txBody>
          <a:bodyPr>
            <a:normAutofit fontScale="62500" lnSpcReduction="20000"/>
          </a:bodyPr>
          <a:lstStyle/>
          <a:p>
            <a:r>
              <a:rPr lang="en-US" sz="4800" dirty="0">
                <a:latin typeface="Times New Roman" pitchFamily="18" charset="0"/>
                <a:cs typeface="Times New Roman" pitchFamily="18" charset="0"/>
              </a:rPr>
              <a:t>Bear funds such as the </a:t>
            </a:r>
            <a:r>
              <a:rPr lang="en-US" sz="4800" i="1" dirty="0">
                <a:latin typeface="Times New Roman" pitchFamily="18" charset="0"/>
                <a:cs typeface="Times New Roman" pitchFamily="18" charset="0"/>
              </a:rPr>
              <a:t>Short S&amp;P 500 </a:t>
            </a:r>
            <a:r>
              <a:rPr lang="en-US" sz="4800" i="1" dirty="0" err="1">
                <a:latin typeface="Times New Roman" pitchFamily="18" charset="0"/>
                <a:cs typeface="Times New Roman" pitchFamily="18" charset="0"/>
              </a:rPr>
              <a:t>ProShares</a:t>
            </a:r>
            <a:r>
              <a:rPr lang="en-US" sz="4800" dirty="0">
                <a:latin typeface="Times New Roman" pitchFamily="18" charset="0"/>
                <a:cs typeface="Times New Roman" pitchFamily="18" charset="0"/>
              </a:rPr>
              <a:t> (ticker SH), enable investors to short the market index, are comprised of a combination of short positions in shares of stock and short positions in swap contracts involving shares.</a:t>
            </a:r>
          </a:p>
          <a:p>
            <a:r>
              <a:rPr lang="en-US" sz="4800" i="1" dirty="0">
                <a:latin typeface="Times New Roman" pitchFamily="18" charset="0"/>
                <a:cs typeface="Times New Roman" pitchFamily="18" charset="0"/>
              </a:rPr>
              <a:t>Ultra ETFs</a:t>
            </a:r>
            <a:r>
              <a:rPr lang="en-US" sz="4800" dirty="0">
                <a:latin typeface="Times New Roman" pitchFamily="18" charset="0"/>
                <a:cs typeface="Times New Roman" pitchFamily="18" charset="0"/>
              </a:rPr>
              <a:t> (bull funds) enable investors to leverage index investments.</a:t>
            </a:r>
          </a:p>
          <a:p>
            <a:r>
              <a:rPr lang="en-US" sz="4800" i="1" dirty="0">
                <a:latin typeface="Times New Roman" pitchFamily="18" charset="0"/>
                <a:cs typeface="Times New Roman" pitchFamily="18" charset="0"/>
              </a:rPr>
              <a:t>Ultra S&amp;P 500 </a:t>
            </a:r>
            <a:r>
              <a:rPr lang="en-US" sz="4800" i="1" dirty="0" err="1">
                <a:latin typeface="Times New Roman" pitchFamily="18" charset="0"/>
                <a:cs typeface="Times New Roman" pitchFamily="18" charset="0"/>
              </a:rPr>
              <a:t>ProShares</a:t>
            </a:r>
            <a:r>
              <a:rPr lang="en-US" sz="4800" dirty="0">
                <a:latin typeface="Times New Roman" pitchFamily="18" charset="0"/>
                <a:cs typeface="Times New Roman" pitchFamily="18" charset="0"/>
              </a:rPr>
              <a:t> (ticker SSO) invests in combinations of shares along with long positions in shares in swap contracts to leverage the market. Funds that double (2x) or triple leverage (3x) are most common among bull funds but are available with as much as 50x leverage.</a:t>
            </a:r>
          </a:p>
          <a:p>
            <a:endParaRPr lang="en-US" dirty="0"/>
          </a:p>
        </p:txBody>
      </p:sp>
    </p:spTree>
    <p:extLst>
      <p:ext uri="{BB962C8B-B14F-4D97-AF65-F5344CB8AC3E}">
        <p14:creationId xmlns:p14="http://schemas.microsoft.com/office/powerpoint/2010/main" val="4285127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Well-Known ETFs</a:t>
            </a:r>
          </a:p>
        </p:txBody>
      </p:sp>
      <p:sp>
        <p:nvSpPr>
          <p:cNvPr id="3" name="Content Placeholder 2"/>
          <p:cNvSpPr>
            <a:spLocks noGrp="1"/>
          </p:cNvSpPr>
          <p:nvPr>
            <p:ph idx="1"/>
          </p:nvPr>
        </p:nvSpPr>
        <p:spPr>
          <a:xfrm>
            <a:off x="304800" y="1295400"/>
            <a:ext cx="8382000" cy="5029200"/>
          </a:xfrm>
        </p:spPr>
        <p:txBody>
          <a:bodyPr>
            <a:normAutofit fontScale="92500" lnSpcReduction="10000"/>
          </a:bodyPr>
          <a:lstStyle/>
          <a:p>
            <a:r>
              <a:rPr lang="en-US" sz="4800" dirty="0">
                <a:latin typeface="Times New Roman" pitchFamily="18" charset="0"/>
                <a:cs typeface="Times New Roman" pitchFamily="18" charset="0"/>
              </a:rPr>
              <a:t>Several well-known ETFs include:</a:t>
            </a:r>
          </a:p>
          <a:p>
            <a:pPr lvl="1"/>
            <a:r>
              <a:rPr lang="en-US" sz="4000" i="1" dirty="0">
                <a:latin typeface="Times New Roman" pitchFamily="18" charset="0"/>
                <a:cs typeface="Times New Roman" pitchFamily="18" charset="0"/>
              </a:rPr>
              <a:t>DIA</a:t>
            </a:r>
            <a:r>
              <a:rPr lang="en-US" sz="4000" dirty="0">
                <a:latin typeface="Times New Roman" pitchFamily="18" charset="0"/>
                <a:cs typeface="Times New Roman" pitchFamily="18" charset="0"/>
              </a:rPr>
              <a:t> “Diamonds” that mimic the Dow Jones Industrial Average</a:t>
            </a:r>
          </a:p>
          <a:p>
            <a:pPr lvl="1"/>
            <a:r>
              <a:rPr lang="en-US" sz="4000" i="1" dirty="0">
                <a:latin typeface="Times New Roman" pitchFamily="18" charset="0"/>
                <a:cs typeface="Times New Roman" pitchFamily="18" charset="0"/>
              </a:rPr>
              <a:t>QQQ</a:t>
            </a:r>
            <a:r>
              <a:rPr lang="en-US" sz="4000" dirty="0">
                <a:latin typeface="Times New Roman" pitchFamily="18" charset="0"/>
                <a:cs typeface="Times New Roman" pitchFamily="18" charset="0"/>
              </a:rPr>
              <a:t> that mimics that NASDAQ 100</a:t>
            </a:r>
          </a:p>
          <a:p>
            <a:pPr lvl="1"/>
            <a:r>
              <a:rPr lang="en-US" sz="4000" dirty="0">
                <a:latin typeface="Times New Roman" pitchFamily="18" charset="0"/>
                <a:cs typeface="Times New Roman" pitchFamily="18" charset="0"/>
              </a:rPr>
              <a:t>Narrower sector and industry funds such as the </a:t>
            </a:r>
            <a:r>
              <a:rPr lang="en-US" sz="4000" i="1" dirty="0" err="1">
                <a:latin typeface="Times New Roman" pitchFamily="18" charset="0"/>
                <a:cs typeface="Times New Roman" pitchFamily="18" charset="0"/>
              </a:rPr>
              <a:t>i</a:t>
            </a:r>
            <a:r>
              <a:rPr lang="en-US" sz="4000" i="1" dirty="0">
                <a:latin typeface="Times New Roman" pitchFamily="18" charset="0"/>
                <a:cs typeface="Times New Roman" pitchFamily="18" charset="0"/>
              </a:rPr>
              <a:t>-shares energy sector</a:t>
            </a:r>
            <a:r>
              <a:rPr lang="en-US" sz="4000" dirty="0">
                <a:latin typeface="Times New Roman" pitchFamily="18" charset="0"/>
                <a:cs typeface="Times New Roman" pitchFamily="18" charset="0"/>
              </a:rPr>
              <a:t> that mimics the portfolio of Dow Jones Energy companies.</a:t>
            </a:r>
          </a:p>
          <a:p>
            <a:endParaRPr lang="en-US" dirty="0"/>
          </a:p>
        </p:txBody>
      </p:sp>
    </p:spTree>
    <p:extLst>
      <p:ext uri="{BB962C8B-B14F-4D97-AF65-F5344CB8AC3E}">
        <p14:creationId xmlns:p14="http://schemas.microsoft.com/office/powerpoint/2010/main" val="4285127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Index Contracts and UITs</a:t>
            </a:r>
          </a:p>
        </p:txBody>
      </p:sp>
      <p:sp>
        <p:nvSpPr>
          <p:cNvPr id="3" name="Content Placeholder 2"/>
          <p:cNvSpPr>
            <a:spLocks noGrp="1"/>
          </p:cNvSpPr>
          <p:nvPr>
            <p:ph idx="1"/>
          </p:nvPr>
        </p:nvSpPr>
        <p:spPr>
          <a:xfrm>
            <a:off x="152400" y="990600"/>
            <a:ext cx="8839200" cy="5715000"/>
          </a:xfrm>
        </p:spPr>
        <p:txBody>
          <a:bodyPr>
            <a:normAutofit fontScale="70000" lnSpcReduction="20000"/>
          </a:bodyPr>
          <a:lstStyle/>
          <a:p>
            <a:r>
              <a:rPr lang="en-US" dirty="0">
                <a:latin typeface="Times New Roman" pitchFamily="18" charset="0"/>
                <a:cs typeface="Times New Roman" pitchFamily="18" charset="0"/>
              </a:rPr>
              <a:t>While different in structure from ETFs and index funds, </a:t>
            </a:r>
            <a:r>
              <a:rPr lang="en-US" i="1" dirty="0">
                <a:latin typeface="Times New Roman" pitchFamily="18" charset="0"/>
                <a:cs typeface="Times New Roman" pitchFamily="18" charset="0"/>
              </a:rPr>
              <a:t>unit investment trusts</a:t>
            </a:r>
            <a:r>
              <a:rPr lang="en-US" dirty="0">
                <a:latin typeface="Times New Roman" pitchFamily="18" charset="0"/>
                <a:cs typeface="Times New Roman" pitchFamily="18" charset="0"/>
              </a:rPr>
              <a:t> (UITs) have been created to replicate indices. For example:</a:t>
            </a:r>
          </a:p>
          <a:p>
            <a:pPr lvl="1"/>
            <a:r>
              <a:rPr lang="en-US" i="1" dirty="0">
                <a:latin typeface="Times New Roman" pitchFamily="18" charset="0"/>
                <a:cs typeface="Times New Roman" pitchFamily="18" charset="0"/>
              </a:rPr>
              <a:t>Diamonds</a:t>
            </a:r>
            <a:r>
              <a:rPr lang="en-US" dirty="0">
                <a:latin typeface="Times New Roman" pitchFamily="18" charset="0"/>
                <a:cs typeface="Times New Roman" pitchFamily="18" charset="0"/>
              </a:rPr>
              <a:t>, shares of the Diamonds Trust created to replicate the Dow Jones Industrial Average</a:t>
            </a:r>
          </a:p>
          <a:p>
            <a:pPr lvl="1"/>
            <a:r>
              <a:rPr lang="en-US" dirty="0">
                <a:latin typeface="Times New Roman" pitchFamily="18" charset="0"/>
                <a:cs typeface="Times New Roman" pitchFamily="18" charset="0"/>
              </a:rPr>
              <a:t>Spiders (Standard &amp; </a:t>
            </a:r>
            <a:r>
              <a:rPr lang="en-US" dirty="0" err="1">
                <a:latin typeface="Times New Roman" pitchFamily="18" charset="0"/>
                <a:cs typeface="Times New Roman" pitchFamily="18" charset="0"/>
              </a:rPr>
              <a:t>Poors</a:t>
            </a:r>
            <a:r>
              <a:rPr lang="en-US" dirty="0">
                <a:latin typeface="Times New Roman" pitchFamily="18" charset="0"/>
                <a:cs typeface="Times New Roman" pitchFamily="18" charset="0"/>
              </a:rPr>
              <a:t> Depository Receipts) track the S&amp;P 500</a:t>
            </a:r>
          </a:p>
          <a:p>
            <a:pPr lvl="1"/>
            <a:r>
              <a:rPr lang="en-US" i="1" dirty="0">
                <a:latin typeface="Times New Roman" pitchFamily="18" charset="0"/>
                <a:cs typeface="Times New Roman" pitchFamily="18" charset="0"/>
              </a:rPr>
              <a:t>Midcap Spiders</a:t>
            </a:r>
            <a:r>
              <a:rPr lang="en-US" dirty="0">
                <a:latin typeface="Times New Roman" pitchFamily="18" charset="0"/>
                <a:cs typeface="Times New Roman" pitchFamily="18" charset="0"/>
              </a:rPr>
              <a:t> track the S&amp;P Midcap 400 Index</a:t>
            </a:r>
          </a:p>
          <a:p>
            <a:pPr lvl="1"/>
            <a:r>
              <a:rPr lang="en-US" i="1" dirty="0">
                <a:latin typeface="Times New Roman" pitchFamily="18" charset="0"/>
                <a:cs typeface="Times New Roman" pitchFamily="18" charset="0"/>
              </a:rPr>
              <a:t>Webs</a:t>
            </a:r>
            <a:r>
              <a:rPr lang="en-US" dirty="0">
                <a:latin typeface="Times New Roman" pitchFamily="18" charset="0"/>
                <a:cs typeface="Times New Roman" pitchFamily="18" charset="0"/>
              </a:rPr>
              <a:t>, which track the Morgan Stanley world equity benchmark indices were also created to trade on the ASE. </a:t>
            </a:r>
          </a:p>
          <a:p>
            <a:r>
              <a:rPr lang="en-US" dirty="0">
                <a:latin typeface="Times New Roman" pitchFamily="18" charset="0"/>
                <a:cs typeface="Times New Roman" pitchFamily="18" charset="0"/>
              </a:rPr>
              <a:t>Although these trusts are designed to track a particular index, their shares are often more volatile than the index itself. One explanation for this volatility is that there is substantial trading volume during market swings. This might suggest that traders’ activities tend to increase market volatility.</a:t>
            </a:r>
          </a:p>
          <a:p>
            <a:r>
              <a:rPr lang="en-US" dirty="0">
                <a:latin typeface="Times New Roman" pitchFamily="18" charset="0"/>
                <a:cs typeface="Times New Roman" pitchFamily="18" charset="0"/>
              </a:rPr>
              <a:t>Total return swaps provide for one party to swap cash flows on one basket of securities for cash flows associated with an interest rate instrument. Sometimes, such swaps substitute for actual security or basket holdings in trusts.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1"/>
            <a:ext cx="9144000" cy="761999"/>
          </a:xfrm>
        </p:spPr>
        <p:txBody>
          <a:bodyPr>
            <a:normAutofit/>
          </a:bodyPr>
          <a:lstStyle/>
          <a:p>
            <a:r>
              <a:rPr lang="en-US" sz="3600" b="1" dirty="0">
                <a:latin typeface="Times New Roman" pitchFamily="18" charset="0"/>
                <a:cs typeface="Times New Roman" pitchFamily="18" charset="0"/>
              </a:rPr>
              <a:t>4.1. Institutions and Market Impact</a:t>
            </a:r>
            <a:endParaRPr lang="en-US" sz="3400" dirty="0">
              <a:latin typeface="Times New Roman" pitchFamily="18" charset="0"/>
              <a:cs typeface="Times New Roman" pitchFamily="18" charset="0"/>
            </a:endParaRPr>
          </a:p>
        </p:txBody>
      </p:sp>
      <p:sp>
        <p:nvSpPr>
          <p:cNvPr id="3" name="Subtitle 2"/>
          <p:cNvSpPr>
            <a:spLocks noGrp="1"/>
          </p:cNvSpPr>
          <p:nvPr>
            <p:ph type="subTitle" idx="1"/>
          </p:nvPr>
        </p:nvSpPr>
        <p:spPr>
          <a:xfrm>
            <a:off x="0" y="1143000"/>
            <a:ext cx="9144000" cy="5715000"/>
          </a:xfrm>
        </p:spPr>
        <p:txBody>
          <a:bodyPr>
            <a:normAutofit lnSpcReduction="10000"/>
          </a:bodyPr>
          <a:lstStyle/>
          <a:p>
            <a:pPr algn="l">
              <a:buFont typeface="Arial" pitchFamily="34" charset="0"/>
              <a:buChar char="•"/>
            </a:pPr>
            <a:r>
              <a:rPr lang="en-US" dirty="0">
                <a:solidFill>
                  <a:schemeClr val="tx1"/>
                </a:solidFill>
                <a:latin typeface="Times New Roman" pitchFamily="18" charset="0"/>
                <a:cs typeface="Times New Roman" pitchFamily="18" charset="0"/>
              </a:rPr>
              <a:t> Institutions today own the bulk of securities and execute the majority of trades. </a:t>
            </a:r>
          </a:p>
          <a:p>
            <a:pPr algn="l">
              <a:buFont typeface="Arial" pitchFamily="34" charset="0"/>
              <a:buChar char="•"/>
            </a:pPr>
            <a:r>
              <a:rPr lang="en-US" dirty="0">
                <a:solidFill>
                  <a:schemeClr val="tx1"/>
                </a:solidFill>
                <a:latin typeface="Times New Roman" pitchFamily="18" charset="0"/>
                <a:cs typeface="Times New Roman" pitchFamily="18" charset="0"/>
              </a:rPr>
              <a:t>  Institutions managed roughly $103 trillion in 2021 for tens of millions of clients. </a:t>
            </a:r>
          </a:p>
          <a:p>
            <a:pPr algn="l">
              <a:buFont typeface="Arial" pitchFamily="34" charset="0"/>
              <a:buChar char="•"/>
            </a:pPr>
            <a:r>
              <a:rPr lang="en-US" dirty="0">
                <a:solidFill>
                  <a:schemeClr val="tx1"/>
                </a:solidFill>
                <a:latin typeface="Times New Roman" pitchFamily="18" charset="0"/>
                <a:cs typeface="Times New Roman" pitchFamily="18" charset="0"/>
              </a:rPr>
              <a:t>  Institutional investors include buy-side institutions such as mutual funds, pension funds, life insurance companies, trust departments of banks and investment companies. </a:t>
            </a:r>
          </a:p>
          <a:p>
            <a:pPr algn="l">
              <a:buFont typeface="Arial" pitchFamily="34" charset="0"/>
              <a:buChar char="•"/>
            </a:pPr>
            <a:r>
              <a:rPr lang="en-US" dirty="0">
                <a:solidFill>
                  <a:schemeClr val="tx1"/>
                </a:solidFill>
                <a:latin typeface="Times New Roman" pitchFamily="18" charset="0"/>
                <a:cs typeface="Times New Roman" pitchFamily="18" charset="0"/>
              </a:rPr>
              <a:t>  Institutional investor transactions are frequently executed by professional traders, either as employees or acting as agents.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fontScale="90000"/>
          </a:bodyPr>
          <a:lstStyle/>
          <a:p>
            <a:r>
              <a:rPr lang="en-US" sz="4000" b="1" dirty="0">
                <a:latin typeface="Times New Roman" pitchFamily="18" charset="0"/>
                <a:cs typeface="Times New Roman" pitchFamily="18" charset="0"/>
              </a:rPr>
              <a:t>4.3. Unregistered Investment Companies</a:t>
            </a:r>
            <a:endParaRPr lang="en-US" dirty="0"/>
          </a:p>
        </p:txBody>
      </p:sp>
      <p:sp>
        <p:nvSpPr>
          <p:cNvPr id="3" name="Content Placeholder 2"/>
          <p:cNvSpPr>
            <a:spLocks noGrp="1"/>
          </p:cNvSpPr>
          <p:nvPr>
            <p:ph idx="1"/>
          </p:nvPr>
        </p:nvSpPr>
        <p:spPr>
          <a:xfrm>
            <a:off x="228600" y="838200"/>
            <a:ext cx="8686800" cy="5715000"/>
          </a:xfrm>
        </p:spPr>
        <p:txBody>
          <a:bodyPr>
            <a:normAutofit fontScale="62500" lnSpcReduction="20000"/>
          </a:bodyPr>
          <a:lstStyle/>
          <a:p>
            <a:r>
              <a:rPr lang="en-US" sz="3500" i="1" dirty="0">
                <a:latin typeface="Times New Roman" pitchFamily="18" charset="0"/>
                <a:cs typeface="Times New Roman" pitchFamily="18" charset="0"/>
              </a:rPr>
              <a:t>Pension funds</a:t>
            </a:r>
            <a:r>
              <a:rPr lang="en-US" sz="3500" dirty="0">
                <a:latin typeface="Times New Roman" pitchFamily="18" charset="0"/>
                <a:cs typeface="Times New Roman" pitchFamily="18" charset="0"/>
              </a:rPr>
              <a:t> are established by employers to facilitate and organize the investment of employees' retirement funds.</a:t>
            </a:r>
          </a:p>
          <a:p>
            <a:pPr lvl="1"/>
            <a:r>
              <a:rPr lang="en-US" sz="3000" dirty="0">
                <a:latin typeface="Times New Roman" pitchFamily="18" charset="0"/>
                <a:cs typeface="Times New Roman" pitchFamily="18" charset="0"/>
              </a:rPr>
              <a:t>Pension funds in sum hold over $20 trillion in assets for their beneficiaries. More than half of working Americans participate in pension plans, representing very diverse ownership structure somewhat representative of the U.S. population.</a:t>
            </a:r>
          </a:p>
          <a:p>
            <a:pPr lvl="1"/>
            <a:r>
              <a:rPr lang="en-US" sz="3000" dirty="0">
                <a:latin typeface="Times New Roman" pitchFamily="18" charset="0"/>
                <a:cs typeface="Times New Roman" pitchFamily="18" charset="0"/>
              </a:rPr>
              <a:t>Regulators, in part due to the ERISA tend to discourage pension plans from taking imprudent risks.</a:t>
            </a:r>
          </a:p>
          <a:p>
            <a:r>
              <a:rPr lang="en-US" sz="3500" dirty="0">
                <a:latin typeface="Times New Roman" pitchFamily="18" charset="0"/>
                <a:cs typeface="Times New Roman" pitchFamily="18" charset="0"/>
              </a:rPr>
              <a:t>Private equity refers to asset managers that make equity investments in companies that are not publicly traded. </a:t>
            </a:r>
          </a:p>
          <a:p>
            <a:pPr lvl="1"/>
            <a:r>
              <a:rPr lang="en-US" sz="3000" dirty="0">
                <a:latin typeface="Times New Roman" pitchFamily="18" charset="0"/>
                <a:cs typeface="Times New Roman" pitchFamily="18" charset="0"/>
              </a:rPr>
              <a:t>Private equity markets provide funding for start-up firms, private middle-market firms, management buyouts (MBOs), leveraged buyouts (LBOs), firms in financial distress, and public firms seeking buyout financing. </a:t>
            </a:r>
          </a:p>
          <a:p>
            <a:pPr lvl="1"/>
            <a:r>
              <a:rPr lang="en-US" sz="3000" dirty="0">
                <a:latin typeface="Times New Roman" pitchFamily="18" charset="0"/>
                <a:cs typeface="Times New Roman" pitchFamily="18" charset="0"/>
              </a:rPr>
              <a:t>Private equity shares are not publicly traded (with a few exceptions), are illiquid and exempt from SEC registration requirements. </a:t>
            </a:r>
          </a:p>
          <a:p>
            <a:pPr lvl="1"/>
            <a:r>
              <a:rPr lang="en-US" sz="3000" dirty="0">
                <a:latin typeface="Times New Roman" pitchFamily="18" charset="0"/>
                <a:cs typeface="Times New Roman" pitchFamily="18" charset="0"/>
              </a:rPr>
              <a:t>Private equity firms frequently take active monitoring, management and advising roles in their portfolio firms. There are a variety of types of private equity firms, ranging from venture capital (VC) firms to hedge funds.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normAutofit/>
          </a:bodyPr>
          <a:lstStyle/>
          <a:p>
            <a:r>
              <a:rPr lang="en-US" sz="4000" b="1" dirty="0">
                <a:latin typeface="Times New Roman" pitchFamily="18" charset="0"/>
                <a:cs typeface="Times New Roman" pitchFamily="18" charset="0"/>
              </a:rPr>
              <a:t>Banks as Investors</a:t>
            </a:r>
            <a:endParaRPr lang="en-US" dirty="0"/>
          </a:p>
        </p:txBody>
      </p:sp>
      <p:sp>
        <p:nvSpPr>
          <p:cNvPr id="3" name="Content Placeholder 2"/>
          <p:cNvSpPr>
            <a:spLocks noGrp="1"/>
          </p:cNvSpPr>
          <p:nvPr>
            <p:ph idx="1"/>
          </p:nvPr>
        </p:nvSpPr>
        <p:spPr>
          <a:xfrm>
            <a:off x="533400" y="1066800"/>
            <a:ext cx="8229600" cy="5257800"/>
          </a:xfrm>
        </p:spPr>
        <p:txBody>
          <a:bodyPr>
            <a:normAutofit lnSpcReduction="10000"/>
          </a:bodyPr>
          <a:lstStyle/>
          <a:p>
            <a:r>
              <a:rPr lang="en-US" sz="3500" dirty="0">
                <a:latin typeface="Times New Roman" pitchFamily="18" charset="0"/>
                <a:cs typeface="Times New Roman" pitchFamily="18" charset="0"/>
              </a:rPr>
              <a:t>Banks also provide professional asset management services, including trust management for clients.</a:t>
            </a:r>
          </a:p>
          <a:p>
            <a:pPr lvl="1"/>
            <a:r>
              <a:rPr lang="en-US" sz="2600" dirty="0">
                <a:latin typeface="Times New Roman" pitchFamily="18" charset="0"/>
                <a:cs typeface="Times New Roman" pitchFamily="18" charset="0"/>
              </a:rPr>
              <a:t>Trusts are legal entities or vehicles for enabling grantors that set aside assets in trusts on behalf of beneficiaries such as heirs, charities and others to accomplish various financial goals. Banks in their roles as trustees or asset managers manage trusts on behalf of grantors and their beneficiaries.</a:t>
            </a:r>
          </a:p>
          <a:p>
            <a:pPr lvl="1"/>
            <a:r>
              <a:rPr lang="en-US" sz="2600" dirty="0">
                <a:latin typeface="Times New Roman" pitchFamily="18" charset="0"/>
                <a:cs typeface="Times New Roman" pitchFamily="18" charset="0"/>
              </a:rPr>
              <a:t>Private banking refers to services such as banking and investment management provided by banks to high net worth clients.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a:latin typeface="Times New Roman" pitchFamily="18" charset="0"/>
                <a:cs typeface="Times New Roman" pitchFamily="18" charset="0"/>
              </a:rPr>
              <a:t>Hedge Funds</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sz="3500" i="1" dirty="0">
                <a:latin typeface="Times New Roman" pitchFamily="18" charset="0"/>
                <a:cs typeface="Times New Roman" pitchFamily="18" charset="0"/>
              </a:rPr>
              <a:t>Hedge funds</a:t>
            </a:r>
            <a:r>
              <a:rPr lang="en-US" sz="3500" dirty="0">
                <a:latin typeface="Times New Roman" pitchFamily="18" charset="0"/>
                <a:cs typeface="Times New Roman" pitchFamily="18" charset="0"/>
              </a:rPr>
              <a:t> are unregistered private funds that allow investors to pool their investment assets.</a:t>
            </a:r>
          </a:p>
          <a:p>
            <a:r>
              <a:rPr lang="en-US" sz="3500" dirty="0">
                <a:latin typeface="Times New Roman" pitchFamily="18" charset="0"/>
                <a:cs typeface="Times New Roman" pitchFamily="18" charset="0"/>
              </a:rPr>
              <a:t>To avoid S.E.C. registration and regulations, hedge funds usually only accept funds from small numbers (often less than 100) of </a:t>
            </a:r>
            <a:r>
              <a:rPr lang="en-US" sz="3500" i="1" dirty="0">
                <a:latin typeface="Times New Roman" pitchFamily="18" charset="0"/>
                <a:cs typeface="Times New Roman" pitchFamily="18" charset="0"/>
              </a:rPr>
              <a:t>accredited</a:t>
            </a:r>
            <a:r>
              <a:rPr lang="en-US" sz="3500" dirty="0">
                <a:latin typeface="Times New Roman" pitchFamily="18" charset="0"/>
                <a:cs typeface="Times New Roman" pitchFamily="18" charset="0"/>
              </a:rPr>
              <a:t> investors, typically high net worth individuals and institutions. </a:t>
            </a:r>
          </a:p>
          <a:p>
            <a:r>
              <a:rPr lang="en-US" sz="3500" dirty="0">
                <a:latin typeface="Times New Roman" pitchFamily="18" charset="0"/>
                <a:cs typeface="Times New Roman" pitchFamily="18" charset="0"/>
              </a:rPr>
              <a:t>Because most hedge funds have only a small number of managers, they typically focus their investment strategies on the expertise of a few key managers. </a:t>
            </a:r>
          </a:p>
        </p:txBody>
      </p:sp>
    </p:spTree>
    <p:extLst>
      <p:ext uri="{BB962C8B-B14F-4D97-AF65-F5344CB8AC3E}">
        <p14:creationId xmlns:p14="http://schemas.microsoft.com/office/powerpoint/2010/main" val="309074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b="1" dirty="0">
                <a:latin typeface="Times New Roman" pitchFamily="18" charset="0"/>
                <a:cs typeface="Times New Roman" pitchFamily="18" charset="0"/>
              </a:rPr>
              <a:t>Hedge Fund Strategies</a:t>
            </a:r>
          </a:p>
        </p:txBody>
      </p:sp>
      <p:sp>
        <p:nvSpPr>
          <p:cNvPr id="3" name="Content Placeholder 2"/>
          <p:cNvSpPr>
            <a:spLocks noGrp="1"/>
          </p:cNvSpPr>
          <p:nvPr>
            <p:ph idx="1"/>
          </p:nvPr>
        </p:nvSpPr>
        <p:spPr>
          <a:xfrm>
            <a:off x="457200" y="1447800"/>
            <a:ext cx="8229600" cy="4876800"/>
          </a:xfrm>
        </p:spPr>
        <p:txBody>
          <a:bodyPr>
            <a:normAutofit fontScale="92500" lnSpcReduction="20000"/>
          </a:bodyPr>
          <a:lstStyle/>
          <a:p>
            <a:r>
              <a:rPr lang="en-US" sz="3400" dirty="0">
                <a:latin typeface="Times New Roman" pitchFamily="18" charset="0"/>
                <a:cs typeface="Times New Roman" pitchFamily="18" charset="0"/>
              </a:rPr>
              <a:t>Many hedge funds seek investment opportunities or niches where larger institutions are constrained due to regulatory restrictions. For example:</a:t>
            </a:r>
          </a:p>
          <a:p>
            <a:pPr lvl="1"/>
            <a:r>
              <a:rPr lang="en-US" sz="3000" dirty="0">
                <a:latin typeface="Times New Roman" pitchFamily="18" charset="0"/>
                <a:cs typeface="Times New Roman" pitchFamily="18" charset="0"/>
              </a:rPr>
              <a:t>Because many banks, pension funds and other institutions cannot focus activities in the securities of distressed corporations, some hedge funds will specialize in such investments. </a:t>
            </a:r>
          </a:p>
          <a:p>
            <a:pPr lvl="1"/>
            <a:r>
              <a:rPr lang="en-US" sz="3000" dirty="0">
                <a:latin typeface="Times New Roman" pitchFamily="18" charset="0"/>
                <a:cs typeface="Times New Roman" pitchFamily="18" charset="0"/>
              </a:rPr>
              <a:t>Some funds specialize in short sales and derivatives to hedge against market downturns</a:t>
            </a:r>
          </a:p>
          <a:p>
            <a:pPr lvl="1"/>
            <a:r>
              <a:rPr lang="en-US" sz="3000" dirty="0">
                <a:latin typeface="Times New Roman" pitchFamily="18" charset="0"/>
                <a:cs typeface="Times New Roman" pitchFamily="18" charset="0"/>
              </a:rPr>
              <a:t>Some funds simply focus on searches for arbitrage opportunities.</a:t>
            </a:r>
          </a:p>
        </p:txBody>
      </p:sp>
    </p:spTree>
    <p:extLst>
      <p:ext uri="{BB962C8B-B14F-4D97-AF65-F5344CB8AC3E}">
        <p14:creationId xmlns:p14="http://schemas.microsoft.com/office/powerpoint/2010/main" val="11718579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b="1" dirty="0">
                <a:latin typeface="Times New Roman" pitchFamily="18" charset="0"/>
                <a:cs typeface="Times New Roman" pitchFamily="18" charset="0"/>
              </a:rPr>
              <a:t>Hedge Fund Fees and Performance</a:t>
            </a:r>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r>
              <a:rPr lang="en-US" sz="3400" dirty="0">
                <a:latin typeface="Times New Roman" pitchFamily="18" charset="0"/>
                <a:cs typeface="Times New Roman" pitchFamily="18" charset="0"/>
              </a:rPr>
              <a:t>Hedge fund managers typically take a proportion of assets invested (2% is a norm) and another portion of profits (20% is typical) as compensation. </a:t>
            </a:r>
          </a:p>
          <a:p>
            <a:r>
              <a:rPr lang="en-US" sz="3400" dirty="0">
                <a:latin typeface="Times New Roman" pitchFamily="18" charset="0"/>
                <a:cs typeface="Times New Roman" pitchFamily="18" charset="0"/>
              </a:rPr>
              <a:t>While hedge funds are frequently able to report results that beat the </a:t>
            </a:r>
            <a:r>
              <a:rPr lang="en-US" sz="3400" dirty="0" err="1">
                <a:latin typeface="Times New Roman" pitchFamily="18" charset="0"/>
                <a:cs typeface="Times New Roman" pitchFamily="18" charset="0"/>
              </a:rPr>
              <a:t>marke</a:t>
            </a:r>
            <a:r>
              <a:rPr lang="en-US" sz="3400" dirty="0">
                <a:latin typeface="Times New Roman" pitchFamily="18" charset="0"/>
                <a:cs typeface="Times New Roman" pitchFamily="18" charset="0"/>
              </a:rPr>
              <a:t>, investors should realize that performance results do not usually include the last several months of a hedge fund’s existence, which is when a fund is most likely to fail.</a:t>
            </a:r>
          </a:p>
        </p:txBody>
      </p:sp>
    </p:spTree>
    <p:extLst>
      <p:ext uri="{BB962C8B-B14F-4D97-AF65-F5344CB8AC3E}">
        <p14:creationId xmlns:p14="http://schemas.microsoft.com/office/powerpoint/2010/main" val="878370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a:latin typeface="Times New Roman" pitchFamily="18" charset="0"/>
                <a:cs typeface="Times New Roman" pitchFamily="18" charset="0"/>
              </a:rPr>
              <a:t>Rule 144A Markets</a:t>
            </a:r>
            <a:endParaRPr lang="en-US" b="1" dirty="0"/>
          </a:p>
        </p:txBody>
      </p:sp>
      <p:sp>
        <p:nvSpPr>
          <p:cNvPr id="3" name="Content Placeholder 2"/>
          <p:cNvSpPr>
            <a:spLocks noGrp="1"/>
          </p:cNvSpPr>
          <p:nvPr>
            <p:ph idx="1"/>
          </p:nvPr>
        </p:nvSpPr>
        <p:spPr>
          <a:xfrm>
            <a:off x="228600" y="914400"/>
            <a:ext cx="8610600" cy="5791200"/>
          </a:xfrm>
        </p:spPr>
        <p:txBody>
          <a:bodyPr>
            <a:normAutofit fontScale="62500" lnSpcReduction="20000"/>
          </a:bodyPr>
          <a:lstStyle/>
          <a:p>
            <a:r>
              <a:rPr lang="en-US" dirty="0">
                <a:latin typeface="Times New Roman" pitchFamily="18" charset="0"/>
                <a:cs typeface="Times New Roman" pitchFamily="18" charset="0"/>
              </a:rPr>
              <a:t>Rule 144A markets are for institutional traders to trade unregistered securities.</a:t>
            </a:r>
          </a:p>
          <a:p>
            <a:pPr lvl="1"/>
            <a:r>
              <a:rPr lang="en-US" dirty="0">
                <a:latin typeface="Times New Roman" pitchFamily="18" charset="0"/>
                <a:cs typeface="Times New Roman" pitchFamily="18" charset="0"/>
              </a:rPr>
              <a:t> The SEC adopted Rule 144A in 1990 as an amendment to the Securities Act of 1933 to set forth rules and conditions for the trading of unregistered securities. </a:t>
            </a:r>
          </a:p>
          <a:p>
            <a:pPr lvl="1"/>
            <a:r>
              <a:rPr lang="en-US" dirty="0">
                <a:latin typeface="Times New Roman" pitchFamily="18" charset="0"/>
                <a:cs typeface="Times New Roman" pitchFamily="18" charset="0"/>
              </a:rPr>
              <a:t>Most securities issued under Rule 144A are by public firms needing to avoid the reporting requirements and delays associated with registered offerings. </a:t>
            </a:r>
          </a:p>
          <a:p>
            <a:pPr lvl="1"/>
            <a:r>
              <a:rPr lang="en-US" dirty="0">
                <a:latin typeface="Times New Roman" pitchFamily="18" charset="0"/>
                <a:cs typeface="Times New Roman" pitchFamily="18" charset="0"/>
              </a:rPr>
              <a:t>Some firms are foreign or private seeking to avoid S.E.C. reporting and registration requirements. </a:t>
            </a:r>
          </a:p>
          <a:p>
            <a:r>
              <a:rPr lang="en-US" dirty="0">
                <a:latin typeface="Times New Roman" pitchFamily="18" charset="0"/>
                <a:cs typeface="Times New Roman" pitchFamily="18" charset="0"/>
              </a:rPr>
              <a:t>Only “Qualified Institutional Buyers” (QIBs: institutions with investment portfolios exceeding $100 million) can purchase securities in a Rule 144A offering. Companies may have no more than 499 qualified institutional investors to retain their 144A status.</a:t>
            </a:r>
          </a:p>
          <a:p>
            <a:r>
              <a:rPr lang="en-US" dirty="0">
                <a:latin typeface="Times New Roman" pitchFamily="18" charset="0"/>
                <a:cs typeface="Times New Roman" pitchFamily="18" charset="0"/>
              </a:rPr>
              <a:t>The </a:t>
            </a:r>
            <a:r>
              <a:rPr lang="en-US" dirty="0" err="1">
                <a:latin typeface="Times New Roman" pitchFamily="18" charset="0"/>
                <a:cs typeface="Times New Roman" pitchFamily="18" charset="0"/>
              </a:rPr>
              <a:t>Nasdaq</a:t>
            </a:r>
            <a:r>
              <a:rPr lang="en-US" dirty="0">
                <a:latin typeface="Times New Roman" pitchFamily="18" charset="0"/>
                <a:cs typeface="Times New Roman" pitchFamily="18" charset="0"/>
              </a:rPr>
              <a:t> Stock Market, Inc. maintains a centralized trading and negotiation system for 144A securities.</a:t>
            </a:r>
          </a:p>
          <a:p>
            <a:r>
              <a:rPr lang="en-US" dirty="0" err="1">
                <a:latin typeface="Times New Roman" pitchFamily="18" charset="0"/>
                <a:cs typeface="Times New Roman" pitchFamily="18" charset="0"/>
              </a:rPr>
              <a:t>GSTrUE</a:t>
            </a:r>
            <a:r>
              <a:rPr lang="en-US" dirty="0">
                <a:latin typeface="Times New Roman" pitchFamily="18" charset="0"/>
                <a:cs typeface="Times New Roman" pitchFamily="18" charset="0"/>
              </a:rPr>
              <a:t>, the Goldman Sachs Tradable Unregistered Equity OTC Program was, in part, created to sell shares of </a:t>
            </a:r>
            <a:r>
              <a:rPr lang="en-US" dirty="0" err="1">
                <a:latin typeface="Times New Roman" pitchFamily="18" charset="0"/>
                <a:cs typeface="Times New Roman" pitchFamily="18" charset="0"/>
              </a:rPr>
              <a:t>Oaktree</a:t>
            </a:r>
            <a:r>
              <a:rPr lang="en-US" dirty="0">
                <a:latin typeface="Times New Roman" pitchFamily="18" charset="0"/>
                <a:cs typeface="Times New Roman" pitchFamily="18" charset="0"/>
              </a:rPr>
              <a:t> Capital Management, LLC, a private equity firm. </a:t>
            </a:r>
            <a:r>
              <a:rPr lang="en-US" dirty="0" err="1">
                <a:latin typeface="Times New Roman" pitchFamily="18" charset="0"/>
                <a:cs typeface="Times New Roman" pitchFamily="18" charset="0"/>
              </a:rPr>
              <a:t>Oaktree</a:t>
            </a:r>
            <a:r>
              <a:rPr lang="en-US" dirty="0">
                <a:latin typeface="Times New Roman" pitchFamily="18" charset="0"/>
                <a:cs typeface="Times New Roman" pitchFamily="18" charset="0"/>
              </a:rPr>
              <a:t>, like other alternative management firms Blackstone and Fortress, prefers to operate under regulatory “radars” and with a significant degree of confidentiality. </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4.8. High Frequency Trading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715000"/>
          </a:xfrm>
        </p:spPr>
        <p:txBody>
          <a:bodyPr>
            <a:noAutofit/>
          </a:bodyPr>
          <a:lstStyle/>
          <a:p>
            <a:pPr>
              <a:spcBef>
                <a:spcPts val="0"/>
              </a:spcBef>
            </a:pPr>
            <a:r>
              <a:rPr lang="en-US" dirty="0">
                <a:latin typeface="Times New Roman" pitchFamily="18" charset="0"/>
                <a:cs typeface="Times New Roman" pitchFamily="18" charset="0"/>
              </a:rPr>
              <a:t>High frequency trading refers to the practice of rapid executions of multiple transactions for securities followed by extremely short holding periods, perhaps as short as fractions of seconds.</a:t>
            </a:r>
          </a:p>
          <a:p>
            <a:pPr lvl="1">
              <a:spcBef>
                <a:spcPts val="0"/>
              </a:spcBef>
            </a:pPr>
            <a:r>
              <a:rPr lang="en-US" sz="2400" dirty="0">
                <a:latin typeface="Times New Roman" pitchFamily="18" charset="0"/>
                <a:cs typeface="Times New Roman" pitchFamily="18" charset="0"/>
              </a:rPr>
              <a:t>They focus on small price changes and discrepancies, often “ticks.” </a:t>
            </a:r>
          </a:p>
          <a:p>
            <a:pPr lvl="1">
              <a:spcBef>
                <a:spcPts val="0"/>
              </a:spcBef>
            </a:pPr>
            <a:r>
              <a:rPr lang="en-US" sz="2400" dirty="0">
                <a:latin typeface="Times New Roman" pitchFamily="18" charset="0"/>
                <a:cs typeface="Times New Roman" pitchFamily="18" charset="0"/>
              </a:rPr>
              <a:t>They require sophisticated technology, communications and computing resources, costing millions or even tens of millions of dollars.</a:t>
            </a:r>
          </a:p>
          <a:p>
            <a:pPr>
              <a:spcBef>
                <a:spcPts val="0"/>
              </a:spcBef>
            </a:pPr>
            <a:r>
              <a:rPr lang="en-US" dirty="0">
                <a:latin typeface="Times New Roman" pitchFamily="18" charset="0"/>
                <a:cs typeface="Times New Roman" pitchFamily="18" charset="0"/>
              </a:rPr>
              <a:t>High frequency trading  accounts for more than half of equities trading volume, adding liquidity to the market.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fontScale="90000"/>
          </a:bodyPr>
          <a:lstStyle/>
          <a:p>
            <a:r>
              <a:rPr lang="en-US" b="1" dirty="0">
                <a:latin typeface="Times New Roman" pitchFamily="18" charset="0"/>
                <a:cs typeface="Times New Roman" pitchFamily="18" charset="0"/>
              </a:rPr>
              <a:t>Latency and High Frequency Trading</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5486400"/>
          </a:xfrm>
        </p:spPr>
        <p:txBody>
          <a:bodyPr>
            <a:noAutofit/>
          </a:bodyPr>
          <a:lstStyle/>
          <a:p>
            <a:pPr>
              <a:spcBef>
                <a:spcPts val="0"/>
              </a:spcBef>
            </a:pPr>
            <a:r>
              <a:rPr lang="en-US" dirty="0">
                <a:latin typeface="Times New Roman" pitchFamily="18" charset="0"/>
                <a:cs typeface="Times New Roman" pitchFamily="18" charset="0"/>
              </a:rPr>
              <a:t>High frequency trading obviously depends on execution speed and is generally motivated by latency.</a:t>
            </a:r>
          </a:p>
          <a:p>
            <a:pPr>
              <a:spcBef>
                <a:spcPts val="0"/>
              </a:spcBef>
            </a:pPr>
            <a:r>
              <a:rPr lang="en-US" dirty="0">
                <a:latin typeface="Times New Roman" pitchFamily="18" charset="0"/>
                <a:cs typeface="Times New Roman" pitchFamily="18" charset="0"/>
              </a:rPr>
              <a:t>Many markets measure </a:t>
            </a:r>
            <a:r>
              <a:rPr lang="en-US" i="1" dirty="0">
                <a:latin typeface="Times New Roman" pitchFamily="18" charset="0"/>
                <a:cs typeface="Times New Roman" pitchFamily="18" charset="0"/>
              </a:rPr>
              <a:t>latency</a:t>
            </a:r>
            <a:r>
              <a:rPr lang="en-US" dirty="0">
                <a:latin typeface="Times New Roman" pitchFamily="18" charset="0"/>
                <a:cs typeface="Times New Roman" pitchFamily="18" charset="0"/>
              </a:rPr>
              <a:t>, the delay between an order signal and its execution in milliseconds.</a:t>
            </a:r>
          </a:p>
          <a:p>
            <a:pPr lvl="1">
              <a:spcBef>
                <a:spcPts val="0"/>
              </a:spcBef>
            </a:pPr>
            <a:r>
              <a:rPr lang="en-US" sz="2400" dirty="0">
                <a:latin typeface="Times New Roman" pitchFamily="18" charset="0"/>
                <a:cs typeface="Times New Roman" pitchFamily="18" charset="0"/>
              </a:rPr>
              <a:t>New technology installed by the NYSE has reduced latency to less than 5 milliseconds (.005 seconds) for most of its high frequency transactions.</a:t>
            </a:r>
          </a:p>
          <a:p>
            <a:pPr lvl="1">
              <a:spcBef>
                <a:spcPts val="0"/>
              </a:spcBef>
            </a:pPr>
            <a:r>
              <a:rPr lang="en-US" sz="2400" dirty="0">
                <a:latin typeface="Times New Roman" pitchFamily="18" charset="0"/>
                <a:cs typeface="Times New Roman" pitchFamily="18" charset="0"/>
              </a:rPr>
              <a:t>KCG LLC focuses in the high frequency execution services industry, and as does Citadel Investment Group.</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a:latin typeface="Times New Roman" pitchFamily="18" charset="0"/>
                <a:cs typeface="Times New Roman" pitchFamily="18" charset="0"/>
              </a:rPr>
              <a:t>HFT and Sniffing Algorithms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371600"/>
            <a:ext cx="7848600" cy="4572000"/>
          </a:xfrm>
        </p:spPr>
        <p:txBody>
          <a:bodyPr>
            <a:noAutofit/>
          </a:bodyPr>
          <a:lstStyle/>
          <a:p>
            <a:pPr>
              <a:spcBef>
                <a:spcPts val="0"/>
              </a:spcBef>
            </a:pPr>
            <a:r>
              <a:rPr lang="en-US" dirty="0">
                <a:latin typeface="Times New Roman" pitchFamily="18" charset="0"/>
                <a:cs typeface="Times New Roman" pitchFamily="18" charset="0"/>
              </a:rPr>
              <a:t>High frequency trading relies on algorithms,</a:t>
            </a:r>
          </a:p>
          <a:p>
            <a:pPr>
              <a:spcBef>
                <a:spcPts val="0"/>
              </a:spcBef>
            </a:pPr>
            <a:r>
              <a:rPr lang="en-US" dirty="0">
                <a:latin typeface="Times New Roman" pitchFamily="18" charset="0"/>
                <a:cs typeface="Times New Roman" pitchFamily="18" charset="0"/>
              </a:rPr>
              <a:t>Many algorithms are designed specifically to anticipate and exploit the algorithms used by other institutions. </a:t>
            </a:r>
          </a:p>
          <a:p>
            <a:pPr>
              <a:spcBef>
                <a:spcPts val="0"/>
              </a:spcBef>
            </a:pPr>
            <a:r>
              <a:rPr lang="en-US" dirty="0">
                <a:latin typeface="Times New Roman" pitchFamily="18" charset="0"/>
                <a:cs typeface="Times New Roman" pitchFamily="18" charset="0"/>
              </a:rPr>
              <a:t>Hence, some high frequency trader algorithms are designed to detect ("sniff out") and exploit competitors’ algorithms.</a:t>
            </a:r>
            <a:endParaRPr lang="en-US" sz="36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Liquidity Rebate Traders</a:t>
            </a:r>
          </a:p>
        </p:txBody>
      </p:sp>
      <p:sp>
        <p:nvSpPr>
          <p:cNvPr id="3" name="Content Placeholder 2"/>
          <p:cNvSpPr>
            <a:spLocks noGrp="1"/>
          </p:cNvSpPr>
          <p:nvPr>
            <p:ph idx="1"/>
          </p:nvPr>
        </p:nvSpPr>
        <p:spPr/>
        <p:txBody>
          <a:bodyPr>
            <a:normAutofit/>
          </a:bodyPr>
          <a:lstStyle/>
          <a:p>
            <a:pPr marL="685800"/>
            <a:r>
              <a:rPr lang="en-US" sz="2000" dirty="0">
                <a:latin typeface="Times New Roman" pitchFamily="18" charset="0"/>
                <a:cs typeface="Times New Roman" pitchFamily="18" charset="0"/>
              </a:rPr>
              <a:t>Some high frequency traders, known as </a:t>
            </a:r>
            <a:r>
              <a:rPr lang="en-US" sz="2000" i="1" dirty="0">
                <a:latin typeface="Times New Roman" pitchFamily="18" charset="0"/>
                <a:cs typeface="Times New Roman" pitchFamily="18" charset="0"/>
              </a:rPr>
              <a:t>liquidity rebate traders</a:t>
            </a:r>
            <a:r>
              <a:rPr lang="en-US" sz="2000" dirty="0">
                <a:latin typeface="Times New Roman" pitchFamily="18" charset="0"/>
                <a:cs typeface="Times New Roman" pitchFamily="18" charset="0"/>
              </a:rPr>
              <a:t>, rely on payment for order flow. </a:t>
            </a:r>
          </a:p>
          <a:p>
            <a:r>
              <a:rPr lang="en-US" sz="2000" dirty="0">
                <a:latin typeface="Times New Roman" pitchFamily="18" charset="0"/>
                <a:cs typeface="Times New Roman" pitchFamily="18" charset="0"/>
              </a:rPr>
              <a:t>Many exchanges, ECNs and some market makers offer rebates of about ¼ penny per share to certain broker dealers that execute orders. </a:t>
            </a:r>
          </a:p>
          <a:p>
            <a:r>
              <a:rPr lang="en-US" sz="2000" dirty="0">
                <a:latin typeface="Times New Roman" pitchFamily="18" charset="0"/>
                <a:cs typeface="Times New Roman" pitchFamily="18" charset="0"/>
              </a:rPr>
              <a:t>Executed orders supply liquidity in the market, and the payments or rebates for this order flow might be regarded as payment for supplying liquidity. </a:t>
            </a:r>
          </a:p>
          <a:p>
            <a:r>
              <a:rPr lang="en-US" sz="2000" dirty="0">
                <a:latin typeface="Times New Roman" pitchFamily="18" charset="0"/>
                <a:cs typeface="Times New Roman" pitchFamily="18" charset="0"/>
              </a:rPr>
              <a:t>Brokers and traders using this liquidity might be expected to pay higher fees to the exchange or ECN. </a:t>
            </a:r>
          </a:p>
          <a:p>
            <a:r>
              <a:rPr lang="en-US" sz="2000" dirty="0">
                <a:latin typeface="Times New Roman" pitchFamily="18" charset="0"/>
                <a:cs typeface="Times New Roman" pitchFamily="18" charset="0"/>
              </a:rPr>
              <a:t>A dealer purchasing shares at 50.00 and quickly reselling them for 50.00 may still make a ½ penny profit per share from the liquidity rebate.</a:t>
            </a:r>
          </a:p>
          <a:p>
            <a:r>
              <a:rPr lang="en-US" sz="2000" dirty="0">
                <a:latin typeface="Times New Roman" pitchFamily="18" charset="0"/>
                <a:cs typeface="Times New Roman" pitchFamily="18" charset="0"/>
              </a:rPr>
              <a:t>Buy side traders  pay this fee through higher exchange/ECN fees, but these fees might be regarded as the cost of using liquidity in the market</a:t>
            </a:r>
            <a:endParaRPr lang="en-US"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a:latin typeface="Times New Roman" pitchFamily="18" charset="0"/>
                <a:cs typeface="Times New Roman" pitchFamily="18" charset="0"/>
              </a:rPr>
              <a:t>Institutional Trading Impact on Prices</a:t>
            </a:r>
            <a:endParaRPr lang="en-US" dirty="0"/>
          </a:p>
        </p:txBody>
      </p:sp>
      <p:sp>
        <p:nvSpPr>
          <p:cNvPr id="3" name="Content Placeholder 2"/>
          <p:cNvSpPr>
            <a:spLocks noGrp="1"/>
          </p:cNvSpPr>
          <p:nvPr>
            <p:ph idx="1"/>
          </p:nvPr>
        </p:nvSpPr>
        <p:spPr>
          <a:xfrm>
            <a:off x="457200" y="1295400"/>
            <a:ext cx="8229600" cy="4572001"/>
          </a:xfrm>
        </p:spPr>
        <p:txBody>
          <a:bodyPr>
            <a:normAutofit fontScale="85000" lnSpcReduction="10000"/>
          </a:bodyPr>
          <a:lstStyle/>
          <a:p>
            <a:r>
              <a:rPr lang="en-US" dirty="0">
                <a:latin typeface="Times New Roman" pitchFamily="18" charset="0"/>
                <a:cs typeface="Times New Roman" pitchFamily="18" charset="0"/>
              </a:rPr>
              <a:t>Institutional transactions have important effects on security liquidity, prices and volatility.</a:t>
            </a:r>
          </a:p>
          <a:p>
            <a:r>
              <a:rPr lang="en-US" dirty="0">
                <a:latin typeface="Times New Roman" pitchFamily="18" charset="0"/>
                <a:cs typeface="Times New Roman" pitchFamily="18" charset="0"/>
              </a:rPr>
              <a:t>For example, stocks with the largest proportional institutional ownership experience the most volatile swings when the market is most volatile. Why?</a:t>
            </a:r>
          </a:p>
          <a:p>
            <a:pPr lvl="1">
              <a:buFont typeface="Arial" pitchFamily="34" charset="0"/>
              <a:buChar char="•"/>
            </a:pPr>
            <a:r>
              <a:rPr lang="en-US" dirty="0">
                <a:latin typeface="Times New Roman" pitchFamily="18" charset="0"/>
                <a:cs typeface="Times New Roman" pitchFamily="18" charset="0"/>
              </a:rPr>
              <a:t>Maybe because institutions invest in larger blocks of shares and their transactions push the market more than non-institutional shareholders? </a:t>
            </a:r>
          </a:p>
          <a:p>
            <a:pPr lvl="1">
              <a:buFont typeface="Arial" pitchFamily="34" charset="0"/>
              <a:buChar char="•"/>
            </a:pPr>
            <a:r>
              <a:rPr lang="en-US" dirty="0">
                <a:latin typeface="Times New Roman" pitchFamily="18" charset="0"/>
                <a:cs typeface="Times New Roman" pitchFamily="18" charset="0"/>
              </a:rPr>
              <a:t>Maybe institutional shareholders are more informed than other traders?</a:t>
            </a:r>
          </a:p>
          <a:p>
            <a:pPr lvl="1">
              <a:buFont typeface="Arial" pitchFamily="34" charset="0"/>
              <a:buChar char="•"/>
            </a:pPr>
            <a:r>
              <a:rPr lang="en-US" dirty="0">
                <a:latin typeface="Times New Roman" pitchFamily="18" charset="0"/>
                <a:cs typeface="Times New Roman" pitchFamily="18" charset="0"/>
              </a:rPr>
              <a:t>The link between institutional trading and security behavior is important to the trader.</a:t>
            </a:r>
          </a:p>
        </p:txBody>
      </p:sp>
    </p:spTree>
    <p:extLst>
      <p:ext uri="{BB962C8B-B14F-4D97-AF65-F5344CB8AC3E}">
        <p14:creationId xmlns:p14="http://schemas.microsoft.com/office/powerpoint/2010/main" val="1315097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Co-Location</a:t>
            </a: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Many firms engaging in high frequency trading have co-location facilities, where they rent space from market centers, such as from the major exchanges ECNs and other alternative trading systems. </a:t>
            </a:r>
          </a:p>
          <a:p>
            <a:pPr lvl="1"/>
            <a:r>
              <a:rPr lang="en-US" sz="2000" dirty="0">
                <a:latin typeface="Times New Roman" pitchFamily="18" charset="0"/>
                <a:cs typeface="Times New Roman" pitchFamily="18" charset="0"/>
              </a:rPr>
              <a:t>The purpose of co-location where their servers are located next to the market center’s data servers is to reduce latency. This co-location (also called proximity hosting) provides significant millisecond and even microsecond advantages, and enable institutions to better serve their clients. </a:t>
            </a:r>
          </a:p>
          <a:p>
            <a:pPr lvl="1"/>
            <a:r>
              <a:rPr lang="en-US" sz="2000" dirty="0">
                <a:latin typeface="Times New Roman" pitchFamily="18" charset="0"/>
                <a:cs typeface="Times New Roman" pitchFamily="18" charset="0"/>
              </a:rPr>
              <a:t>The fairness of this high-cost practice has been questioned and remains under SEC scrutiny.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Speed Limits</a:t>
            </a:r>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Consider the following: In 1 microsecond, light (or, an electronic signal) can travel about 300 meters. </a:t>
            </a:r>
          </a:p>
          <a:p>
            <a:r>
              <a:rPr lang="en-US" sz="2800" dirty="0">
                <a:latin typeface="Times New Roman" pitchFamily="18" charset="0"/>
                <a:cs typeface="Times New Roman" pitchFamily="18" charset="0"/>
              </a:rPr>
              <a:t>Thus, it takes at least 200 microseconds for an electronic signal to travel 60 kilometers from the NYSE in Manhattan to a hedge fund in Greenwich Connecticut.</a:t>
            </a:r>
          </a:p>
          <a:p>
            <a:pPr lvl="1"/>
            <a:r>
              <a:rPr lang="en-US" sz="2000" dirty="0">
                <a:latin typeface="Times New Roman" pitchFamily="18" charset="0"/>
                <a:cs typeface="Times New Roman" pitchFamily="18" charset="0"/>
              </a:rPr>
              <a:t>This calculation ignores the additional latency induced by routers, switches, etc. </a:t>
            </a:r>
          </a:p>
          <a:p>
            <a:pPr lvl="1"/>
            <a:r>
              <a:rPr lang="en-US" sz="2000" dirty="0">
                <a:latin typeface="Times New Roman" pitchFamily="18" charset="0"/>
                <a:cs typeface="Times New Roman" pitchFamily="18" charset="0"/>
              </a:rPr>
              <a:t>One exchange provides institutions that co-locate in its facilities with cables of identical length to connect its data feeds, regardless of how many meters an office is from the feeds.</a:t>
            </a:r>
          </a:p>
          <a:p>
            <a:endParaRPr lang="en-US" dirty="0"/>
          </a:p>
        </p:txBody>
      </p:sp>
    </p:spTree>
    <p:extLst>
      <p:ext uri="{BB962C8B-B14F-4D97-AF65-F5344CB8AC3E}">
        <p14:creationId xmlns:p14="http://schemas.microsoft.com/office/powerpoint/2010/main" val="361493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Latency Arbitrage</a:t>
            </a:r>
          </a:p>
        </p:txBody>
      </p:sp>
      <p:sp>
        <p:nvSpPr>
          <p:cNvPr id="3" name="Content Placeholder 2"/>
          <p:cNvSpPr>
            <a:spLocks noGrp="1"/>
          </p:cNvSpPr>
          <p:nvPr>
            <p:ph idx="1"/>
          </p:nvPr>
        </p:nvSpPr>
        <p:spPr>
          <a:xfrm>
            <a:off x="228600" y="1143000"/>
            <a:ext cx="8686800" cy="5486400"/>
          </a:xfrm>
        </p:spPr>
        <p:txBody>
          <a:bodyPr>
            <a:normAutofit/>
          </a:bodyPr>
          <a:lstStyle/>
          <a:p>
            <a:r>
              <a:rPr lang="en-US" sz="3400" dirty="0">
                <a:latin typeface="Times New Roman" pitchFamily="18" charset="0"/>
                <a:cs typeface="Times New Roman" pitchFamily="18" charset="0"/>
              </a:rPr>
              <a:t>Latency is concerned with the speed of quotation display or order execution after quotes and orders have been sent.</a:t>
            </a:r>
          </a:p>
          <a:p>
            <a:r>
              <a:rPr lang="en-US" sz="3400" dirty="0">
                <a:latin typeface="Times New Roman" pitchFamily="18" charset="0"/>
                <a:cs typeface="Times New Roman" pitchFamily="18" charset="0"/>
              </a:rPr>
              <a:t>Latency arbitrage occurs when orders are executed by faster market participants in reaction to slow order display processes on behalf of slower participants before slow participants can react.</a:t>
            </a:r>
          </a:p>
          <a:p>
            <a:r>
              <a:rPr lang="en-US" sz="3400" dirty="0">
                <a:latin typeface="Times New Roman" pitchFamily="18" charset="0"/>
                <a:cs typeface="Times New Roman" pitchFamily="18" charset="0"/>
              </a:rPr>
              <a:t>In effect, latency arbitrage enables faster participants to react before slower participants.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Latency Arbitrage Illustration</a:t>
            </a:r>
          </a:p>
        </p:txBody>
      </p:sp>
      <p:sp>
        <p:nvSpPr>
          <p:cNvPr id="3" name="Content Placeholder 2"/>
          <p:cNvSpPr>
            <a:spLocks noGrp="1"/>
          </p:cNvSpPr>
          <p:nvPr>
            <p:ph idx="1"/>
          </p:nvPr>
        </p:nvSpPr>
        <p:spPr>
          <a:xfrm>
            <a:off x="228600" y="1143000"/>
            <a:ext cx="8686800" cy="5486400"/>
          </a:xfrm>
        </p:spPr>
        <p:txBody>
          <a:bodyPr>
            <a:normAutofit fontScale="77500" lnSpcReduction="20000"/>
          </a:bodyPr>
          <a:lstStyle/>
          <a:p>
            <a:r>
              <a:rPr lang="en-US" sz="3400" dirty="0">
                <a:latin typeface="Times New Roman" pitchFamily="18" charset="0"/>
                <a:cs typeface="Times New Roman" pitchFamily="18" charset="0"/>
              </a:rPr>
              <a:t>Consider this illustration of a high frequency trader whose automated trading facility enables it to exploit its informational advantage: </a:t>
            </a:r>
          </a:p>
          <a:p>
            <a:pPr lvl="1"/>
            <a:r>
              <a:rPr lang="en-US" sz="2900" dirty="0">
                <a:latin typeface="Times New Roman" pitchFamily="18" charset="0"/>
                <a:cs typeface="Times New Roman" pitchFamily="18" charset="0"/>
              </a:rPr>
              <a:t>The initial market for Stock X is 50.00 Bid / Offered at 50.01</a:t>
            </a:r>
          </a:p>
          <a:p>
            <a:pPr lvl="1"/>
            <a:r>
              <a:rPr lang="en-US" sz="2900" dirty="0">
                <a:latin typeface="Times New Roman" pitchFamily="18" charset="0"/>
                <a:cs typeface="Times New Roman" pitchFamily="18" charset="0"/>
              </a:rPr>
              <a:t>The high frequency trader’s superior technology and location enables it to pick up an institutional bid for 50.01 for Stock X that is likely to be followed by more and higher bids. </a:t>
            </a:r>
          </a:p>
          <a:p>
            <a:pPr lvl="1"/>
            <a:r>
              <a:rPr lang="en-US" sz="2900" dirty="0">
                <a:latin typeface="Times New Roman" pitchFamily="18" charset="0"/>
                <a:cs typeface="Times New Roman" pitchFamily="18" charset="0"/>
              </a:rPr>
              <a:t>This bid arrives in the high frequency trader’s computer 10 microseconds before most competing traders’ computers.</a:t>
            </a:r>
          </a:p>
          <a:p>
            <a:pPr lvl="1"/>
            <a:r>
              <a:rPr lang="en-US" sz="2900" dirty="0">
                <a:latin typeface="Times New Roman" pitchFamily="18" charset="0"/>
                <a:cs typeface="Times New Roman" pitchFamily="18" charset="0"/>
              </a:rPr>
              <a:t>The high frequency trader’s computer buys all available shares offered at 50.01 before competing traders act.</a:t>
            </a:r>
          </a:p>
          <a:p>
            <a:pPr lvl="1"/>
            <a:r>
              <a:rPr lang="en-US" sz="2900" dirty="0">
                <a:latin typeface="Times New Roman" pitchFamily="18" charset="0"/>
                <a:cs typeface="Times New Roman" pitchFamily="18" charset="0"/>
              </a:rPr>
              <a:t>The institutional buyer is unable to purchase at 50.01.</a:t>
            </a:r>
          </a:p>
          <a:p>
            <a:pPr lvl="1"/>
            <a:r>
              <a:rPr lang="en-US" sz="2900" dirty="0">
                <a:latin typeface="Times New Roman" pitchFamily="18" charset="0"/>
                <a:cs typeface="Times New Roman" pitchFamily="18" charset="0"/>
              </a:rPr>
              <a:t>The market for the stock changes to 50.01 Bid / Offered at 50.02.</a:t>
            </a:r>
          </a:p>
          <a:p>
            <a:pPr lvl="0"/>
            <a:r>
              <a:rPr lang="en-US" sz="3400" dirty="0">
                <a:latin typeface="Times New Roman" pitchFamily="18" charset="0"/>
                <a:cs typeface="Times New Roman" pitchFamily="18" charset="0"/>
              </a:rPr>
              <a:t>The high frequency trader sells shares to the institutional buyer for 50.02, locking a .01 profit per share.</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Latency Arbitrage and Broadcom</a:t>
            </a:r>
          </a:p>
        </p:txBody>
      </p:sp>
      <p:sp>
        <p:nvSpPr>
          <p:cNvPr id="3" name="Content Placeholder 2"/>
          <p:cNvSpPr>
            <a:spLocks noGrp="1"/>
          </p:cNvSpPr>
          <p:nvPr>
            <p:ph idx="1"/>
          </p:nvPr>
        </p:nvSpPr>
        <p:spPr>
          <a:xfrm>
            <a:off x="457200" y="1295400"/>
            <a:ext cx="8229600" cy="5105400"/>
          </a:xfrm>
        </p:spPr>
        <p:txBody>
          <a:bodyPr>
            <a:normAutofit fontScale="70000" lnSpcReduction="20000"/>
          </a:bodyPr>
          <a:lstStyle/>
          <a:p>
            <a:r>
              <a:rPr lang="en-US" sz="3400" dirty="0">
                <a:latin typeface="Times New Roman" pitchFamily="18" charset="0"/>
                <a:cs typeface="Times New Roman" pitchFamily="18" charset="0"/>
              </a:rPr>
              <a:t>Consider a second example described in the </a:t>
            </a:r>
            <a:r>
              <a:rPr lang="en-US" sz="3400" i="1" dirty="0">
                <a:latin typeface="Times New Roman" pitchFamily="18" charset="0"/>
                <a:cs typeface="Times New Roman" pitchFamily="18" charset="0"/>
              </a:rPr>
              <a:t>Wall Street Journal</a:t>
            </a:r>
            <a:r>
              <a:rPr lang="en-US" sz="3400" dirty="0">
                <a:latin typeface="Times New Roman" pitchFamily="18" charset="0"/>
                <a:cs typeface="Times New Roman" pitchFamily="18" charset="0"/>
              </a:rPr>
              <a:t>. </a:t>
            </a:r>
          </a:p>
          <a:p>
            <a:pPr lvl="1"/>
            <a:r>
              <a:rPr lang="en-US" sz="3000" dirty="0">
                <a:latin typeface="Times New Roman" pitchFamily="18" charset="0"/>
                <a:cs typeface="Times New Roman" pitchFamily="18" charset="0"/>
              </a:rPr>
              <a:t>In July 2009, Intel, the computer chip giant, reported robust earnings and some traders considered the semiconductor company Broadcom to be a buying opportunity. </a:t>
            </a:r>
          </a:p>
          <a:p>
            <a:pPr lvl="1"/>
            <a:r>
              <a:rPr lang="en-US" sz="3000" dirty="0">
                <a:latin typeface="Times New Roman" pitchFamily="18" charset="0"/>
                <a:cs typeface="Times New Roman" pitchFamily="18" charset="0"/>
              </a:rPr>
              <a:t>Many of these traders, to disguise their interest, split their orders into small batches.</a:t>
            </a:r>
          </a:p>
          <a:p>
            <a:pPr lvl="1"/>
            <a:r>
              <a:rPr lang="en-US" sz="3000" dirty="0">
                <a:latin typeface="Times New Roman" pitchFamily="18" charset="0"/>
                <a:cs typeface="Times New Roman" pitchFamily="18" charset="0"/>
              </a:rPr>
              <a:t>Broadcom began trading that day at $26.20. High frequency traders (HFTs) with faster access to quotes were able to see that there was a strong interest in Broadcom. </a:t>
            </a:r>
          </a:p>
          <a:p>
            <a:pPr lvl="1"/>
            <a:r>
              <a:rPr lang="en-US" sz="3000" dirty="0">
                <a:latin typeface="Times New Roman" pitchFamily="18" charset="0"/>
                <a:cs typeface="Times New Roman" pitchFamily="18" charset="0"/>
              </a:rPr>
              <a:t>The HFTs began buying Broadcom shares and then reselling them to the slower investors at higher prices. The price of Broadcom quickly rose to $26.39 as HFTs began offering to sell hundreds of thousands of shares. </a:t>
            </a:r>
          </a:p>
          <a:p>
            <a:pPr lvl="1"/>
            <a:r>
              <a:rPr lang="en-US" sz="3000" dirty="0">
                <a:latin typeface="Times New Roman" pitchFamily="18" charset="0"/>
                <a:cs typeface="Times New Roman" pitchFamily="18" charset="0"/>
              </a:rPr>
              <a:t>Slower-moving traders paid $1.4 million for about 56,000 shares, or $7,800 more than if they had been able to move as quickly as the high-frequency traders.</a:t>
            </a:r>
          </a:p>
          <a:p>
            <a:endParaRPr lang="en-US" dirty="0"/>
          </a:p>
        </p:txBody>
      </p:sp>
    </p:spTree>
    <p:extLst>
      <p:ext uri="{BB962C8B-B14F-4D97-AF65-F5344CB8AC3E}">
        <p14:creationId xmlns:p14="http://schemas.microsoft.com/office/powerpoint/2010/main" val="26131738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HFT Strategies</a:t>
            </a:r>
            <a:endParaRPr lang="en-US" dirty="0"/>
          </a:p>
        </p:txBody>
      </p:sp>
      <p:sp>
        <p:nvSpPr>
          <p:cNvPr id="3" name="Content Placeholder 2"/>
          <p:cNvSpPr>
            <a:spLocks noGrp="1"/>
          </p:cNvSpPr>
          <p:nvPr>
            <p:ph idx="1"/>
          </p:nvPr>
        </p:nvSpPr>
        <p:spPr>
          <a:xfrm>
            <a:off x="152400" y="838200"/>
            <a:ext cx="8763000" cy="5715000"/>
          </a:xfrm>
        </p:spPr>
        <p:txBody>
          <a:bodyPr>
            <a:normAutofit fontScale="70000" lnSpcReduction="20000"/>
          </a:bodyPr>
          <a:lstStyle/>
          <a:p>
            <a:r>
              <a:rPr lang="en-US" dirty="0">
                <a:latin typeface="Times New Roman" pitchFamily="18" charset="0"/>
                <a:cs typeface="Times New Roman" pitchFamily="18" charset="0"/>
              </a:rPr>
              <a:t>Many HFT strategies are quite simple.</a:t>
            </a:r>
          </a:p>
          <a:p>
            <a:pPr lvl="1"/>
            <a:r>
              <a:rPr lang="en-US" dirty="0">
                <a:latin typeface="Times New Roman" pitchFamily="18" charset="0"/>
                <a:cs typeface="Times New Roman" pitchFamily="18" charset="0"/>
              </a:rPr>
              <a:t>Many HFT desks are largely replacing the more traditional dealers as market makers by relying on simple </a:t>
            </a:r>
            <a:r>
              <a:rPr lang="en-US" i="1" dirty="0">
                <a:latin typeface="Times New Roman" pitchFamily="18" charset="0"/>
                <a:cs typeface="Times New Roman" pitchFamily="18" charset="0"/>
              </a:rPr>
              <a:t>passive market-making</a:t>
            </a:r>
            <a:r>
              <a:rPr lang="en-US" dirty="0">
                <a:latin typeface="Times New Roman" pitchFamily="18" charset="0"/>
                <a:cs typeface="Times New Roman" pitchFamily="18" charset="0"/>
              </a:rPr>
              <a:t>, placing quotations in large quantities. Here, the HFT strategy seeks to profit through a simple high volume based on having its own bids and offers taken. </a:t>
            </a:r>
          </a:p>
          <a:p>
            <a:pPr lvl="1"/>
            <a:r>
              <a:rPr lang="en-US" dirty="0">
                <a:latin typeface="Times New Roman" pitchFamily="18" charset="0"/>
                <a:cs typeface="Times New Roman" pitchFamily="18" charset="0"/>
              </a:rPr>
              <a:t>Many firms are quotations to seek liquidity rebates by providing liquidity to markets.</a:t>
            </a:r>
          </a:p>
          <a:p>
            <a:r>
              <a:rPr lang="en-US" dirty="0">
                <a:latin typeface="Times New Roman" pitchFamily="18" charset="0"/>
                <a:cs typeface="Times New Roman" pitchFamily="18" charset="0"/>
              </a:rPr>
              <a:t>Other HFT desks seek profits through cross-asset or cross-market arbitrage strategies or by accessing information or executing trades more quickly than their competition.</a:t>
            </a:r>
          </a:p>
          <a:p>
            <a:pPr lvl="1"/>
            <a:r>
              <a:rPr lang="en-US" dirty="0">
                <a:latin typeface="Times New Roman" pitchFamily="18" charset="0"/>
                <a:cs typeface="Times New Roman" pitchFamily="18" charset="0"/>
              </a:rPr>
              <a:t>Co-location, the most rapid data feeds and trade execution abilities are crucial here. </a:t>
            </a:r>
          </a:p>
          <a:p>
            <a:r>
              <a:rPr lang="en-US" dirty="0">
                <a:latin typeface="Times New Roman" pitchFamily="18" charset="0"/>
                <a:cs typeface="Times New Roman" pitchFamily="18" charset="0"/>
              </a:rPr>
              <a:t>HFT desks often seek to anticipate order flow (including "sniffing out" competing algorithms. Order anticipators are referred to as "parasitic traders" in that they use traders' information without contributing to price discovery or enhancing liquidity. </a:t>
            </a:r>
          </a:p>
          <a:p>
            <a:r>
              <a:rPr lang="en-US" dirty="0">
                <a:latin typeface="Times New Roman" pitchFamily="18" charset="0"/>
                <a:cs typeface="Times New Roman" pitchFamily="18" charset="0"/>
              </a:rPr>
              <a:t>Finally, even though most HFT's seek to hedge or neutralize their positions (be flat by the end of the trading day), some do seek profits through speculation or by making other directional trades.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latin typeface="Times New Roman" pitchFamily="18" charset="0"/>
                <a:cs typeface="Times New Roman" pitchFamily="18" charset="0"/>
              </a:rPr>
              <a:t>HFT Technologies</a:t>
            </a:r>
            <a:endParaRPr lang="en-US" dirty="0"/>
          </a:p>
        </p:txBody>
      </p:sp>
      <p:sp>
        <p:nvSpPr>
          <p:cNvPr id="3" name="Content Placeholder 2"/>
          <p:cNvSpPr>
            <a:spLocks noGrp="1"/>
          </p:cNvSpPr>
          <p:nvPr>
            <p:ph idx="1"/>
          </p:nvPr>
        </p:nvSpPr>
        <p:spPr>
          <a:xfrm>
            <a:off x="152400" y="838200"/>
            <a:ext cx="8763000" cy="5715000"/>
          </a:xfrm>
        </p:spPr>
        <p:txBody>
          <a:bodyPr>
            <a:normAutofit fontScale="92500" lnSpcReduction="20000"/>
          </a:bodyPr>
          <a:lstStyle/>
          <a:p>
            <a:r>
              <a:rPr lang="en-US" dirty="0">
                <a:latin typeface="Times New Roman" pitchFamily="18" charset="0"/>
                <a:cs typeface="Times New Roman" pitchFamily="18" charset="0"/>
              </a:rPr>
              <a:t>HFT firms obtain direct market access (DMA) to appropriate trading venues and by obtaining hardware and software necessary for strategy implementation. </a:t>
            </a:r>
          </a:p>
          <a:p>
            <a:pPr lvl="1"/>
            <a:r>
              <a:rPr lang="en-US" dirty="0">
                <a:latin typeface="Times New Roman" pitchFamily="18" charset="0"/>
                <a:cs typeface="Times New Roman" pitchFamily="18" charset="0"/>
              </a:rPr>
              <a:t>Software and even strategies can be obtained through brokerage firms, purchased through consulting firms and other developers or created in-house. </a:t>
            </a:r>
          </a:p>
          <a:p>
            <a:pPr lvl="1"/>
            <a:r>
              <a:rPr lang="en-US" dirty="0">
                <a:latin typeface="Times New Roman" pitchFamily="18" charset="0"/>
                <a:cs typeface="Times New Roman" pitchFamily="18" charset="0"/>
              </a:rPr>
              <a:t>For example, </a:t>
            </a:r>
            <a:r>
              <a:rPr lang="en-US" i="1" dirty="0" err="1">
                <a:latin typeface="Times New Roman" pitchFamily="18" charset="0"/>
                <a:cs typeface="Times New Roman" pitchFamily="18" charset="0"/>
              </a:rPr>
              <a:t>InfoReach</a:t>
            </a:r>
            <a:r>
              <a:rPr lang="en-US" dirty="0">
                <a:latin typeface="Times New Roman" pitchFamily="18" charset="0"/>
                <a:cs typeface="Times New Roman" pitchFamily="18" charset="0"/>
              </a:rPr>
              <a:t> is a provider of broker-neutral software and systems for electronic, algorithmic and high frequency trade analysis, management and execution through its </a:t>
            </a:r>
            <a:r>
              <a:rPr lang="en-US" i="1" dirty="0" err="1">
                <a:latin typeface="Times New Roman" pitchFamily="18" charset="0"/>
                <a:cs typeface="Times New Roman" pitchFamily="18" charset="0"/>
              </a:rPr>
              <a:t>HiFREQ</a:t>
            </a:r>
            <a:r>
              <a:rPr lang="en-US" dirty="0">
                <a:latin typeface="Times New Roman" pitchFamily="18" charset="0"/>
                <a:cs typeface="Times New Roman" pitchFamily="18" charset="0"/>
              </a:rPr>
              <a:t> algorithmic engine. </a:t>
            </a:r>
          </a:p>
          <a:p>
            <a:pPr lvl="1"/>
            <a:r>
              <a:rPr lang="en-US" dirty="0">
                <a:latin typeface="Times New Roman" pitchFamily="18" charset="0"/>
                <a:cs typeface="Times New Roman" pitchFamily="18" charset="0"/>
              </a:rPr>
              <a:t>It is designed to enable traders to create and deploy proprietary, complex trading strategies as well as access algorithms from brokers and other third-party providers. </a:t>
            </a:r>
          </a:p>
          <a:p>
            <a:pPr lvl="1"/>
            <a:r>
              <a:rPr lang="en-US" dirty="0" err="1">
                <a:latin typeface="Times New Roman" pitchFamily="18" charset="0"/>
                <a:cs typeface="Times New Roman" pitchFamily="18" charset="0"/>
              </a:rPr>
              <a:t>InfoReach</a:t>
            </a:r>
            <a:r>
              <a:rPr lang="en-US" dirty="0">
                <a:latin typeface="Times New Roman" pitchFamily="18" charset="0"/>
                <a:cs typeface="Times New Roman" pitchFamily="18" charset="0"/>
              </a:rPr>
              <a:t> also supplies its internal </a:t>
            </a:r>
            <a:r>
              <a:rPr lang="en-US" i="1" dirty="0">
                <a:latin typeface="Times New Roman" pitchFamily="18" charset="0"/>
                <a:cs typeface="Times New Roman" pitchFamily="18" charset="0"/>
              </a:rPr>
              <a:t>FIX Engine</a:t>
            </a:r>
            <a:r>
              <a:rPr lang="en-US" dirty="0">
                <a:latin typeface="Times New Roman" pitchFamily="18" charset="0"/>
                <a:cs typeface="Times New Roman" pitchFamily="18" charset="0"/>
              </a:rPr>
              <a:t> as a routing system.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HFT Impact on Market Quality</a:t>
            </a:r>
          </a:p>
        </p:txBody>
      </p:sp>
      <p:sp>
        <p:nvSpPr>
          <p:cNvPr id="3" name="Content Placeholder 2"/>
          <p:cNvSpPr>
            <a:spLocks noGrp="1"/>
          </p:cNvSpPr>
          <p:nvPr>
            <p:ph idx="1"/>
          </p:nvPr>
        </p:nvSpPr>
        <p:spPr/>
        <p:txBody>
          <a:bodyPr>
            <a:noAutofit/>
          </a:bodyPr>
          <a:lstStyle/>
          <a:p>
            <a:r>
              <a:rPr lang="en-US" sz="1800" dirty="0">
                <a:latin typeface="Times New Roman" pitchFamily="18" charset="0"/>
                <a:cs typeface="Times New Roman" pitchFamily="18" charset="0"/>
              </a:rPr>
              <a:t>Market quality might be gauged by the ability of investors to quickly access and trade based on new information . </a:t>
            </a:r>
          </a:p>
          <a:p>
            <a:r>
              <a:rPr lang="en-US" sz="1800" dirty="0">
                <a:latin typeface="Times New Roman" pitchFamily="18" charset="0"/>
                <a:cs typeface="Times New Roman" pitchFamily="18" charset="0"/>
              </a:rPr>
              <a:t>Clearly, equity markets are more liquid and transactions costs are lower than they were 20 years ago before the advent of HFT.</a:t>
            </a:r>
          </a:p>
          <a:p>
            <a:r>
              <a:rPr lang="en-US" sz="1800" dirty="0">
                <a:latin typeface="Times New Roman" pitchFamily="18" charset="0"/>
                <a:cs typeface="Times New Roman" pitchFamily="18" charset="0"/>
              </a:rPr>
              <a:t>Substantial empirical evidence does suggest that HFT, in general, increases market liquidity, reduces trading costs, enhances price discovery and reduces trading spreads. </a:t>
            </a:r>
          </a:p>
          <a:p>
            <a:r>
              <a:rPr lang="en-US" sz="1800" dirty="0" err="1">
                <a:latin typeface="Times New Roman" pitchFamily="18" charset="0"/>
                <a:cs typeface="Times New Roman" pitchFamily="18" charset="0"/>
              </a:rPr>
              <a:t>Brogaard</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Hendershott</a:t>
            </a:r>
            <a:r>
              <a:rPr lang="en-US" sz="1800" dirty="0">
                <a:latin typeface="Times New Roman" pitchFamily="18" charset="0"/>
                <a:cs typeface="Times New Roman" pitchFamily="18" charset="0"/>
              </a:rPr>
              <a:t> and Riordan (2014) find that HFT firms enhance price discovery by trading in the direction of permanent price changes and in the opposite direction of transitory pricing errors, which might have the effect of decreasing market volatility. </a:t>
            </a:r>
          </a:p>
          <a:p>
            <a:r>
              <a:rPr lang="en-US" sz="1800" dirty="0">
                <a:latin typeface="Times New Roman" pitchFamily="18" charset="0"/>
                <a:cs typeface="Times New Roman" pitchFamily="18" charset="0"/>
              </a:rPr>
              <a:t>Based on his review of approximately 30 empirical papers, Jones (2013) surmises that HFT in competing markets does “improve market quality, reduce[s] trading costs, and make[s] stock prices more efficient.”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HFT Impact During the Flash Crash</a:t>
            </a:r>
          </a:p>
        </p:txBody>
      </p:sp>
      <p:sp>
        <p:nvSpPr>
          <p:cNvPr id="3" name="Content Placeholder 2"/>
          <p:cNvSpPr>
            <a:spLocks noGrp="1"/>
          </p:cNvSpPr>
          <p:nvPr>
            <p:ph idx="1"/>
          </p:nvPr>
        </p:nvSpPr>
        <p:spPr>
          <a:xfrm>
            <a:off x="457200" y="1600200"/>
            <a:ext cx="8229600" cy="4724400"/>
          </a:xfrm>
        </p:spPr>
        <p:txBody>
          <a:bodyPr>
            <a:noAutofit/>
          </a:bodyPr>
          <a:lstStyle/>
          <a:p>
            <a:r>
              <a:rPr lang="en-US" sz="3600" dirty="0" err="1">
                <a:latin typeface="Times New Roman" pitchFamily="18" charset="0"/>
                <a:cs typeface="Times New Roman" pitchFamily="18" charset="0"/>
              </a:rPr>
              <a:t>Kirilenko</a:t>
            </a:r>
            <a:r>
              <a:rPr lang="en-US" sz="3600" dirty="0">
                <a:latin typeface="Times New Roman" pitchFamily="18" charset="0"/>
                <a:cs typeface="Times New Roman" pitchFamily="18" charset="0"/>
              </a:rPr>
              <a:t>, Kyle, </a:t>
            </a:r>
            <a:r>
              <a:rPr lang="en-US" sz="3600" dirty="0" err="1">
                <a:latin typeface="Times New Roman" pitchFamily="18" charset="0"/>
                <a:cs typeface="Times New Roman" pitchFamily="18" charset="0"/>
              </a:rPr>
              <a:t>Samadi</a:t>
            </a:r>
            <a:r>
              <a:rPr lang="en-US" sz="3600" dirty="0">
                <a:latin typeface="Times New Roman" pitchFamily="18" charset="0"/>
                <a:cs typeface="Times New Roman" pitchFamily="18" charset="0"/>
              </a:rPr>
              <a:t> and </a:t>
            </a:r>
            <a:r>
              <a:rPr lang="en-US" sz="3600" dirty="0" err="1">
                <a:latin typeface="Times New Roman" pitchFamily="18" charset="0"/>
                <a:cs typeface="Times New Roman" pitchFamily="18" charset="0"/>
              </a:rPr>
              <a:t>Tuzun</a:t>
            </a:r>
            <a:r>
              <a:rPr lang="en-US" sz="3600" dirty="0">
                <a:latin typeface="Times New Roman" pitchFamily="18" charset="0"/>
                <a:cs typeface="Times New Roman" pitchFamily="18" charset="0"/>
              </a:rPr>
              <a:t> (2015) found that during the extreme volatility period known as the “Flash Crash” in May, 2010, HFT’s did draw down liquidity as the crash worsened. </a:t>
            </a:r>
          </a:p>
          <a:p>
            <a:pPr lvl="1"/>
            <a:r>
              <a:rPr lang="en-US" sz="2000" dirty="0">
                <a:latin typeface="Times New Roman" pitchFamily="18" charset="0"/>
                <a:cs typeface="Times New Roman" pitchFamily="18" charset="0"/>
              </a:rPr>
              <a:t>Loss of liquidity when the market needs it most is known as market fragility; its opposite is market resilience or robustness. </a:t>
            </a:r>
          </a:p>
          <a:p>
            <a:pPr lvl="1"/>
            <a:r>
              <a:rPr lang="en-US" sz="2000" dirty="0">
                <a:latin typeface="Times New Roman" pitchFamily="18" charset="0"/>
                <a:cs typeface="Times New Roman" pitchFamily="18" charset="0"/>
              </a:rPr>
              <a:t>While such liquidity draw downs probably did not cause this particular crash, liquidity draw downs can exacerbate volatility in an already fragile market.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HFT Impact on Market Quality, Continued</a:t>
            </a:r>
          </a:p>
        </p:txBody>
      </p:sp>
      <p:sp>
        <p:nvSpPr>
          <p:cNvPr id="3" name="Content Placeholder 2"/>
          <p:cNvSpPr>
            <a:spLocks noGrp="1"/>
          </p:cNvSpPr>
          <p:nvPr>
            <p:ph idx="1"/>
          </p:nvPr>
        </p:nvSpPr>
        <p:spPr>
          <a:xfrm>
            <a:off x="457200" y="1600200"/>
            <a:ext cx="8229600" cy="4724400"/>
          </a:xfrm>
        </p:spPr>
        <p:txBody>
          <a:bodyPr>
            <a:noAutofit/>
          </a:bodyPr>
          <a:lstStyle/>
          <a:p>
            <a:r>
              <a:rPr lang="en-US" sz="2800" dirty="0">
                <a:latin typeface="Times New Roman" pitchFamily="18" charset="0"/>
                <a:cs typeface="Times New Roman" pitchFamily="18" charset="0"/>
              </a:rPr>
              <a:t>There is no question that spreads have decreased during the period of HFT existence, to roughly .003% in equity markets today relative to .9% in the mid-1990s. </a:t>
            </a:r>
          </a:p>
          <a:p>
            <a:r>
              <a:rPr lang="en-US" sz="2800" dirty="0">
                <a:latin typeface="Times New Roman" pitchFamily="18" charset="0"/>
                <a:cs typeface="Times New Roman" pitchFamily="18" charset="0"/>
              </a:rPr>
              <a:t>But, how much of this spread reduction is due to HFT, and how much of this reduction is real rather than illusory? </a:t>
            </a:r>
          </a:p>
          <a:p>
            <a:pPr lvl="1"/>
            <a:r>
              <a:rPr lang="en-US" sz="1600" dirty="0">
                <a:latin typeface="Times New Roman" pitchFamily="18" charset="0"/>
                <a:cs typeface="Times New Roman" pitchFamily="18" charset="0"/>
              </a:rPr>
              <a:t>Most quotes can be withdrawn nearly instantly by HFT traders, which renders many quotes rather meaningless if they cannot be taken by other investors. </a:t>
            </a:r>
          </a:p>
          <a:p>
            <a:pPr lvl="1"/>
            <a:r>
              <a:rPr lang="en-US" sz="1600" dirty="0">
                <a:latin typeface="Times New Roman" pitchFamily="18" charset="0"/>
                <a:cs typeface="Times New Roman" pitchFamily="18" charset="0"/>
              </a:rPr>
              <a:t>Over 95% of quotes in stock markets are ultimately cancelled. For example, there is evidence that some market liquidity and market spreads are illusory in large part due to flash trading and quote stuffing, the potentially unethical practice of placing and withdrawing large numbers of quotes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Institutional Trading Impact on Prices , continued</a:t>
            </a:r>
          </a:p>
        </p:txBody>
      </p:sp>
      <p:sp>
        <p:nvSpPr>
          <p:cNvPr id="3" name="Content Placeholder 2"/>
          <p:cNvSpPr>
            <a:spLocks noGrp="1"/>
          </p:cNvSpPr>
          <p:nvPr>
            <p:ph idx="1"/>
          </p:nvPr>
        </p:nvSpPr>
        <p:spPr/>
        <p:txBody>
          <a:bodyPr>
            <a:normAutofit fontScale="70000" lnSpcReduction="20000"/>
          </a:bodyPr>
          <a:lstStyle/>
          <a:p>
            <a:r>
              <a:rPr lang="en-US" dirty="0">
                <a:latin typeface="Times New Roman" pitchFamily="18" charset="0"/>
                <a:cs typeface="Times New Roman" pitchFamily="18" charset="0"/>
              </a:rPr>
              <a:t>Institutional block buy orders result in a much larger upward effect than the downward effect caused by otherwise comparable institutional sell orders. Why?</a:t>
            </a:r>
          </a:p>
          <a:p>
            <a:pPr lvl="1"/>
            <a:r>
              <a:rPr lang="en-US" dirty="0">
                <a:latin typeface="Times New Roman" pitchFamily="18" charset="0"/>
                <a:cs typeface="Times New Roman" pitchFamily="18" charset="0"/>
              </a:rPr>
              <a:t>liquidity needs drive many sales</a:t>
            </a:r>
          </a:p>
          <a:p>
            <a:pPr lvl="1"/>
            <a:r>
              <a:rPr lang="en-US" dirty="0">
                <a:latin typeface="Times New Roman" pitchFamily="18" charset="0"/>
                <a:cs typeface="Times New Roman" pitchFamily="18" charset="0"/>
              </a:rPr>
              <a:t>most institutions have a much larger pool of stocks from which to buy than to sell</a:t>
            </a:r>
          </a:p>
          <a:p>
            <a:pPr lvl="1"/>
            <a:r>
              <a:rPr lang="en-US" dirty="0">
                <a:latin typeface="Times New Roman" pitchFamily="18" charset="0"/>
                <a:cs typeface="Times New Roman" pitchFamily="18" charset="0"/>
              </a:rPr>
              <a:t>mutual funds are reluctant to short sell, so that they focus their research efforts on shares that they might buy and might serve as good diversification mechanisms. </a:t>
            </a:r>
          </a:p>
          <a:p>
            <a:pPr lvl="1"/>
            <a:r>
              <a:rPr lang="en-US" dirty="0">
                <a:latin typeface="Times New Roman" pitchFamily="18" charset="0"/>
                <a:cs typeface="Times New Roman" pitchFamily="18" charset="0"/>
              </a:rPr>
              <a:t>mutual funds cannot borrow to invest, so that they have to be particularly selective in their purchases. </a:t>
            </a:r>
          </a:p>
          <a:p>
            <a:r>
              <a:rPr lang="en-US" dirty="0">
                <a:latin typeface="Times New Roman" pitchFamily="18" charset="0"/>
                <a:cs typeface="Times New Roman" pitchFamily="18" charset="0"/>
              </a:rPr>
              <a:t>Thus, if one or more of these observations are correct, there should be more information content in institutional stock purchases than stock sells.</a:t>
            </a:r>
          </a:p>
          <a:p>
            <a:r>
              <a:rPr lang="en-US" dirty="0">
                <a:latin typeface="Times New Roman" pitchFamily="18" charset="0"/>
                <a:cs typeface="Times New Roman" pitchFamily="18" charset="0"/>
              </a:rPr>
              <a:t>Price changes will react accordingly to institutional transactions.</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HFT: Improving Price Discovery or Parasitic?</a:t>
            </a:r>
          </a:p>
        </p:txBody>
      </p:sp>
      <p:sp>
        <p:nvSpPr>
          <p:cNvPr id="3" name="Content Placeholder 2"/>
          <p:cNvSpPr>
            <a:spLocks noGrp="1"/>
          </p:cNvSpPr>
          <p:nvPr>
            <p:ph idx="1"/>
          </p:nvPr>
        </p:nvSpPr>
        <p:spPr>
          <a:xfrm>
            <a:off x="457200" y="1600200"/>
            <a:ext cx="8229600" cy="4724400"/>
          </a:xfrm>
        </p:spPr>
        <p:txBody>
          <a:bodyPr>
            <a:noAutofit/>
          </a:bodyPr>
          <a:lstStyle/>
          <a:p>
            <a:r>
              <a:rPr lang="en-US" sz="2400" dirty="0">
                <a:latin typeface="Times New Roman" pitchFamily="18" charset="0"/>
                <a:cs typeface="Times New Roman" pitchFamily="18" charset="0"/>
              </a:rPr>
              <a:t>Most HFT activity is not based fundamental research but on simply observing and anticipating the order flow. </a:t>
            </a:r>
          </a:p>
          <a:p>
            <a:r>
              <a:rPr lang="en-US" sz="2400" dirty="0">
                <a:latin typeface="Times New Roman" pitchFamily="18" charset="0"/>
                <a:cs typeface="Times New Roman" pitchFamily="18" charset="0"/>
              </a:rPr>
              <a:t>HFT traders might merely free-ride on the costly efforts of analysts and investors by observing and anticipating the order flow of informed investors</a:t>
            </a:r>
          </a:p>
          <a:p>
            <a:r>
              <a:rPr lang="en-US" sz="2400" dirty="0">
                <a:latin typeface="Times New Roman" pitchFamily="18" charset="0"/>
                <a:cs typeface="Times New Roman" pitchFamily="18" charset="0"/>
              </a:rPr>
              <a:t>Then use their speed to advance ahead of the informed trader order flow. </a:t>
            </a:r>
          </a:p>
          <a:p>
            <a:r>
              <a:rPr lang="en-US" sz="2400" dirty="0">
                <a:latin typeface="Times New Roman" pitchFamily="18" charset="0"/>
                <a:cs typeface="Times New Roman" pitchFamily="18" charset="0"/>
              </a:rPr>
              <a:t>Eventually, the inability of slower informed traders to compete might be expected to reduce their incentives to trade, thereby reducing their willingness to conduct the valuable research that is required for market efficiency and optimal capital allocation.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Times New Roman" pitchFamily="18" charset="0"/>
                <a:cs typeface="Times New Roman" pitchFamily="18" charset="0"/>
              </a:rPr>
              <a:t>The Social Cost of HFT</a:t>
            </a:r>
          </a:p>
        </p:txBody>
      </p:sp>
      <p:sp>
        <p:nvSpPr>
          <p:cNvPr id="3" name="Content Placeholder 2"/>
          <p:cNvSpPr>
            <a:spLocks noGrp="1"/>
          </p:cNvSpPr>
          <p:nvPr>
            <p:ph idx="1"/>
          </p:nvPr>
        </p:nvSpPr>
        <p:spPr/>
        <p:txBody>
          <a:bodyPr>
            <a:noAutofit/>
          </a:bodyPr>
          <a:lstStyle/>
          <a:p>
            <a:r>
              <a:rPr lang="en-US" sz="1800" dirty="0">
                <a:latin typeface="Times New Roman" pitchFamily="18" charset="0"/>
                <a:cs typeface="Times New Roman" pitchFamily="18" charset="0"/>
              </a:rPr>
              <a:t>The largely socially wasteful “technological arms race” associated with HFT imposes a substantial cost on the HFT trader that seeks the fastest response to new information. </a:t>
            </a:r>
          </a:p>
          <a:p>
            <a:r>
              <a:rPr lang="en-US" sz="1800" dirty="0">
                <a:latin typeface="Times New Roman" pitchFamily="18" charset="0"/>
                <a:cs typeface="Times New Roman" pitchFamily="18" charset="0"/>
              </a:rPr>
              <a:t>In addition, HFT imposes an externality on the rest of the industry as each HFT competitor makes similarly large investments to win the race (winning, not placing second or third is key in an efficient market), resulting in a sub-optimally large industry investment in technologies ultimately quickly rendered obsolete. </a:t>
            </a:r>
          </a:p>
          <a:p>
            <a:r>
              <a:rPr lang="en-US" sz="1800" dirty="0">
                <a:latin typeface="Times New Roman" pitchFamily="18" charset="0"/>
                <a:cs typeface="Times New Roman" pitchFamily="18" charset="0"/>
              </a:rPr>
              <a:t>Winning the race is not the only issue for traders; they need extraordinary speed to avoid having their stale quotes picked off. </a:t>
            </a:r>
          </a:p>
          <a:p>
            <a:r>
              <a:rPr lang="en-US" sz="1800" dirty="0">
                <a:latin typeface="Times New Roman" pitchFamily="18" charset="0"/>
                <a:cs typeface="Times New Roman" pitchFamily="18" charset="0"/>
              </a:rPr>
              <a:t>The Tabb Group estimated that trading firms spent approximately $1.5 billion in 2013 alone to increase trading speeds (Paterson, 2014). </a:t>
            </a:r>
          </a:p>
          <a:p>
            <a:r>
              <a:rPr lang="en-US" sz="1800" dirty="0">
                <a:latin typeface="Times New Roman" pitchFamily="18" charset="0"/>
                <a:cs typeface="Times New Roman" pitchFamily="18" charset="0"/>
              </a:rPr>
              <a:t>While HFT has enjoyed a profitable run, numerous sources (e.g., McNamara, 2016) observe that a number of HFT shops are closing as profitability drops and risks remain high.</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a:latin typeface="Times New Roman" pitchFamily="18" charset="0"/>
                <a:cs typeface="Times New Roman" pitchFamily="18" charset="0"/>
              </a:rPr>
              <a:t>4.2. Registered Investment Companies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839200" cy="5181600"/>
          </a:xfrm>
        </p:spPr>
        <p:txBody>
          <a:bodyPr>
            <a:normAutofit fontScale="85000" lnSpcReduction="20000"/>
          </a:bodyPr>
          <a:lstStyle/>
          <a:p>
            <a:r>
              <a:rPr lang="en-US" i="1" dirty="0">
                <a:latin typeface="Times New Roman" pitchFamily="18" charset="0"/>
                <a:cs typeface="Times New Roman" pitchFamily="18" charset="0"/>
              </a:rPr>
              <a:t>Investment company</a:t>
            </a:r>
            <a:r>
              <a:rPr lang="en-US" dirty="0">
                <a:latin typeface="Times New Roman" pitchFamily="18" charset="0"/>
                <a:cs typeface="Times New Roman" pitchFamily="18" charset="0"/>
              </a:rPr>
              <a:t>: an institution that accepts funds from investors for the purpose of investing on their behalf.</a:t>
            </a:r>
          </a:p>
          <a:p>
            <a:r>
              <a:rPr lang="en-US" dirty="0">
                <a:latin typeface="Times New Roman" pitchFamily="18" charset="0"/>
                <a:cs typeface="Times New Roman" pitchFamily="18" charset="0"/>
              </a:rPr>
              <a:t>The investment company is compensated with fees, typically based on performance and portfolio size.</a:t>
            </a:r>
          </a:p>
          <a:p>
            <a:r>
              <a:rPr lang="en-US" dirty="0">
                <a:latin typeface="Times New Roman" pitchFamily="18" charset="0"/>
                <a:cs typeface="Times New Roman" pitchFamily="18" charset="0"/>
              </a:rPr>
              <a:t>The investment company should provide professional and competent management services and pass on cost advantages resulting from economies of scale. These cost advantages include</a:t>
            </a:r>
          </a:p>
          <a:p>
            <a:pPr lvl="1"/>
            <a:r>
              <a:rPr lang="en-US" dirty="0">
                <a:latin typeface="Times New Roman" pitchFamily="18" charset="0"/>
                <a:cs typeface="Times New Roman" pitchFamily="18" charset="0"/>
              </a:rPr>
              <a:t>reduced transactions costs and managerial costs. </a:t>
            </a:r>
          </a:p>
          <a:p>
            <a:pPr lvl="1"/>
            <a:r>
              <a:rPr lang="en-US" dirty="0">
                <a:latin typeface="Times New Roman" pitchFamily="18" charset="0"/>
                <a:cs typeface="Times New Roman" pitchFamily="18" charset="0"/>
              </a:rPr>
              <a:t>more efficient record keeping </a:t>
            </a:r>
          </a:p>
          <a:p>
            <a:pPr lvl="1"/>
            <a:r>
              <a:rPr lang="en-US" dirty="0">
                <a:latin typeface="Times New Roman" pitchFamily="18" charset="0"/>
                <a:cs typeface="Times New Roman" pitchFamily="18" charset="0"/>
              </a:rPr>
              <a:t>More ability to diversify.</a:t>
            </a:r>
          </a:p>
          <a:p>
            <a:r>
              <a:rPr lang="en-US" i="1" dirty="0">
                <a:latin typeface="Times New Roman" pitchFamily="18" charset="0"/>
                <a:cs typeface="Times New Roman" pitchFamily="18" charset="0"/>
              </a:rPr>
              <a:t>Registered investment companies</a:t>
            </a:r>
            <a:r>
              <a:rPr lang="en-US" dirty="0">
                <a:latin typeface="Times New Roman" pitchFamily="18" charset="0"/>
                <a:cs typeface="Times New Roman" pitchFamily="18" charset="0"/>
              </a:rPr>
              <a:t>, which are required to register with the Securities and Exchange Commission (SEC) under the </a:t>
            </a:r>
            <a:r>
              <a:rPr lang="en-US" i="1" dirty="0">
                <a:latin typeface="Times New Roman" pitchFamily="18" charset="0"/>
                <a:cs typeface="Times New Roman" pitchFamily="18" charset="0"/>
              </a:rPr>
              <a:t>Investment Company Act of 1940.</a:t>
            </a:r>
            <a:r>
              <a:rPr lang="en-US" dirty="0">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a:latin typeface="Times New Roman" pitchFamily="18" charset="0"/>
                <a:cs typeface="Times New Roman" pitchFamily="18" charset="0"/>
              </a:rPr>
              <a:t>Managed Investment Company Types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5334000"/>
          </a:xfrm>
        </p:spPr>
        <p:txBody>
          <a:bodyPr>
            <a:normAutofit/>
          </a:bodyPr>
          <a:lstStyle/>
          <a:p>
            <a:r>
              <a:rPr lang="en-US" dirty="0">
                <a:latin typeface="Times New Roman" pitchFamily="18" charset="0"/>
                <a:cs typeface="Times New Roman" pitchFamily="18" charset="0"/>
              </a:rPr>
              <a:t>A </a:t>
            </a:r>
            <a:r>
              <a:rPr lang="en-US" i="1" dirty="0">
                <a:latin typeface="Times New Roman" pitchFamily="18" charset="0"/>
                <a:cs typeface="Times New Roman" pitchFamily="18" charset="0"/>
              </a:rPr>
              <a:t>closed-end investment company</a:t>
            </a:r>
          </a:p>
          <a:p>
            <a:pPr lvl="1"/>
            <a:r>
              <a:rPr lang="en-US" dirty="0">
                <a:latin typeface="Times New Roman" pitchFamily="18" charset="0"/>
                <a:cs typeface="Times New Roman" pitchFamily="18" charset="0"/>
              </a:rPr>
              <a:t> issues a specified number of shares</a:t>
            </a:r>
          </a:p>
          <a:p>
            <a:pPr lvl="1"/>
            <a:r>
              <a:rPr lang="en-US" dirty="0">
                <a:latin typeface="Times New Roman" pitchFamily="18" charset="0"/>
                <a:cs typeface="Times New Roman" pitchFamily="18" charset="0"/>
              </a:rPr>
              <a:t>can be traded in secondary markets such as the New York Stock Exchange.</a:t>
            </a:r>
          </a:p>
          <a:p>
            <a:pPr lvl="1"/>
            <a:r>
              <a:rPr lang="en-US" dirty="0">
                <a:latin typeface="Times New Roman" pitchFamily="18" charset="0"/>
                <a:cs typeface="Times New Roman" pitchFamily="18" charset="0"/>
              </a:rPr>
              <a:t>One purchases shares through a brokerage firm.</a:t>
            </a:r>
          </a:p>
          <a:p>
            <a:r>
              <a:rPr lang="en-US" dirty="0">
                <a:latin typeface="Times New Roman" pitchFamily="18" charset="0"/>
                <a:cs typeface="Times New Roman" pitchFamily="18" charset="0"/>
              </a:rPr>
              <a:t>An </a:t>
            </a:r>
            <a:r>
              <a:rPr lang="en-US" i="1" dirty="0">
                <a:latin typeface="Times New Roman" pitchFamily="18" charset="0"/>
                <a:cs typeface="Times New Roman" pitchFamily="18" charset="0"/>
              </a:rPr>
              <a:t>open-end investment company</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typically known as a </a:t>
            </a:r>
            <a:r>
              <a:rPr lang="en-US" i="1" dirty="0">
                <a:latin typeface="Times New Roman" pitchFamily="18" charset="0"/>
                <a:cs typeface="Times New Roman" pitchFamily="18" charset="0"/>
              </a:rPr>
              <a:t>mutual fund</a:t>
            </a:r>
            <a:endParaRPr lang="en-US" dirty="0">
              <a:latin typeface="Times New Roman" pitchFamily="18" charset="0"/>
              <a:cs typeface="Times New Roman" pitchFamily="18" charset="0"/>
            </a:endParaRPr>
          </a:p>
          <a:p>
            <a:pPr lvl="1"/>
            <a:r>
              <a:rPr lang="en-US" dirty="0">
                <a:latin typeface="Times New Roman" pitchFamily="18" charset="0"/>
                <a:cs typeface="Times New Roman" pitchFamily="18" charset="0"/>
              </a:rPr>
              <a:t>accepts funds directly from investors</a:t>
            </a:r>
          </a:p>
          <a:p>
            <a:pPr lvl="1"/>
            <a:r>
              <a:rPr lang="en-US" dirty="0">
                <a:latin typeface="Times New Roman" pitchFamily="18" charset="0"/>
                <a:cs typeface="Times New Roman" pitchFamily="18" charset="0"/>
              </a:rPr>
              <a:t>Investors buy into a mutual fund by purchasing shares and cashes out by redeeming those shares.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a:latin typeface="Times New Roman" pitchFamily="18" charset="0"/>
                <a:cs typeface="Times New Roman" pitchFamily="18" charset="0"/>
              </a:rPr>
              <a:t>Mutual Funds</a:t>
            </a:r>
          </a:p>
        </p:txBody>
      </p:sp>
      <p:sp>
        <p:nvSpPr>
          <p:cNvPr id="3" name="Content Placeholder 2"/>
          <p:cNvSpPr>
            <a:spLocks noGrp="1"/>
          </p:cNvSpPr>
          <p:nvPr>
            <p:ph idx="1"/>
          </p:nvPr>
        </p:nvSpPr>
        <p:spPr>
          <a:xfrm>
            <a:off x="228600" y="1143000"/>
            <a:ext cx="8610600" cy="5410200"/>
          </a:xfrm>
        </p:spPr>
        <p:txBody>
          <a:bodyPr>
            <a:normAutofit fontScale="62500" lnSpcReduction="20000"/>
          </a:bodyPr>
          <a:lstStyle/>
          <a:p>
            <a:r>
              <a:rPr lang="en-US" dirty="0">
                <a:latin typeface="Times New Roman" pitchFamily="18" charset="0"/>
                <a:cs typeface="Times New Roman" pitchFamily="18" charset="0"/>
              </a:rPr>
              <a:t>The major markets in which mutual funds operate include equities, fixed income, money markets and commodities and foreign exchange markets.</a:t>
            </a:r>
          </a:p>
          <a:p>
            <a:r>
              <a:rPr lang="en-US" dirty="0">
                <a:latin typeface="Times New Roman" pitchFamily="18" charset="0"/>
                <a:cs typeface="Times New Roman" pitchFamily="18" charset="0"/>
              </a:rPr>
              <a:t>Money market funds seek to maintain safety and liquidity, focusing their investments in short-term, highly liquid and safe debt instruments. Such investments include:</a:t>
            </a:r>
          </a:p>
          <a:p>
            <a:pPr lvl="1"/>
            <a:r>
              <a:rPr lang="en-US" dirty="0">
                <a:latin typeface="Times New Roman" pitchFamily="18" charset="0"/>
                <a:cs typeface="Times New Roman" pitchFamily="18" charset="0"/>
              </a:rPr>
              <a:t>U.S. Treasury bills and near-maturity bonds</a:t>
            </a:r>
          </a:p>
          <a:p>
            <a:pPr lvl="1"/>
            <a:r>
              <a:rPr lang="en-US" dirty="0">
                <a:latin typeface="Times New Roman" pitchFamily="18" charset="0"/>
                <a:cs typeface="Times New Roman" pitchFamily="18" charset="0"/>
              </a:rPr>
              <a:t>GNMA, FNMA and other federal government agency and GSE issues,</a:t>
            </a:r>
          </a:p>
          <a:p>
            <a:pPr lvl="1"/>
            <a:r>
              <a:rPr lang="en-US" dirty="0">
                <a:latin typeface="Times New Roman" pitchFamily="18" charset="0"/>
                <a:cs typeface="Times New Roman" pitchFamily="18" charset="0"/>
              </a:rPr>
              <a:t>bank issues such as repurchase agreements</a:t>
            </a:r>
          </a:p>
          <a:p>
            <a:pPr lvl="1"/>
            <a:r>
              <a:rPr lang="en-US" dirty="0">
                <a:latin typeface="Times New Roman" pitchFamily="18" charset="0"/>
                <a:cs typeface="Times New Roman" pitchFamily="18" charset="0"/>
              </a:rPr>
              <a:t>corporate issues such as commercial paper</a:t>
            </a:r>
          </a:p>
          <a:p>
            <a:r>
              <a:rPr lang="en-US" dirty="0">
                <a:latin typeface="Times New Roman" pitchFamily="18" charset="0"/>
                <a:cs typeface="Times New Roman" pitchFamily="18" charset="0"/>
              </a:rPr>
              <a:t>Stock funds are categorized according to their objectives or types of stock in which they invest such as: </a:t>
            </a:r>
          </a:p>
          <a:p>
            <a:pPr lvl="1"/>
            <a:r>
              <a:rPr lang="en-US" dirty="0">
                <a:latin typeface="Times New Roman" pitchFamily="18" charset="0"/>
                <a:cs typeface="Times New Roman" pitchFamily="18" charset="0"/>
              </a:rPr>
              <a:t>aggressive growth funds</a:t>
            </a:r>
          </a:p>
          <a:p>
            <a:pPr lvl="1"/>
            <a:r>
              <a:rPr lang="en-US" dirty="0">
                <a:latin typeface="Times New Roman" pitchFamily="18" charset="0"/>
                <a:cs typeface="Times New Roman" pitchFamily="18" charset="0"/>
              </a:rPr>
              <a:t>growth funds</a:t>
            </a:r>
          </a:p>
          <a:p>
            <a:pPr lvl="1"/>
            <a:r>
              <a:rPr lang="en-US" dirty="0">
                <a:latin typeface="Times New Roman" pitchFamily="18" charset="0"/>
                <a:cs typeface="Times New Roman" pitchFamily="18" charset="0"/>
              </a:rPr>
              <a:t>income funds</a:t>
            </a:r>
          </a:p>
          <a:p>
            <a:pPr lvl="1"/>
            <a:r>
              <a:rPr lang="en-US" dirty="0">
                <a:latin typeface="Times New Roman" pitchFamily="18" charset="0"/>
                <a:cs typeface="Times New Roman" pitchFamily="18" charset="0"/>
              </a:rPr>
              <a:t>balanced funds</a:t>
            </a:r>
          </a:p>
          <a:p>
            <a:pPr lvl="1"/>
            <a:r>
              <a:rPr lang="en-US" dirty="0">
                <a:latin typeface="Times New Roman" pitchFamily="18" charset="0"/>
                <a:cs typeface="Times New Roman" pitchFamily="18" charset="0"/>
              </a:rPr>
              <a:t>global funds</a:t>
            </a:r>
          </a:p>
          <a:p>
            <a:pPr lvl="1"/>
            <a:r>
              <a:rPr lang="en-US" dirty="0">
                <a:latin typeface="Times New Roman" pitchFamily="18" charset="0"/>
                <a:cs typeface="Times New Roman" pitchFamily="18" charset="0"/>
              </a:rPr>
              <a:t>emerging markets funds.</a:t>
            </a:r>
          </a:p>
        </p:txBody>
      </p:sp>
    </p:spTree>
    <p:extLst>
      <p:ext uri="{BB962C8B-B14F-4D97-AF65-F5344CB8AC3E}">
        <p14:creationId xmlns:p14="http://schemas.microsoft.com/office/powerpoint/2010/main" val="1728406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b="1" dirty="0">
                <a:latin typeface="Times New Roman" pitchFamily="18" charset="0"/>
                <a:cs typeface="Times New Roman" pitchFamily="18" charset="0"/>
              </a:rPr>
              <a:t>Fund Families, Commodity Funds and Foreign Exchange Funds</a:t>
            </a:r>
          </a:p>
        </p:txBody>
      </p:sp>
      <p:sp>
        <p:nvSpPr>
          <p:cNvPr id="3" name="Content Placeholder 2"/>
          <p:cNvSpPr>
            <a:spLocks noGrp="1"/>
          </p:cNvSpPr>
          <p:nvPr>
            <p:ph idx="1"/>
          </p:nvPr>
        </p:nvSpPr>
        <p:spPr>
          <a:xfrm>
            <a:off x="228600" y="1524000"/>
            <a:ext cx="8610600" cy="5029200"/>
          </a:xfrm>
        </p:spPr>
        <p:txBody>
          <a:bodyPr>
            <a:normAutofit lnSpcReduction="10000"/>
          </a:bodyPr>
          <a:lstStyle/>
          <a:p>
            <a:r>
              <a:rPr lang="en-US" dirty="0">
                <a:latin typeface="Times New Roman" pitchFamily="18" charset="0"/>
                <a:cs typeface="Times New Roman" pitchFamily="18" charset="0"/>
              </a:rPr>
              <a:t>Some larger fund management companies like Fidelity, Dreyfus, Vanguard and T. Rowe Price manage entire families of funds with a wide variety of investment objectives.</a:t>
            </a:r>
          </a:p>
          <a:p>
            <a:r>
              <a:rPr lang="en-US" dirty="0">
                <a:latin typeface="Times New Roman" pitchFamily="18" charset="0"/>
                <a:cs typeface="Times New Roman" pitchFamily="18" charset="0"/>
              </a:rPr>
              <a:t>Commodity funds enable investors to take focused or diversified positions in a variety of commodities</a:t>
            </a:r>
          </a:p>
          <a:p>
            <a:r>
              <a:rPr lang="en-US" dirty="0">
                <a:latin typeface="Times New Roman" pitchFamily="18" charset="0"/>
                <a:cs typeface="Times New Roman" pitchFamily="18" charset="0"/>
              </a:rPr>
              <a:t>Foreign exchange funds enable investors to invest in currencies and instruments of other countries</a:t>
            </a:r>
          </a:p>
        </p:txBody>
      </p:sp>
    </p:spTree>
    <p:extLst>
      <p:ext uri="{BB962C8B-B14F-4D97-AF65-F5344CB8AC3E}">
        <p14:creationId xmlns:p14="http://schemas.microsoft.com/office/powerpoint/2010/main" val="1728406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latin typeface="Times New Roman" pitchFamily="18" charset="0"/>
                <a:cs typeface="Times New Roman" pitchFamily="18" charset="0"/>
              </a:rPr>
              <a:t>Index Funds</a:t>
            </a:r>
          </a:p>
        </p:txBody>
      </p:sp>
      <p:sp>
        <p:nvSpPr>
          <p:cNvPr id="3" name="Content Placeholder 2"/>
          <p:cNvSpPr>
            <a:spLocks noGrp="1"/>
          </p:cNvSpPr>
          <p:nvPr>
            <p:ph idx="1"/>
          </p:nvPr>
        </p:nvSpPr>
        <p:spPr>
          <a:xfrm>
            <a:off x="457200" y="1295400"/>
            <a:ext cx="8229600" cy="4830763"/>
          </a:xfrm>
        </p:spPr>
        <p:txBody>
          <a:bodyPr>
            <a:normAutofit fontScale="85000" lnSpcReduction="10000"/>
          </a:bodyPr>
          <a:lstStyle/>
          <a:p>
            <a:r>
              <a:rPr lang="en-US" dirty="0">
                <a:latin typeface="Times New Roman" pitchFamily="18" charset="0"/>
                <a:cs typeface="Times New Roman" pitchFamily="18" charset="0"/>
              </a:rPr>
              <a:t>Index funds employ a passive management technique maintain a fund composition matching a particular market index (basket of stocks or other instruments) rather than attempt to "out-guess" the market. </a:t>
            </a:r>
          </a:p>
          <a:p>
            <a:r>
              <a:rPr lang="en-US" dirty="0">
                <a:latin typeface="Times New Roman" pitchFamily="18" charset="0"/>
                <a:cs typeface="Times New Roman" pitchFamily="18" charset="0"/>
              </a:rPr>
              <a:t>The passive management technique may keep management expenses low because the index strategy does not require hiring securities analysts to pick stocks in an effort to out-perform the market. </a:t>
            </a:r>
          </a:p>
          <a:p>
            <a:r>
              <a:rPr lang="en-US" dirty="0">
                <a:latin typeface="Times New Roman" pitchFamily="18" charset="0"/>
                <a:cs typeface="Times New Roman" pitchFamily="18" charset="0"/>
              </a:rPr>
              <a:t>Index funds provide investors with opportunities to achieve broad diversification at a low cost. </a:t>
            </a:r>
          </a:p>
          <a:p>
            <a:r>
              <a:rPr lang="en-US" dirty="0">
                <a:latin typeface="Times New Roman" pitchFamily="18" charset="0"/>
                <a:cs typeface="Times New Roman" pitchFamily="18" charset="0"/>
              </a:rPr>
              <a:t>As of  2020, total market capitalization of index funds was approximately $4.807 trillion.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3238</TotalTime>
  <Words>4528</Words>
  <Application>Microsoft Office PowerPoint</Application>
  <PresentationFormat>On-screen Show (4:3)</PresentationFormat>
  <Paragraphs>242</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Times New Roman</vt:lpstr>
      <vt:lpstr>Office Theme</vt:lpstr>
      <vt:lpstr>IV. INSTITUTIONAL TRADING</vt:lpstr>
      <vt:lpstr>4.1. Institutions and Market Impact</vt:lpstr>
      <vt:lpstr>Institutional Trading Impact on Prices</vt:lpstr>
      <vt:lpstr>Institutional Trading Impact on Prices , continued</vt:lpstr>
      <vt:lpstr>4.2. Registered Investment Companies</vt:lpstr>
      <vt:lpstr>Managed Investment Company Types</vt:lpstr>
      <vt:lpstr>Mutual Funds</vt:lpstr>
      <vt:lpstr>Fund Families, Commodity Funds and Foreign Exchange Funds</vt:lpstr>
      <vt:lpstr>Index Funds</vt:lpstr>
      <vt:lpstr>Managed Investment Company Fees</vt:lpstr>
      <vt:lpstr>12b-1 and Management Fees</vt:lpstr>
      <vt:lpstr>NAV</vt:lpstr>
      <vt:lpstr>Managed Investment Company Structures</vt:lpstr>
      <vt:lpstr>ETFs</vt:lpstr>
      <vt:lpstr>Creating an ETF</vt:lpstr>
      <vt:lpstr>During the Life of the ETF</vt:lpstr>
      <vt:lpstr>ETF Types</vt:lpstr>
      <vt:lpstr>Well-Known ETFs</vt:lpstr>
      <vt:lpstr>Index Contracts and UITs</vt:lpstr>
      <vt:lpstr>4.3. Unregistered Investment Companies</vt:lpstr>
      <vt:lpstr>Banks as Investors</vt:lpstr>
      <vt:lpstr>Hedge Funds</vt:lpstr>
      <vt:lpstr>Hedge Fund Strategies</vt:lpstr>
      <vt:lpstr>Hedge Fund Fees and Performance</vt:lpstr>
      <vt:lpstr>Rule 144A Markets</vt:lpstr>
      <vt:lpstr>4.8. High Frequency Trading</vt:lpstr>
      <vt:lpstr>Latency and High Frequency Trading</vt:lpstr>
      <vt:lpstr>HFT and Sniffing Algorithms</vt:lpstr>
      <vt:lpstr>Liquidity Rebate Traders</vt:lpstr>
      <vt:lpstr>Co-Location</vt:lpstr>
      <vt:lpstr>Speed Limits</vt:lpstr>
      <vt:lpstr>Latency Arbitrage</vt:lpstr>
      <vt:lpstr>Latency Arbitrage Illustration</vt:lpstr>
      <vt:lpstr>Latency Arbitrage and Broadcom</vt:lpstr>
      <vt:lpstr>HFT Strategies</vt:lpstr>
      <vt:lpstr>HFT Technologies</vt:lpstr>
      <vt:lpstr>HFT Impact on Market Quality</vt:lpstr>
      <vt:lpstr>HFT Impact During the Flash Crash</vt:lpstr>
      <vt:lpstr>HFT Impact on Market Quality, Continued</vt:lpstr>
      <vt:lpstr>HFT: Improving Price Discovery or Parasitic?</vt:lpstr>
      <vt:lpstr>The Social Cost of HFT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INTRODUCTION TO SECURITIES TRADING AND MARKETS</dc:title>
  <dc:creator>John</dc:creator>
  <cp:lastModifiedBy>John Teall</cp:lastModifiedBy>
  <cp:revision>199</cp:revision>
  <cp:lastPrinted>2012-09-24T14:07:10Z</cp:lastPrinted>
  <dcterms:created xsi:type="dcterms:W3CDTF">2012-07-28T11:40:52Z</dcterms:created>
  <dcterms:modified xsi:type="dcterms:W3CDTF">2023-01-15T18:30:20Z</dcterms:modified>
</cp:coreProperties>
</file>