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m4a" ContentType="audio/mp4"/>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Default Extension="docx" ContentType="application/vnd.openxmlformats-officedocument.wordprocessingml.document"/>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Default Extension="jpeg" ContentType="image/jpeg"/>
  <Override PartName="/ppt/slideLayouts/slideLayout3.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0" r:id="rId1"/>
  </p:sldMasterIdLst>
  <p:handoutMasterIdLst>
    <p:handoutMasterId r:id="rId63"/>
  </p:handoutMasterIdLst>
  <p:sldIdLst>
    <p:sldId id="259" r:id="rId2"/>
    <p:sldId id="322" r:id="rId3"/>
    <p:sldId id="323" r:id="rId4"/>
    <p:sldId id="324" r:id="rId5"/>
    <p:sldId id="325" r:id="rId6"/>
    <p:sldId id="326" r:id="rId7"/>
    <p:sldId id="327" r:id="rId8"/>
    <p:sldId id="328" r:id="rId9"/>
    <p:sldId id="321" r:id="rId10"/>
    <p:sldId id="261" r:id="rId11"/>
    <p:sldId id="263" r:id="rId12"/>
    <p:sldId id="266" r:id="rId13"/>
    <p:sldId id="268" r:id="rId14"/>
    <p:sldId id="271" r:id="rId15"/>
    <p:sldId id="269" r:id="rId16"/>
    <p:sldId id="270" r:id="rId17"/>
    <p:sldId id="272" r:id="rId18"/>
    <p:sldId id="273" r:id="rId19"/>
    <p:sldId id="275" r:id="rId20"/>
    <p:sldId id="276" r:id="rId21"/>
    <p:sldId id="292" r:id="rId22"/>
    <p:sldId id="278" r:id="rId23"/>
    <p:sldId id="284" r:id="rId24"/>
    <p:sldId id="285" r:id="rId25"/>
    <p:sldId id="286" r:id="rId26"/>
    <p:sldId id="290" r:id="rId27"/>
    <p:sldId id="291" r:id="rId28"/>
    <p:sldId id="295" r:id="rId29"/>
    <p:sldId id="296" r:id="rId30"/>
    <p:sldId id="305" r:id="rId31"/>
    <p:sldId id="311" r:id="rId32"/>
    <p:sldId id="312" r:id="rId33"/>
    <p:sldId id="313" r:id="rId34"/>
    <p:sldId id="357" r:id="rId35"/>
    <p:sldId id="329" r:id="rId36"/>
    <p:sldId id="331" r:id="rId37"/>
    <p:sldId id="332" r:id="rId38"/>
    <p:sldId id="333" r:id="rId39"/>
    <p:sldId id="334" r:id="rId40"/>
    <p:sldId id="335" r:id="rId41"/>
    <p:sldId id="336" r:id="rId42"/>
    <p:sldId id="361" r:id="rId43"/>
    <p:sldId id="337" r:id="rId44"/>
    <p:sldId id="338" r:id="rId45"/>
    <p:sldId id="339" r:id="rId46"/>
    <p:sldId id="340" r:id="rId47"/>
    <p:sldId id="341" r:id="rId48"/>
    <p:sldId id="342" r:id="rId49"/>
    <p:sldId id="343" r:id="rId50"/>
    <p:sldId id="359" r:id="rId51"/>
    <p:sldId id="344" r:id="rId52"/>
    <p:sldId id="345" r:id="rId53"/>
    <p:sldId id="360" r:id="rId54"/>
    <p:sldId id="349" r:id="rId55"/>
    <p:sldId id="350" r:id="rId56"/>
    <p:sldId id="351" r:id="rId57"/>
    <p:sldId id="352" r:id="rId58"/>
    <p:sldId id="353" r:id="rId59"/>
    <p:sldId id="354" r:id="rId60"/>
    <p:sldId id="355" r:id="rId61"/>
    <p:sldId id="356" r:id="rId62"/>
  </p:sldIdLst>
  <p:sldSz cx="12192000" cy="6858000"/>
  <p:notesSz cx="9601200" cy="7315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15987" autoAdjust="0"/>
    <p:restoredTop sz="94660"/>
  </p:normalViewPr>
  <p:slideViewPr>
    <p:cSldViewPr snapToGrid="0">
      <p:cViewPr varScale="1">
        <p:scale>
          <a:sx n="114" d="100"/>
          <a:sy n="114" d="100"/>
        </p:scale>
        <p:origin x="-420" y="-108"/>
      </p:cViewPr>
      <p:guideLst>
        <p:guide orient="horz" pos="2160"/>
        <p:guide pos="3840"/>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handoutMaster" Target="handoutMasters/handout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2.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36703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sz="quarter" idx="1"/>
          </p:nvPr>
        </p:nvSpPr>
        <p:spPr>
          <a:xfrm>
            <a:off x="5438458" y="1"/>
            <a:ext cx="4160520" cy="367030"/>
          </a:xfrm>
          <a:prstGeom prst="rect">
            <a:avLst/>
          </a:prstGeom>
        </p:spPr>
        <p:txBody>
          <a:bodyPr vert="horz" lIns="96661" tIns="48331" rIns="96661" bIns="48331" rtlCol="0"/>
          <a:lstStyle>
            <a:lvl1pPr algn="r">
              <a:defRPr sz="1300"/>
            </a:lvl1pPr>
          </a:lstStyle>
          <a:p>
            <a:fld id="{CB83AD27-AEF9-462C-8C8A-2743EB5BF978}" type="datetimeFigureOut">
              <a:rPr lang="en-US" smtClean="0"/>
              <a:pPr/>
              <a:t>1/15/2021</a:t>
            </a:fld>
            <a:endParaRPr lang="en-US"/>
          </a:p>
        </p:txBody>
      </p:sp>
      <p:sp>
        <p:nvSpPr>
          <p:cNvPr id="4" name="Footer Placeholder 3"/>
          <p:cNvSpPr>
            <a:spLocks noGrp="1"/>
          </p:cNvSpPr>
          <p:nvPr>
            <p:ph type="ftr" sz="quarter" idx="2"/>
          </p:nvPr>
        </p:nvSpPr>
        <p:spPr>
          <a:xfrm>
            <a:off x="0" y="6948171"/>
            <a:ext cx="4160520" cy="367029"/>
          </a:xfrm>
          <a:prstGeom prst="rect">
            <a:avLst/>
          </a:prstGeom>
        </p:spPr>
        <p:txBody>
          <a:bodyPr vert="horz" lIns="96661" tIns="48331" rIns="96661" bIns="48331" rtlCol="0" anchor="b"/>
          <a:lstStyle>
            <a:lvl1pPr algn="l">
              <a:defRPr sz="1300"/>
            </a:lvl1pPr>
          </a:lstStyle>
          <a:p>
            <a:endParaRPr lang="en-US"/>
          </a:p>
        </p:txBody>
      </p:sp>
      <p:sp>
        <p:nvSpPr>
          <p:cNvPr id="5" name="Slide Number Placeholder 4"/>
          <p:cNvSpPr>
            <a:spLocks noGrp="1"/>
          </p:cNvSpPr>
          <p:nvPr>
            <p:ph type="sldNum" sz="quarter" idx="3"/>
          </p:nvPr>
        </p:nvSpPr>
        <p:spPr>
          <a:xfrm>
            <a:off x="5438458" y="6948171"/>
            <a:ext cx="4160520" cy="367029"/>
          </a:xfrm>
          <a:prstGeom prst="rect">
            <a:avLst/>
          </a:prstGeom>
        </p:spPr>
        <p:txBody>
          <a:bodyPr vert="horz" lIns="96661" tIns="48331" rIns="96661" bIns="48331" rtlCol="0" anchor="b"/>
          <a:lstStyle>
            <a:lvl1pPr algn="r">
              <a:defRPr sz="1300"/>
            </a:lvl1pPr>
          </a:lstStyle>
          <a:p>
            <a:fld id="{B2B41E98-5061-4904-BAEA-658AB67B8759}" type="slidenum">
              <a:rPr lang="en-US" smtClean="0"/>
              <a:pPr/>
              <a:t>‹#›</a:t>
            </a:fld>
            <a:endParaRPr lang="en-US"/>
          </a:p>
        </p:txBody>
      </p:sp>
    </p:spTree>
    <p:extLst>
      <p:ext uri="{BB962C8B-B14F-4D97-AF65-F5344CB8AC3E}">
        <p14:creationId xmlns:p14="http://schemas.microsoft.com/office/powerpoint/2010/main" xmlns="" val="68350463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3048"/>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Subtitle 8"/>
          <p:cNvSpPr>
            <a:spLocks noGrp="1"/>
          </p:cNvSpPr>
          <p:nvPr>
            <p:ph type="subTitle" idx="1"/>
          </p:nvPr>
        </p:nvSpPr>
        <p:spPr>
          <a:xfrm>
            <a:off x="1828800" y="2819400"/>
            <a:ext cx="85344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B70CE4A1-C236-4610-AF9C-E0219E1C9262}" type="datetimeFigureOut">
              <a:rPr lang="en-US" smtClean="0"/>
              <a:pPr/>
              <a:t>1/15/2021</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207264" y="2420112"/>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Oval 12"/>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4" name="Oval 13"/>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9" name="Slide Number Placeholder 28"/>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Title 7"/>
          <p:cNvSpPr>
            <a:spLocks noGrp="1"/>
          </p:cNvSpPr>
          <p:nvPr>
            <p:ph type="ctrTitle"/>
          </p:nvPr>
        </p:nvSpPr>
        <p:spPr>
          <a:xfrm>
            <a:off x="914400" y="381000"/>
            <a:ext cx="10363200" cy="1752600"/>
          </a:xfrm>
        </p:spPr>
        <p:txBody>
          <a:bodyPr anchor="b"/>
          <a:lstStyle>
            <a:lvl1pPr>
              <a:defRPr sz="4200">
                <a:solidFill>
                  <a:schemeClr val="accent1"/>
                </a:solidFill>
              </a:defRPr>
            </a:lvl1pPr>
          </a:lstStyle>
          <a:p>
            <a:r>
              <a:rPr kumimoji="0" lang="en-US"/>
              <a:t>Click to edit Master title style</a:t>
            </a:r>
          </a:p>
        </p:txBody>
      </p:sp>
    </p:spTree>
    <p:extLst>
      <p:ext uri="{BB962C8B-B14F-4D97-AF65-F5344CB8AC3E}">
        <p14:creationId xmlns:p14="http://schemas.microsoft.com/office/powerpoint/2010/main" xmlns="" val="1927529066"/>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xmlns="" val="1737306586"/>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9347200" y="0"/>
            <a:ext cx="28448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3" name="Straight Connector 12"/>
          <p:cNvSpPr>
            <a:spLocks noChangeShapeType="1"/>
          </p:cNvSpPr>
          <p:nvPr/>
        </p:nvSpPr>
        <p:spPr bwMode="auto">
          <a:xfrm rot="5400000">
            <a:off x="6403340"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Oval 13"/>
          <p:cNvSpPr/>
          <p:nvPr/>
        </p:nvSpPr>
        <p:spPr>
          <a:xfrm>
            <a:off x="9119616" y="2925763"/>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9245600" y="3020251"/>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9221216" y="3009902"/>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3" name="Vertical Text Placeholder 2"/>
          <p:cNvSpPr>
            <a:spLocks noGrp="1"/>
          </p:cNvSpPr>
          <p:nvPr>
            <p:ph type="body" orient="vert" idx="1"/>
          </p:nvPr>
        </p:nvSpPr>
        <p:spPr>
          <a:xfrm>
            <a:off x="406400" y="304800"/>
            <a:ext cx="8737600" cy="5821366"/>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70CE4A1-C236-4610-AF9C-E0219E1C9262}"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9855200" y="304802"/>
            <a:ext cx="1930400" cy="5851525"/>
          </a:xfrm>
        </p:spPr>
        <p:txBody>
          <a:bodyPr vert="eaVert"/>
          <a:lstStyle/>
          <a:p>
            <a:r>
              <a:rPr kumimoji="0" lang="en-US"/>
              <a:t>Click to edit Master title style</a:t>
            </a:r>
          </a:p>
        </p:txBody>
      </p:sp>
    </p:spTree>
    <p:extLst>
      <p:ext uri="{BB962C8B-B14F-4D97-AF65-F5344CB8AC3E}">
        <p14:creationId xmlns:p14="http://schemas.microsoft.com/office/powerpoint/2010/main" xmlns="" val="2404602395"/>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a:t>Click to edit Master title style</a:t>
            </a:r>
          </a:p>
        </p:txBody>
      </p:sp>
      <p:sp>
        <p:nvSpPr>
          <p:cNvPr id="4" name="Date Placeholder 3"/>
          <p:cNvSpPr>
            <a:spLocks noGrp="1"/>
          </p:cNvSpPr>
          <p:nvPr>
            <p:ph type="dt" sz="half" idx="10"/>
          </p:nvPr>
        </p:nvSpPr>
        <p:spPr/>
        <p:txBody>
          <a:bodyPr/>
          <a:lstStyle/>
          <a:p>
            <a:fld id="{B70CE4A1-C236-4610-AF9C-E0219E1C9262}" type="datetimeFigureOut">
              <a:rPr lang="en-US" smtClean="0"/>
              <a:pPr/>
              <a:t>1/15/2021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5815584" y="1026373"/>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Content Placeholder 7"/>
          <p:cNvSpPr>
            <a:spLocks noGrp="1"/>
          </p:cNvSpPr>
          <p:nvPr>
            <p:ph sz="quarter" idx="1"/>
          </p:nvPr>
        </p:nvSpPr>
        <p:spPr>
          <a:xfrm>
            <a:off x="402336" y="1527048"/>
            <a:ext cx="1133856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xmlns="" val="1534743022"/>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1905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203200" y="2286000"/>
            <a:ext cx="11777472"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Rectangle 11"/>
          <p:cNvSpPr>
            <a:spLocks noChangeArrowheads="1"/>
          </p:cNvSpPr>
          <p:nvPr/>
        </p:nvSpPr>
        <p:spPr bwMode="auto">
          <a:xfrm>
            <a:off x="207264" y="142352"/>
            <a:ext cx="11777472"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1824568" y="2743200"/>
            <a:ext cx="8640232"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13" name="Rectangle 12"/>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Rectangle 13"/>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B70CE4A1-C236-4610-AF9C-E0219E1C9262}" type="datetimeFigureOut">
              <a:rPr lang="en-US" smtClean="0"/>
              <a:pPr/>
              <a:t>1/15/2021</a:t>
            </a:fld>
            <a:endParaRPr lang="en-US"/>
          </a:p>
        </p:txBody>
      </p:sp>
      <p:sp>
        <p:nvSpPr>
          <p:cNvPr id="8" name="Straight Connector 7"/>
          <p:cNvSpPr>
            <a:spLocks noChangeShapeType="1"/>
          </p:cNvSpPr>
          <p:nvPr/>
        </p:nvSpPr>
        <p:spPr bwMode="auto">
          <a:xfrm>
            <a:off x="203200" y="2438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Oval 9"/>
          <p:cNvSpPr/>
          <p:nvPr/>
        </p:nvSpPr>
        <p:spPr>
          <a:xfrm>
            <a:off x="5689600" y="2115312"/>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5815584" y="2209800"/>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6" name="Slide Number Placeholder 5"/>
          <p:cNvSpPr>
            <a:spLocks noGrp="1"/>
          </p:cNvSpPr>
          <p:nvPr>
            <p:ph type="sldNum" sz="quarter" idx="12"/>
          </p:nvPr>
        </p:nvSpPr>
        <p:spPr>
          <a:xfrm>
            <a:off x="5791200" y="2199451"/>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963084" y="533400"/>
            <a:ext cx="10363200" cy="1524000"/>
          </a:xfrm>
        </p:spPr>
        <p:txBody>
          <a:bodyPr anchor="b"/>
          <a:lstStyle>
            <a:lvl1pPr algn="ctr">
              <a:buNone/>
              <a:defRPr sz="4200" b="0" cap="none" baseline="0">
                <a:solidFill>
                  <a:srgbClr val="FFFFFF"/>
                </a:solidFill>
              </a:defRPr>
            </a:lvl1pPr>
          </a:lstStyle>
          <a:p>
            <a:r>
              <a:rPr kumimoji="0" lang="en-US"/>
              <a:t>Click to edit Master title style</a:t>
            </a:r>
          </a:p>
        </p:txBody>
      </p:sp>
    </p:spTree>
    <p:extLst>
      <p:ext uri="{BB962C8B-B14F-4D97-AF65-F5344CB8AC3E}">
        <p14:creationId xmlns:p14="http://schemas.microsoft.com/office/powerpoint/2010/main" xmlns="" val="2284987725"/>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758952"/>
          </a:xfrm>
        </p:spPr>
        <p:txBody>
          <a:bodyPr/>
          <a:lstStyle/>
          <a:p>
            <a:r>
              <a:rPr kumimoji="0" lang="en-US"/>
              <a:t>Click to edit Master title style</a:t>
            </a:r>
          </a:p>
        </p:txBody>
      </p:sp>
      <p:sp>
        <p:nvSpPr>
          <p:cNvPr id="5" name="Date Placeholder 4"/>
          <p:cNvSpPr>
            <a:spLocks noGrp="1"/>
          </p:cNvSpPr>
          <p:nvPr>
            <p:ph type="dt" sz="half" idx="10"/>
          </p:nvPr>
        </p:nvSpPr>
        <p:spPr>
          <a:xfrm>
            <a:off x="7721600" y="6409944"/>
            <a:ext cx="4059936" cy="365760"/>
          </a:xfrm>
        </p:spPr>
        <p:txBody>
          <a:bodyPr/>
          <a:lstStyle/>
          <a:p>
            <a:fld id="{B70CE4A1-C236-4610-AF9C-E0219E1C9262}" type="datetimeFigureOut">
              <a:rPr lang="en-US" smtClean="0"/>
              <a:pPr/>
              <a:t>1/15/2021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8" name="Straight Connector 7"/>
          <p:cNvSpPr>
            <a:spLocks noChangeShapeType="1"/>
          </p:cNvSpPr>
          <p:nvPr/>
        </p:nvSpPr>
        <p:spPr bwMode="auto">
          <a:xfrm flipV="1">
            <a:off x="6084107" y="1575653"/>
            <a:ext cx="11895"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Content Placeholder 9"/>
          <p:cNvSpPr>
            <a:spLocks noGrp="1"/>
          </p:cNvSpPr>
          <p:nvPr>
            <p:ph sz="half" idx="1"/>
          </p:nvPr>
        </p:nvSpPr>
        <p:spPr>
          <a:xfrm>
            <a:off x="402336"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2" name="Content Placeholder 11"/>
          <p:cNvSpPr>
            <a:spLocks noGrp="1"/>
          </p:cNvSpPr>
          <p:nvPr>
            <p:ph sz="half" idx="2"/>
          </p:nvPr>
        </p:nvSpPr>
        <p:spPr>
          <a:xfrm>
            <a:off x="6400800" y="1371600"/>
            <a:ext cx="5384800" cy="4681728"/>
          </a:xfrm>
        </p:spPr>
        <p:txBody>
          <a:bodyPr/>
          <a:lstStyle>
            <a:lvl1pPr>
              <a:defRPr sz="2500"/>
            </a:lvl1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extLst>
      <p:ext uri="{BB962C8B-B14F-4D97-AF65-F5344CB8AC3E}">
        <p14:creationId xmlns:p14="http://schemas.microsoft.com/office/powerpoint/2010/main" xmlns="" val="1216353577"/>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6096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Rectangle 19"/>
          <p:cNvSpPr>
            <a:spLocks noChangeArrowheads="1"/>
          </p:cNvSpPr>
          <p:nvPr/>
        </p:nvSpPr>
        <p:spPr bwMode="white">
          <a:xfrm>
            <a:off x="0" y="0"/>
            <a:ext cx="12192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1" name="Rectangle 20"/>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2" name="Rectangle 21"/>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1" name="Rectangle 10"/>
          <p:cNvSpPr/>
          <p:nvPr/>
        </p:nvSpPr>
        <p:spPr>
          <a:xfrm>
            <a:off x="203200" y="1371600"/>
            <a:ext cx="11777472"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Rectangle 12"/>
          <p:cNvSpPr>
            <a:spLocks noChangeArrowheads="1"/>
          </p:cNvSpPr>
          <p:nvPr/>
        </p:nvSpPr>
        <p:spPr bwMode="auto">
          <a:xfrm>
            <a:off x="194564" y="6391656"/>
            <a:ext cx="11777472"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3" name="Text Placeholder 2"/>
          <p:cNvSpPr>
            <a:spLocks noGrp="1"/>
          </p:cNvSpPr>
          <p:nvPr>
            <p:ph type="body" idx="1"/>
          </p:nvPr>
        </p:nvSpPr>
        <p:spPr>
          <a:xfrm>
            <a:off x="402336" y="1524000"/>
            <a:ext cx="5386917"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6388441" y="1524000"/>
            <a:ext cx="5389033"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B70CE4A1-C236-4610-AF9C-E0219E1C9262}" type="datetimeFigureOut">
              <a:rPr lang="en-US" smtClean="0"/>
              <a:pPr/>
              <a:t>1/15/2021</a:t>
            </a:fld>
            <a:endParaRPr lang="en-US"/>
          </a:p>
        </p:txBody>
      </p:sp>
      <p:sp>
        <p:nvSpPr>
          <p:cNvPr id="8" name="Footer Placeholder 7"/>
          <p:cNvSpPr>
            <a:spLocks noGrp="1"/>
          </p:cNvSpPr>
          <p:nvPr>
            <p:ph type="ftr" sz="quarter" idx="11"/>
          </p:nvPr>
        </p:nvSpPr>
        <p:spPr>
          <a:xfrm>
            <a:off x="406400" y="6409944"/>
            <a:ext cx="4775200" cy="365760"/>
          </a:xfrm>
        </p:spPr>
        <p:txBody>
          <a:bodyPr/>
          <a:lstStyle/>
          <a:p>
            <a:endParaRPr lang="en-US"/>
          </a:p>
        </p:txBody>
      </p:sp>
      <p:sp>
        <p:nvSpPr>
          <p:cNvPr id="15" name="Straight Connector 14"/>
          <p:cNvSpPr>
            <a:spLocks noChangeShapeType="1"/>
          </p:cNvSpPr>
          <p:nvPr/>
        </p:nvSpPr>
        <p:spPr bwMode="auto">
          <a:xfrm>
            <a:off x="203200" y="128016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4" name="Content Placeholder 23"/>
          <p:cNvSpPr>
            <a:spLocks noGrp="1"/>
          </p:cNvSpPr>
          <p:nvPr>
            <p:ph sz="quarter" idx="2"/>
          </p:nvPr>
        </p:nvSpPr>
        <p:spPr>
          <a:xfrm>
            <a:off x="402336" y="2471383"/>
            <a:ext cx="5388864" cy="3818404"/>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6" name="Content Placeholder 25"/>
          <p:cNvSpPr>
            <a:spLocks noGrp="1"/>
          </p:cNvSpPr>
          <p:nvPr>
            <p:ph sz="quarter" idx="4"/>
          </p:nvPr>
        </p:nvSpPr>
        <p:spPr>
          <a:xfrm>
            <a:off x="6400800" y="2471383"/>
            <a:ext cx="5384800" cy="3822192"/>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25" name="Oval 24"/>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7" name="Oval 26"/>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9" name="Slide Number Placeholder 8"/>
          <p:cNvSpPr>
            <a:spLocks noGrp="1"/>
          </p:cNvSpPr>
          <p:nvPr>
            <p:ph type="sldNum" sz="quarter" idx="12"/>
          </p:nvPr>
        </p:nvSpPr>
        <p:spPr>
          <a:xfrm>
            <a:off x="5791200" y="1042417"/>
            <a:ext cx="609600" cy="441325"/>
          </a:xfrm>
        </p:spPr>
        <p:txBody>
          <a:bodyPr/>
          <a:lstStyle>
            <a:lvl1pPr algn="ctr">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3" name="Title 22"/>
          <p:cNvSpPr>
            <a:spLocks noGrp="1"/>
          </p:cNvSpPr>
          <p:nvPr>
            <p:ph type="title"/>
          </p:nvPr>
        </p:nvSpPr>
        <p:spPr/>
        <p:txBody>
          <a:bodyPr rtlCol="0" anchor="b" anchorCtr="0"/>
          <a:lstStyle/>
          <a:p>
            <a:r>
              <a:rPr kumimoji="0" lang="en-US"/>
              <a:t>Click to edit Master title style</a:t>
            </a:r>
          </a:p>
        </p:txBody>
      </p:sp>
    </p:spTree>
    <p:extLst>
      <p:ext uri="{BB962C8B-B14F-4D97-AF65-F5344CB8AC3E}">
        <p14:creationId xmlns:p14="http://schemas.microsoft.com/office/powerpoint/2010/main" xmlns="" val="3760310761"/>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70CE4A1-C236-4610-AF9C-E0219E1C9262}" type="datetimeFigureOut">
              <a:rPr lang="en-US" smtClean="0"/>
              <a:pPr/>
              <a:t>1/15/2021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5791200" y="1036021"/>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Tree>
    <p:extLst>
      <p:ext uri="{BB962C8B-B14F-4D97-AF65-F5344CB8AC3E}">
        <p14:creationId xmlns:p14="http://schemas.microsoft.com/office/powerpoint/2010/main" xmlns="" val="1314732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a:spLocks noChangeArrowheads="1"/>
          </p:cNvSpPr>
          <p:nvPr/>
        </p:nvSpPr>
        <p:spPr bwMode="white">
          <a:xfrm>
            <a:off x="0" y="0"/>
            <a:ext cx="12192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0" name="Rectangle 9"/>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Rectangle 4"/>
          <p:cNvSpPr>
            <a:spLocks noChangeArrowheads="1"/>
          </p:cNvSpPr>
          <p:nvPr/>
        </p:nvSpPr>
        <p:spPr bwMode="auto">
          <a:xfrm>
            <a:off x="195072" y="6391657"/>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6" name="Rectangle 5"/>
          <p:cNvSpPr>
            <a:spLocks noChangeArrowheads="1"/>
          </p:cNvSpPr>
          <p:nvPr/>
        </p:nvSpPr>
        <p:spPr bwMode="auto">
          <a:xfrm>
            <a:off x="203200" y="158496"/>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 name="Date Placeholder 1"/>
          <p:cNvSpPr>
            <a:spLocks noGrp="1"/>
          </p:cNvSpPr>
          <p:nvPr>
            <p:ph type="dt" sz="half" idx="10"/>
          </p:nvPr>
        </p:nvSpPr>
        <p:spPr/>
        <p:txBody>
          <a:bodyPr/>
          <a:lstStyle/>
          <a:p>
            <a:fld id="{B70CE4A1-C236-4610-AF9C-E0219E1C9262}" type="datetimeFigureOut">
              <a:rPr lang="en-US" smtClean="0"/>
              <a:pPr/>
              <a:t>1/15/2021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5689600" y="6324600"/>
            <a:ext cx="812800" cy="441324"/>
          </a:xfrm>
        </p:spPr>
        <p:txBody>
          <a:bodyPr/>
          <a:lstStyle>
            <a:lvl1pPr>
              <a:defRPr>
                <a:solidFill>
                  <a:srgbClr val="FFFFFF"/>
                </a:solidFill>
              </a:defRPr>
            </a:lvl1pPr>
          </a:lstStyle>
          <a:p>
            <a:fld id="{D7A1330E-35AA-4619-A5C3-0E7CDD93BC68}" type="slidenum">
              <a:rPr lang="en-US" smtClean="0"/>
              <a:pPr/>
              <a:t>‹#›</a:t>
            </a:fld>
            <a:endParaRPr lang="en-US"/>
          </a:p>
        </p:txBody>
      </p:sp>
    </p:spTree>
    <p:extLst>
      <p:ext uri="{BB962C8B-B14F-4D97-AF65-F5344CB8AC3E}">
        <p14:creationId xmlns:p14="http://schemas.microsoft.com/office/powerpoint/2010/main" xmlns="" val="38891600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203200" y="152400"/>
            <a:ext cx="11777472"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5" name="Rectangle 14"/>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0"/>
            <a:ext cx="12192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3" name="Rectangle 12"/>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 name="Title 1"/>
          <p:cNvSpPr>
            <a:spLocks noGrp="1"/>
          </p:cNvSpPr>
          <p:nvPr>
            <p:ph type="title"/>
          </p:nvPr>
        </p:nvSpPr>
        <p:spPr>
          <a:xfrm>
            <a:off x="508000" y="914400"/>
            <a:ext cx="3149600" cy="990600"/>
          </a:xfrm>
        </p:spPr>
        <p:txBody>
          <a:bodyPr anchor="b">
            <a:noAutofit/>
          </a:bodyPr>
          <a:lstStyle>
            <a:lvl1pPr algn="l">
              <a:buNone/>
              <a:defRPr sz="2200" b="1">
                <a:solidFill>
                  <a:srgbClr val="FFFFFF"/>
                </a:solidFill>
              </a:defRPr>
            </a:lvl1pPr>
          </a:lstStyle>
          <a:p>
            <a:r>
              <a:rPr kumimoji="0" lang="en-US"/>
              <a:t>Click to edit Master title style</a:t>
            </a:r>
          </a:p>
        </p:txBody>
      </p:sp>
      <p:sp>
        <p:nvSpPr>
          <p:cNvPr id="3" name="Text Placeholder 2"/>
          <p:cNvSpPr>
            <a:spLocks noGrp="1"/>
          </p:cNvSpPr>
          <p:nvPr>
            <p:ph type="body" idx="2"/>
          </p:nvPr>
        </p:nvSpPr>
        <p:spPr>
          <a:xfrm>
            <a:off x="508000" y="1981201"/>
            <a:ext cx="31496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8" name="Rectangle 7"/>
          <p:cNvSpPr>
            <a:spLocks noChangeArrowheads="1"/>
          </p:cNvSpPr>
          <p:nvPr/>
        </p:nvSpPr>
        <p:spPr bwMode="auto">
          <a:xfrm>
            <a:off x="203200" y="152400"/>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9" name="Straight Connector 8"/>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20" name="Content Placeholder 19"/>
          <p:cNvSpPr>
            <a:spLocks noGrp="1"/>
          </p:cNvSpPr>
          <p:nvPr>
            <p:ph sz="quarter" idx="1"/>
          </p:nvPr>
        </p:nvSpPr>
        <p:spPr>
          <a:xfrm>
            <a:off x="4165600" y="685800"/>
            <a:ext cx="7518400" cy="54102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Oval 9"/>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1" name="Oval 10"/>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lvl1pPr>
              <a:defRPr>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1" name="Rectangle 20"/>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p:txBody>
          <a:bodyPr/>
          <a:lstStyle/>
          <a:p>
            <a:fld id="{B70CE4A1-C236-4610-AF9C-E0219E1C9262}" type="datetimeFigureOut">
              <a:rPr lang="en-US" smtClean="0"/>
              <a:pPr/>
              <a:t>1/15/2021</a:t>
            </a:fld>
            <a:endParaRPr lang="en-US"/>
          </a:p>
        </p:txBody>
      </p:sp>
      <p:sp>
        <p:nvSpPr>
          <p:cNvPr id="6" name="Footer Placeholder 5"/>
          <p:cNvSpPr>
            <a:spLocks noGrp="1"/>
          </p:cNvSpPr>
          <p:nvPr>
            <p:ph type="ftr" sz="quarter" idx="11"/>
          </p:nvPr>
        </p:nvSpPr>
        <p:spPr>
          <a:xfrm>
            <a:off x="402336" y="6410848"/>
            <a:ext cx="4511040" cy="365760"/>
          </a:xfrm>
        </p:spPr>
        <p:txBody>
          <a:bodyPr/>
          <a:lstStyle/>
          <a:p>
            <a:endParaRPr lang="en-US"/>
          </a:p>
        </p:txBody>
      </p:sp>
    </p:spTree>
    <p:extLst>
      <p:ext uri="{BB962C8B-B14F-4D97-AF65-F5344CB8AC3E}">
        <p14:creationId xmlns:p14="http://schemas.microsoft.com/office/powerpoint/2010/main" xmlns="" val="103902909"/>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203200" y="533400"/>
            <a:ext cx="11777472"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7" name="Rectangle 16"/>
          <p:cNvSpPr>
            <a:spLocks noChangeArrowheads="1"/>
          </p:cNvSpPr>
          <p:nvPr/>
        </p:nvSpPr>
        <p:spPr bwMode="white">
          <a:xfrm>
            <a:off x="0" y="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20" name="Rectangle 19"/>
          <p:cNvSpPr>
            <a:spLocks noChangeArrowheads="1"/>
          </p:cNvSpPr>
          <p:nvPr/>
        </p:nvSpPr>
        <p:spPr bwMode="auto">
          <a:xfrm>
            <a:off x="203200" y="152400"/>
            <a:ext cx="11777472"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8" name="Rectangle 7"/>
          <p:cNvSpPr/>
          <p:nvPr/>
        </p:nvSpPr>
        <p:spPr>
          <a:xfrm>
            <a:off x="203200" y="609600"/>
            <a:ext cx="36576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Rectangle 14"/>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2" name="Oval 11"/>
          <p:cNvSpPr/>
          <p:nvPr/>
        </p:nvSpPr>
        <p:spPr>
          <a:xfrm>
            <a:off x="1727200" y="228600"/>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3" name="Oval 12"/>
          <p:cNvSpPr/>
          <p:nvPr/>
        </p:nvSpPr>
        <p:spPr>
          <a:xfrm>
            <a:off x="1853184" y="323088"/>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7" name="Slide Number Placeholder 6"/>
          <p:cNvSpPr>
            <a:spLocks noGrp="1"/>
          </p:cNvSpPr>
          <p:nvPr>
            <p:ph type="sldNum" sz="quarter" idx="12"/>
          </p:nvPr>
        </p:nvSpPr>
        <p:spPr>
          <a:xfrm>
            <a:off x="1828800" y="312739"/>
            <a:ext cx="609600" cy="441325"/>
          </a:xfrm>
        </p:spPr>
        <p:txBody>
          <a:body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 name="Title 1"/>
          <p:cNvSpPr>
            <a:spLocks noGrp="1"/>
          </p:cNvSpPr>
          <p:nvPr>
            <p:ph type="title"/>
          </p:nvPr>
        </p:nvSpPr>
        <p:spPr>
          <a:xfrm>
            <a:off x="4000500" y="5029200"/>
            <a:ext cx="7823200" cy="1219200"/>
          </a:xfrm>
        </p:spPr>
        <p:txBody>
          <a:bodyPr anchor="t">
            <a:noAutofit/>
          </a:bodyPr>
          <a:lstStyle>
            <a:lvl1pPr algn="l">
              <a:buNone/>
              <a:defRPr sz="2400" b="1">
                <a:solidFill>
                  <a:schemeClr val="tx2"/>
                </a:solidFill>
              </a:defRPr>
            </a:lvl1pPr>
          </a:lstStyle>
          <a:p>
            <a:r>
              <a:rPr kumimoji="0" lang="en-US"/>
              <a:t>Click to edit Master title style</a:t>
            </a:r>
          </a:p>
        </p:txBody>
      </p:sp>
      <p:sp>
        <p:nvSpPr>
          <p:cNvPr id="3" name="Picture Placeholder 2"/>
          <p:cNvSpPr>
            <a:spLocks noGrp="1"/>
          </p:cNvSpPr>
          <p:nvPr>
            <p:ph type="pic" idx="1"/>
          </p:nvPr>
        </p:nvSpPr>
        <p:spPr>
          <a:xfrm>
            <a:off x="4000500" y="609600"/>
            <a:ext cx="7823200" cy="4267200"/>
          </a:xfrm>
        </p:spPr>
        <p:txBody>
          <a:bodyPr/>
          <a:lstStyle>
            <a:lvl1pPr marL="0" indent="0">
              <a:buNone/>
              <a:defRPr sz="3200"/>
            </a:lvl1pPr>
          </a:lstStyle>
          <a:p>
            <a:r>
              <a:rPr kumimoji="0" lang="en-US"/>
              <a:t>Click icon to add picture</a:t>
            </a:r>
            <a:endParaRPr kumimoji="0" lang="en-US" dirty="0"/>
          </a:p>
        </p:txBody>
      </p:sp>
      <p:sp>
        <p:nvSpPr>
          <p:cNvPr id="4" name="Text Placeholder 3"/>
          <p:cNvSpPr>
            <a:spLocks noGrp="1"/>
          </p:cNvSpPr>
          <p:nvPr>
            <p:ph type="body" sz="half" idx="2"/>
          </p:nvPr>
        </p:nvSpPr>
        <p:spPr>
          <a:xfrm>
            <a:off x="508000" y="990600"/>
            <a:ext cx="32512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22" name="Rectangle 21"/>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5" name="Date Placeholder 4"/>
          <p:cNvSpPr>
            <a:spLocks noGrp="1"/>
          </p:cNvSpPr>
          <p:nvPr>
            <p:ph type="dt" sz="half" idx="10"/>
          </p:nvPr>
        </p:nvSpPr>
        <p:spPr>
          <a:xfrm>
            <a:off x="7717536" y="6404984"/>
            <a:ext cx="4059936" cy="365760"/>
          </a:xfrm>
        </p:spPr>
        <p:txBody>
          <a:bodyPr/>
          <a:lstStyle/>
          <a:p>
            <a:fld id="{B70CE4A1-C236-4610-AF9C-E0219E1C9262}" type="datetimeFigureOut">
              <a:rPr lang="en-US" smtClean="0"/>
              <a:pPr/>
              <a:t>1/15/2021</a:t>
            </a:fld>
            <a:endParaRPr lang="en-US"/>
          </a:p>
        </p:txBody>
      </p:sp>
      <p:sp>
        <p:nvSpPr>
          <p:cNvPr id="6" name="Footer Placeholder 5"/>
          <p:cNvSpPr>
            <a:spLocks noGrp="1"/>
          </p:cNvSpPr>
          <p:nvPr>
            <p:ph type="ftr" sz="quarter" idx="11"/>
          </p:nvPr>
        </p:nvSpPr>
        <p:spPr>
          <a:xfrm>
            <a:off x="402336" y="6410848"/>
            <a:ext cx="4779264" cy="365760"/>
          </a:xfrm>
        </p:spPr>
        <p:txBody>
          <a:bodyPr/>
          <a:lstStyle/>
          <a:p>
            <a:endParaRPr lang="en-US"/>
          </a:p>
        </p:txBody>
      </p:sp>
    </p:spTree>
    <p:extLst>
      <p:ext uri="{BB962C8B-B14F-4D97-AF65-F5344CB8AC3E}">
        <p14:creationId xmlns:p14="http://schemas.microsoft.com/office/powerpoint/2010/main" xmlns="" val="773594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12192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6" name="Rectangle 15"/>
          <p:cNvSpPr>
            <a:spLocks noChangeArrowheads="1"/>
          </p:cNvSpPr>
          <p:nvPr/>
        </p:nvSpPr>
        <p:spPr bwMode="white">
          <a:xfrm>
            <a:off x="0" y="1"/>
            <a:ext cx="12192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8" name="Rectangle 17"/>
          <p:cNvSpPr>
            <a:spLocks noChangeArrowheads="1"/>
          </p:cNvSpPr>
          <p:nvPr/>
        </p:nvSpPr>
        <p:spPr bwMode="white">
          <a:xfrm>
            <a:off x="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9" name="Rectangle 18"/>
          <p:cNvSpPr>
            <a:spLocks noChangeArrowheads="1"/>
          </p:cNvSpPr>
          <p:nvPr/>
        </p:nvSpPr>
        <p:spPr bwMode="white">
          <a:xfrm>
            <a:off x="11988800" y="0"/>
            <a:ext cx="2032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9" name="Rectangle 8"/>
          <p:cNvSpPr>
            <a:spLocks noChangeArrowheads="1"/>
          </p:cNvSpPr>
          <p:nvPr/>
        </p:nvSpPr>
        <p:spPr bwMode="auto">
          <a:xfrm>
            <a:off x="199136" y="6388386"/>
            <a:ext cx="11777472"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4" name="Date Placeholder 13"/>
          <p:cNvSpPr>
            <a:spLocks noGrp="1"/>
          </p:cNvSpPr>
          <p:nvPr>
            <p:ph type="dt" sz="half" idx="2"/>
          </p:nvPr>
        </p:nvSpPr>
        <p:spPr>
          <a:xfrm>
            <a:off x="7721600" y="6404984"/>
            <a:ext cx="4059936" cy="365760"/>
          </a:xfrm>
          <a:prstGeom prst="rect">
            <a:avLst/>
          </a:prstGeom>
        </p:spPr>
        <p:txBody>
          <a:bodyPr vert="horz"/>
          <a:lstStyle>
            <a:lvl1pPr algn="r" eaLnBrk="1" latinLnBrk="0" hangingPunct="1">
              <a:defRPr kumimoji="0" sz="1400">
                <a:solidFill>
                  <a:srgbClr val="FFFFFF"/>
                </a:solidFill>
              </a:defRPr>
            </a:lvl1pPr>
          </a:lstStyle>
          <a:p>
            <a:fld id="{B70CE4A1-C236-4610-AF9C-E0219E1C9262}" type="datetimeFigureOut">
              <a:rPr lang="en-US" smtClean="0"/>
              <a:pPr/>
              <a:t>1/15/2021</a:t>
            </a:fld>
            <a:endParaRPr lang="en-US"/>
          </a:p>
        </p:txBody>
      </p:sp>
      <p:sp>
        <p:nvSpPr>
          <p:cNvPr id="3" name="Footer Placeholder 2"/>
          <p:cNvSpPr>
            <a:spLocks noGrp="1"/>
          </p:cNvSpPr>
          <p:nvPr>
            <p:ph type="ftr" sz="quarter" idx="3"/>
          </p:nvPr>
        </p:nvSpPr>
        <p:spPr>
          <a:xfrm>
            <a:off x="406400" y="6410848"/>
            <a:ext cx="47752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203200" y="155448"/>
            <a:ext cx="11777472"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lang="en-US" sz="1800" dirty="0">
              <a:solidFill>
                <a:prstClr val="black"/>
              </a:solidFill>
            </a:endParaRPr>
          </a:p>
        </p:txBody>
      </p:sp>
      <p:sp>
        <p:nvSpPr>
          <p:cNvPr id="10" name="Straight Connector 9"/>
          <p:cNvSpPr>
            <a:spLocks noChangeShapeType="1"/>
          </p:cNvSpPr>
          <p:nvPr/>
        </p:nvSpPr>
        <p:spPr bwMode="auto">
          <a:xfrm>
            <a:off x="203200" y="1276743"/>
            <a:ext cx="1177747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lang="en-US" sz="1800">
              <a:solidFill>
                <a:prstClr val="black"/>
              </a:solidFill>
            </a:endParaRPr>
          </a:p>
        </p:txBody>
      </p:sp>
      <p:sp>
        <p:nvSpPr>
          <p:cNvPr id="12" name="Oval 11"/>
          <p:cNvSpPr/>
          <p:nvPr/>
        </p:nvSpPr>
        <p:spPr>
          <a:xfrm>
            <a:off x="5689600" y="956036"/>
            <a:ext cx="8128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15" name="Oval 14"/>
          <p:cNvSpPr/>
          <p:nvPr/>
        </p:nvSpPr>
        <p:spPr>
          <a:xfrm>
            <a:off x="5815584" y="1050524"/>
            <a:ext cx="560832"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a:endParaRPr lang="en-US" sz="1800">
              <a:solidFill>
                <a:prstClr val="white"/>
              </a:solidFill>
            </a:endParaRPr>
          </a:p>
        </p:txBody>
      </p:sp>
      <p:sp>
        <p:nvSpPr>
          <p:cNvPr id="23" name="Slide Number Placeholder 22"/>
          <p:cNvSpPr>
            <a:spLocks noGrp="1"/>
          </p:cNvSpPr>
          <p:nvPr>
            <p:ph type="sldNum" sz="quarter" idx="4"/>
          </p:nvPr>
        </p:nvSpPr>
        <p:spPr>
          <a:xfrm>
            <a:off x="5791200" y="1040175"/>
            <a:ext cx="6096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D7A1330E-35AA-4619-A5C3-0E7CDD93BC68}" type="slidenum">
              <a:rPr lang="en-US" smtClean="0">
                <a:solidFill>
                  <a:srgbClr val="8CADAE">
                    <a:shade val="75000"/>
                  </a:srgbClr>
                </a:solidFill>
              </a:rPr>
              <a:pPr/>
              <a:t>‹#›</a:t>
            </a:fld>
            <a:endParaRPr lang="en-US">
              <a:solidFill>
                <a:srgbClr val="8CADAE">
                  <a:shade val="75000"/>
                </a:srgbClr>
              </a:solidFill>
            </a:endParaRPr>
          </a:p>
        </p:txBody>
      </p:sp>
      <p:sp>
        <p:nvSpPr>
          <p:cNvPr id="22" name="Title Placeholder 21"/>
          <p:cNvSpPr>
            <a:spLocks noGrp="1"/>
          </p:cNvSpPr>
          <p:nvPr>
            <p:ph type="title"/>
          </p:nvPr>
        </p:nvSpPr>
        <p:spPr>
          <a:xfrm>
            <a:off x="402336" y="228600"/>
            <a:ext cx="11379200" cy="758952"/>
          </a:xfrm>
          <a:prstGeom prst="rect">
            <a:avLst/>
          </a:prstGeom>
        </p:spPr>
        <p:txBody>
          <a:bodyPr vert="horz" anchor="b">
            <a:normAutofit/>
          </a:bodyPr>
          <a:lstStyle/>
          <a:p>
            <a:r>
              <a:rPr kumimoji="0" lang="en-US"/>
              <a:t>Click to edit Master title style</a:t>
            </a:r>
          </a:p>
        </p:txBody>
      </p:sp>
      <p:sp>
        <p:nvSpPr>
          <p:cNvPr id="13" name="Text Placeholder 12"/>
          <p:cNvSpPr>
            <a:spLocks noGrp="1"/>
          </p:cNvSpPr>
          <p:nvPr>
            <p:ph type="body" idx="1"/>
          </p:nvPr>
        </p:nvSpPr>
        <p:spPr>
          <a:xfrm>
            <a:off x="402336" y="1524000"/>
            <a:ext cx="11379200" cy="4599432"/>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Tree>
    <p:extLst>
      <p:ext uri="{BB962C8B-B14F-4D97-AF65-F5344CB8AC3E}">
        <p14:creationId xmlns:p14="http://schemas.microsoft.com/office/powerpoint/2010/main" xmlns="" val="3085764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package" Target="../embeddings/Microsoft_Office_Word_Document1.docx"/><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slideLayout" Target="../slideLayouts/slideLayout2.xml"/><Relationship Id="rId1" Type="http://schemas.openxmlformats.org/officeDocument/2006/relationships/video" Target="NULL" TargetMode="External"/><Relationship Id="rId5" Type="http://schemas.openxmlformats.org/officeDocument/2006/relationships/image" Target="../media/image47.png"/><Relationship Id="rId4" Type="http://schemas.microsoft.com/office/2007/relationships/media" Target="../media/media1.m4a"/></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78011" y="3344562"/>
            <a:ext cx="9432323" cy="2895600"/>
          </a:xfrm>
        </p:spPr>
        <p:txBody>
          <a:bodyPr>
            <a:normAutofit/>
          </a:bodyPr>
          <a:lstStyle/>
          <a:p>
            <a:r>
              <a:rPr lang="en-US" sz="3200" dirty="0"/>
              <a:t>Discrete Time and State Models</a:t>
            </a:r>
          </a:p>
        </p:txBody>
      </p:sp>
      <p:sp>
        <p:nvSpPr>
          <p:cNvPr id="2" name="Title 1"/>
          <p:cNvSpPr>
            <a:spLocks noGrp="1"/>
          </p:cNvSpPr>
          <p:nvPr>
            <p:ph type="ctrTitle"/>
          </p:nvPr>
        </p:nvSpPr>
        <p:spPr>
          <a:xfrm>
            <a:off x="2218037" y="549878"/>
            <a:ext cx="7772400" cy="1114166"/>
          </a:xfrm>
        </p:spPr>
        <p:txBody>
          <a:bodyPr>
            <a:normAutofit/>
          </a:bodyPr>
          <a:lstStyle/>
          <a:p>
            <a:r>
              <a:rPr lang="en-US" sz="6600" b="1" dirty="0"/>
              <a:t>Chapter 2</a:t>
            </a:r>
            <a:endParaRPr lang="en-US" sz="6600" dirty="0"/>
          </a:p>
        </p:txBody>
      </p:sp>
    </p:spTree>
    <p:extLst>
      <p:ext uri="{BB962C8B-B14F-4D97-AF65-F5344CB8AC3E}">
        <p14:creationId xmlns:p14="http://schemas.microsoft.com/office/powerpoint/2010/main" xmlns="" val="1839116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Sets</a:t>
            </a:r>
            <a:endParaRPr lang="en-US" dirty="0"/>
          </a:p>
        </p:txBody>
      </p:sp>
      <p:sp>
        <p:nvSpPr>
          <p:cNvPr id="3" name="Content Placeholder 2"/>
          <p:cNvSpPr>
            <a:spLocks noGrp="1"/>
          </p:cNvSpPr>
          <p:nvPr>
            <p:ph sz="quarter" idx="1"/>
          </p:nvPr>
        </p:nvSpPr>
        <p:spPr/>
        <p:txBody>
          <a:bodyPr>
            <a:normAutofit/>
          </a:bodyPr>
          <a:lstStyle/>
          <a:p>
            <a:endParaRPr lang="en-US" dirty="0"/>
          </a:p>
          <a:p>
            <a:r>
              <a:rPr lang="en-US" dirty="0"/>
              <a:t>Here, we set forth certain rules and syntax needed to communicate ideas in mathematics and probability.</a:t>
            </a:r>
          </a:p>
          <a:p>
            <a:r>
              <a:rPr lang="en-US" dirty="0"/>
              <a:t>A </a:t>
            </a:r>
            <a:r>
              <a:rPr lang="en-US" i="1" dirty="0"/>
              <a:t>set </a:t>
            </a:r>
            <a:r>
              <a:rPr lang="en-US" dirty="0"/>
              <a:t>A is a collection of well-defined objects called elements such that </a:t>
            </a:r>
          </a:p>
          <a:p>
            <a:pPr marL="731520" lvl="1" indent="-457200">
              <a:buFont typeface="+mj-lt"/>
              <a:buAutoNum type="arabicPeriod"/>
            </a:pPr>
            <a:r>
              <a:rPr lang="en-US" dirty="0">
                <a:solidFill>
                  <a:schemeClr val="tx1"/>
                </a:solidFill>
              </a:rPr>
              <a:t>Any given object </a:t>
            </a:r>
            <a:r>
              <a:rPr lang="en-US" i="1" dirty="0">
                <a:solidFill>
                  <a:schemeClr val="tx1"/>
                </a:solidFill>
              </a:rPr>
              <a:t>x</a:t>
            </a:r>
            <a:r>
              <a:rPr lang="en-US" dirty="0">
                <a:solidFill>
                  <a:schemeClr val="tx1"/>
                </a:solidFill>
              </a:rPr>
              <a:t> either (but not both) belongs to A (</a:t>
            </a:r>
            <a:r>
              <a:rPr lang="en-US" i="1" dirty="0">
                <a:solidFill>
                  <a:schemeClr val="tx1"/>
                </a:solidFill>
              </a:rPr>
              <a:t>x</a:t>
            </a:r>
            <a:r>
              <a:rPr lang="en-US" dirty="0">
                <a:solidFill>
                  <a:schemeClr val="tx1"/>
                </a:solidFill>
                <a:sym typeface="Symbol" panose="05050102010706020507" pitchFamily="18" charset="2"/>
              </a:rPr>
              <a:t></a:t>
            </a:r>
            <a:r>
              <a:rPr lang="en-US" dirty="0">
                <a:solidFill>
                  <a:schemeClr val="tx1"/>
                </a:solidFill>
              </a:rPr>
              <a:t> A) or</a:t>
            </a:r>
          </a:p>
          <a:p>
            <a:pPr marL="731520" lvl="1" indent="-457200">
              <a:buFont typeface="+mj-lt"/>
              <a:buAutoNum type="arabicPeriod"/>
            </a:pPr>
            <a:r>
              <a:rPr lang="en-US" dirty="0">
                <a:solidFill>
                  <a:schemeClr val="tx1"/>
                </a:solidFill>
              </a:rPr>
              <a:t>Object </a:t>
            </a:r>
            <a:r>
              <a:rPr lang="en-US" i="1" dirty="0">
                <a:solidFill>
                  <a:schemeClr val="tx1"/>
                </a:solidFill>
              </a:rPr>
              <a:t>x</a:t>
            </a:r>
            <a:r>
              <a:rPr lang="en-US" dirty="0">
                <a:solidFill>
                  <a:schemeClr val="tx1"/>
                </a:solidFill>
              </a:rPr>
              <a:t> does not belong to A (</a:t>
            </a:r>
            <a:r>
              <a:rPr lang="en-US" i="1" dirty="0">
                <a:solidFill>
                  <a:schemeClr val="tx1"/>
                </a:solidFill>
              </a:rPr>
              <a:t>x</a:t>
            </a:r>
            <a:r>
              <a:rPr lang="en-US" dirty="0">
                <a:solidFill>
                  <a:schemeClr val="tx1"/>
                </a:solidFill>
                <a:sym typeface="Symbol" panose="05050102010706020507" pitchFamily="18" charset="2"/>
              </a:rPr>
              <a:t></a:t>
            </a:r>
            <a:r>
              <a:rPr lang="en-US" dirty="0">
                <a:solidFill>
                  <a:schemeClr val="tx1"/>
                </a:solidFill>
              </a:rPr>
              <a:t> A). </a:t>
            </a:r>
          </a:p>
          <a:p>
            <a:r>
              <a:rPr lang="en-US" dirty="0"/>
              <a:t>The </a:t>
            </a:r>
            <a:r>
              <a:rPr lang="en-US" i="1" dirty="0"/>
              <a:t>cardinality</a:t>
            </a:r>
            <a:r>
              <a:rPr lang="en-US" dirty="0"/>
              <a:t> of the set is its number of members, which can be either finite or infinite. </a:t>
            </a:r>
          </a:p>
        </p:txBody>
      </p:sp>
    </p:spTree>
    <p:extLst>
      <p:ext uri="{BB962C8B-B14F-4D97-AF65-F5344CB8AC3E}">
        <p14:creationId xmlns:p14="http://schemas.microsoft.com/office/powerpoint/2010/main" xmlns="" val="3779574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Set Notations</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r>
                  <a:rPr lang="en-US" dirty="0"/>
                  <a:t>A </a:t>
                </a:r>
                <a:r>
                  <a:rPr lang="en-US" dirty="0">
                    <a:sym typeface="Symbol" panose="05050102010706020507" pitchFamily="18" charset="2"/>
                  </a:rPr>
                  <a:t></a:t>
                </a:r>
                <a:r>
                  <a:rPr lang="en-US" dirty="0"/>
                  <a:t> B :  	Set A is a subset of B if and only if every element of A is also 			an element of B.</a:t>
                </a:r>
              </a:p>
              <a:p>
                <a:r>
                  <a:rPr lang="en-US" dirty="0"/>
                  <a:t>A </a:t>
                </a:r>
                <a:r>
                  <a:rPr lang="en-US" dirty="0">
                    <a:sym typeface="Symbol" panose="05050102010706020507" pitchFamily="18" charset="2"/>
                  </a:rPr>
                  <a:t></a:t>
                </a:r>
                <a:r>
                  <a:rPr lang="en-US" dirty="0"/>
                  <a:t> B :	Set A is a proper subset of B if and only if every element of A 		is also an element of B but A </a:t>
                </a:r>
                <a:r>
                  <a:rPr lang="en-US" dirty="0">
                    <a:sym typeface="Symbol" panose="05050102010706020507" pitchFamily="18" charset="2"/>
                  </a:rPr>
                  <a:t></a:t>
                </a:r>
                <a:r>
                  <a:rPr lang="en-US" dirty="0"/>
                  <a:t> B.</a:t>
                </a:r>
              </a:p>
              <a:p>
                <a:r>
                  <a:rPr lang="en-US" dirty="0"/>
                  <a:t>A </a:t>
                </a:r>
                <a14:m>
                  <m:oMath xmlns:m="http://schemas.openxmlformats.org/officeDocument/2006/math">
                    <m:r>
                      <a:rPr lang="en-US" i="1">
                        <a:latin typeface="Cambria Math" panose="02040503050406030204" pitchFamily="18" charset="0"/>
                      </a:rPr>
                      <m:t>∪</m:t>
                    </m:r>
                  </m:oMath>
                </a14:m>
                <a:r>
                  <a:rPr lang="en-US" dirty="0"/>
                  <a:t> B :	The </a:t>
                </a:r>
                <a:r>
                  <a:rPr lang="en-US" i="1" dirty="0"/>
                  <a:t>union </a:t>
                </a:r>
                <a:r>
                  <a:rPr lang="en-US" dirty="0"/>
                  <a:t>of sets A and B is the set of all distinct elements 			that are either in  A or B, or both in A and B.</a:t>
                </a:r>
              </a:p>
              <a:p>
                <a:r>
                  <a:rPr lang="en-US" dirty="0"/>
                  <a:t>A ∩ B :	The </a:t>
                </a:r>
                <a:r>
                  <a:rPr lang="en-US" i="1" dirty="0"/>
                  <a:t>intersection</a:t>
                </a:r>
                <a:r>
                  <a:rPr lang="en-US" dirty="0"/>
                  <a:t> of sets A and B is the set of all distinct 			elements they share in common. </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a:stretch>
              </a:blipFill>
            </p:spPr>
            <p:txBody>
              <a:bodyPr/>
              <a:lstStyle/>
              <a:p>
                <a:r>
                  <a:rPr lang="en-US" dirty="0">
                    <a:noFill/>
                  </a:rPr>
                  <a:t> </a:t>
                </a:r>
              </a:p>
            </p:txBody>
          </p:sp>
        </mc:Fallback>
      </mc:AlternateContent>
    </p:spTree>
    <p:extLst>
      <p:ext uri="{BB962C8B-B14F-4D97-AF65-F5344CB8AC3E}">
        <p14:creationId xmlns:p14="http://schemas.microsoft.com/office/powerpoint/2010/main" xmlns="" val="13065477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Measurable Spaces</a:t>
            </a:r>
          </a:p>
        </p:txBody>
      </p:sp>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r="-591"/>
            </a:stretch>
          </a:blipFill>
        </p:spPr>
        <p:txBody>
          <a:bodyPr/>
          <a:lstStyle/>
          <a:p>
            <a:r>
              <a:rPr lang="en-US" dirty="0">
                <a:noFill/>
              </a:rPr>
              <a:t> </a:t>
            </a:r>
          </a:p>
          <a:p>
            <a:endParaRPr lang="en-US" dirty="0">
              <a:noFill/>
            </a:endParaRPr>
          </a:p>
          <a:p>
            <a:endParaRPr lang="en-US" dirty="0">
              <a:noFill/>
            </a:endParaRPr>
          </a:p>
        </p:txBody>
      </p:sp>
    </p:spTree>
    <p:extLst>
      <p:ext uri="{BB962C8B-B14F-4D97-AF65-F5344CB8AC3E}">
        <p14:creationId xmlns:p14="http://schemas.microsoft.com/office/powerpoint/2010/main" xmlns="" val="23560805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Probability Spaces</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r>
                  <a:rPr lang="en-US" dirty="0"/>
                  <a:t>A probability space (</a:t>
                </a:r>
                <a:r>
                  <a:rPr lang="en-US" i="1" dirty="0"/>
                  <a:t>Ω</a:t>
                </a:r>
                <a:r>
                  <a:rPr lang="en-US" dirty="0"/>
                  <a:t>, Φ, P) consists of a measurable space (</a:t>
                </a:r>
                <a:r>
                  <a:rPr lang="en-US" i="1" dirty="0"/>
                  <a:t>Ω</a:t>
                </a:r>
                <a:r>
                  <a:rPr lang="en-US" dirty="0"/>
                  <a:t>, Φ) and a probability measure </a:t>
                </a:r>
                <a:r>
                  <a:rPr lang="en-US" i="1" dirty="0"/>
                  <a:t>P</a:t>
                </a:r>
                <a:r>
                  <a:rPr lang="en-US" dirty="0"/>
                  <a:t>, to be defined shortly. A </a:t>
                </a:r>
                <a:r>
                  <a:rPr lang="en-US" i="1" dirty="0"/>
                  <a:t>probability space</a:t>
                </a:r>
                <a:r>
                  <a:rPr lang="en-US" dirty="0"/>
                  <a:t> consists of a sample space </a:t>
                </a:r>
                <a:r>
                  <a:rPr lang="en-US" i="1" dirty="0"/>
                  <a:t>Ω</a:t>
                </a:r>
                <a:r>
                  <a:rPr lang="en-US" dirty="0"/>
                  <a:t>, events Φ and their associated probabilities </a:t>
                </a:r>
                <a:r>
                  <a:rPr lang="en-US" i="1" dirty="0"/>
                  <a:t>P</a:t>
                </a:r>
                <a:r>
                  <a:rPr lang="en-US" dirty="0"/>
                  <a:t>. The probability (measure) </a:t>
                </a:r>
                <a:r>
                  <a:rPr lang="en-US" i="1" dirty="0"/>
                  <a:t>P</a:t>
                </a:r>
                <a:r>
                  <a:rPr lang="en-US" dirty="0"/>
                  <a:t> is a function that assigns a value to each event</a:t>
                </a:r>
                <a:r>
                  <a:rPr lang="en-US" i="1" dirty="0"/>
                  <a:t/>
                </a:r>
                <a:r>
                  <a:rPr lang="en-US" i="1" dirty="0">
                    <a:sym typeface="Symbol" panose="05050102010706020507" pitchFamily="18" charset="2"/>
                  </a:rPr>
                  <a:t></a:t>
                </a:r>
                <a:r>
                  <a:rPr lang="en-US" i="1" dirty="0"/>
                  <a:t/>
                </a:r>
                <a:r>
                  <a:rPr lang="en-US" dirty="0"/>
                  <a:t>taken from Φ so that the following properties are satisfied:</a:t>
                </a:r>
              </a:p>
              <a:p>
                <a:pPr marL="0" indent="0">
                  <a:buNone/>
                </a:pPr>
                <a:endParaRPr lang="en-US" dirty="0"/>
              </a:p>
              <a:p>
                <a:pPr marL="788670" lvl="1" indent="-514350">
                  <a:buSzPct val="100000"/>
                  <a:buFont typeface="+mj-lt"/>
                  <a:buAutoNum type="arabicPeriod"/>
                </a:pPr>
                <a:r>
                  <a:rPr lang="en-US" dirty="0"/>
                  <a:t>For every event </a:t>
                </a:r>
                <a:r>
                  <a:rPr lang="en-US" i="1" dirty="0">
                    <a:sym typeface="Symbol" panose="05050102010706020507" pitchFamily="18" charset="2"/>
                  </a:rPr>
                  <a:t></a:t>
                </a:r>
                <a:r>
                  <a:rPr lang="en-US" dirty="0"/>
                  <a:t> taken from Φ, 0 ≤  </a:t>
                </a:r>
                <a:r>
                  <a:rPr lang="en-US" i="1" dirty="0"/>
                  <a:t>P</a:t>
                </a:r>
                <a:r>
                  <a:rPr lang="en-US" dirty="0"/>
                  <a:t>(</a:t>
                </a:r>
                <a:r>
                  <a:rPr lang="en-US" i="1" dirty="0">
                    <a:sym typeface="Symbol" panose="05050102010706020507" pitchFamily="18" charset="2"/>
                  </a:rPr>
                  <a:t></a:t>
                </a:r>
                <a:r>
                  <a:rPr lang="en-US" dirty="0"/>
                  <a:t>) ≤ 1.</a:t>
                </a:r>
              </a:p>
              <a:p>
                <a:pPr marL="788670" lvl="1" indent="-514350">
                  <a:buSzPct val="100000"/>
                  <a:buFont typeface="+mj-lt"/>
                  <a:buAutoNum type="arabicPeriod"/>
                </a:pPr>
                <a:r>
                  <a:rPr lang="en-US" dirty="0"/>
                  <a:t>P(</a:t>
                </a:r>
                <a:r>
                  <a:rPr lang="en-US" i="1" dirty="0"/>
                  <a:t>Ω</a:t>
                </a:r>
                <a:r>
                  <a:rPr lang="en-US" dirty="0"/>
                  <a:t>) = 1.</a:t>
                </a:r>
              </a:p>
              <a:p>
                <a:pPr marL="788670" lvl="1" indent="-514350">
                  <a:buSzPct val="100000"/>
                  <a:buFont typeface="+mj-lt"/>
                  <a:buAutoNum type="arabicPeriod"/>
                </a:pPr>
                <a:r>
                  <a:rPr lang="en-US" dirty="0"/>
                  <a:t>For any countable</a:t>
                </a:r>
                <a:r>
                  <a:rPr lang="en-US" dirty="0">
                    <a:solidFill>
                      <a:schemeClr val="accent2">
                        <a:lumMod val="60000"/>
                        <a:lumOff val="40000"/>
                      </a:schemeClr>
                    </a:solidFill>
                  </a:rPr>
                  <a:t/>
                </a:r>
                <a:r>
                  <a:rPr lang="en-US" dirty="0"/>
                  <a:t>set of pair-wise disjoint (mutually exclusive) events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𝜙</m:t>
                            </m:r>
                          </m:e>
                          <m:sub>
                            <m:r>
                              <a:rPr lang="en-US" i="1">
                                <a:latin typeface="Cambria Math" panose="02040503050406030204" pitchFamily="18" charset="0"/>
                              </a:rPr>
                              <m:t>𝑖</m:t>
                            </m:r>
                          </m:sub>
                        </m:sSub>
                        <m:r>
                          <a:rPr lang="en-US" i="1">
                            <a:latin typeface="Cambria Math" panose="02040503050406030204" pitchFamily="18" charset="0"/>
                          </a:rPr>
                          <m:t>}</m:t>
                        </m:r>
                      </m:e>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m:t>
                        </m:r>
                      </m:sup>
                    </m:sSubSup>
                  </m:oMath>
                </a14:m>
                <a:r>
                  <a:rPr lang="en-US" dirty="0"/>
                  <a:t>, we have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m:t>
                        </m:r>
                      </m:sup>
                      <m:e>
                        <m:sSub>
                          <m:sSubPr>
                            <m:ctrlPr>
                              <a:rPr lang="en-US" i="1">
                                <a:latin typeface="Cambria Math" panose="02040503050406030204" pitchFamily="18" charset="0"/>
                              </a:rPr>
                            </m:ctrlPr>
                          </m:sSubPr>
                          <m:e>
                            <m:r>
                              <a:rPr lang="en-US" i="1">
                                <a:latin typeface="Cambria Math" panose="02040503050406030204" pitchFamily="18" charset="0"/>
                              </a:rPr>
                              <m:t>𝜙</m:t>
                            </m:r>
                          </m:e>
                          <m:sub>
                            <m:r>
                              <a:rPr lang="en-US" i="1">
                                <a:latin typeface="Cambria Math" panose="02040503050406030204" pitchFamily="18" charset="0"/>
                              </a:rPr>
                              <m:t>𝑖</m:t>
                            </m:r>
                          </m:sub>
                        </m:sSub>
                      </m:e>
                    </m:nary>
                  </m:oMath>
                </a14:m>
                <a:r>
                  <a:rPr lang="en-US" dirty="0"/>
                  <a:t>) = </a:t>
                </a:r>
                <a14:m>
                  <m:oMath xmlns:m="http://schemas.openxmlformats.org/officeDocument/2006/math">
                    <m:nary>
                      <m:naryPr>
                        <m:chr m:val="∑"/>
                        <m:limLoc m:val="undOvr"/>
                        <m:ctrlPr>
                          <a:rPr lang="en-US" i="1">
                            <a:latin typeface="Cambria Math" panose="02040503050406030204" pitchFamily="18" charset="0"/>
                          </a:rPr>
                        </m:ctrlPr>
                      </m:naryPr>
                      <m:sub>
                        <m:r>
                          <a:rPr lang="en-US" i="1">
                            <a:latin typeface="Cambria Math" panose="02040503050406030204" pitchFamily="18" charset="0"/>
                          </a:rPr>
                          <m:t>𝑖</m:t>
                        </m:r>
                        <m:r>
                          <a:rPr lang="en-US" i="1">
                            <a:latin typeface="Cambria Math" panose="02040503050406030204" pitchFamily="18" charset="0"/>
                          </a:rPr>
                          <m:t>=1</m:t>
                        </m:r>
                      </m:sub>
                      <m:sup>
                        <m:r>
                          <a:rPr lang="en-US" i="1">
                            <a:latin typeface="Cambria Math" panose="02040503050406030204" pitchFamily="18" charset="0"/>
                          </a:rPr>
                          <m:t>∞</m:t>
                        </m:r>
                      </m:sup>
                      <m:e>
                        <m:r>
                          <a:rPr lang="en-US" i="1">
                            <a:latin typeface="Cambria Math" panose="02040503050406030204" pitchFamily="18" charset="0"/>
                          </a:rPr>
                          <m:t>𝑃</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𝜙</m:t>
                            </m:r>
                          </m:e>
                          <m:sub>
                            <m:r>
                              <a:rPr lang="en-US" i="1">
                                <a:latin typeface="Cambria Math" panose="02040503050406030204" pitchFamily="18" charset="0"/>
                              </a:rPr>
                              <m:t>𝑖</m:t>
                            </m:r>
                          </m:sub>
                        </m:sSub>
                      </m:e>
                    </m:nary>
                  </m:oMath>
                </a14:m>
                <a:r>
                  <a:rPr lang="en-US" dirty="0"/>
                  <a:t>).</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r="-1559" b="-9467"/>
                </a:stretch>
              </a:blipFill>
            </p:spPr>
            <p:txBody>
              <a:bodyPr/>
              <a:lstStyle/>
              <a:p>
                <a:r>
                  <a:rPr lang="en-US">
                    <a:noFill/>
                  </a:rPr>
                  <a:t> </a:t>
                </a:r>
              </a:p>
            </p:txBody>
          </p:sp>
        </mc:Fallback>
      </mc:AlternateContent>
    </p:spTree>
    <p:extLst>
      <p:ext uri="{BB962C8B-B14F-4D97-AF65-F5344CB8AC3E}">
        <p14:creationId xmlns:p14="http://schemas.microsoft.com/office/powerpoint/2010/main" xmlns="" val="605405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Physical and Risk Neutral Probabilities</a:t>
            </a:r>
          </a:p>
        </p:txBody>
      </p:sp>
      <p:sp>
        <p:nvSpPr>
          <p:cNvPr id="3" name="Content Placeholder 2"/>
          <p:cNvSpPr>
            <a:spLocks noGrp="1"/>
          </p:cNvSpPr>
          <p:nvPr>
            <p:ph sz="quarter" idx="1"/>
          </p:nvPr>
        </p:nvSpPr>
        <p:spPr/>
        <p:txBody>
          <a:bodyPr/>
          <a:lstStyle/>
          <a:p>
            <a:endParaRPr lang="en-US" dirty="0"/>
          </a:p>
          <a:p>
            <a:r>
              <a:rPr lang="en-US" dirty="0"/>
              <a:t>A </a:t>
            </a:r>
            <a:r>
              <a:rPr lang="en-US" i="1" dirty="0"/>
              <a:t>physical probability</a:t>
            </a:r>
            <a:r>
              <a:rPr lang="en-US" dirty="0"/>
              <a:t> is a specific type of probability that reflects the frequency or likelihood of an event.</a:t>
            </a:r>
          </a:p>
          <a:p>
            <a:pPr marL="0" indent="0">
              <a:buNone/>
            </a:pPr>
            <a:endParaRPr lang="en-US" dirty="0"/>
          </a:p>
          <a:p>
            <a:r>
              <a:rPr lang="en-US" i="1" dirty="0"/>
              <a:t>Risk-neutral probability is a </a:t>
            </a:r>
            <a:r>
              <a:rPr lang="en-US" dirty="0"/>
              <a:t>synthetic probability that leads to correct and consistent valuations. </a:t>
            </a:r>
          </a:p>
          <a:p>
            <a:pPr marL="0" indent="0">
              <a:buNone/>
            </a:pPr>
            <a:endParaRPr lang="en-US" dirty="0"/>
          </a:p>
        </p:txBody>
      </p:sp>
    </p:spTree>
    <p:extLst>
      <p:ext uri="{BB962C8B-B14F-4D97-AF65-F5344CB8AC3E}">
        <p14:creationId xmlns:p14="http://schemas.microsoft.com/office/powerpoint/2010/main" xmlns="" val="289485815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Probability Space</a:t>
            </a:r>
          </a:p>
        </p:txBody>
      </p:sp>
      <p:sp>
        <p:nvSpPr>
          <p:cNvPr id="3" name="Content Placeholder 2"/>
          <p:cNvSpPr>
            <a:spLocks noGrp="1"/>
          </p:cNvSpPr>
          <p:nvPr>
            <p:ph sz="quarter" idx="1"/>
          </p:nvPr>
        </p:nvSpPr>
        <p:spPr/>
        <p:txBody>
          <a:bodyPr>
            <a:normAutofit fontScale="77500" lnSpcReduction="20000"/>
          </a:bodyPr>
          <a:lstStyle/>
          <a:p>
            <a:pPr marL="0" indent="0">
              <a:buNone/>
            </a:pPr>
            <a:r>
              <a:rPr lang="en-US" sz="3200" dirty="0"/>
              <a:t>Suppose that a stock will either increase (</a:t>
            </a:r>
            <a:r>
              <a:rPr lang="en-US" sz="3200" i="1" dirty="0"/>
              <a:t>u</a:t>
            </a:r>
            <a:r>
              <a:rPr lang="en-US" sz="3200" dirty="0"/>
              <a:t>) or decrease (</a:t>
            </a:r>
            <a:r>
              <a:rPr lang="en-US" sz="3200" i="1" dirty="0"/>
              <a:t>d</a:t>
            </a:r>
            <a:r>
              <a:rPr lang="en-US" sz="3200" dirty="0"/>
              <a:t>) in each of two periods with equal probabilities.  </a:t>
            </a:r>
          </a:p>
          <a:p>
            <a:pPr marL="0" indent="0">
              <a:buNone/>
            </a:pPr>
            <a:r>
              <a:rPr lang="en-US" sz="3200" dirty="0"/>
              <a:t>The sample space of outcomes is the set </a:t>
            </a:r>
            <a:r>
              <a:rPr lang="en-US" sz="3200" i="1" dirty="0"/>
              <a:t>Ω</a:t>
            </a:r>
            <a:r>
              <a:rPr lang="en-US" sz="3200" dirty="0"/>
              <a:t> = {</a:t>
            </a:r>
            <a:r>
              <a:rPr lang="en-US" sz="3200" i="1" dirty="0" err="1"/>
              <a:t>uu</a:t>
            </a:r>
            <a:r>
              <a:rPr lang="en-US" sz="3200" dirty="0"/>
              <a:t>, </a:t>
            </a:r>
            <a:r>
              <a:rPr lang="en-US" sz="3200" i="1" dirty="0" err="1"/>
              <a:t>ud</a:t>
            </a:r>
            <a:r>
              <a:rPr lang="en-US" sz="3200" dirty="0"/>
              <a:t>, </a:t>
            </a:r>
            <a:r>
              <a:rPr lang="en-US" sz="3200" i="1" dirty="0"/>
              <a:t>du</a:t>
            </a:r>
            <a:r>
              <a:rPr lang="en-US" sz="3200" dirty="0"/>
              <a:t>, </a:t>
            </a:r>
            <a:r>
              <a:rPr lang="en-US" sz="3200" i="1" dirty="0" err="1"/>
              <a:t>dd</a:t>
            </a:r>
            <a:r>
              <a:rPr lang="en-US" sz="3200" dirty="0"/>
              <a:t>} of all potential outcomes or elementary states </a:t>
            </a:r>
            <a:r>
              <a:rPr lang="en-US" sz="2800" i="1" dirty="0"/>
              <a:t>w</a:t>
            </a:r>
            <a:r>
              <a:rPr lang="en-US" sz="3200" dirty="0"/>
              <a:t> (omega) of the sample space (“world”) </a:t>
            </a:r>
            <a:r>
              <a:rPr lang="en-US" sz="3200" i="1" dirty="0"/>
              <a:t>Ω</a:t>
            </a:r>
            <a:r>
              <a:rPr lang="en-US" sz="3200" dirty="0"/>
              <a:t>.  </a:t>
            </a:r>
          </a:p>
          <a:p>
            <a:pPr marL="0" indent="0">
              <a:buNone/>
            </a:pPr>
            <a:r>
              <a:rPr lang="en-US" sz="3200" dirty="0"/>
              <a:t>An event </a:t>
            </a:r>
            <a:r>
              <a:rPr lang="en-US" sz="2800" i="1" dirty="0">
                <a:sym typeface="Symbol" panose="05050102010706020507" pitchFamily="18" charset="2"/>
              </a:rPr>
              <a:t></a:t>
            </a:r>
            <a:r>
              <a:rPr lang="en-US" sz="3200" dirty="0"/>
              <a:t>  (phi) is a subset of elementary states </a:t>
            </a:r>
            <a:r>
              <a:rPr lang="en-US" sz="3200" i="1" dirty="0"/>
              <a:t>w</a:t>
            </a:r>
            <a:r>
              <a:rPr lang="en-US" sz="3200" dirty="0"/>
              <a:t> (omega) taken from </a:t>
            </a:r>
            <a:r>
              <a:rPr lang="en-US" sz="3200" i="1" dirty="0"/>
              <a:t>Ω</a:t>
            </a:r>
            <a:r>
              <a:rPr lang="en-US" sz="3200" dirty="0"/>
              <a:t> (OMEGA) and is an element of the set of events Φ (PHI).</a:t>
            </a:r>
          </a:p>
          <a:p>
            <a:pPr marL="0" indent="0">
              <a:buNone/>
            </a:pPr>
            <a:r>
              <a:rPr lang="en-US" sz="3100" dirty="0"/>
              <a:t>If a set Ω has </a:t>
            </a:r>
            <a:r>
              <a:rPr lang="en-US" sz="3100" i="1" dirty="0"/>
              <a:t>n</a:t>
            </a:r>
            <a:r>
              <a:rPr lang="en-US" sz="3100" dirty="0"/>
              <a:t> elements, its power set has 2</a:t>
            </a:r>
            <a:r>
              <a:rPr lang="en-US" sz="3100" baseline="30000" dirty="0"/>
              <a:t>n</a:t>
            </a:r>
            <a:r>
              <a:rPr lang="en-US" sz="3100" dirty="0"/>
              <a:t> elements </a:t>
            </a:r>
            <a:r>
              <a:rPr lang="en-US" sz="3100" i="1" dirty="0">
                <a:sym typeface="Symbol" panose="05050102010706020507" pitchFamily="18" charset="2"/>
              </a:rPr>
              <a:t></a:t>
            </a:r>
            <a:r>
              <a:rPr lang="en-US" sz="3100" dirty="0"/>
              <a:t>. Thus, in this case the set of events Ф has 2</a:t>
            </a:r>
            <a:r>
              <a:rPr lang="en-US" sz="3100" baseline="30000" dirty="0"/>
              <a:t>4</a:t>
            </a:r>
            <a:r>
              <a:rPr lang="en-US" sz="3100" dirty="0"/>
              <a:t> = 16 events:</a:t>
            </a:r>
          </a:p>
          <a:p>
            <a:pPr marL="0" indent="0">
              <a:buNone/>
            </a:pPr>
            <a:r>
              <a:rPr lang="en-US" dirty="0"/>
              <a:t> 		</a:t>
            </a:r>
            <a:r>
              <a:rPr lang="en-US" dirty="0">
                <a:sym typeface="Symbol" panose="05050102010706020507" pitchFamily="18" charset="2"/>
              </a:rPr>
              <a:t></a:t>
            </a:r>
            <a:r>
              <a:rPr lang="en-US" dirty="0"/>
              <a:t>	{</a:t>
            </a:r>
            <a:r>
              <a:rPr lang="en-US" dirty="0" err="1"/>
              <a:t>dd</a:t>
            </a:r>
            <a:r>
              <a:rPr lang="en-US" dirty="0"/>
              <a:t>}		{</a:t>
            </a:r>
            <a:r>
              <a:rPr lang="en-US" dirty="0" err="1"/>
              <a:t>ud,du</a:t>
            </a:r>
            <a:r>
              <a:rPr lang="en-US" dirty="0"/>
              <a:t>}		{</a:t>
            </a:r>
            <a:r>
              <a:rPr lang="en-US" dirty="0" err="1"/>
              <a:t>uu</a:t>
            </a:r>
            <a:r>
              <a:rPr lang="en-US" dirty="0"/>
              <a:t>, </a:t>
            </a:r>
            <a:r>
              <a:rPr lang="en-US" dirty="0" err="1"/>
              <a:t>ud,dd</a:t>
            </a:r>
            <a:r>
              <a:rPr lang="en-US" dirty="0"/>
              <a:t>} </a:t>
            </a:r>
          </a:p>
          <a:p>
            <a:pPr marL="0" indent="0">
              <a:buNone/>
            </a:pPr>
            <a:r>
              <a:rPr lang="en-US" dirty="0"/>
              <a:t>		{</a:t>
            </a:r>
            <a:r>
              <a:rPr lang="en-US" dirty="0" err="1"/>
              <a:t>uu</a:t>
            </a:r>
            <a:r>
              <a:rPr lang="en-US" dirty="0"/>
              <a:t>}	{</a:t>
            </a:r>
            <a:r>
              <a:rPr lang="en-US" dirty="0" err="1"/>
              <a:t>uu,ud</a:t>
            </a:r>
            <a:r>
              <a:rPr lang="en-US" dirty="0"/>
              <a:t>}	{</a:t>
            </a:r>
            <a:r>
              <a:rPr lang="en-US" dirty="0" err="1"/>
              <a:t>ud,dd</a:t>
            </a:r>
            <a:r>
              <a:rPr lang="en-US" dirty="0"/>
              <a:t>}		{</a:t>
            </a:r>
            <a:r>
              <a:rPr lang="en-US" dirty="0" err="1"/>
              <a:t>uu</a:t>
            </a:r>
            <a:r>
              <a:rPr lang="en-US" dirty="0"/>
              <a:t>, </a:t>
            </a:r>
            <a:r>
              <a:rPr lang="en-US" dirty="0" err="1"/>
              <a:t>du,dd</a:t>
            </a:r>
            <a:r>
              <a:rPr lang="en-US" dirty="0"/>
              <a:t>}</a:t>
            </a:r>
          </a:p>
          <a:p>
            <a:pPr marL="0" indent="0">
              <a:buNone/>
            </a:pPr>
            <a:r>
              <a:rPr lang="en-US" dirty="0"/>
              <a:t>		{</a:t>
            </a:r>
            <a:r>
              <a:rPr lang="en-US" dirty="0" err="1"/>
              <a:t>ud</a:t>
            </a:r>
            <a:r>
              <a:rPr lang="en-US" dirty="0"/>
              <a:t>}	{</a:t>
            </a:r>
            <a:r>
              <a:rPr lang="en-US" dirty="0" err="1"/>
              <a:t>uu,du</a:t>
            </a:r>
            <a:r>
              <a:rPr lang="en-US" dirty="0"/>
              <a:t>}	{</a:t>
            </a:r>
            <a:r>
              <a:rPr lang="en-US" dirty="0" err="1"/>
              <a:t>du,dd</a:t>
            </a:r>
            <a:r>
              <a:rPr lang="en-US" dirty="0"/>
              <a:t>}		{</a:t>
            </a:r>
            <a:r>
              <a:rPr lang="en-US" dirty="0" err="1"/>
              <a:t>ud,du,dd</a:t>
            </a:r>
            <a:r>
              <a:rPr lang="en-US" dirty="0"/>
              <a:t>}</a:t>
            </a:r>
          </a:p>
          <a:p>
            <a:pPr marL="0" indent="0">
              <a:buNone/>
            </a:pPr>
            <a:r>
              <a:rPr lang="en-US" dirty="0"/>
              <a:t>		{du}	{</a:t>
            </a:r>
            <a:r>
              <a:rPr lang="en-US" dirty="0" err="1"/>
              <a:t>uu,dd</a:t>
            </a:r>
            <a:r>
              <a:rPr lang="en-US" dirty="0"/>
              <a:t>}		{</a:t>
            </a:r>
            <a:r>
              <a:rPr lang="en-US" dirty="0" err="1"/>
              <a:t>uu</a:t>
            </a:r>
            <a:r>
              <a:rPr lang="en-US" dirty="0"/>
              <a:t>, </a:t>
            </a:r>
            <a:r>
              <a:rPr lang="en-US" dirty="0" err="1"/>
              <a:t>ud,du</a:t>
            </a:r>
            <a:r>
              <a:rPr lang="en-US" dirty="0"/>
              <a:t>}	{</a:t>
            </a:r>
            <a:r>
              <a:rPr lang="en-US" dirty="0" err="1"/>
              <a:t>uu</a:t>
            </a:r>
            <a:r>
              <a:rPr lang="en-US" dirty="0"/>
              <a:t>, </a:t>
            </a:r>
            <a:r>
              <a:rPr lang="en-US" dirty="0" err="1"/>
              <a:t>ud,du,dd</a:t>
            </a:r>
            <a:r>
              <a:rPr lang="en-US" dirty="0"/>
              <a:t>}</a:t>
            </a:r>
          </a:p>
        </p:txBody>
      </p:sp>
    </p:spTree>
    <p:extLst>
      <p:ext uri="{BB962C8B-B14F-4D97-AF65-F5344CB8AC3E}">
        <p14:creationId xmlns:p14="http://schemas.microsoft.com/office/powerpoint/2010/main" xmlns="" val="252567466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Probability Space </a:t>
            </a:r>
            <a:r>
              <a:rPr lang="en-US" sz="2500" b="1" dirty="0"/>
              <a:t>(continued)</a:t>
            </a:r>
            <a:endParaRPr lang="en-US" sz="2500" dirty="0"/>
          </a:p>
        </p:txBody>
      </p:sp>
      <p:sp>
        <p:nvSpPr>
          <p:cNvPr id="3" name="Content Placeholder 2"/>
          <p:cNvSpPr>
            <a:spLocks noGrp="1"/>
          </p:cNvSpPr>
          <p:nvPr>
            <p:ph sz="quarter" idx="1"/>
          </p:nvPr>
        </p:nvSpPr>
        <p:spPr/>
        <p:txBody>
          <a:bodyPr>
            <a:normAutofit/>
          </a:bodyPr>
          <a:lstStyle/>
          <a:p>
            <a:pPr marL="0" indent="0">
              <a:buNone/>
            </a:pPr>
            <a:r>
              <a:rPr lang="en-US" dirty="0"/>
              <a:t>Physical probabilities associated with each event in the σ-algebra are then:</a:t>
            </a:r>
          </a:p>
          <a:p>
            <a:pPr marL="0" indent="0">
              <a:buNone/>
            </a:pPr>
            <a:endParaRPr lang="en-US" dirty="0"/>
          </a:p>
          <a:p>
            <a:pPr marL="0" indent="0">
              <a:buNone/>
            </a:pPr>
            <a:r>
              <a:rPr lang="en-US" sz="2500" dirty="0"/>
              <a:t>P{</a:t>
            </a:r>
            <a:r>
              <a:rPr lang="en-US" sz="2500" dirty="0">
                <a:sym typeface="Symbol" panose="05050102010706020507" pitchFamily="18" charset="2"/>
              </a:rPr>
              <a:t></a:t>
            </a:r>
            <a:r>
              <a:rPr lang="en-US" sz="2500" dirty="0"/>
              <a:t>} = 0	  P{</a:t>
            </a:r>
            <a:r>
              <a:rPr lang="en-US" sz="2500" dirty="0" err="1"/>
              <a:t>dd</a:t>
            </a:r>
            <a:r>
              <a:rPr lang="en-US" sz="2500" dirty="0"/>
              <a:t>} = .25		P{</a:t>
            </a:r>
            <a:r>
              <a:rPr lang="en-US" sz="2500" dirty="0" err="1"/>
              <a:t>ud,du</a:t>
            </a:r>
            <a:r>
              <a:rPr lang="en-US" sz="2500" dirty="0"/>
              <a:t>} = .5	  P{</a:t>
            </a:r>
            <a:r>
              <a:rPr lang="en-US" sz="2500" dirty="0" err="1"/>
              <a:t>uu</a:t>
            </a:r>
            <a:r>
              <a:rPr lang="en-US" sz="2500" dirty="0"/>
              <a:t>, </a:t>
            </a:r>
            <a:r>
              <a:rPr lang="en-US" sz="2500" dirty="0" err="1"/>
              <a:t>ud,dd</a:t>
            </a:r>
            <a:r>
              <a:rPr lang="en-US" sz="2500" dirty="0"/>
              <a:t>} = .75</a:t>
            </a:r>
          </a:p>
          <a:p>
            <a:pPr marL="0" indent="0">
              <a:buNone/>
            </a:pPr>
            <a:r>
              <a:rPr lang="en-US" sz="2500" dirty="0"/>
              <a:t>P{</a:t>
            </a:r>
            <a:r>
              <a:rPr lang="en-US" sz="2500" dirty="0" err="1"/>
              <a:t>uu</a:t>
            </a:r>
            <a:r>
              <a:rPr lang="en-US" sz="2500" dirty="0"/>
              <a:t>} = .25	  P{</a:t>
            </a:r>
            <a:r>
              <a:rPr lang="en-US" sz="2500" dirty="0" err="1"/>
              <a:t>uu,ud</a:t>
            </a:r>
            <a:r>
              <a:rPr lang="en-US" sz="2500" dirty="0"/>
              <a:t>} = .5	P{</a:t>
            </a:r>
            <a:r>
              <a:rPr lang="en-US" sz="2500" dirty="0" err="1"/>
              <a:t>ud,dd</a:t>
            </a:r>
            <a:r>
              <a:rPr lang="en-US" sz="2500" dirty="0"/>
              <a:t>} = .5	  P{</a:t>
            </a:r>
            <a:r>
              <a:rPr lang="en-US" sz="2500" dirty="0" err="1"/>
              <a:t>uu</a:t>
            </a:r>
            <a:r>
              <a:rPr lang="en-US" sz="2500" dirty="0"/>
              <a:t>, </a:t>
            </a:r>
            <a:r>
              <a:rPr lang="en-US" sz="2500" dirty="0" err="1"/>
              <a:t>du,dd</a:t>
            </a:r>
            <a:r>
              <a:rPr lang="en-US" sz="2500" dirty="0"/>
              <a:t>} = .75</a:t>
            </a:r>
          </a:p>
          <a:p>
            <a:pPr marL="0" indent="0">
              <a:buNone/>
            </a:pPr>
            <a:r>
              <a:rPr lang="en-US" sz="2500" dirty="0"/>
              <a:t>P{</a:t>
            </a:r>
            <a:r>
              <a:rPr lang="en-US" sz="2500" dirty="0" err="1"/>
              <a:t>ud</a:t>
            </a:r>
            <a:r>
              <a:rPr lang="en-US" sz="2500" dirty="0"/>
              <a:t>} = .25	  P{</a:t>
            </a:r>
            <a:r>
              <a:rPr lang="en-US" sz="2500" dirty="0" err="1"/>
              <a:t>uu,du</a:t>
            </a:r>
            <a:r>
              <a:rPr lang="en-US" sz="2500" dirty="0"/>
              <a:t>} = .5	P{</a:t>
            </a:r>
            <a:r>
              <a:rPr lang="en-US" sz="2500" dirty="0" err="1"/>
              <a:t>du,dd</a:t>
            </a:r>
            <a:r>
              <a:rPr lang="en-US" sz="2500" dirty="0"/>
              <a:t>} = .5	  P{</a:t>
            </a:r>
            <a:r>
              <a:rPr lang="en-US" sz="2500" dirty="0" err="1"/>
              <a:t>ud,du,dd</a:t>
            </a:r>
            <a:r>
              <a:rPr lang="en-US" sz="2500" dirty="0"/>
              <a:t>} = .75</a:t>
            </a:r>
          </a:p>
          <a:p>
            <a:pPr marL="0" indent="0">
              <a:buNone/>
            </a:pPr>
            <a:r>
              <a:rPr lang="en-US" sz="2500" dirty="0"/>
              <a:t>P{du} = .25	  P{</a:t>
            </a:r>
            <a:r>
              <a:rPr lang="en-US" sz="2500" dirty="0" err="1"/>
              <a:t>uu,dd</a:t>
            </a:r>
            <a:r>
              <a:rPr lang="en-US" sz="2500" dirty="0"/>
              <a:t>} = .5	P{</a:t>
            </a:r>
            <a:r>
              <a:rPr lang="en-US" sz="2500" dirty="0" err="1"/>
              <a:t>uu</a:t>
            </a:r>
            <a:r>
              <a:rPr lang="en-US" sz="2500" dirty="0"/>
              <a:t>, </a:t>
            </a:r>
            <a:r>
              <a:rPr lang="en-US" sz="2500" dirty="0" err="1"/>
              <a:t>ud,du</a:t>
            </a:r>
            <a:r>
              <a:rPr lang="en-US" sz="2500" dirty="0"/>
              <a:t>} = .75	  P{</a:t>
            </a:r>
            <a:r>
              <a:rPr lang="en-US" sz="2500" dirty="0" err="1"/>
              <a:t>uu</a:t>
            </a:r>
            <a:r>
              <a:rPr lang="en-US" sz="2500" dirty="0"/>
              <a:t>, </a:t>
            </a:r>
            <a:r>
              <a:rPr lang="en-US" sz="2500" dirty="0" err="1"/>
              <a:t>ud,du</a:t>
            </a:r>
            <a:r>
              <a:rPr lang="en-US" sz="2500" dirty="0"/>
              <a:t>, </a:t>
            </a:r>
            <a:r>
              <a:rPr lang="en-US" sz="2500" dirty="0" err="1"/>
              <a:t>dd</a:t>
            </a:r>
            <a:r>
              <a:rPr lang="en-US" sz="2500" dirty="0"/>
              <a:t>} = 1</a:t>
            </a:r>
          </a:p>
          <a:p>
            <a:pPr marL="0" indent="0">
              <a:buNone/>
            </a:pPr>
            <a:endParaRPr lang="en-US" dirty="0"/>
          </a:p>
        </p:txBody>
      </p:sp>
    </p:spTree>
    <p:extLst>
      <p:ext uri="{BB962C8B-B14F-4D97-AF65-F5344CB8AC3E}">
        <p14:creationId xmlns:p14="http://schemas.microsoft.com/office/powerpoint/2010/main" xmlns="" val="1779048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Random Variables</a:t>
            </a:r>
          </a:p>
        </p:txBody>
      </p:sp>
      <p:sp>
        <p:nvSpPr>
          <p:cNvPr id="3" name="Content Placeholder 2"/>
          <p:cNvSpPr>
            <a:spLocks noGrp="1"/>
          </p:cNvSpPr>
          <p:nvPr>
            <p:ph sz="quarter" idx="1"/>
          </p:nvPr>
        </p:nvSpPr>
        <p:spPr/>
        <p:txBody>
          <a:bodyPr/>
          <a:lstStyle/>
          <a:p>
            <a:r>
              <a:rPr lang="en-US" dirty="0"/>
              <a:t>A </a:t>
            </a:r>
            <a:r>
              <a:rPr lang="en-US" i="1" dirty="0"/>
              <a:t>random variable</a:t>
            </a:r>
            <a:r>
              <a:rPr lang="en-US" dirty="0"/>
              <a:t> </a:t>
            </a:r>
            <a:r>
              <a:rPr lang="en-US" i="1" dirty="0"/>
              <a:t>X</a:t>
            </a:r>
            <a:r>
              <a:rPr lang="en-US" dirty="0"/>
              <a:t> defined on a probability space (</a:t>
            </a:r>
            <a:r>
              <a:rPr lang="en-US" sz="2800" i="1" dirty="0"/>
              <a:t>Ω</a:t>
            </a:r>
            <a:r>
              <a:rPr lang="en-US" i="1" dirty="0"/>
              <a:t>,</a:t>
            </a:r>
            <a:r>
              <a:rPr lang="en-US" dirty="0"/>
              <a:t> Φ</a:t>
            </a:r>
            <a:r>
              <a:rPr lang="en-US" i="1" dirty="0"/>
              <a:t>,P</a:t>
            </a:r>
            <a:r>
              <a:rPr lang="en-US" dirty="0"/>
              <a:t>) is a function from the set </a:t>
            </a:r>
            <a:r>
              <a:rPr lang="en-US" sz="2400" i="1" dirty="0"/>
              <a:t>Ω</a:t>
            </a:r>
            <a:r>
              <a:rPr lang="en-US" dirty="0"/>
              <a:t> of outcomes to ℝ (the set of real numbers) or a subset of the real numbers.</a:t>
            </a:r>
          </a:p>
          <a:p>
            <a:pPr marL="0" indent="0">
              <a:buNone/>
            </a:pPr>
            <a:endParaRPr lang="en-US" dirty="0"/>
          </a:p>
          <a:p>
            <a:r>
              <a:rPr lang="en-US" dirty="0"/>
              <a:t>A random variable </a:t>
            </a:r>
            <a:r>
              <a:rPr lang="en-US" i="1" dirty="0"/>
              <a:t>X</a:t>
            </a:r>
            <a:r>
              <a:rPr lang="en-US" dirty="0"/>
              <a:t> is said to be </a:t>
            </a:r>
            <a:r>
              <a:rPr lang="en-US" i="1" dirty="0"/>
              <a:t>discrete</a:t>
            </a:r>
            <a:r>
              <a:rPr lang="en-US" dirty="0"/>
              <a:t> if it can assume at most a countable number of possible values: </a:t>
            </a:r>
            <a:r>
              <a:rPr lang="en-US" i="1" dirty="0"/>
              <a:t>x</a:t>
            </a:r>
            <a:r>
              <a:rPr lang="en-US" i="1" baseline="-25000" dirty="0"/>
              <a:t>1</a:t>
            </a:r>
            <a:r>
              <a:rPr lang="en-US" i="1" dirty="0"/>
              <a:t>, x</a:t>
            </a:r>
            <a:r>
              <a:rPr lang="en-US" i="1" baseline="-25000" dirty="0"/>
              <a:t>2</a:t>
            </a:r>
            <a:r>
              <a:rPr lang="en-US" i="1" dirty="0"/>
              <a:t>, x</a:t>
            </a:r>
            <a:r>
              <a:rPr lang="en-US" i="1" baseline="-25000" dirty="0"/>
              <a:t>3</a:t>
            </a:r>
            <a:r>
              <a:rPr lang="en-US" dirty="0"/>
              <a:t>,…. </a:t>
            </a:r>
          </a:p>
          <a:p>
            <a:pPr marL="0" indent="0">
              <a:buNone/>
            </a:pPr>
            <a:endParaRPr lang="en-US" dirty="0"/>
          </a:p>
          <a:p>
            <a:r>
              <a:rPr lang="en-US" dirty="0"/>
              <a:t>A random variable </a:t>
            </a:r>
            <a:r>
              <a:rPr lang="en-US" i="1" dirty="0"/>
              <a:t>X</a:t>
            </a:r>
            <a:r>
              <a:rPr lang="en-US" dirty="0"/>
              <a:t> is said to be </a:t>
            </a:r>
            <a:r>
              <a:rPr lang="en-US" i="1" dirty="0"/>
              <a:t>continuous</a:t>
            </a:r>
            <a:r>
              <a:rPr lang="en-US" dirty="0"/>
              <a:t> if it can assume any value on a continuous range on the real number line. </a:t>
            </a:r>
          </a:p>
        </p:txBody>
      </p:sp>
    </p:spTree>
    <p:extLst>
      <p:ext uri="{BB962C8B-B14F-4D97-AF65-F5344CB8AC3E}">
        <p14:creationId xmlns:p14="http://schemas.microsoft.com/office/powerpoint/2010/main" xmlns="" val="38103370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Illustration: Discrete Random Variables </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lnSpcReduction="10000"/>
              </a:bodyPr>
              <a:lstStyle/>
              <a:p>
                <a:pPr marL="0" indent="0">
                  <a:buNone/>
                </a:pPr>
                <a:r>
                  <a:rPr lang="en-US" dirty="0"/>
                  <a:t>Returning to the </a:t>
                </a:r>
                <a:r>
                  <a:rPr lang="en-US" b="1" dirty="0"/>
                  <a:t>Illustration: Probability Space</a:t>
                </a:r>
              </a:p>
              <a:p>
                <a:pPr marL="0" indent="0">
                  <a:buNone/>
                </a:pPr>
                <a:r>
                  <a:rPr lang="en-US" dirty="0"/>
                  <a:t>The random variable </a:t>
                </a:r>
                <a:r>
                  <a:rPr lang="en-US" i="1" dirty="0"/>
                  <a:t>X(ω)</a:t>
                </a:r>
                <a:r>
                  <a:rPr lang="en-US" dirty="0"/>
                  <a:t> could denote the value of the stock given an outcome ω in the sample space. Suppose that the stock price is defined in the following way: </a:t>
                </a:r>
                <a:r>
                  <a:rPr lang="en-US" i="1" dirty="0"/>
                  <a:t>X</a:t>
                </a:r>
                <a:r>
                  <a:rPr lang="en-US" dirty="0"/>
                  <a:t>(</a:t>
                </a:r>
                <a:r>
                  <a:rPr lang="en-US" i="1" dirty="0" err="1"/>
                  <a:t>uu</a:t>
                </a:r>
                <a:r>
                  <a:rPr lang="en-US" dirty="0"/>
                  <a:t>) = 30,</a:t>
                </a:r>
                <a:r>
                  <a:rPr lang="en-US" i="1" dirty="0"/>
                  <a:t> X</a:t>
                </a:r>
                <a:r>
                  <a:rPr lang="en-US" dirty="0"/>
                  <a:t>(</a:t>
                </a:r>
                <a:r>
                  <a:rPr lang="en-US" i="1" dirty="0" err="1"/>
                  <a:t>ud</a:t>
                </a:r>
                <a:r>
                  <a:rPr lang="en-US" dirty="0"/>
                  <a:t>) = 20,</a:t>
                </a:r>
                <a:r>
                  <a:rPr lang="en-US" i="1" dirty="0"/>
                  <a:t> X</a:t>
                </a:r>
                <a:r>
                  <a:rPr lang="en-US" dirty="0"/>
                  <a:t>(</a:t>
                </a:r>
                <a:r>
                  <a:rPr lang="en-US" i="1" dirty="0"/>
                  <a:t>du</a:t>
                </a:r>
                <a:r>
                  <a:rPr lang="en-US" dirty="0"/>
                  <a:t>) = 20,</a:t>
                </a:r>
                <a:r>
                  <a:rPr lang="en-US" i="1" dirty="0"/>
                  <a:t/>
                </a:r>
                <a:r>
                  <a:rPr lang="en-US" dirty="0"/>
                  <a:t>and</a:t>
                </a:r>
                <a:r>
                  <a:rPr lang="en-US" i="1" dirty="0"/>
                  <a:t> X</a:t>
                </a:r>
                <a:r>
                  <a:rPr lang="en-US" dirty="0"/>
                  <a:t>(</a:t>
                </a:r>
                <a:r>
                  <a:rPr lang="en-US" i="1" dirty="0" err="1"/>
                  <a:t>dd</a:t>
                </a:r>
                <a:r>
                  <a:rPr lang="en-US" dirty="0"/>
                  <a:t>) = 10. </a:t>
                </a:r>
              </a:p>
              <a:p>
                <a:pPr marL="0" indent="0">
                  <a:buNone/>
                </a:pPr>
                <a:endParaRPr lang="en-US" dirty="0"/>
              </a:p>
              <a:p>
                <a:pPr marL="0" indent="0">
                  <a:buNone/>
                </a:pPr>
                <a:r>
                  <a:rPr lang="en-US" dirty="0"/>
                  <a:t>Thus, </a:t>
                </a:r>
              </a:p>
              <a:p>
                <a:pPr marL="0" indent="0">
                  <a:buNone/>
                </a:pPr>
                <a:r>
                  <a:rPr lang="en-US" i="1" dirty="0"/>
                  <a:t>P</a:t>
                </a:r>
                <a:r>
                  <a:rPr lang="en-US" dirty="0"/>
                  <a:t>(</a:t>
                </a:r>
                <a:r>
                  <a:rPr lang="en-US" i="1" dirty="0"/>
                  <a:t>X </a:t>
                </a:r>
                <a:r>
                  <a:rPr lang="en-US" dirty="0"/>
                  <a:t>= 30) = </a:t>
                </a:r>
                <a:r>
                  <a:rPr lang="en-US" i="1" dirty="0"/>
                  <a:t>P</a:t>
                </a:r>
                <a:r>
                  <a:rPr lang="en-US" dirty="0"/>
                  <a:t>({</a:t>
                </a:r>
                <a:r>
                  <a:rPr lang="en-US" i="1" dirty="0" err="1"/>
                  <a:t>uu</a:t>
                </a:r>
                <a:r>
                  <a:rPr lang="en-US" dirty="0"/>
                  <a:t>}) =</a:t>
                </a:r>
                <a14:m>
                  <m:oMath xmlns:m="http://schemas.openxmlformats.org/officeDocument/2006/math">
                    <m:r>
                      <a:rPr lang="en-US" b="0" i="0"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oMath>
                </a14:m>
                <a:r>
                  <a:rPr lang="en-US" i="1" dirty="0"/>
                  <a:t> = .25, </a:t>
                </a:r>
              </a:p>
              <a:p>
                <a:pPr marL="0" indent="0">
                  <a:buNone/>
                </a:pPr>
                <a:r>
                  <a:rPr lang="en-US" i="1" dirty="0"/>
                  <a:t>P</a:t>
                </a:r>
                <a:r>
                  <a:rPr lang="en-US" dirty="0"/>
                  <a:t>(</a:t>
                </a:r>
                <a:r>
                  <a:rPr lang="en-US" i="1" dirty="0"/>
                  <a:t>X </a:t>
                </a:r>
                <a:r>
                  <a:rPr lang="en-US" dirty="0"/>
                  <a:t>= 20) = </a:t>
                </a:r>
                <a:r>
                  <a:rPr lang="en-US" i="1" dirty="0"/>
                  <a:t>P</a:t>
                </a:r>
                <a:r>
                  <a:rPr lang="en-US" dirty="0"/>
                  <a:t>({</a:t>
                </a:r>
                <a:r>
                  <a:rPr lang="en-US" i="1" dirty="0" err="1"/>
                  <a:t>ud,du</a:t>
                </a:r>
                <a:r>
                  <a:rPr lang="en-US" dirty="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2</m:t>
                        </m:r>
                      </m:num>
                      <m:den>
                        <m:r>
                          <a:rPr lang="en-US" b="0" i="1" smtClean="0">
                            <a:latin typeface="Cambria Math" panose="02040503050406030204" pitchFamily="18" charset="0"/>
                          </a:rPr>
                          <m:t>4</m:t>
                        </m:r>
                      </m:den>
                    </m:f>
                    <m:r>
                      <a:rPr lang="en-US" b="0" i="1" smtClean="0">
                        <a:latin typeface="Cambria Math" panose="02040503050406030204" pitchFamily="18" charset="0"/>
                      </a:rPr>
                      <m:t>=</m:t>
                    </m:r>
                  </m:oMath>
                </a14:m>
                <a:r>
                  <a:rPr lang="en-US" dirty="0"/>
                  <a:t>.50,</a:t>
                </a:r>
                <a:r>
                  <a:rPr lang="en-US" i="1" dirty="0"/>
                  <a:t/>
                </a:r>
              </a:p>
              <a:p>
                <a:pPr marL="0" indent="0">
                  <a:buNone/>
                </a:pPr>
                <a:r>
                  <a:rPr lang="en-US" dirty="0"/>
                  <a:t>and </a:t>
                </a:r>
                <a:r>
                  <a:rPr lang="en-US" i="1" dirty="0"/>
                  <a:t>P</a:t>
                </a:r>
                <a:r>
                  <a:rPr lang="en-US" dirty="0"/>
                  <a:t>(</a:t>
                </a:r>
                <a:r>
                  <a:rPr lang="en-US" i="1" dirty="0"/>
                  <a:t>X</a:t>
                </a:r>
                <a:r>
                  <a:rPr lang="en-US" dirty="0"/>
                  <a:t>=10) = </a:t>
                </a:r>
                <a:r>
                  <a:rPr lang="en-US" i="1" dirty="0"/>
                  <a:t>P</a:t>
                </a:r>
                <a:r>
                  <a:rPr lang="en-US" dirty="0"/>
                  <a:t>({</a:t>
                </a:r>
                <a:r>
                  <a:rPr lang="en-US" i="1" dirty="0" err="1"/>
                  <a:t>dd</a:t>
                </a:r>
                <a:r>
                  <a:rPr lang="en-US" dirty="0"/>
                  <a:t>})= </a:t>
                </a:r>
                <a14:m>
                  <m:oMath xmlns:m="http://schemas.openxmlformats.org/officeDocument/2006/math">
                    <m:f>
                      <m:fPr>
                        <m:ctrlPr>
                          <a:rPr lang="en-US" b="0" i="1" smtClean="0">
                            <a:latin typeface="Cambria Math" panose="02040503050406030204" pitchFamily="18" charset="0"/>
                          </a:rPr>
                        </m:ctrlPr>
                      </m:fPr>
                      <m:num>
                        <m:r>
                          <a:rPr lang="en-US" b="0" i="1" smtClean="0">
                            <a:latin typeface="Cambria Math" panose="02040503050406030204" pitchFamily="18" charset="0"/>
                          </a:rPr>
                          <m:t>1</m:t>
                        </m:r>
                      </m:num>
                      <m:den>
                        <m:r>
                          <a:rPr lang="en-US" b="0" i="1" smtClean="0">
                            <a:latin typeface="Cambria Math" panose="02040503050406030204" pitchFamily="18" charset="0"/>
                          </a:rPr>
                          <m:t>4</m:t>
                        </m:r>
                      </m:den>
                    </m:f>
                    <m:r>
                      <a:rPr lang="en-US" b="0" i="1" smtClean="0">
                        <a:latin typeface="Cambria Math" panose="02040503050406030204" pitchFamily="18" charset="0"/>
                      </a:rPr>
                      <m:t>=</m:t>
                    </m:r>
                  </m:oMath>
                </a14:m>
                <a:r>
                  <a:rPr lang="en-US" dirty="0"/>
                  <a:t>.25.</a:t>
                </a:r>
                <a:endParaRPr lang="en-US" b="1"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r="-645"/>
                </a:stretch>
              </a:blipFill>
            </p:spPr>
            <p:txBody>
              <a:bodyPr/>
              <a:lstStyle/>
              <a:p>
                <a:r>
                  <a:rPr lang="en-US">
                    <a:noFill/>
                  </a:rPr>
                  <a:t> </a:t>
                </a:r>
              </a:p>
            </p:txBody>
          </p:sp>
        </mc:Fallback>
      </mc:AlternateContent>
    </p:spTree>
    <p:extLst>
      <p:ext uri="{BB962C8B-B14F-4D97-AF65-F5344CB8AC3E}">
        <p14:creationId xmlns:p14="http://schemas.microsoft.com/office/powerpoint/2010/main" xmlns="" val="17887953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Expected Value</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lnSpcReduction="10000"/>
              </a:bodyPr>
              <a:lstStyle/>
              <a:p>
                <a:r>
                  <a:rPr lang="en-US" dirty="0"/>
                  <a:t>Two important characteristics of a distribution are central location (measured by mean, median, or mode) and dispersion (measured by range, variance or standard deviation).  </a:t>
                </a:r>
              </a:p>
              <a:p>
                <a:r>
                  <a:rPr lang="en-US" dirty="0"/>
                  <a:t>The mean is also called the average, and in the setting of probability is often called the expected value</a:t>
                </a:r>
              </a:p>
              <a:p>
                <a:pPr marL="0" indent="0">
                  <a:buNone/>
                </a:pPr>
                <a:endParaRPr lang="en-US" dirty="0"/>
              </a:p>
              <a:p>
                <a:pPr marL="2194560" lvl="8" indent="0">
                  <a:buNone/>
                </a:pPr>
                <a14:m>
                  <m:oMathPara xmlns:m="http://schemas.openxmlformats.org/officeDocument/2006/math">
                    <m:oMathParaPr>
                      <m:jc m:val="centerGroup"/>
                    </m:oMathParaPr>
                    <m:oMath xmlns:m="http://schemas.openxmlformats.org/officeDocument/2006/math">
                      <m:r>
                        <a:rPr lang="en-US" sz="2700" i="1" smtClean="0">
                          <a:solidFill>
                            <a:schemeClr val="tx1"/>
                          </a:solidFill>
                          <a:latin typeface="Cambria Math" panose="02040503050406030204" pitchFamily="18" charset="0"/>
                        </a:rPr>
                        <m:t>𝜇</m:t>
                      </m:r>
                      <m:r>
                        <a:rPr lang="en-US" sz="2700" i="1" smtClean="0">
                          <a:solidFill>
                            <a:schemeClr val="tx1"/>
                          </a:solidFill>
                          <a:latin typeface="Cambria Math" panose="02040503050406030204" pitchFamily="18" charset="0"/>
                        </a:rPr>
                        <m:t>=</m:t>
                      </m:r>
                      <m:f>
                        <m:fPr>
                          <m:ctrlPr>
                            <a:rPr lang="en-US" sz="2700" i="1">
                              <a:solidFill>
                                <a:schemeClr val="tx1"/>
                              </a:solidFill>
                              <a:latin typeface="Cambria Math" panose="02040503050406030204" pitchFamily="18" charset="0"/>
                            </a:rPr>
                          </m:ctrlPr>
                        </m:fPr>
                        <m:num>
                          <m:r>
                            <a:rPr lang="en-US" sz="2700" i="1">
                              <a:solidFill>
                                <a:schemeClr val="tx1"/>
                              </a:solidFill>
                              <a:latin typeface="Cambria Math" panose="02040503050406030204" pitchFamily="18" charset="0"/>
                            </a:rPr>
                            <m:t>𝛴</m:t>
                          </m:r>
                          <m:sSub>
                            <m:sSubPr>
                              <m:ctrlPr>
                                <a:rPr lang="en-US" sz="2700" i="1">
                                  <a:solidFill>
                                    <a:schemeClr val="tx1"/>
                                  </a:solidFill>
                                  <a:latin typeface="Cambria Math" panose="02040503050406030204" pitchFamily="18" charset="0"/>
                                </a:rPr>
                              </m:ctrlPr>
                            </m:sSubPr>
                            <m:e>
                              <m:r>
                                <a:rPr lang="en-US" sz="2700" i="1">
                                  <a:solidFill>
                                    <a:schemeClr val="tx1"/>
                                  </a:solidFill>
                                  <a:latin typeface="Cambria Math" panose="02040503050406030204" pitchFamily="18" charset="0"/>
                                </a:rPr>
                                <m:t>𝑥</m:t>
                              </m:r>
                            </m:e>
                            <m:sub>
                              <m:r>
                                <a:rPr lang="en-US" sz="2700" i="1">
                                  <a:solidFill>
                                    <a:schemeClr val="tx1"/>
                                  </a:solidFill>
                                  <a:latin typeface="Cambria Math" panose="02040503050406030204" pitchFamily="18" charset="0"/>
                                </a:rPr>
                                <m:t>𝑖</m:t>
                              </m:r>
                            </m:sub>
                          </m:sSub>
                          <m:sSub>
                            <m:sSubPr>
                              <m:ctrlPr>
                                <a:rPr lang="en-US" sz="2700" i="1">
                                  <a:solidFill>
                                    <a:schemeClr val="tx1"/>
                                  </a:solidFill>
                                  <a:latin typeface="Cambria Math" panose="02040503050406030204" pitchFamily="18" charset="0"/>
                                </a:rPr>
                              </m:ctrlPr>
                            </m:sSubPr>
                            <m:e>
                              <m:r>
                                <a:rPr lang="en-US" sz="2700" i="1">
                                  <a:solidFill>
                                    <a:schemeClr val="tx1"/>
                                  </a:solidFill>
                                  <a:latin typeface="Cambria Math" panose="02040503050406030204" pitchFamily="18" charset="0"/>
                                </a:rPr>
                                <m:t>𝑓</m:t>
                              </m:r>
                            </m:e>
                            <m:sub>
                              <m:r>
                                <a:rPr lang="en-US" sz="2700" i="1">
                                  <a:solidFill>
                                    <a:schemeClr val="tx1"/>
                                  </a:solidFill>
                                  <a:latin typeface="Cambria Math" panose="02040503050406030204" pitchFamily="18" charset="0"/>
                                </a:rPr>
                                <m:t>𝑖</m:t>
                              </m:r>
                            </m:sub>
                          </m:sSub>
                        </m:num>
                        <m:den>
                          <m:r>
                            <a:rPr lang="en-US" sz="2700" i="1">
                              <a:solidFill>
                                <a:schemeClr val="tx1"/>
                              </a:solidFill>
                              <a:latin typeface="Cambria Math" panose="02040503050406030204" pitchFamily="18" charset="0"/>
                            </a:rPr>
                            <m:t>𝑛</m:t>
                          </m:r>
                        </m:den>
                      </m:f>
                    </m:oMath>
                  </m:oMathPara>
                </a14:m>
                <a:endParaRPr lang="en-US" sz="2700" dirty="0">
                  <a:solidFill>
                    <a:schemeClr val="tx1"/>
                  </a:solidFill>
                </a:endParaRPr>
              </a:p>
              <a:p>
                <a:pPr marL="0" indent="0">
                  <a:buNone/>
                </a:pPr>
                <a:r>
                  <a:rPr lang="en-US" sz="1800" dirty="0">
                    <a:solidFill>
                      <a:schemeClr val="tx1"/>
                    </a:solidFill>
                  </a:rPr>
                  <a:t/>
                </a:r>
                <a14:m>
                  <m:oMath xmlns:m="http://schemas.openxmlformats.org/officeDocument/2006/math">
                    <m:r>
                      <a:rPr lang="en-US" sz="1800" i="1">
                        <a:solidFill>
                          <a:schemeClr val="tx1"/>
                        </a:solidFill>
                        <a:latin typeface="Cambria Math" panose="02040503050406030204" pitchFamily="18" charset="0"/>
                      </a:rPr>
                      <m:t>𝜇</m:t>
                    </m:r>
                  </m:oMath>
                </a14:m>
                <a:r>
                  <a:rPr lang="en-US" sz="1800" dirty="0">
                    <a:solidFill>
                      <a:schemeClr val="tx1"/>
                    </a:solidFill>
                  </a:rPr>
                  <a:t> : 	The </a:t>
                </a:r>
                <a:r>
                  <a:rPr lang="en-US" sz="1800" i="1" dirty="0">
                    <a:solidFill>
                      <a:schemeClr val="tx1"/>
                    </a:solidFill>
                  </a:rPr>
                  <a:t>mean</a:t>
                </a:r>
                <a:r>
                  <a:rPr lang="en-US" sz="1800" dirty="0">
                    <a:solidFill>
                      <a:schemeClr val="tx1"/>
                    </a:solidFill>
                  </a:rPr>
                  <a:t> of a population </a:t>
                </a:r>
              </a:p>
              <a:p>
                <a:pPr marL="0" indent="0">
                  <a:buNone/>
                </a:pPr>
                <a:r>
                  <a:rPr lang="en-US" sz="1800" i="1" dirty="0">
                    <a:solidFill>
                      <a:schemeClr val="tx1"/>
                    </a:solidFill>
                  </a:rPr>
                  <a:t>	x</a:t>
                </a:r>
                <a:r>
                  <a:rPr lang="en-US" sz="1800" i="1" baseline="-25000" dirty="0">
                    <a:solidFill>
                      <a:schemeClr val="tx1"/>
                    </a:solidFill>
                  </a:rPr>
                  <a:t>i</a:t>
                </a:r>
                <a:r>
                  <a:rPr lang="en-US" sz="1800" baseline="-25000" dirty="0">
                    <a:solidFill>
                      <a:schemeClr val="tx1"/>
                    </a:solidFill>
                  </a:rPr>
                  <a:t/>
                </a:r>
                <a:r>
                  <a:rPr lang="en-US" sz="1800" dirty="0">
                    <a:solidFill>
                      <a:schemeClr val="tx1"/>
                    </a:solidFill>
                  </a:rPr>
                  <a:t>: 	The possible values from the population</a:t>
                </a:r>
              </a:p>
              <a:p>
                <a:pPr marL="0" indent="0">
                  <a:buNone/>
                </a:pPr>
                <a:r>
                  <a:rPr lang="en-US" sz="1800" i="1" dirty="0">
                    <a:solidFill>
                      <a:schemeClr val="tx1"/>
                    </a:solidFill>
                  </a:rPr>
                  <a:t>	f</a:t>
                </a:r>
                <a:r>
                  <a:rPr lang="en-US" sz="1800" i="1" baseline="-25000" dirty="0">
                    <a:solidFill>
                      <a:schemeClr val="tx1"/>
                    </a:solidFill>
                  </a:rPr>
                  <a:t>i</a:t>
                </a:r>
                <a:r>
                  <a:rPr lang="en-US" sz="1800" dirty="0">
                    <a:solidFill>
                      <a:schemeClr val="tx1"/>
                    </a:solidFill>
                  </a:rPr>
                  <a:t> : 	Frequencies </a:t>
                </a:r>
              </a:p>
              <a:p>
                <a:pPr marL="0" indent="0">
                  <a:buNone/>
                </a:pPr>
                <a:r>
                  <a:rPr lang="en-US" sz="1800" i="1" dirty="0">
                    <a:solidFill>
                      <a:schemeClr val="tx1"/>
                    </a:solidFill>
                  </a:rPr>
                  <a:t>	n</a:t>
                </a:r>
                <a:r>
                  <a:rPr lang="en-US" sz="1800" dirty="0">
                    <a:solidFill>
                      <a:schemeClr val="tx1"/>
                    </a:solidFill>
                  </a:rPr>
                  <a:t>:  	The total number of data values</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2133"/>
                </a:stretch>
              </a:blipFill>
            </p:spPr>
            <p:txBody>
              <a:bodyPr/>
              <a:lstStyle/>
              <a:p>
                <a:r>
                  <a:rPr lang="en-US">
                    <a:noFill/>
                  </a:rPr>
                  <a:t> </a:t>
                </a:r>
              </a:p>
            </p:txBody>
          </p:sp>
        </mc:Fallback>
      </mc:AlternateContent>
    </p:spTree>
    <p:extLst>
      <p:ext uri="{BB962C8B-B14F-4D97-AF65-F5344CB8AC3E}">
        <p14:creationId xmlns:p14="http://schemas.microsoft.com/office/powerpoint/2010/main" xmlns="" val="252727429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A. A Brief Review of Time Value</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r>
                  <a:rPr lang="en-US" dirty="0"/>
                  <a:t>The discount function (present value) of one dollar (or other currency unit)  paid n equal time periods from now (time 0) to period n is:</a:t>
                </a:r>
              </a:p>
              <a:p>
                <a:pPr marL="0" indent="0">
                  <a:buNone/>
                </a:pPr>
                <a14:m>
                  <m:oMathPara xmlns:m="http://schemas.openxmlformats.org/officeDocument/2006/math">
                    <m:oMathParaPr>
                      <m:jc m:val="center"/>
                    </m:oMathParaPr>
                    <m:oMath xmlns:m="http://schemas.openxmlformats.org/officeDocument/2006/math">
                      <m:r>
                        <a:rPr lang="en-US" i="1" smtClean="0">
                          <a:latin typeface="Cambria Math"/>
                        </a:rPr>
                        <m:t>𝑃𝑉</m:t>
                      </m:r>
                      <m:r>
                        <a:rPr lang="en-US" i="1" smtClean="0">
                          <a:latin typeface="Cambria Math"/>
                        </a:rPr>
                        <m:t>=</m:t>
                      </m:r>
                      <m:sSup>
                        <m:sSupPr>
                          <m:ctrlPr>
                            <a:rPr lang="en-US" i="1" smtClean="0">
                              <a:latin typeface="Cambria Math" panose="02040503050406030204" pitchFamily="18" charset="0"/>
                            </a:rPr>
                          </m:ctrlPr>
                        </m:sSupPr>
                        <m:e>
                          <m:r>
                            <a:rPr lang="en-US" i="1">
                              <a:latin typeface="Cambria Math"/>
                            </a:rPr>
                            <m:t>(1+</m:t>
                          </m:r>
                          <m:sSub>
                            <m:sSubPr>
                              <m:ctrlPr>
                                <a:rPr lang="en-US" i="1">
                                  <a:latin typeface="Cambria Math" panose="02040503050406030204" pitchFamily="18" charset="0"/>
                                </a:rPr>
                              </m:ctrlPr>
                            </m:sSubPr>
                            <m:e>
                              <m:r>
                                <a:rPr lang="en-US" i="1">
                                  <a:latin typeface="Cambria Math"/>
                                </a:rPr>
                                <m:t>𝑟</m:t>
                              </m:r>
                            </m:e>
                            <m:sub>
                              <m:r>
                                <a:rPr lang="en-US" i="1">
                                  <a:latin typeface="Cambria Math"/>
                                </a:rPr>
                                <m:t>0,</m:t>
                              </m:r>
                              <m:r>
                                <a:rPr lang="en-US" i="1">
                                  <a:latin typeface="Cambria Math"/>
                                </a:rPr>
                                <m:t>𝑛</m:t>
                              </m:r>
                            </m:sub>
                          </m:sSub>
                          <m:r>
                            <a:rPr lang="en-US" i="1">
                              <a:latin typeface="Cambria Math"/>
                            </a:rPr>
                            <m:t>)</m:t>
                          </m:r>
                        </m:e>
                        <m:sup>
                          <m:r>
                            <a:rPr lang="en-US" i="1">
                              <a:latin typeface="Cambria Math"/>
                            </a:rPr>
                            <m:t>−</m:t>
                          </m:r>
                          <m:r>
                            <a:rPr lang="en-US" i="1">
                              <a:latin typeface="Cambria Math"/>
                            </a:rPr>
                            <m:t>𝑛</m:t>
                          </m:r>
                        </m:sup>
                      </m:sSup>
                      <m:r>
                        <a:rPr lang="en-US" i="1" smtClean="0">
                          <a:latin typeface="Cambria Math"/>
                        </a:rPr>
                        <m:t>=</m:t>
                      </m:r>
                      <m:sSub>
                        <m:sSubPr>
                          <m:ctrlPr>
                            <a:rPr lang="en-US" i="1" smtClean="0">
                              <a:latin typeface="Cambria Math" panose="02040503050406030204" pitchFamily="18" charset="0"/>
                            </a:rPr>
                          </m:ctrlPr>
                        </m:sSubPr>
                        <m:e>
                          <m:r>
                            <a:rPr lang="en-US" i="1">
                              <a:latin typeface="Cambria Math"/>
                            </a:rPr>
                            <m:t>𝑑</m:t>
                          </m:r>
                        </m:e>
                        <m:sub>
                          <m:r>
                            <a:rPr lang="en-US" i="1">
                              <a:latin typeface="Cambria Math"/>
                            </a:rPr>
                            <m:t>𝑛</m:t>
                          </m:r>
                        </m:sub>
                      </m:sSub>
                    </m:oMath>
                  </m:oMathPara>
                </a14:m>
                <a:endParaRPr lang="en-US" dirty="0"/>
              </a:p>
              <a:p>
                <a:pPr marL="0" indent="0">
                  <a:buNone/>
                </a:pPr>
                <a:r>
                  <a:rPr lang="en-US" dirty="0"/>
                  <a:t/>
                </a:r>
                <a:r>
                  <a:rPr lang="en-US" sz="2300" i="1" dirty="0">
                    <a:solidFill>
                      <a:schemeClr val="accent1"/>
                    </a:solidFill>
                  </a:rPr>
                  <a:t>where </a:t>
                </a:r>
                <a14:m>
                  <m:oMath xmlns:m="http://schemas.openxmlformats.org/officeDocument/2006/math">
                    <m:sSub>
                      <m:sSubPr>
                        <m:ctrlPr>
                          <a:rPr lang="en-US" sz="2300" i="1">
                            <a:solidFill>
                              <a:schemeClr val="accent1"/>
                            </a:solidFill>
                            <a:latin typeface="Cambria Math" panose="02040503050406030204" pitchFamily="18" charset="0"/>
                          </a:rPr>
                        </m:ctrlPr>
                      </m:sSubPr>
                      <m:e>
                        <m:r>
                          <a:rPr lang="en-US" sz="2300" i="1">
                            <a:solidFill>
                              <a:schemeClr val="accent1"/>
                            </a:solidFill>
                            <a:latin typeface="Cambria Math"/>
                          </a:rPr>
                          <m:t>𝑟</m:t>
                        </m:r>
                      </m:e>
                      <m:sub>
                        <m:r>
                          <a:rPr lang="en-US" sz="2300" i="1">
                            <a:solidFill>
                              <a:schemeClr val="accent1"/>
                            </a:solidFill>
                            <a:latin typeface="Cambria Math"/>
                          </a:rPr>
                          <m:t>0,</m:t>
                        </m:r>
                        <m:r>
                          <a:rPr lang="en-US" sz="2300" i="1">
                            <a:solidFill>
                              <a:schemeClr val="accent1"/>
                            </a:solidFill>
                            <a:latin typeface="Cambria Math"/>
                          </a:rPr>
                          <m:t>𝑛</m:t>
                        </m:r>
                      </m:sub>
                    </m:sSub>
                  </m:oMath>
                </a14:m>
                <a:r>
                  <a:rPr lang="en-US" sz="2300" i="1" dirty="0">
                    <a:solidFill>
                      <a:schemeClr val="accent1"/>
                    </a:solidFill>
                  </a:rPr>
                  <a:t> is the interest rate (discount rate) prevailing from period 0 to  period n.</a:t>
                </a:r>
              </a:p>
              <a:p>
                <a:endParaRPr lang="en-US" dirty="0">
                  <a:solidFill>
                    <a:schemeClr val="accent1"/>
                  </a:solidFill>
                </a:endParaRPr>
              </a:p>
              <a:p>
                <a:r>
                  <a:rPr lang="en-US" dirty="0"/>
                  <a:t>A series of cash flows </a:t>
                </a:r>
                <a14:m>
                  <m:oMath xmlns:m="http://schemas.openxmlformats.org/officeDocument/2006/math">
                    <m:sSub>
                      <m:sSubPr>
                        <m:ctrlPr>
                          <a:rPr lang="en-US" i="1">
                            <a:latin typeface="Cambria Math" panose="02040503050406030204" pitchFamily="18" charset="0"/>
                          </a:rPr>
                        </m:ctrlPr>
                      </m:sSubPr>
                      <m:e>
                        <m:r>
                          <a:rPr lang="en-US" i="1">
                            <a:latin typeface="Cambria Math"/>
                          </a:rPr>
                          <m:t>𝐶𝐹</m:t>
                        </m:r>
                      </m:e>
                      <m:sub>
                        <m:r>
                          <a:rPr lang="en-US" i="1">
                            <a:latin typeface="Cambria Math"/>
                          </a:rPr>
                          <m:t>𝑡</m:t>
                        </m:r>
                      </m:sub>
                    </m:sSub>
                  </m:oMath>
                </a14:m>
                <a:r>
                  <a:rPr lang="en-US" dirty="0"/>
                  <a:t> is valued as follows:</a:t>
                </a:r>
              </a:p>
              <a:p>
                <a:pPr marL="0" indent="0">
                  <a:buNone/>
                </a:pPr>
                <a14:m>
                  <m:oMathPara xmlns:m="http://schemas.openxmlformats.org/officeDocument/2006/math">
                    <m:oMathParaPr>
                      <m:jc m:val="centerGroup"/>
                    </m:oMathParaPr>
                    <m:oMath xmlns:m="http://schemas.openxmlformats.org/officeDocument/2006/math">
                      <m:r>
                        <a:rPr lang="en-US" i="1">
                          <a:latin typeface="Cambria Math"/>
                        </a:rPr>
                        <m:t>𝑃𝑉</m:t>
                      </m:r>
                      <m:r>
                        <a:rPr lang="en-US" i="1">
                          <a:latin typeface="Cambria Math"/>
                        </a:rPr>
                        <m:t>=</m:t>
                      </m:r>
                      <m:nary>
                        <m:naryPr>
                          <m:chr m:val="∑"/>
                          <m:ctrlPr>
                            <a:rPr lang="en-US" i="1">
                              <a:latin typeface="Cambria Math" panose="02040503050406030204" pitchFamily="18" charset="0"/>
                            </a:rPr>
                          </m:ctrlPr>
                        </m:naryPr>
                        <m:sub>
                          <m:r>
                            <m:rPr>
                              <m:brk m:alnAt="23"/>
                            </m:rPr>
                            <a:rPr lang="en-US" i="1">
                              <a:latin typeface="Cambria Math"/>
                            </a:rPr>
                            <m:t>𝑡</m:t>
                          </m:r>
                          <m:r>
                            <a:rPr lang="en-US" i="1">
                              <a:latin typeface="Cambria Math"/>
                            </a:rPr>
                            <m:t>=1</m:t>
                          </m:r>
                        </m:sub>
                        <m:sup>
                          <m:r>
                            <a:rPr lang="en-US" i="1">
                              <a:latin typeface="Cambria Math"/>
                            </a:rPr>
                            <m:t>𝑛</m:t>
                          </m:r>
                        </m:sup>
                        <m:e>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a:rPr>
                                    <m:t>𝐶𝐹</m:t>
                                  </m:r>
                                </m:e>
                                <m:sub>
                                  <m:r>
                                    <a:rPr lang="en-US" i="1">
                                      <a:latin typeface="Cambria Math"/>
                                    </a:rPr>
                                    <m:t>𝑡</m:t>
                                  </m:r>
                                </m:sub>
                              </m:sSub>
                            </m:num>
                            <m:den>
                              <m:sSup>
                                <m:sSupPr>
                                  <m:ctrlPr>
                                    <a:rPr lang="en-US" i="1">
                                      <a:latin typeface="Cambria Math" panose="02040503050406030204" pitchFamily="18" charset="0"/>
                                    </a:rPr>
                                  </m:ctrlPr>
                                </m:sSupPr>
                                <m:e>
                                  <m:r>
                                    <a:rPr lang="en-US" i="1">
                                      <a:latin typeface="Cambria Math"/>
                                    </a:rPr>
                                    <m:t>(1+</m:t>
                                  </m:r>
                                  <m:sSub>
                                    <m:sSubPr>
                                      <m:ctrlPr>
                                        <a:rPr lang="en-US" i="1">
                                          <a:latin typeface="Cambria Math" panose="02040503050406030204" pitchFamily="18" charset="0"/>
                                        </a:rPr>
                                      </m:ctrlPr>
                                    </m:sSubPr>
                                    <m:e>
                                      <m:r>
                                        <a:rPr lang="en-US" i="1">
                                          <a:latin typeface="Cambria Math"/>
                                        </a:rPr>
                                        <m:t>𝑟</m:t>
                                      </m:r>
                                    </m:e>
                                    <m:sub>
                                      <m:r>
                                        <a:rPr lang="en-US" i="1">
                                          <a:latin typeface="Cambria Math"/>
                                        </a:rPr>
                                        <m:t>0,</m:t>
                                      </m:r>
                                      <m:r>
                                        <a:rPr lang="en-US" i="1">
                                          <a:latin typeface="Cambria Math"/>
                                        </a:rPr>
                                        <m:t>𝑡</m:t>
                                      </m:r>
                                    </m:sub>
                                  </m:sSub>
                                  <m:r>
                                    <a:rPr lang="en-US" i="1">
                                      <a:latin typeface="Cambria Math"/>
                                    </a:rPr>
                                    <m:t>)</m:t>
                                  </m:r>
                                </m:e>
                                <m:sup>
                                  <m:r>
                                    <a:rPr lang="en-US" i="1">
                                      <a:latin typeface="Cambria Math"/>
                                    </a:rPr>
                                    <m:t>𝑡</m:t>
                                  </m:r>
                                </m:sup>
                              </m:sSup>
                            </m:den>
                          </m:f>
                        </m:e>
                      </m:nary>
                      <m:r>
                        <a:rPr lang="en-US">
                          <a:latin typeface="Cambria Math"/>
                        </a:rPr>
                        <m:t>=</m:t>
                      </m:r>
                      <m:nary>
                        <m:naryPr>
                          <m:chr m:val="∑"/>
                          <m:ctrlPr>
                            <a:rPr lang="en-US" i="1">
                              <a:latin typeface="Cambria Math" panose="02040503050406030204" pitchFamily="18" charset="0"/>
                            </a:rPr>
                          </m:ctrlPr>
                        </m:naryPr>
                        <m:sub>
                          <m:r>
                            <m:rPr>
                              <m:brk m:alnAt="23"/>
                            </m:rPr>
                            <a:rPr lang="en-US" i="1">
                              <a:latin typeface="Cambria Math"/>
                            </a:rPr>
                            <m:t>𝑡</m:t>
                          </m:r>
                          <m:r>
                            <a:rPr lang="en-US" i="1">
                              <a:latin typeface="Cambria Math"/>
                            </a:rPr>
                            <m:t>=1</m:t>
                          </m:r>
                        </m:sub>
                        <m:sup>
                          <m:r>
                            <a:rPr lang="en-US" i="1">
                              <a:latin typeface="Cambria Math"/>
                            </a:rPr>
                            <m:t>𝑛</m:t>
                          </m:r>
                        </m:sup>
                        <m:e>
                          <m:sSub>
                            <m:sSubPr>
                              <m:ctrlPr>
                                <a:rPr lang="en-US" i="1">
                                  <a:latin typeface="Cambria Math" panose="02040503050406030204" pitchFamily="18" charset="0"/>
                                </a:rPr>
                              </m:ctrlPr>
                            </m:sSubPr>
                            <m:e>
                              <m:r>
                                <a:rPr lang="en-US" i="1">
                                  <a:latin typeface="Cambria Math"/>
                                </a:rPr>
                                <m:t>𝐶𝐹</m:t>
                              </m:r>
                            </m:e>
                            <m:sub>
                              <m:r>
                                <a:rPr lang="en-US" i="1">
                                  <a:latin typeface="Cambria Math"/>
                                </a:rPr>
                                <m:t>𝑡</m:t>
                              </m:r>
                            </m:sub>
                          </m:sSub>
                          <m:sSub>
                            <m:sSubPr>
                              <m:ctrlPr>
                                <a:rPr lang="en-US" i="1">
                                  <a:latin typeface="Cambria Math" panose="02040503050406030204" pitchFamily="18" charset="0"/>
                                </a:rPr>
                              </m:ctrlPr>
                            </m:sSubPr>
                            <m:e>
                              <m:r>
                                <a:rPr lang="en-US" i="1">
                                  <a:latin typeface="Cambria Math"/>
                                </a:rPr>
                                <m:t>𝑑</m:t>
                              </m:r>
                            </m:e>
                            <m:sub>
                              <m:r>
                                <a:rPr lang="en-US" i="1">
                                  <a:latin typeface="Cambria Math"/>
                                </a:rPr>
                                <m:t>𝑡</m:t>
                              </m:r>
                            </m:sub>
                          </m:sSub>
                          <m:r>
                            <a:rPr lang="en-US" i="1">
                              <a:latin typeface="Cambria Math"/>
                            </a:rPr>
                            <m:t>.</m:t>
                          </m:r>
                        </m:e>
                      </m:nary>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a:stretch>
              </a:blipFill>
            </p:spPr>
            <p:txBody>
              <a:bodyPr/>
              <a:lstStyle/>
              <a:p>
                <a:r>
                  <a:rPr lang="en-US" dirty="0">
                    <a:noFill/>
                  </a:rPr>
                  <a:t> </a:t>
                </a:r>
              </a:p>
            </p:txBody>
          </p:sp>
        </mc:Fallback>
      </mc:AlternateContent>
    </p:spTree>
    <p:extLst>
      <p:ext uri="{BB962C8B-B14F-4D97-AF65-F5344CB8AC3E}">
        <p14:creationId xmlns:p14="http://schemas.microsoft.com/office/powerpoint/2010/main" xmlns="" val="20510085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Expected Value (continued)</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298051" cy="4657443"/>
              </a:xfrm>
            </p:spPr>
            <p:txBody>
              <a:bodyPr>
                <a:normAutofit fontScale="92500"/>
              </a:bodyPr>
              <a:lstStyle/>
              <a:p>
                <a:r>
                  <a:rPr lang="en-US" dirty="0">
                    <a:solidFill>
                      <a:schemeClr val="tx1"/>
                    </a:solidFill>
                  </a:rPr>
                  <a:t>In the event that we have a random variable </a:t>
                </a:r>
                <a:r>
                  <a:rPr lang="en-US" i="1" dirty="0">
                    <a:solidFill>
                      <a:schemeClr val="tx1"/>
                    </a:solidFill>
                  </a:rPr>
                  <a:t>X</a:t>
                </a:r>
                <a:r>
                  <a:rPr lang="en-US" dirty="0">
                    <a:solidFill>
                      <a:schemeClr val="tx1"/>
                    </a:solidFill>
                  </a:rPr>
                  <a:t> with possible values </a:t>
                </a:r>
                <a:r>
                  <a:rPr lang="en-US" i="1" dirty="0">
                    <a:solidFill>
                      <a:schemeClr val="tx1"/>
                    </a:solidFill>
                  </a:rPr>
                  <a:t>x</a:t>
                </a:r>
                <a:r>
                  <a:rPr lang="en-US" baseline="-25000" dirty="0">
                    <a:solidFill>
                      <a:schemeClr val="tx1"/>
                    </a:solidFill>
                  </a:rPr>
                  <a:t>i</a:t>
                </a:r>
                <a:r>
                  <a:rPr lang="en-US" dirty="0">
                    <a:solidFill>
                      <a:schemeClr val="tx1"/>
                    </a:solidFill>
                  </a:rPr>
                  <a:t> for </a:t>
                </a:r>
                <a:r>
                  <a:rPr lang="en-US" i="1" dirty="0" err="1">
                    <a:solidFill>
                      <a:schemeClr val="tx1"/>
                    </a:solidFill>
                  </a:rPr>
                  <a:t>i</a:t>
                </a:r>
                <a:r>
                  <a:rPr lang="en-US" dirty="0">
                    <a:solidFill>
                      <a:schemeClr val="tx1"/>
                    </a:solidFill>
                  </a:rPr>
                  <a:t>=1,…,</a:t>
                </a:r>
                <a:r>
                  <a:rPr lang="en-US" i="1" dirty="0">
                    <a:solidFill>
                      <a:schemeClr val="tx1"/>
                    </a:solidFill>
                  </a:rPr>
                  <a:t>n</a:t>
                </a:r>
                <a:r>
                  <a:rPr lang="en-US" dirty="0">
                    <a:solidFill>
                      <a:schemeClr val="tx1"/>
                    </a:solidFill>
                  </a:rPr>
                  <a:t> and associated probabilities </a:t>
                </a:r>
                <a:r>
                  <a:rPr lang="en-US" i="1" dirty="0">
                    <a:solidFill>
                      <a:schemeClr val="tx1"/>
                    </a:solidFill>
                  </a:rPr>
                  <a:t>P</a:t>
                </a:r>
                <a:r>
                  <a:rPr lang="en-US" baseline="-25000" dirty="0">
                    <a:solidFill>
                      <a:schemeClr val="tx1"/>
                    </a:solidFill>
                  </a:rPr>
                  <a:t>i</a:t>
                </a:r>
                <a:r>
                  <a:rPr lang="en-US" dirty="0">
                    <a:solidFill>
                      <a:schemeClr val="tx1"/>
                    </a:solidFill>
                  </a:rPr>
                  <a:t>, then the </a:t>
                </a:r>
                <a:r>
                  <a:rPr lang="en-US" i="1" dirty="0">
                    <a:solidFill>
                      <a:schemeClr val="tx1"/>
                    </a:solidFill>
                  </a:rPr>
                  <a:t>expected value</a:t>
                </a:r>
                <a:r>
                  <a:rPr lang="en-US" dirty="0">
                    <a:solidFill>
                      <a:schemeClr val="tx1"/>
                    </a:solidFill>
                  </a:rPr>
                  <a:t> is</a:t>
                </a:r>
              </a:p>
              <a:p>
                <a:endParaRPr lang="en-US" dirty="0">
                  <a:solidFill>
                    <a:schemeClr val="tx1"/>
                  </a:solidFill>
                </a:endParaRPr>
              </a:p>
              <a:p>
                <a:pPr marL="0" indent="0">
                  <a:buNone/>
                </a:pPr>
                <a14:m>
                  <m:oMathPara xmlns:m="http://schemas.openxmlformats.org/officeDocument/2006/math">
                    <m:oMathParaPr>
                      <m:jc m:val="centerGroup"/>
                    </m:oMathParaPr>
                    <m:oMath xmlns:m="http://schemas.openxmlformats.org/officeDocument/2006/math">
                      <m:r>
                        <a:rPr lang="en-US" b="0" i="1" smtClean="0">
                          <a:solidFill>
                            <a:schemeClr val="tx1"/>
                          </a:solidFill>
                          <a:latin typeface="Cambria Math" panose="02040503050406030204" pitchFamily="18" charset="0"/>
                        </a:rPr>
                        <m:t>𝐸</m:t>
                      </m:r>
                      <m:d>
                        <m:dPr>
                          <m:begChr m:val="["/>
                          <m:endChr m:val="]"/>
                          <m:ctrlPr>
                            <a:rPr lang="en-US" b="0" i="1" smtClean="0">
                              <a:solidFill>
                                <a:schemeClr val="tx1"/>
                              </a:solidFill>
                              <a:latin typeface="Cambria Math" panose="02040503050406030204" pitchFamily="18" charset="0"/>
                            </a:rPr>
                          </m:ctrlPr>
                        </m:dPr>
                        <m:e>
                          <m:r>
                            <a:rPr lang="en-US" b="0" i="1" smtClean="0">
                              <a:solidFill>
                                <a:schemeClr val="tx1"/>
                              </a:solidFill>
                              <a:latin typeface="Cambria Math" panose="02040503050406030204" pitchFamily="18" charset="0"/>
                            </a:rPr>
                            <m:t>𝑋</m:t>
                          </m:r>
                        </m:e>
                      </m:d>
                      <m:r>
                        <a:rPr lang="en-US" b="0" i="1" smtClean="0">
                          <a:solidFill>
                            <a:schemeClr val="tx1"/>
                          </a:solidFill>
                          <a:latin typeface="Cambria Math" panose="02040503050406030204" pitchFamily="18" charset="0"/>
                        </a:rPr>
                        <m:t>=</m:t>
                      </m:r>
                      <m:nary>
                        <m:naryPr>
                          <m:chr m:val="∑"/>
                          <m:ctrlPr>
                            <a:rPr lang="en-US" b="0" i="1" smtClean="0">
                              <a:solidFill>
                                <a:schemeClr val="tx1"/>
                              </a:solidFill>
                              <a:latin typeface="Cambria Math" panose="02040503050406030204" pitchFamily="18" charset="0"/>
                            </a:rPr>
                          </m:ctrlPr>
                        </m:naryPr>
                        <m:sub>
                          <m:r>
                            <m:rPr>
                              <m:brk m:alnAt="23"/>
                            </m:rPr>
                            <a:rPr lang="en-US" b="0" i="1" smtClean="0">
                              <a:solidFill>
                                <a:schemeClr val="tx1"/>
                              </a:solidFill>
                              <a:latin typeface="Cambria Math" panose="02040503050406030204" pitchFamily="18" charset="0"/>
                            </a:rPr>
                            <m:t>1</m:t>
                          </m:r>
                        </m:sub>
                        <m:sup>
                          <m:r>
                            <a:rPr lang="en-US" b="0" i="1" smtClean="0">
                              <a:solidFill>
                                <a:schemeClr val="tx1"/>
                              </a:solidFill>
                              <a:latin typeface="Cambria Math" panose="02040503050406030204" pitchFamily="18" charset="0"/>
                            </a:rPr>
                            <m:t>𝑛</m:t>
                          </m:r>
                        </m:sup>
                        <m:e>
                          <m:sSub>
                            <m:sSubPr>
                              <m:ctrlPr>
                                <a:rPr lang="en-US" b="0" i="1" smtClean="0">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𝑥</m:t>
                              </m:r>
                            </m:e>
                            <m:sub>
                              <m:r>
                                <a:rPr lang="en-US" b="0" i="1" smtClean="0">
                                  <a:solidFill>
                                    <a:schemeClr val="tx1"/>
                                  </a:solidFill>
                                  <a:latin typeface="Cambria Math" panose="02040503050406030204" pitchFamily="18" charset="0"/>
                                </a:rPr>
                                <m:t>𝑖</m:t>
                              </m:r>
                            </m:sub>
                          </m:sSub>
                          <m:sSub>
                            <m:sSubPr>
                              <m:ctrlPr>
                                <a:rPr lang="en-US" i="1">
                                  <a:solidFill>
                                    <a:schemeClr val="tx1"/>
                                  </a:solidFill>
                                  <a:latin typeface="Cambria Math" panose="02040503050406030204" pitchFamily="18" charset="0"/>
                                </a:rPr>
                              </m:ctrlPr>
                            </m:sSubPr>
                            <m:e>
                              <m:r>
                                <a:rPr lang="en-US" b="0" i="1" smtClean="0">
                                  <a:solidFill>
                                    <a:schemeClr val="tx1"/>
                                  </a:solidFill>
                                  <a:latin typeface="Cambria Math" panose="02040503050406030204" pitchFamily="18" charset="0"/>
                                </a:rPr>
                                <m:t>𝑃</m:t>
                              </m:r>
                            </m:e>
                            <m:sub>
                              <m:r>
                                <a:rPr lang="en-US" i="1">
                                  <a:solidFill>
                                    <a:schemeClr val="tx1"/>
                                  </a:solidFill>
                                  <a:latin typeface="Cambria Math" panose="02040503050406030204" pitchFamily="18" charset="0"/>
                                </a:rPr>
                                <m:t>𝑖</m:t>
                              </m:r>
                            </m:sub>
                          </m:sSub>
                        </m:e>
                      </m:nary>
                    </m:oMath>
                  </m:oMathPara>
                </a14:m>
                <a:endParaRPr lang="en-US" dirty="0">
                  <a:solidFill>
                    <a:schemeClr val="tx1"/>
                  </a:solidFill>
                </a:endParaRPr>
              </a:p>
              <a:p>
                <a:pPr marL="0" indent="0">
                  <a:buNone/>
                </a:pPr>
                <a:endParaRPr lang="en-US" dirty="0">
                  <a:solidFill>
                    <a:schemeClr val="tx1"/>
                  </a:solidFill>
                </a:endParaRPr>
              </a:p>
              <a:p>
                <a:r>
                  <a:rPr lang="en-US" dirty="0">
                    <a:solidFill>
                      <a:schemeClr val="tx1"/>
                    </a:solidFill>
                  </a:rPr>
                  <a:t>The expectation operator </a:t>
                </a:r>
                <a:r>
                  <a:rPr lang="en-US" i="1" dirty="0">
                    <a:solidFill>
                      <a:schemeClr val="tx1"/>
                    </a:solidFill>
                  </a:rPr>
                  <a:t>E</a:t>
                </a:r>
                <a:r>
                  <a:rPr lang="en-US" dirty="0">
                    <a:solidFill>
                      <a:schemeClr val="tx1"/>
                    </a:solidFill>
                  </a:rPr>
                  <a:t>[*] is linear. More precisely, given the random variables X</a:t>
                </a:r>
                <a:r>
                  <a:rPr lang="en-US" baseline="-25000" dirty="0">
                    <a:solidFill>
                      <a:schemeClr val="tx1"/>
                    </a:solidFill>
                  </a:rPr>
                  <a:t>1</a:t>
                </a:r>
                <a:r>
                  <a:rPr lang="en-US" dirty="0">
                    <a:solidFill>
                      <a:schemeClr val="tx1"/>
                    </a:solidFill>
                  </a:rPr>
                  <a:t>,X</a:t>
                </a:r>
                <a:r>
                  <a:rPr lang="en-US" baseline="-25000" dirty="0">
                    <a:solidFill>
                      <a:schemeClr val="tx1"/>
                    </a:solidFill>
                  </a:rPr>
                  <a:t>2</a:t>
                </a:r>
                <a:r>
                  <a:rPr lang="en-US" dirty="0">
                    <a:solidFill>
                      <a:schemeClr val="tx1"/>
                    </a:solidFill>
                  </a:rPr>
                  <a:t>,…,</a:t>
                </a:r>
                <a:r>
                  <a:rPr lang="en-US" dirty="0" err="1">
                    <a:solidFill>
                      <a:schemeClr val="tx1"/>
                    </a:solidFill>
                  </a:rPr>
                  <a:t>X</a:t>
                </a:r>
                <a:r>
                  <a:rPr lang="en-US" i="1" baseline="-25000" dirty="0" err="1">
                    <a:solidFill>
                      <a:schemeClr val="tx1"/>
                    </a:solidFill>
                  </a:rPr>
                  <a:t>n</a:t>
                </a:r>
                <a:r>
                  <a:rPr lang="en-US" dirty="0">
                    <a:solidFill>
                      <a:schemeClr val="tx1"/>
                    </a:solidFill>
                  </a:rPr>
                  <a:t>, and the constants c</a:t>
                </a:r>
                <a:r>
                  <a:rPr lang="en-US" baseline="-25000" dirty="0">
                    <a:solidFill>
                      <a:schemeClr val="tx1"/>
                    </a:solidFill>
                  </a:rPr>
                  <a:t>1</a:t>
                </a:r>
                <a:r>
                  <a:rPr lang="en-US" dirty="0">
                    <a:solidFill>
                      <a:schemeClr val="tx1"/>
                    </a:solidFill>
                  </a:rPr>
                  <a:t>,c</a:t>
                </a:r>
                <a:r>
                  <a:rPr lang="en-US" baseline="-25000" dirty="0">
                    <a:solidFill>
                      <a:schemeClr val="tx1"/>
                    </a:solidFill>
                  </a:rPr>
                  <a:t>2</a:t>
                </a:r>
                <a:r>
                  <a:rPr lang="en-US" dirty="0">
                    <a:solidFill>
                      <a:schemeClr val="tx1"/>
                    </a:solidFill>
                  </a:rPr>
                  <a:t>,…,</a:t>
                </a:r>
                <a:r>
                  <a:rPr lang="en-US" dirty="0" err="1">
                    <a:solidFill>
                      <a:schemeClr val="tx1"/>
                    </a:solidFill>
                  </a:rPr>
                  <a:t>c</a:t>
                </a:r>
                <a:r>
                  <a:rPr lang="en-US" i="1" baseline="-25000" dirty="0" err="1">
                    <a:solidFill>
                      <a:schemeClr val="tx1"/>
                    </a:solidFill>
                  </a:rPr>
                  <a:t>n</a:t>
                </a:r>
                <a:r>
                  <a:rPr lang="en-US" dirty="0">
                    <a:solidFill>
                      <a:schemeClr val="tx1"/>
                    </a:solidFill>
                  </a:rPr>
                  <a:t>, we have</a:t>
                </a:r>
              </a:p>
              <a:p>
                <a:endParaRPr lang="en-US" dirty="0">
                  <a:solidFill>
                    <a:schemeClr val="tx1"/>
                  </a:solidFill>
                </a:endParaRPr>
              </a:p>
              <a:p>
                <a:pPr marL="0" indent="0">
                  <a:buNone/>
                </a:pPr>
                <a:r>
                  <a:rPr lang="en-US" dirty="0">
                    <a:solidFill>
                      <a:schemeClr val="tx1"/>
                    </a:solidFill>
                  </a:rPr>
                  <a:t/>
                </a:r>
                <a14:m>
                  <m:oMath xmlns:m="http://schemas.openxmlformats.org/officeDocument/2006/math">
                    <m:r>
                      <a:rPr lang="en-US" i="1">
                        <a:solidFill>
                          <a:schemeClr val="tx1"/>
                        </a:solidFill>
                        <a:latin typeface="Cambria Math" panose="02040503050406030204" pitchFamily="18" charset="0"/>
                      </a:rPr>
                      <m:t>𝐸</m:t>
                    </m:r>
                    <m:d>
                      <m:dPr>
                        <m:begChr m:val="["/>
                        <m:endChr m:val="]"/>
                        <m:ctrlPr>
                          <a:rPr lang="en-US" i="1">
                            <a:solidFill>
                              <a:schemeClr val="tx1"/>
                            </a:solidFill>
                            <a:latin typeface="Cambria Math" panose="02040503050406030204" pitchFamily="18" charset="0"/>
                          </a:rPr>
                        </m:ctrlPr>
                      </m:dPr>
                      <m:e>
                        <m:nary>
                          <m:naryPr>
                            <m:chr m:val="∑"/>
                            <m:limLoc m:val="undOvr"/>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𝑗</m:t>
                            </m:r>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𝑛</m:t>
                            </m:r>
                          </m:sup>
                          <m:e>
                            <m:sSub>
                              <m:sSubPr>
                                <m:ctrlPr>
                                  <a:rPr lang="en-US" i="1">
                                    <a:solidFill>
                                      <a:schemeClr val="tx1"/>
                                    </a:solidFill>
                                    <a:latin typeface="Cambria Math" panose="02040503050406030204" pitchFamily="18" charset="0"/>
                                  </a:rPr>
                                </m:ctrlPr>
                              </m:sSubPr>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𝑐</m:t>
                                    </m:r>
                                  </m:e>
                                  <m:sub>
                                    <m:r>
                                      <a:rPr lang="en-US" i="1">
                                        <a:solidFill>
                                          <a:schemeClr val="tx1"/>
                                        </a:solidFill>
                                        <a:latin typeface="Cambria Math" panose="02040503050406030204" pitchFamily="18" charset="0"/>
                                      </a:rPr>
                                      <m:t>𝑗</m:t>
                                    </m:r>
                                  </m:sub>
                                </m:sSub>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𝑗</m:t>
                                </m:r>
                              </m:sub>
                            </m:sSub>
                          </m:e>
                        </m:nary>
                      </m:e>
                    </m:d>
                    <m:r>
                      <a:rPr lang="en-US" i="1">
                        <a:solidFill>
                          <a:schemeClr val="tx1"/>
                        </a:solidFill>
                        <a:latin typeface="Cambria Math" panose="02040503050406030204" pitchFamily="18" charset="0"/>
                      </a:rPr>
                      <m:t>=</m:t>
                    </m:r>
                    <m:nary>
                      <m:naryPr>
                        <m:chr m:val="∑"/>
                        <m:limLoc m:val="undOvr"/>
                        <m:ctrlPr>
                          <a:rPr lang="en-US" i="1">
                            <a:solidFill>
                              <a:schemeClr val="tx1"/>
                            </a:solidFill>
                            <a:latin typeface="Cambria Math" panose="02040503050406030204" pitchFamily="18" charset="0"/>
                          </a:rPr>
                        </m:ctrlPr>
                      </m:naryPr>
                      <m:sub>
                        <m:r>
                          <a:rPr lang="en-US" i="1">
                            <a:solidFill>
                              <a:schemeClr val="tx1"/>
                            </a:solidFill>
                            <a:latin typeface="Cambria Math" panose="02040503050406030204" pitchFamily="18" charset="0"/>
                          </a:rPr>
                          <m:t>𝑗</m:t>
                        </m:r>
                        <m:r>
                          <a:rPr lang="en-US" i="1">
                            <a:solidFill>
                              <a:schemeClr val="tx1"/>
                            </a:solidFill>
                            <a:latin typeface="Cambria Math" panose="02040503050406030204" pitchFamily="18" charset="0"/>
                          </a:rPr>
                          <m:t>=1</m:t>
                        </m:r>
                      </m:sub>
                      <m:sup>
                        <m:r>
                          <a:rPr lang="en-US" i="1">
                            <a:solidFill>
                              <a:schemeClr val="tx1"/>
                            </a:solidFill>
                            <a:latin typeface="Cambria Math" panose="02040503050406030204" pitchFamily="18" charset="0"/>
                          </a:rPr>
                          <m:t>𝑛</m:t>
                        </m:r>
                      </m:sup>
                      <m:e>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𝑐</m:t>
                            </m:r>
                          </m:e>
                          <m:sub>
                            <m:r>
                              <a:rPr lang="en-US" i="1">
                                <a:solidFill>
                                  <a:schemeClr val="tx1"/>
                                </a:solidFill>
                                <a:latin typeface="Cambria Math" panose="02040503050406030204" pitchFamily="18" charset="0"/>
                              </a:rPr>
                              <m:t>𝑗</m:t>
                            </m:r>
                          </m:sub>
                        </m:sSub>
                        <m:r>
                          <a:rPr lang="en-US" i="1">
                            <a:solidFill>
                              <a:schemeClr val="tx1"/>
                            </a:solidFill>
                            <a:latin typeface="Cambria Math" panose="02040503050406030204" pitchFamily="18" charset="0"/>
                          </a:rPr>
                          <m:t>𝐸</m:t>
                        </m:r>
                        <m:r>
                          <a:rPr lang="en-US" i="1">
                            <a:solidFill>
                              <a:schemeClr val="tx1"/>
                            </a:solidFill>
                            <a:latin typeface="Cambria Math" panose="02040503050406030204" pitchFamily="18" charset="0"/>
                          </a:rPr>
                          <m:t>[</m:t>
                        </m:r>
                      </m:e>
                    </m:nary>
                    <m:sSub>
                      <m:sSubPr>
                        <m:ctrlPr>
                          <a:rPr lang="en-US" i="1">
                            <a:solidFill>
                              <a:schemeClr val="tx1"/>
                            </a:solidFill>
                            <a:latin typeface="Cambria Math" panose="02040503050406030204" pitchFamily="18" charset="0"/>
                          </a:rPr>
                        </m:ctrlPr>
                      </m:sSubPr>
                      <m:e>
                        <m:r>
                          <a:rPr lang="en-US" i="1">
                            <a:solidFill>
                              <a:schemeClr val="tx1"/>
                            </a:solidFill>
                            <a:latin typeface="Cambria Math" panose="02040503050406030204" pitchFamily="18" charset="0"/>
                          </a:rPr>
                          <m:t>𝑋</m:t>
                        </m:r>
                      </m:e>
                      <m:sub>
                        <m:r>
                          <a:rPr lang="en-US" i="1">
                            <a:solidFill>
                              <a:schemeClr val="tx1"/>
                            </a:solidFill>
                            <a:latin typeface="Cambria Math" panose="02040503050406030204" pitchFamily="18" charset="0"/>
                          </a:rPr>
                          <m:t>𝑗</m:t>
                        </m:r>
                      </m:sub>
                    </m:sSub>
                  </m:oMath>
                </a14:m>
                <a:r>
                  <a:rPr lang="en-US" dirty="0">
                    <a:solidFill>
                      <a:schemeClr val="tx1"/>
                    </a:solidFill>
                  </a:rPr>
                  <a:t>] </a:t>
                </a:r>
              </a:p>
              <a:p>
                <a:pPr marL="0" indent="0">
                  <a:buNone/>
                </a:pPr>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298051" cy="4657443"/>
              </a:xfrm>
              <a:blipFill rotWithShape="0">
                <a:blip r:embed="rId2" cstate="print"/>
                <a:stretch>
                  <a:fillRect l="-432" t="-1046" b="-1699"/>
                </a:stretch>
              </a:blipFill>
            </p:spPr>
            <p:txBody>
              <a:bodyPr/>
              <a:lstStyle/>
              <a:p>
                <a:r>
                  <a:rPr lang="en-US">
                    <a:noFill/>
                  </a:rPr>
                  <a:t> </a:t>
                </a:r>
              </a:p>
            </p:txBody>
          </p:sp>
        </mc:Fallback>
      </mc:AlternateContent>
    </p:spTree>
    <p:extLst>
      <p:ext uri="{BB962C8B-B14F-4D97-AF65-F5344CB8AC3E}">
        <p14:creationId xmlns:p14="http://schemas.microsoft.com/office/powerpoint/2010/main" xmlns="" val="5712550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endParaRPr lang="en-US"/>
          </a:p>
        </p:txBody>
      </p:sp>
      <p:sp>
        <p:nvSpPr>
          <p:cNvPr id="3" name="Title 2"/>
          <p:cNvSpPr>
            <a:spLocks noGrp="1"/>
          </p:cNvSpPr>
          <p:nvPr>
            <p:ph type="ctrTitle"/>
          </p:nvPr>
        </p:nvSpPr>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02110"/>
          </a:xfrm>
        </p:spPr>
        <p:txBody>
          <a:bodyPr>
            <a:normAutofit fontScale="90000"/>
          </a:bodyPr>
          <a:lstStyle/>
          <a:p>
            <a:r>
              <a:rPr lang="en-US" b="1" i="1" dirty="0"/>
              <a:t>Illustration:</a:t>
            </a:r>
            <a:br>
              <a:rPr lang="en-US" b="1" i="1" dirty="0"/>
            </a:br>
            <a:r>
              <a:rPr lang="en-US" b="1" i="1" dirty="0"/>
              <a:t>Expected Value, Variance and Standard Deviation</a:t>
            </a:r>
            <a:endParaRPr lang="en-US" b="1"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lnSpcReduction="10000"/>
              </a:bodyPr>
              <a:lstStyle/>
              <a:p>
                <a:pPr marL="0" indent="0">
                  <a:buNone/>
                </a:pPr>
                <a:r>
                  <a:rPr lang="en-US" dirty="0"/>
                  <a:t>Consider again the stock price example: </a:t>
                </a:r>
              </a:p>
              <a:p>
                <a:pPr marL="0" indent="0">
                  <a:buNone/>
                </a:pPr>
                <a:r>
                  <a:rPr lang="en-US" i="1" dirty="0"/>
                  <a:t>P(X=30)=P({</a:t>
                </a:r>
                <a:r>
                  <a:rPr lang="en-US" i="1" dirty="0" err="1"/>
                  <a:t>uu</a:t>
                </a:r>
                <a:r>
                  <a:rPr lang="en-US" i="1" dirty="0"/>
                  <a:t>})=.25,  P(X=20)=P({</a:t>
                </a:r>
                <a:r>
                  <a:rPr lang="en-US" i="1" dirty="0" err="1"/>
                  <a:t>ud,du</a:t>
                </a:r>
                <a:r>
                  <a:rPr lang="en-US" i="1" dirty="0"/>
                  <a:t>})=.5,  </a:t>
                </a:r>
                <a:r>
                  <a:rPr lang="en-US" dirty="0"/>
                  <a:t>and </a:t>
                </a:r>
                <a:r>
                  <a:rPr lang="en-US" i="1" dirty="0"/>
                  <a:t>P(X=10)=P({</a:t>
                </a:r>
                <a:r>
                  <a:rPr lang="en-US" i="1" dirty="0" err="1"/>
                  <a:t>dd</a:t>
                </a:r>
                <a:r>
                  <a:rPr lang="en-US" i="1" dirty="0"/>
                  <a:t>})=.25. </a:t>
                </a:r>
              </a:p>
              <a:p>
                <a:pPr marL="0" indent="0">
                  <a:buNone/>
                </a:pPr>
                <a:endParaRPr lang="en-US" i="1" dirty="0"/>
              </a:p>
              <a:p>
                <a:pPr marL="0" indent="0">
                  <a:buNone/>
                </a:pPr>
                <a:r>
                  <a:rPr lang="en-US" dirty="0"/>
                  <a:t>The expected value of the stock price is:</a:t>
                </a:r>
                <a:endParaRPr lang="en-US" i="1" dirty="0"/>
              </a:p>
              <a:p>
                <a:pPr marL="0" indent="0">
                  <a:buNone/>
                </a:pPr>
                <a:r>
                  <a:rPr lang="en-US" dirty="0"/>
                  <a:t/>
                </a:r>
                <a14:m>
                  <m:oMath xmlns:m="http://schemas.openxmlformats.org/officeDocument/2006/math">
                    <m:r>
                      <a:rPr lang="en-US" i="1">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e>
                    </m:d>
                    <m:r>
                      <a:rPr lang="en-US" i="1">
                        <a:latin typeface="Cambria Math" panose="02040503050406030204" pitchFamily="18" charset="0"/>
                      </a:rPr>
                      <m:t>=</m:t>
                    </m:r>
                    <m:nary>
                      <m:naryPr>
                        <m:chr m:val="∑"/>
                        <m:limLoc m:val="undOvr"/>
                        <m:subHide m:val="on"/>
                        <m:supHide m:val="on"/>
                        <m:ctrlPr>
                          <a:rPr lang="en-US" i="1">
                            <a:latin typeface="Cambria Math" panose="02040503050406030204" pitchFamily="18" charset="0"/>
                          </a:rPr>
                        </m:ctrlPr>
                      </m:naryPr>
                      <m:sub/>
                      <m:sup/>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𝑖</m:t>
                            </m:r>
                          </m:sub>
                        </m:sSub>
                        <m:sSub>
                          <m:sSubPr>
                            <m:ctrlPr>
                              <a:rPr lang="en-US" i="1">
                                <a:latin typeface="Cambria Math" panose="02040503050406030204" pitchFamily="18" charset="0"/>
                              </a:rPr>
                            </m:ctrlPr>
                          </m:sSubPr>
                          <m:e>
                            <m:r>
                              <a:rPr lang="en-US" i="1">
                                <a:latin typeface="Cambria Math" panose="02040503050406030204" pitchFamily="18" charset="0"/>
                              </a:rPr>
                              <m:t>𝑃</m:t>
                            </m:r>
                          </m:e>
                          <m:sub>
                            <m:r>
                              <a:rPr lang="en-US" i="1">
                                <a:latin typeface="Cambria Math" panose="02040503050406030204" pitchFamily="18" charset="0"/>
                              </a:rPr>
                              <m:t>𝑖</m:t>
                            </m:r>
                          </m:sub>
                        </m:sSub>
                      </m:e>
                    </m:nary>
                    <m:r>
                      <a:rPr lang="en-US" i="1">
                        <a:latin typeface="Cambria Math" panose="02040503050406030204" pitchFamily="18" charset="0"/>
                      </a:rPr>
                      <m:t>=30</m:t>
                    </m:r>
                    <m:d>
                      <m:dPr>
                        <m:ctrlPr>
                          <a:rPr lang="en-US" i="1">
                            <a:latin typeface="Cambria Math" panose="02040503050406030204" pitchFamily="18" charset="0"/>
                          </a:rPr>
                        </m:ctrlPr>
                      </m:dPr>
                      <m:e>
                        <m:r>
                          <a:rPr lang="en-US" i="1">
                            <a:latin typeface="Cambria Math" panose="02040503050406030204" pitchFamily="18" charset="0"/>
                          </a:rPr>
                          <m:t>.25</m:t>
                        </m:r>
                      </m:e>
                    </m:d>
                    <m:r>
                      <a:rPr lang="en-US" i="1">
                        <a:latin typeface="Cambria Math" panose="02040503050406030204" pitchFamily="18" charset="0"/>
                      </a:rPr>
                      <m:t>+20</m:t>
                    </m:r>
                    <m:d>
                      <m:dPr>
                        <m:ctrlPr>
                          <a:rPr lang="en-US" i="1">
                            <a:latin typeface="Cambria Math" panose="02040503050406030204" pitchFamily="18" charset="0"/>
                          </a:rPr>
                        </m:ctrlPr>
                      </m:dPr>
                      <m:e>
                        <m:r>
                          <a:rPr lang="en-US" i="1">
                            <a:latin typeface="Cambria Math" panose="02040503050406030204" pitchFamily="18" charset="0"/>
                          </a:rPr>
                          <m:t>.5</m:t>
                        </m:r>
                      </m:e>
                    </m:d>
                    <m:r>
                      <a:rPr lang="en-US" i="1">
                        <a:latin typeface="Cambria Math" panose="02040503050406030204" pitchFamily="18" charset="0"/>
                      </a:rPr>
                      <m:t>+10</m:t>
                    </m:r>
                    <m:d>
                      <m:dPr>
                        <m:ctrlPr>
                          <a:rPr lang="en-US" i="1">
                            <a:latin typeface="Cambria Math" panose="02040503050406030204" pitchFamily="18" charset="0"/>
                          </a:rPr>
                        </m:ctrlPr>
                      </m:dPr>
                      <m:e>
                        <m:r>
                          <a:rPr lang="en-US" i="1">
                            <a:latin typeface="Cambria Math" panose="02040503050406030204" pitchFamily="18" charset="0"/>
                          </a:rPr>
                          <m:t>.25</m:t>
                        </m:r>
                      </m:e>
                    </m:d>
                    <m:r>
                      <a:rPr lang="en-US" i="1">
                        <a:latin typeface="Cambria Math" panose="02040503050406030204" pitchFamily="18" charset="0"/>
                      </a:rPr>
                      <m:t>=20.</m:t>
                    </m:r>
                  </m:oMath>
                </a14:m>
                <a:r>
                  <a:rPr lang="en-US" dirty="0"/>
                  <a:t/>
                </a:r>
                <a:r>
                  <a:rPr lang="en-US" b="1" dirty="0"/>
                  <a:t/>
                </a:r>
                <a:endParaRPr lang="en-US" dirty="0"/>
              </a:p>
              <a:p>
                <a:pPr marL="0" indent="0">
                  <a:buNone/>
                </a:pPr>
                <a:r>
                  <a:rPr lang="en-US" b="1" dirty="0"/>
                  <a:t> </a:t>
                </a:r>
                <a:endParaRPr lang="en-US" dirty="0"/>
              </a:p>
              <a:p>
                <a:pPr marL="0" indent="0">
                  <a:buNone/>
                </a:pPr>
                <a:r>
                  <a:rPr lang="en-US" dirty="0"/>
                  <a:t>The variance of the stock price is:</a:t>
                </a:r>
              </a:p>
              <a:p>
                <a:pPr marL="0" indent="0">
                  <a:buNone/>
                </a:pPr>
                <a:r>
                  <a:rPr lang="en-US" dirty="0"/>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𝜎</m:t>
                        </m:r>
                      </m:e>
                      <m:sup>
                        <m:r>
                          <a:rPr lang="en-US" i="1">
                            <a:latin typeface="Cambria Math" panose="02040503050406030204" pitchFamily="18" charset="0"/>
                          </a:rPr>
                          <m:t>2</m:t>
                        </m:r>
                      </m:sup>
                    </m:sSup>
                    <m:r>
                      <a:rPr lang="en-US" i="1">
                        <a:latin typeface="Cambria Math" panose="02040503050406030204" pitchFamily="18" charset="0"/>
                      </a:rPr>
                      <m:t>=</m:t>
                    </m:r>
                    <m:r>
                      <a:rPr lang="en-US" i="1">
                        <a:latin typeface="Cambria Math" panose="02040503050406030204" pitchFamily="18" charset="0"/>
                      </a:rPr>
                      <m:t>𝐸</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e>
                                </m:d>
                              </m:e>
                            </m:d>
                          </m:e>
                          <m:sup>
                            <m:r>
                              <a:rPr lang="en-US" i="1">
                                <a:latin typeface="Cambria Math" panose="02040503050406030204" pitchFamily="18" charset="0"/>
                              </a:rPr>
                              <m:t>2</m:t>
                            </m:r>
                          </m:sup>
                        </m:sSup>
                      </m:e>
                    </m:d>
                  </m:oMath>
                </a14:m>
                <a:endParaRPr lang="en-US" i="1" dirty="0"/>
              </a:p>
              <a:p>
                <a:pPr marL="0" indent="0">
                  <a:buNone/>
                </a:pPr>
                <a:r>
                  <a:rPr lang="en-US" dirty="0"/>
                  <a:t/>
                </a:r>
                <a14:m>
                  <m:oMath xmlns:m="http://schemas.openxmlformats.org/officeDocument/2006/math">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(30−20)</m:t>
                        </m:r>
                      </m:e>
                      <m:sup>
                        <m:r>
                          <a:rPr lang="en-US" i="1">
                            <a:latin typeface="Cambria Math" panose="02040503050406030204" pitchFamily="18" charset="0"/>
                          </a:rPr>
                          <m:t>2</m:t>
                        </m:r>
                      </m:sup>
                    </m:sSup>
                    <m:d>
                      <m:dPr>
                        <m:ctrlPr>
                          <a:rPr lang="en-US" i="1">
                            <a:latin typeface="Cambria Math" panose="02040503050406030204" pitchFamily="18" charset="0"/>
                          </a:rPr>
                        </m:ctrlPr>
                      </m:dPr>
                      <m:e>
                        <m:r>
                          <a:rPr lang="en-US" i="1">
                            <a:latin typeface="Cambria Math" panose="02040503050406030204" pitchFamily="18" charset="0"/>
                          </a:rPr>
                          <m:t>.25</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(20−20)</m:t>
                        </m:r>
                      </m:e>
                      <m:sup>
                        <m:r>
                          <a:rPr lang="en-US" i="1">
                            <a:latin typeface="Cambria Math" panose="02040503050406030204" pitchFamily="18" charset="0"/>
                          </a:rPr>
                          <m:t>2</m:t>
                        </m:r>
                      </m:sup>
                    </m:sSup>
                    <m:d>
                      <m:dPr>
                        <m:ctrlPr>
                          <a:rPr lang="en-US" i="1">
                            <a:latin typeface="Cambria Math" panose="02040503050406030204" pitchFamily="18" charset="0"/>
                          </a:rPr>
                        </m:ctrlPr>
                      </m:dPr>
                      <m:e>
                        <m:r>
                          <a:rPr lang="en-US" i="1">
                            <a:latin typeface="Cambria Math" panose="02040503050406030204" pitchFamily="18" charset="0"/>
                          </a:rPr>
                          <m:t>.5</m:t>
                        </m:r>
                      </m:e>
                    </m:d>
                    <m:r>
                      <a:rPr lang="en-US" i="1">
                        <a:latin typeface="Cambria Math" panose="02040503050406030204" pitchFamily="18" charset="0"/>
                      </a:rPr>
                      <m:t>+</m:t>
                    </m:r>
                    <m:sSup>
                      <m:sSupPr>
                        <m:ctrlPr>
                          <a:rPr lang="en-US" i="1">
                            <a:latin typeface="Cambria Math" panose="02040503050406030204" pitchFamily="18" charset="0"/>
                          </a:rPr>
                        </m:ctrlPr>
                      </m:sSupPr>
                      <m:e>
                        <m:r>
                          <a:rPr lang="en-US" i="1">
                            <a:latin typeface="Cambria Math" panose="02040503050406030204" pitchFamily="18" charset="0"/>
                          </a:rPr>
                          <m:t>(10−20)</m:t>
                        </m:r>
                      </m:e>
                      <m:sup>
                        <m:r>
                          <a:rPr lang="en-US" i="1">
                            <a:latin typeface="Cambria Math" panose="02040503050406030204" pitchFamily="18" charset="0"/>
                          </a:rPr>
                          <m:t>2</m:t>
                        </m:r>
                      </m:sup>
                    </m:sSup>
                    <m:d>
                      <m:dPr>
                        <m:ctrlPr>
                          <a:rPr lang="en-US" i="1">
                            <a:latin typeface="Cambria Math" panose="02040503050406030204" pitchFamily="18" charset="0"/>
                          </a:rPr>
                        </m:ctrlPr>
                      </m:dPr>
                      <m:e>
                        <m:r>
                          <a:rPr lang="en-US" i="1">
                            <a:latin typeface="Cambria Math" panose="02040503050406030204" pitchFamily="18" charset="0"/>
                          </a:rPr>
                          <m:t>.25</m:t>
                        </m:r>
                      </m:e>
                    </m:d>
                    <m:r>
                      <a:rPr lang="en-US" i="1">
                        <a:latin typeface="Cambria Math" panose="02040503050406030204" pitchFamily="18" charset="0"/>
                      </a:rPr>
                      <m:t>=50.</m:t>
                    </m:r>
                  </m:oMath>
                </a14:m>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a:stretch>
              </a:blipFill>
            </p:spPr>
            <p:txBody>
              <a:bodyPr/>
              <a:lstStyle/>
              <a:p>
                <a:r>
                  <a:rPr lang="en-US">
                    <a:noFill/>
                  </a:rPr>
                  <a:t> </a:t>
                </a:r>
              </a:p>
            </p:txBody>
          </p:sp>
        </mc:Fallback>
      </mc:AlternateContent>
    </p:spTree>
    <p:extLst>
      <p:ext uri="{BB962C8B-B14F-4D97-AF65-F5344CB8AC3E}">
        <p14:creationId xmlns:p14="http://schemas.microsoft.com/office/powerpoint/2010/main" xmlns="" val="179311096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Probability Density Function</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r>
                  <a:rPr lang="en-US" dirty="0"/>
                  <a:t>A probability density function </a:t>
                </a:r>
                <a:r>
                  <a:rPr lang="en-US" i="1" dirty="0"/>
                  <a:t>p(x)</a:t>
                </a:r>
                <a:r>
                  <a:rPr lang="en-US" dirty="0"/>
                  <a:t> is a theoretical model for a frequency distribution of a continuous random variable. </a:t>
                </a:r>
              </a:p>
              <a:p>
                <a:endParaRPr lang="en-US" dirty="0"/>
              </a:p>
              <a:p>
                <a:r>
                  <a:rPr lang="en-US" dirty="0"/>
                  <a:t>A density function </a:t>
                </a:r>
                <a:r>
                  <a:rPr lang="en-US" i="1" dirty="0"/>
                  <a:t>p(x)</a:t>
                </a:r>
                <a:r>
                  <a:rPr lang="en-US" dirty="0"/>
                  <a:t> can be computed based on a differentiable distribution function </a:t>
                </a:r>
                <a:r>
                  <a:rPr lang="en-US" i="1" dirty="0"/>
                  <a:t>P(x)</a:t>
                </a:r>
                <a:r>
                  <a:rPr lang="en-US" dirty="0"/>
                  <a:t> as follows:</a:t>
                </a:r>
              </a:p>
              <a:p>
                <a:pPr marL="0" indent="0">
                  <a:buNone/>
                </a:pPr>
                <a:r>
                  <a:rPr lang="en-US" dirty="0"/>
                  <a:t> </a:t>
                </a:r>
              </a:p>
              <a:p>
                <a:pPr marL="0" indent="0">
                  <a:buNone/>
                </a:pPr>
                <a:r>
                  <a:rPr lang="en-US" dirty="0"/>
                  <a:t/>
                </a:r>
                <a14:m>
                  <m:oMath xmlns:m="http://schemas.openxmlformats.org/officeDocument/2006/math">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𝑑𝑃</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num>
                      <m:den>
                        <m:r>
                          <a:rPr lang="en-US" i="1">
                            <a:latin typeface="Cambria Math" panose="02040503050406030204" pitchFamily="18" charset="0"/>
                          </a:rPr>
                          <m:t>𝑑𝑥</m:t>
                        </m:r>
                      </m:den>
                    </m:f>
                  </m:oMath>
                </a14:m>
                <a:r>
                  <a:rPr lang="en-US" i="1" dirty="0"/>
                  <a:t>= P'(x)</a:t>
                </a:r>
                <a:endParaRPr lang="en-US" dirty="0"/>
              </a:p>
              <a:p>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27212814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Cumulative Density Function</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r>
                  <a:rPr lang="en-US" dirty="0"/>
                  <a:t>The </a:t>
                </a:r>
                <a:r>
                  <a:rPr lang="en-US" i="1" dirty="0"/>
                  <a:t>distribution function</a:t>
                </a:r>
                <a:r>
                  <a:rPr lang="en-US" dirty="0"/>
                  <a:t/>
                </a:r>
                <a:r>
                  <a:rPr lang="en-US" i="1" dirty="0"/>
                  <a:t>P(x),</a:t>
                </a:r>
                <a:r>
                  <a:rPr lang="en-US" dirty="0"/>
                  <a:t> also called the </a:t>
                </a:r>
                <a:r>
                  <a:rPr lang="en-US" i="1" dirty="0"/>
                  <a:t>cumulative density function</a:t>
                </a:r>
                <a:r>
                  <a:rPr lang="en-US" dirty="0"/>
                  <a:t>, is defined to be the probability that the values of the random variable </a:t>
                </a:r>
                <a:r>
                  <a:rPr lang="en-US" i="1" dirty="0"/>
                  <a:t>X</a:t>
                </a:r>
                <a:r>
                  <a:rPr lang="en-US" dirty="0"/>
                  <a:t> will fall below a given value </a:t>
                </a:r>
                <a:r>
                  <a:rPr lang="en-US" i="1" dirty="0"/>
                  <a:t>x</a:t>
                </a:r>
                <a:r>
                  <a:rPr lang="en-US" dirty="0"/>
                  <a:t>; that is, </a:t>
                </a:r>
                <a:r>
                  <a:rPr lang="en-US" i="1" dirty="0"/>
                  <a:t>P</a:t>
                </a:r>
                <a:r>
                  <a:rPr lang="en-US" dirty="0"/>
                  <a:t>(</a:t>
                </a:r>
                <a:r>
                  <a:rPr lang="en-US" i="1" dirty="0"/>
                  <a:t>x) </a:t>
                </a:r>
                <a:r>
                  <a:rPr lang="en-US" dirty="0"/>
                  <a:t>=  </a:t>
                </a:r>
                <a:r>
                  <a:rPr lang="en-US" i="1" dirty="0"/>
                  <a:t>P</a:t>
                </a:r>
                <a:r>
                  <a:rPr lang="en-US" dirty="0"/>
                  <a:t>(</a:t>
                </a:r>
                <a:r>
                  <a:rPr lang="en-US" i="1" dirty="0"/>
                  <a:t>X ≤ x</a:t>
                </a:r>
                <a:r>
                  <a:rPr lang="en-US" dirty="0"/>
                  <a:t>).</a:t>
                </a:r>
              </a:p>
              <a:p>
                <a:endParaRPr lang="en-US" dirty="0"/>
              </a:p>
              <a:p>
                <a:r>
                  <a:rPr lang="en-US" dirty="0"/>
                  <a:t>The distribution function </a:t>
                </a:r>
                <a:r>
                  <a:rPr lang="en-US" i="1" dirty="0"/>
                  <a:t>P</a:t>
                </a:r>
                <a:r>
                  <a:rPr lang="en-US" dirty="0"/>
                  <a:t>(</a:t>
                </a:r>
                <a:r>
                  <a:rPr lang="en-US" i="1" dirty="0"/>
                  <a:t>x</a:t>
                </a:r>
                <a:r>
                  <a:rPr lang="en-US" dirty="0"/>
                  <a:t>)</a:t>
                </a:r>
                <a:r>
                  <a:rPr lang="en-US" i="1" dirty="0"/>
                  <a:t/>
                </a:r>
                <a:r>
                  <a:rPr lang="en-US" dirty="0"/>
                  <a:t>is found by integration:  </a:t>
                </a:r>
              </a:p>
              <a:p>
                <a:pPr marL="0" indent="0">
                  <a:buNone/>
                </a:pPr>
                <a:r>
                  <a:rPr lang="en-US" dirty="0"/>
                  <a:t> </a:t>
                </a:r>
              </a:p>
              <a:p>
                <a:pPr marL="0" indent="0">
                  <a:buNone/>
                </a:pPr>
                <a:r>
                  <a:rPr lang="en-US" dirty="0"/>
                  <a:t/>
                </a:r>
                <a14:m>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m:t>
                    </m:r>
                    <m:nary>
                      <m:naryPr>
                        <m:limLoc m:val="undOvr"/>
                        <m:ctrlPr>
                          <a:rPr lang="en-US" i="1">
                            <a:latin typeface="Cambria Math" panose="02040503050406030204" pitchFamily="18" charset="0"/>
                          </a:rPr>
                        </m:ctrlPr>
                      </m:naryPr>
                      <m:sub>
                        <m:r>
                          <a:rPr lang="en-US" i="1">
                            <a:latin typeface="Cambria Math" panose="02040503050406030204" pitchFamily="18" charset="0"/>
                          </a:rPr>
                          <m:t>−∞</m:t>
                        </m:r>
                      </m:sub>
                      <m:sup>
                        <m:r>
                          <a:rPr lang="en-US" i="1">
                            <a:latin typeface="Cambria Math" panose="02040503050406030204" pitchFamily="18" charset="0"/>
                          </a:rPr>
                          <m:t>𝑥</m:t>
                        </m:r>
                      </m:sup>
                      <m:e>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𝑡</m:t>
                            </m:r>
                          </m:e>
                        </m:d>
                        <m:r>
                          <a:rPr lang="en-US" i="1">
                            <a:latin typeface="Cambria Math" panose="02040503050406030204" pitchFamily="18" charset="0"/>
                          </a:rPr>
                          <m:t>𝑑𝑡</m:t>
                        </m:r>
                      </m:e>
                    </m:nary>
                  </m:oMath>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2908209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The Mean And Variance</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5" y="1527047"/>
                <a:ext cx="11455367" cy="4726269"/>
              </a:xfrm>
            </p:spPr>
            <p:txBody>
              <a:bodyPr>
                <a:normAutofit lnSpcReduction="10000"/>
              </a:bodyPr>
              <a:lstStyle/>
              <a:p>
                <a:pPr marL="0" indent="0">
                  <a:buNone/>
                </a:pPr>
                <a:r>
                  <a:rPr lang="en-US" dirty="0"/>
                  <a:t>The mean and variance for a random variable </a:t>
                </a:r>
                <a:r>
                  <a:rPr lang="en-US" i="1" dirty="0"/>
                  <a:t>Y</a:t>
                </a:r>
                <a:r>
                  <a:rPr lang="en-US" dirty="0"/>
                  <a:t> = </a:t>
                </a:r>
                <a:r>
                  <a:rPr lang="en-US" i="1" dirty="0"/>
                  <a:t>f</a:t>
                </a:r>
                <a:r>
                  <a:rPr lang="en-US" dirty="0"/>
                  <a:t>(</a:t>
                </a:r>
                <a:r>
                  <a:rPr lang="en-US" i="1" dirty="0"/>
                  <a:t>x</a:t>
                </a:r>
                <a:r>
                  <a:rPr lang="en-US" dirty="0"/>
                  <a:t>) where </a:t>
                </a:r>
                <a:r>
                  <a:rPr lang="en-US" i="1" dirty="0"/>
                  <a:t>f </a:t>
                </a:r>
                <a:r>
                  <a:rPr lang="en-US" dirty="0"/>
                  <a:t>is a function of the random variable </a:t>
                </a:r>
                <a:r>
                  <a:rPr lang="en-US" i="1" dirty="0"/>
                  <a:t>X</a:t>
                </a:r>
                <a:endParaRPr lang="en-US" dirty="0"/>
              </a:p>
              <a:p>
                <a:pPr marL="0" indent="0">
                  <a:buNone/>
                </a:pPr>
                <a:r>
                  <a:rPr lang="en-US" dirty="0"/>
                  <a:t>Mean :  	</a:t>
                </a:r>
                <a14:m>
                  <m:oMath xmlns:m="http://schemas.openxmlformats.org/officeDocument/2006/math">
                    <m:r>
                      <a:rPr lang="en-US" i="1">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𝑌</m:t>
                        </m:r>
                      </m:e>
                    </m:d>
                    <m:r>
                      <a:rPr lang="en-US" i="1">
                        <a:latin typeface="Cambria Math" panose="02040503050406030204" pitchFamily="18" charset="0"/>
                      </a:rPr>
                      <m:t>= </m:t>
                    </m:r>
                    <m:nary>
                      <m:naryPr>
                        <m:limLoc m:val="subSup"/>
                        <m:ctrlPr>
                          <a:rPr lang="en-US" i="1">
                            <a:latin typeface="Cambria Math" panose="02040503050406030204" pitchFamily="18" charset="0"/>
                          </a:rPr>
                        </m:ctrlPr>
                      </m:naryPr>
                      <m:sub>
                        <m:r>
                          <a:rPr lang="en-US" i="1">
                            <a:latin typeface="Cambria Math" panose="02040503050406030204" pitchFamily="18" charset="0"/>
                          </a:rPr>
                          <m:t>−∞</m:t>
                        </m:r>
                      </m:sub>
                      <m:sup>
                        <m:r>
                          <a:rPr lang="en-US" i="1">
                            <a:latin typeface="Cambria Math" panose="02040503050406030204" pitchFamily="18" charset="0"/>
                          </a:rPr>
                          <m:t>∞</m:t>
                        </m:r>
                      </m:sup>
                      <m:e>
                        <m:r>
                          <a:rPr lang="en-US" i="1">
                            <a:latin typeface="Cambria Math" panose="02040503050406030204" pitchFamily="18" charset="0"/>
                          </a:rPr>
                          <m:t>𝑓</m:t>
                        </m:r>
                        <m:r>
                          <a:rPr lang="en-US" i="1">
                            <a:latin typeface="Cambria Math" panose="02040503050406030204" pitchFamily="18" charset="0"/>
                          </a:rPr>
                          <m:t>(</m:t>
                        </m:r>
                        <m:r>
                          <a:rPr lang="en-US" i="1">
                            <a:latin typeface="Cambria Math" panose="02040503050406030204" pitchFamily="18" charset="0"/>
                          </a:rPr>
                          <m:t>𝑥</m:t>
                        </m:r>
                        <m:r>
                          <a:rPr lang="en-US" i="1">
                            <a:latin typeface="Cambria Math" panose="02040503050406030204" pitchFamily="18" charset="0"/>
                          </a:rPr>
                          <m:t>)</m:t>
                        </m:r>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oMath>
                </a14:m>
                <a:endParaRPr lang="en-US" dirty="0"/>
              </a:p>
              <a:p>
                <a:pPr marL="0" indent="0">
                  <a:buNone/>
                </a:pPr>
                <a:r>
                  <a:rPr lang="en-US" dirty="0"/>
                  <a:t> </a:t>
                </a:r>
              </a:p>
              <a:p>
                <a:pPr marL="0" indent="0">
                  <a:buNone/>
                </a:pPr>
                <a:r>
                  <a:rPr lang="en-US" dirty="0"/>
                  <a:t>Variance:   	</a:t>
                </a:r>
                <a14:m>
                  <m:oMath xmlns:m="http://schemas.openxmlformats.org/officeDocument/2006/math">
                    <m:sSubSup>
                      <m:sSubSupPr>
                        <m:ctrlPr>
                          <a:rPr lang="en-US" i="1">
                            <a:latin typeface="Cambria Math" panose="02040503050406030204" pitchFamily="18" charset="0"/>
                          </a:rPr>
                        </m:ctrlPr>
                      </m:sSubSupPr>
                      <m:e>
                        <m:r>
                          <a:rPr lang="en-US" i="1">
                            <a:latin typeface="Cambria Math" panose="02040503050406030204" pitchFamily="18" charset="0"/>
                          </a:rPr>
                          <m:t>𝜎</m:t>
                        </m:r>
                      </m:e>
                      <m:sub>
                        <m:r>
                          <a:rPr lang="en-US" i="1">
                            <a:latin typeface="Cambria Math" panose="02040503050406030204" pitchFamily="18" charset="0"/>
                          </a:rPr>
                          <m:t>𝑌</m:t>
                        </m:r>
                      </m:sub>
                      <m:sup>
                        <m:r>
                          <a:rPr lang="en-US" i="1">
                            <a:latin typeface="Cambria Math" panose="02040503050406030204" pitchFamily="18" charset="0"/>
                          </a:rPr>
                          <m:t>2</m:t>
                        </m:r>
                      </m:sup>
                    </m:sSubSup>
                    <m:r>
                      <a:rPr lang="en-US" b="0" i="1" smtClean="0">
                        <a:latin typeface="Cambria Math" panose="02040503050406030204" pitchFamily="18" charset="0"/>
                      </a:rPr>
                      <m:t>    </m:t>
                    </m:r>
                    <m:r>
                      <a:rPr lang="en-US" i="1">
                        <a:latin typeface="Cambria Math" panose="02040503050406030204" pitchFamily="18" charset="0"/>
                      </a:rPr>
                      <m:t>= </m:t>
                    </m:r>
                    <m:r>
                      <a:rPr lang="en-US" i="1">
                        <a:latin typeface="Cambria Math" panose="02040503050406030204" pitchFamily="18" charset="0"/>
                      </a:rPr>
                      <m:t>𝐸</m:t>
                    </m:r>
                    <m:d>
                      <m:dPr>
                        <m:begChr m:val="["/>
                        <m:endChr m:val="]"/>
                        <m:ctrlPr>
                          <a:rPr lang="en-US" i="1">
                            <a:latin typeface="Cambria Math" panose="02040503050406030204" pitchFamily="18" charset="0"/>
                          </a:rPr>
                        </m:ctrlPr>
                      </m:dPr>
                      <m:e>
                        <m:sSup>
                          <m:sSupPr>
                            <m:ctrlPr>
                              <a:rPr lang="en-US" i="1">
                                <a:latin typeface="Cambria Math" panose="02040503050406030204" pitchFamily="18" charset="0"/>
                              </a:rPr>
                            </m:ctrlPr>
                          </m:sSupPr>
                          <m:e>
                            <m:r>
                              <a:rPr lang="en-US" i="1">
                                <a:latin typeface="Cambria Math" panose="02040503050406030204" pitchFamily="18" charset="0"/>
                              </a:rPr>
                              <m:t>𝑌</m:t>
                            </m:r>
                          </m:e>
                          <m:sup>
                            <m:r>
                              <a:rPr lang="en-US" i="1">
                                <a:latin typeface="Cambria Math" panose="02040503050406030204" pitchFamily="18" charset="0"/>
                              </a:rPr>
                              <m:t>2</m:t>
                            </m:r>
                          </m:sup>
                        </m:sSup>
                      </m:e>
                    </m:d>
                    <m:r>
                      <a:rPr lang="en-US" i="1">
                        <a:latin typeface="Cambria Math" panose="02040503050406030204" pitchFamily="18" charset="0"/>
                      </a:rPr>
                      <m:t>−</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𝐸</m:t>
                            </m:r>
                            <m:d>
                              <m:dPr>
                                <m:begChr m:val="["/>
                                <m:endChr m:val="]"/>
                                <m:ctrlPr>
                                  <a:rPr lang="en-US" i="1">
                                    <a:latin typeface="Cambria Math" panose="02040503050406030204" pitchFamily="18" charset="0"/>
                                  </a:rPr>
                                </m:ctrlPr>
                              </m:dPr>
                              <m:e>
                                <m:r>
                                  <a:rPr lang="en-US" i="1">
                                    <a:latin typeface="Cambria Math" panose="02040503050406030204" pitchFamily="18" charset="0"/>
                                  </a:rPr>
                                  <m:t>𝑌</m:t>
                                </m:r>
                              </m:e>
                            </m:d>
                          </m:e>
                        </m:d>
                      </m:e>
                      <m:sup>
                        <m:r>
                          <a:rPr lang="en-US" i="1">
                            <a:latin typeface="Cambria Math" panose="02040503050406030204" pitchFamily="18" charset="0"/>
                          </a:rPr>
                          <m:t>2</m:t>
                        </m:r>
                      </m:sup>
                    </m:sSup>
                  </m:oMath>
                </a14:m>
                <a:endParaRPr lang="en-US" i="1" dirty="0"/>
              </a:p>
              <a:p>
                <a:pPr marL="0" indent="0">
                  <a:buNone/>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    </m:t>
                      </m:r>
                      <m:r>
                        <a:rPr lang="en-US" i="0">
                          <a:latin typeface="Cambria Math" panose="02040503050406030204" pitchFamily="18" charset="0"/>
                        </a:rPr>
                        <m:t>=</m:t>
                      </m:r>
                      <m:nary>
                        <m:naryPr>
                          <m:limLoc m:val="subSup"/>
                          <m:ctrlPr>
                            <a:rPr lang="en-US" i="1">
                              <a:latin typeface="Cambria Math" panose="02040503050406030204" pitchFamily="18" charset="0"/>
                            </a:rPr>
                          </m:ctrlPr>
                        </m:naryPr>
                        <m:sub>
                          <m:r>
                            <a:rPr lang="en-US" i="1">
                              <a:latin typeface="Cambria Math" panose="02040503050406030204" pitchFamily="18" charset="0"/>
                            </a:rPr>
                            <m:t>−∞</m:t>
                          </m:r>
                        </m:sub>
                        <m:sup>
                          <m:r>
                            <a:rPr lang="en-US" i="1">
                              <a:latin typeface="Cambria Math" panose="02040503050406030204" pitchFamily="18" charset="0"/>
                            </a:rPr>
                            <m:t>∞</m:t>
                          </m:r>
                        </m:sup>
                        <m:e>
                          <m:sSup>
                            <m:sSupPr>
                              <m:ctrlPr>
                                <a:rPr lang="en-US" i="1">
                                  <a:latin typeface="Cambria Math" panose="02040503050406030204" pitchFamily="18" charset="0"/>
                                </a:rPr>
                              </m:ctrlPr>
                            </m:sSupPr>
                            <m:e>
                              <m:d>
                                <m:dPr>
                                  <m:ctrlPr>
                                    <a:rPr lang="en-US" i="1">
                                      <a:latin typeface="Cambria Math" panose="02040503050406030204" pitchFamily="18" charset="0"/>
                                    </a:rPr>
                                  </m:ctrlPr>
                                </m:dPr>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e>
                              </m:d>
                            </m:e>
                            <m:sup>
                              <m:r>
                                <a:rPr lang="en-US" i="1">
                                  <a:latin typeface="Cambria Math" panose="02040503050406030204" pitchFamily="18" charset="0"/>
                                </a:rPr>
                                <m:t>2</m:t>
                              </m:r>
                            </m:sup>
                          </m:sSup>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r>
                        <a:rPr lang="en-US" i="1">
                          <a:latin typeface="Cambria Math" panose="02040503050406030204" pitchFamily="18" charset="0"/>
                        </a:rPr>
                        <m:t>− </m:t>
                      </m:r>
                      <m:sSup>
                        <m:sSupPr>
                          <m:ctrlPr>
                            <a:rPr lang="en-US" i="1">
                              <a:latin typeface="Cambria Math" panose="02040503050406030204" pitchFamily="18" charset="0"/>
                            </a:rPr>
                          </m:ctrlPr>
                        </m:sSupPr>
                        <m:e>
                          <m:d>
                            <m:dPr>
                              <m:ctrlPr>
                                <a:rPr lang="en-US" i="1">
                                  <a:latin typeface="Cambria Math" panose="02040503050406030204" pitchFamily="18" charset="0"/>
                                </a:rPr>
                              </m:ctrlPr>
                            </m:dPr>
                            <m:e>
                              <m:nary>
                                <m:naryPr>
                                  <m:limLoc m:val="subSup"/>
                                  <m:ctrlPr>
                                    <a:rPr lang="en-US" i="1">
                                      <a:latin typeface="Cambria Math" panose="02040503050406030204" pitchFamily="18" charset="0"/>
                                    </a:rPr>
                                  </m:ctrlPr>
                                </m:naryPr>
                                <m:sub>
                                  <m:r>
                                    <a:rPr lang="en-US" i="1">
                                      <a:latin typeface="Cambria Math" panose="02040503050406030204" pitchFamily="18" charset="0"/>
                                    </a:rPr>
                                    <m:t>−∞</m:t>
                                  </m:r>
                                </m:sub>
                                <m:sup>
                                  <m:r>
                                    <a:rPr lang="en-US" i="1">
                                      <a:latin typeface="Cambria Math" panose="02040503050406030204" pitchFamily="18" charset="0"/>
                                    </a:rPr>
                                    <m:t>∞</m:t>
                                  </m:r>
                                </m:sup>
                                <m:e>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e>
                          </m:d>
                        </m:e>
                        <m:sup>
                          <m:r>
                            <a:rPr lang="en-US" i="1">
                              <a:latin typeface="Cambria Math" panose="02040503050406030204" pitchFamily="18" charset="0"/>
                            </a:rPr>
                            <m:t>2</m:t>
                          </m:r>
                        </m:sup>
                      </m:sSup>
                    </m:oMath>
                  </m:oMathPara>
                </a14:m>
                <a:endParaRPr lang="en-US" dirty="0"/>
              </a:p>
              <a:p>
                <a:pPr marL="0" indent="0">
                  <a:buNone/>
                </a:pPr>
                <a:endParaRPr lang="en-US" dirty="0"/>
              </a:p>
              <a:p>
                <a:pPr marL="0" indent="0">
                  <a:buNone/>
                </a:pPr>
                <a:r>
                  <a:rPr lang="en-US" sz="2200" dirty="0"/>
                  <a:t>Note:  The product </a:t>
                </a:r>
                <a:r>
                  <a:rPr lang="en-US" sz="2200" i="1" dirty="0"/>
                  <a:t>p(x)dx</a:t>
                </a:r>
                <a:r>
                  <a:rPr lang="en-US" sz="2200" dirty="0"/>
                  <a:t> can be interpreted as the probability that the values of a continuous random variable </a:t>
                </a:r>
                <a:r>
                  <a:rPr lang="en-US" sz="2200" i="1" dirty="0"/>
                  <a:t>X </a:t>
                </a:r>
                <a:r>
                  <a:rPr lang="en-US" sz="2200" dirty="0"/>
                  <a:t>lies between </a:t>
                </a:r>
                <a:r>
                  <a:rPr lang="en-US" sz="2200" i="1" dirty="0"/>
                  <a:t>x</a:t>
                </a:r>
                <a:r>
                  <a:rPr lang="en-US" sz="2200" dirty="0"/>
                  <a:t> and (</a:t>
                </a:r>
                <a:r>
                  <a:rPr lang="en-US" sz="2200" i="1" dirty="0"/>
                  <a:t>x</a:t>
                </a:r>
                <a:r>
                  <a:rPr lang="en-US" sz="2200" dirty="0"/>
                  <a:t> + </a:t>
                </a:r>
                <a:r>
                  <a:rPr lang="en-US" sz="2200" i="1" dirty="0"/>
                  <a:t>dx</a:t>
                </a:r>
                <a:r>
                  <a:rPr lang="en-US" sz="2200" dirty="0"/>
                  <a:t>) as </a:t>
                </a:r>
                <a:r>
                  <a:rPr lang="en-US" sz="2200" i="1" dirty="0"/>
                  <a:t>dx</a:t>
                </a:r>
                <a:r>
                  <a:rPr lang="en-US" sz="2200" dirty="0">
                    <a:sym typeface="Symbol" panose="05050102010706020507" pitchFamily="18" charset="2"/>
                  </a:rPr>
                  <a:t></a:t>
                </a:r>
                <a:r>
                  <a:rPr lang="en-US" sz="2200" dirty="0"/>
                  <a:t> 0</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5" y="1527047"/>
                <a:ext cx="11455367" cy="4726269"/>
              </a:xfrm>
              <a:blipFill rotWithShape="0">
                <a:blip r:embed="rId2" cstate="print"/>
                <a:stretch>
                  <a:fillRect l="-1011" t="-1933" r="-1384"/>
                </a:stretch>
              </a:blipFill>
            </p:spPr>
            <p:txBody>
              <a:bodyPr/>
              <a:lstStyle/>
              <a:p>
                <a:r>
                  <a:rPr lang="en-US">
                    <a:noFill/>
                  </a:rPr>
                  <a:t> </a:t>
                </a:r>
              </a:p>
            </p:txBody>
          </p:sp>
        </mc:Fallback>
      </mc:AlternateContent>
    </p:spTree>
    <p:extLst>
      <p:ext uri="{BB962C8B-B14F-4D97-AF65-F5344CB8AC3E}">
        <p14:creationId xmlns:p14="http://schemas.microsoft.com/office/powerpoint/2010/main" xmlns="" val="34024265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Conditional Probability</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Conditional probability is used to determine the likelihood of a particular event A contingent on the occurrence of another event B.  </a:t>
                </a:r>
              </a:p>
              <a:p>
                <a:endParaRPr lang="en-US" dirty="0"/>
              </a:p>
              <a:p>
                <a:pPr marL="0" indent="0">
                  <a:buNone/>
                </a:pPr>
                <a14:m>
                  <m:oMathPara xmlns:m="http://schemas.openxmlformats.org/officeDocument/2006/math">
                    <m:oMathParaPr>
                      <m:jc m:val="center"/>
                    </m:oMathParaPr>
                    <m:oMath xmlns:m="http://schemas.openxmlformats.org/officeDocument/2006/math">
                      <m:r>
                        <a:rPr lang="en-US" i="1">
                          <a:latin typeface="Cambria Math" panose="02040503050406030204" pitchFamily="18" charset="0"/>
                        </a:rPr>
                        <m:t>𝑃</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i="1">
                                  <a:latin typeface="Cambria Math" panose="02040503050406030204" pitchFamily="18" charset="0"/>
                                </a:rPr>
                                <m:t>𝐴</m:t>
                              </m:r>
                            </m:e>
                          </m:d>
                          <m:r>
                            <a:rPr lang="en-US" i="1">
                              <a:latin typeface="Cambria Math" panose="02040503050406030204" pitchFamily="18" charset="0"/>
                            </a:rPr>
                            <m:t>𝐵</m:t>
                          </m:r>
                        </m:e>
                      </m:d>
                      <m:r>
                        <a:rPr lang="en-US" i="1">
                          <a:latin typeface="Cambria Math" panose="02040503050406030204" pitchFamily="18" charset="0"/>
                        </a:rPr>
                        <m:t>= </m:t>
                      </m:r>
                      <m:f>
                        <m:fPr>
                          <m:ctrlPr>
                            <a:rPr lang="en-US" i="1">
                              <a:latin typeface="Cambria Math" panose="02040503050406030204" pitchFamily="18" charset="0"/>
                            </a:rPr>
                          </m:ctrlPr>
                        </m:fPr>
                        <m:num>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num>
                        <m:den>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den>
                      </m:f>
                    </m:oMath>
                  </m:oMathPara>
                </a14:m>
                <a:endParaRPr lang="en-US" dirty="0"/>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699"/>
                </a:stretch>
              </a:blipFill>
            </p:spPr>
            <p:txBody>
              <a:bodyPr/>
              <a:lstStyle/>
              <a:p>
                <a:r>
                  <a:rPr lang="en-US">
                    <a:noFill/>
                  </a:rPr>
                  <a:t> </a:t>
                </a:r>
              </a:p>
            </p:txBody>
          </p:sp>
        </mc:Fallback>
      </mc:AlternateContent>
    </p:spTree>
    <p:extLst>
      <p:ext uri="{BB962C8B-B14F-4D97-AF65-F5344CB8AC3E}">
        <p14:creationId xmlns:p14="http://schemas.microsoft.com/office/powerpoint/2010/main" xmlns="" val="32647986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Illustration: Drawing a Spade</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pPr marL="0" indent="0">
                  <a:buNone/>
                </a:pPr>
                <a:r>
                  <a:rPr lang="en-US" dirty="0"/>
                  <a:t>Suppose that we draw a card at random from an ordinary deck of 52 playing cards. What is the probability that a spade is drawn given that the drawn card is black? Assume that spades and clubs are black cards, and that each type comprises 25% of the deck. </a:t>
                </a:r>
              </a:p>
              <a:p>
                <a:pPr marL="0" indent="0">
                  <a:buNone/>
                </a:pPr>
                <a:r>
                  <a:rPr lang="en-US" sz="2500" dirty="0"/>
                  <a:t>Solution: 	</a:t>
                </a:r>
              </a:p>
              <a:p>
                <a:pPr marL="0" indent="0">
                  <a:buNone/>
                </a:pPr>
                <a:r>
                  <a:rPr lang="en-US" sz="2500" dirty="0"/>
                  <a:t>Let </a:t>
                </a:r>
                <a:r>
                  <a:rPr lang="en-US" sz="2500" i="1" dirty="0"/>
                  <a:t>A</a:t>
                </a:r>
                <a:r>
                  <a:rPr lang="en-US" sz="2500" dirty="0"/>
                  <a:t> be the event that a spade is drawn, and let B be the event that a black card is drawn. </a:t>
                </a:r>
              </a:p>
              <a:p>
                <a:pPr marL="0" indent="0">
                  <a:buNone/>
                </a:pPr>
                <a:r>
                  <a:rPr lang="en-US" dirty="0"/>
                  <a:t>P[A</a:t>
                </a:r>
                <a14:m>
                  <m:oMath xmlns:m="http://schemas.openxmlformats.org/officeDocument/2006/math">
                    <m:r>
                      <a:rPr lang="en-US" i="1">
                        <a:latin typeface="Cambria Math" panose="02040503050406030204" pitchFamily="18" charset="0"/>
                      </a:rPr>
                      <m:t>∩</m:t>
                    </m:r>
                  </m:oMath>
                </a14:m>
                <a:r>
                  <a:rPr lang="en-US" dirty="0"/>
                  <a:t>B]=</a:t>
                </a:r>
                <a14:m>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panose="02040503050406030204" pitchFamily="18" charset="0"/>
                          </a:rPr>
                          <m:t>13</m:t>
                        </m:r>
                      </m:num>
                      <m:den>
                        <m:r>
                          <a:rPr lang="en-US" i="1" dirty="0" smtClean="0">
                            <a:latin typeface="Cambria Math" panose="02040503050406030204" pitchFamily="18" charset="0"/>
                          </a:rPr>
                          <m:t>52</m:t>
                        </m:r>
                      </m:den>
                    </m:f>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i="1" dirty="0" smtClean="0">
                            <a:latin typeface="Cambria Math" panose="02040503050406030204" pitchFamily="18" charset="0"/>
                          </a:rPr>
                          <m:t>4</m:t>
                        </m:r>
                      </m:den>
                    </m:f>
                  </m:oMath>
                </a14:m>
                <a:r>
                  <a:rPr lang="en-US" dirty="0"/>
                  <a:t>     and    P[B]=</a:t>
                </a:r>
                <a14:m>
                  <m:oMath xmlns:m="http://schemas.openxmlformats.org/officeDocument/2006/math">
                    <m:f>
                      <m:fPr>
                        <m:ctrlPr>
                          <a:rPr lang="en-US" i="1" dirty="0" smtClean="0">
                            <a:latin typeface="Cambria Math" panose="02040503050406030204" pitchFamily="18" charset="0"/>
                          </a:rPr>
                        </m:ctrlPr>
                      </m:fPr>
                      <m:num>
                        <m:r>
                          <a:rPr lang="en-US" i="1" dirty="0" smtClean="0">
                            <a:latin typeface="Cambria Math" panose="02040503050406030204" pitchFamily="18" charset="0"/>
                          </a:rPr>
                          <m:t>26</m:t>
                        </m:r>
                      </m:num>
                      <m:den>
                        <m:r>
                          <a:rPr lang="en-US" i="1" dirty="0" smtClean="0">
                            <a:latin typeface="Cambria Math" panose="02040503050406030204" pitchFamily="18" charset="0"/>
                          </a:rPr>
                          <m:t>52</m:t>
                        </m:r>
                      </m:den>
                    </m:f>
                    <m:r>
                      <a:rPr lang="en-US" i="1" dirty="0" smtClean="0">
                        <a:latin typeface="Cambria Math" panose="02040503050406030204" pitchFamily="18" charset="0"/>
                      </a:rPr>
                      <m:t>=</m:t>
                    </m:r>
                    <m:f>
                      <m:fPr>
                        <m:ctrlPr>
                          <a:rPr lang="en-US" i="1" dirty="0" smtClean="0">
                            <a:latin typeface="Cambria Math" panose="02040503050406030204" pitchFamily="18" charset="0"/>
                          </a:rPr>
                        </m:ctrlPr>
                      </m:fPr>
                      <m:num>
                        <m:r>
                          <a:rPr lang="en-US" i="1" dirty="0" smtClean="0">
                            <a:latin typeface="Cambria Math" panose="02040503050406030204" pitchFamily="18" charset="0"/>
                          </a:rPr>
                          <m:t>1</m:t>
                        </m:r>
                      </m:num>
                      <m:den>
                        <m:r>
                          <a:rPr lang="en-US" b="0" i="1" dirty="0" smtClean="0">
                            <a:latin typeface="Cambria Math" panose="02040503050406030204" pitchFamily="18" charset="0"/>
                          </a:rPr>
                          <m:t>2</m:t>
                        </m:r>
                      </m:den>
                    </m:f>
                  </m:oMath>
                </a14:m>
                <a:r>
                  <a:rPr lang="en-US" dirty="0"/>
                  <a:t>,           P[A|B]=</a:t>
                </a:r>
                <a14:m>
                  <m:oMath xmlns:m="http://schemas.openxmlformats.org/officeDocument/2006/math">
                    <m:f>
                      <m:fPr>
                        <m:ctrlPr>
                          <a:rPr lang="en-US" i="1">
                            <a:latin typeface="Cambria Math" panose="02040503050406030204" pitchFamily="18" charset="0"/>
                          </a:rPr>
                        </m:ctrlPr>
                      </m:fPr>
                      <m:num>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𝐴</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num>
                      <m:den>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𝐵</m:t>
                        </m:r>
                        <m:r>
                          <a:rPr lang="en-US" i="1">
                            <a:latin typeface="Cambria Math" panose="02040503050406030204" pitchFamily="18" charset="0"/>
                          </a:rPr>
                          <m:t>]</m:t>
                        </m:r>
                      </m:den>
                    </m:f>
                    <m:r>
                      <a:rPr lang="en-US" b="0" i="1" smtClean="0">
                        <a:latin typeface="Cambria Math" panose="02040503050406030204" pitchFamily="18" charset="0"/>
                      </a:rPr>
                      <m:t>=</m:t>
                    </m:r>
                    <m:f>
                      <m:fPr>
                        <m:ctrlPr>
                          <a:rPr lang="en-US" i="1" dirty="0">
                            <a:latin typeface="Cambria Math" panose="02040503050406030204" pitchFamily="18" charset="0"/>
                          </a:rPr>
                        </m:ctrlPr>
                      </m:fPr>
                      <m:num>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4</m:t>
                            </m:r>
                          </m:den>
                        </m:f>
                      </m:num>
                      <m:den>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2</m:t>
                            </m:r>
                          </m:den>
                        </m:f>
                      </m:den>
                    </m:f>
                    <m:r>
                      <a:rPr lang="en-US" i="1" dirty="0">
                        <a:latin typeface="Cambria Math" panose="02040503050406030204" pitchFamily="18" charset="0"/>
                      </a:rPr>
                      <m:t>=</m:t>
                    </m:r>
                    <m:f>
                      <m:fPr>
                        <m:ctrlPr>
                          <a:rPr lang="en-US" i="1" dirty="0">
                            <a:latin typeface="Cambria Math" panose="02040503050406030204" pitchFamily="18" charset="0"/>
                          </a:rPr>
                        </m:ctrlPr>
                      </m:fPr>
                      <m:num>
                        <m:r>
                          <a:rPr lang="en-US" i="1" dirty="0">
                            <a:latin typeface="Cambria Math" panose="02040503050406030204" pitchFamily="18" charset="0"/>
                          </a:rPr>
                          <m:t>1</m:t>
                        </m:r>
                      </m:num>
                      <m:den>
                        <m:r>
                          <a:rPr lang="en-US" i="1" dirty="0">
                            <a:latin typeface="Cambria Math" panose="02040503050406030204" pitchFamily="18" charset="0"/>
                          </a:rPr>
                          <m:t>2</m:t>
                        </m:r>
                      </m:den>
                    </m:f>
                  </m:oMath>
                </a14:m>
                <a:r>
                  <a:rPr lang="en-US" dirty="0"/>
                  <a:t>. </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237"/>
                </a:stretch>
              </a:blipFill>
            </p:spPr>
            <p:txBody>
              <a:bodyPr/>
              <a:lstStyle/>
              <a:p>
                <a:r>
                  <a:rPr lang="en-US">
                    <a:noFill/>
                  </a:rPr>
                  <a:t> </a:t>
                </a:r>
              </a:p>
            </p:txBody>
          </p:sp>
        </mc:Fallback>
      </mc:AlternateContent>
      <p:sp>
        <p:nvSpPr>
          <p:cNvPr id="4" name="Right Arrow 3"/>
          <p:cNvSpPr/>
          <p:nvPr/>
        </p:nvSpPr>
        <p:spPr>
          <a:xfrm>
            <a:off x="6091936" y="5043949"/>
            <a:ext cx="589935" cy="206477"/>
          </a:xfrm>
          <a:prstGeom prst="rightArrow">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xmlns="" val="203567539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Conditional Expectation</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pPr marL="0" indent="0">
                  <a:buNone/>
                </a:pPr>
                <a:r>
                  <a:rPr lang="en-US" dirty="0"/>
                  <a:t>The expected value of a random variable </a:t>
                </a:r>
                <a:r>
                  <a:rPr lang="en-US" i="1" dirty="0"/>
                  <a:t>V </a:t>
                </a:r>
                <a:r>
                  <a:rPr lang="en-US" dirty="0"/>
                  <a:t>conditioned on its exceeding some constant </a:t>
                </a:r>
                <a:r>
                  <a:rPr lang="en-US" i="1" dirty="0"/>
                  <a:t>C</a:t>
                </a:r>
                <a:r>
                  <a:rPr lang="en-US" dirty="0"/>
                  <a:t/>
                </a:r>
              </a:p>
              <a:p>
                <a:r>
                  <a:rPr lang="en-US" dirty="0"/>
                  <a:t>In the discrete case: </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i="1">
                                  <a:latin typeface="Cambria Math" panose="02040503050406030204" pitchFamily="18" charset="0"/>
                                </a:rPr>
                                <m:t>𝑉</m:t>
                              </m:r>
                            </m:e>
                          </m:d>
                          <m:r>
                            <a:rPr lang="en-US" i="1">
                              <a:latin typeface="Cambria Math" panose="02040503050406030204" pitchFamily="18" charset="0"/>
                            </a:rPr>
                            <m:t>𝑉</m:t>
                          </m:r>
                          <m:r>
                            <a:rPr lang="en-US" i="1">
                              <a:latin typeface="Cambria Math" panose="02040503050406030204" pitchFamily="18" charset="0"/>
                            </a:rPr>
                            <m:t>&gt;</m:t>
                          </m:r>
                          <m:r>
                            <a:rPr lang="en-US" i="1">
                              <a:latin typeface="Cambria Math" panose="02040503050406030204" pitchFamily="18" charset="0"/>
                            </a:rPr>
                            <m:t>𝐶</m:t>
                          </m:r>
                        </m:e>
                      </m:d>
                      <m:r>
                        <a:rPr lang="en-US" i="1">
                          <a:latin typeface="Cambria Math" panose="02040503050406030204" pitchFamily="18" charset="0"/>
                        </a:rPr>
                        <m:t>= </m:t>
                      </m:r>
                      <m:f>
                        <m:fPr>
                          <m:ctrlPr>
                            <a:rPr lang="en-US" i="1">
                              <a:latin typeface="Cambria Math" panose="02040503050406030204" pitchFamily="18" charset="0"/>
                            </a:rPr>
                          </m:ctrlPr>
                        </m:fPr>
                        <m:num>
                          <m:nary>
                            <m:naryPr>
                              <m:chr m:val="∑"/>
                              <m:limLoc m:val="undOvr"/>
                              <m:supHide m:val="on"/>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𝑖</m:t>
                                  </m:r>
                                </m:sub>
                              </m:sSub>
                              <m:r>
                                <a:rPr lang="en-US" i="1">
                                  <a:latin typeface="Cambria Math" panose="02040503050406030204" pitchFamily="18" charset="0"/>
                                </a:rPr>
                                <m:t>&gt;</m:t>
                              </m:r>
                              <m:r>
                                <a:rPr lang="en-US" i="1">
                                  <a:latin typeface="Cambria Math" panose="02040503050406030204" pitchFamily="18" charset="0"/>
                                </a:rPr>
                                <m:t>𝐶</m:t>
                              </m:r>
                            </m:sub>
                            <m:sup/>
                            <m:e>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𝑖</m:t>
                                  </m:r>
                                </m:sub>
                              </m:sSub>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𝑖</m:t>
                                  </m:r>
                                </m:sub>
                              </m:sSub>
                              <m:r>
                                <a:rPr lang="en-US" i="1">
                                  <a:latin typeface="Cambria Math" panose="02040503050406030204" pitchFamily="18" charset="0"/>
                                </a:rPr>
                                <m:t>)</m:t>
                              </m:r>
                            </m:e>
                          </m:nary>
                        </m:num>
                        <m:den>
                          <m:nary>
                            <m:naryPr>
                              <m:chr m:val="∑"/>
                              <m:limLoc m:val="undOvr"/>
                              <m:supHide m:val="on"/>
                              <m:ctrlPr>
                                <a:rPr lang="en-US" i="1">
                                  <a:latin typeface="Cambria Math" panose="02040503050406030204" pitchFamily="18" charset="0"/>
                                </a:rPr>
                              </m:ctrlPr>
                            </m:naryPr>
                            <m:sub>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𝑖</m:t>
                                  </m:r>
                                </m:sub>
                              </m:sSub>
                              <m:r>
                                <a:rPr lang="en-US" i="1">
                                  <a:latin typeface="Cambria Math" panose="02040503050406030204" pitchFamily="18" charset="0"/>
                                </a:rPr>
                                <m:t>&gt;</m:t>
                              </m:r>
                              <m:r>
                                <a:rPr lang="en-US" i="1">
                                  <a:latin typeface="Cambria Math" panose="02040503050406030204" pitchFamily="18" charset="0"/>
                                </a:rPr>
                                <m:t>𝐶</m:t>
                              </m:r>
                            </m:sub>
                            <m:sup/>
                            <m:e>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𝑉</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𝑉</m:t>
                                  </m:r>
                                </m:e>
                                <m:sub>
                                  <m:r>
                                    <a:rPr lang="en-US" i="1">
                                      <a:latin typeface="Cambria Math" panose="02040503050406030204" pitchFamily="18" charset="0"/>
                                    </a:rPr>
                                    <m:t>𝑖</m:t>
                                  </m:r>
                                </m:sub>
                              </m:sSub>
                              <m:r>
                                <a:rPr lang="en-US" i="1">
                                  <a:latin typeface="Cambria Math" panose="02040503050406030204" pitchFamily="18" charset="0"/>
                                </a:rPr>
                                <m:t>)</m:t>
                              </m:r>
                            </m:e>
                          </m:nary>
                        </m:den>
                      </m:f>
                    </m:oMath>
                  </m:oMathPara>
                </a14:m>
                <a:endParaRPr lang="en-US" dirty="0"/>
              </a:p>
              <a:p>
                <a:r>
                  <a:rPr lang="en-US" dirty="0"/>
                  <a:t>In the continuous case:</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𝐸</m:t>
                      </m:r>
                      <m:d>
                        <m:dPr>
                          <m:begChr m:val="["/>
                          <m:endChr m:val="]"/>
                          <m:ctrlPr>
                            <a:rPr lang="en-US" i="1">
                              <a:latin typeface="Cambria Math" panose="02040503050406030204" pitchFamily="18" charset="0"/>
                            </a:rPr>
                          </m:ctrlPr>
                        </m:dPr>
                        <m:e>
                          <m:d>
                            <m:dPr>
                              <m:begChr m:val=""/>
                              <m:endChr m:val="|"/>
                              <m:ctrlPr>
                                <a:rPr lang="en-US" i="1">
                                  <a:latin typeface="Cambria Math" panose="02040503050406030204" pitchFamily="18" charset="0"/>
                                </a:rPr>
                              </m:ctrlPr>
                            </m:dPr>
                            <m:e>
                              <m:r>
                                <a:rPr lang="en-US" i="1">
                                  <a:latin typeface="Cambria Math" panose="02040503050406030204" pitchFamily="18" charset="0"/>
                                </a:rPr>
                                <m:t>𝑉</m:t>
                              </m:r>
                            </m:e>
                          </m:d>
                          <m:r>
                            <a:rPr lang="en-US" i="1">
                              <a:latin typeface="Cambria Math" panose="02040503050406030204" pitchFamily="18" charset="0"/>
                            </a:rPr>
                            <m:t>𝑉</m:t>
                          </m:r>
                          <m:r>
                            <a:rPr lang="en-US" i="1">
                              <a:latin typeface="Cambria Math" panose="02040503050406030204" pitchFamily="18" charset="0"/>
                            </a:rPr>
                            <m:t>&gt;</m:t>
                          </m:r>
                          <m:r>
                            <a:rPr lang="en-US" i="1">
                              <a:latin typeface="Cambria Math" panose="02040503050406030204" pitchFamily="18" charset="0"/>
                            </a:rPr>
                            <m:t>𝐶</m:t>
                          </m:r>
                        </m:e>
                      </m:d>
                      <m:r>
                        <a:rPr lang="en-US" i="1">
                          <a:latin typeface="Cambria Math" panose="02040503050406030204" pitchFamily="18" charset="0"/>
                        </a:rPr>
                        <m:t>= </m:t>
                      </m:r>
                      <m:f>
                        <m:fPr>
                          <m:ctrlPr>
                            <a:rPr lang="en-US" i="1">
                              <a:latin typeface="Cambria Math" panose="02040503050406030204" pitchFamily="18" charset="0"/>
                            </a:rPr>
                          </m:ctrlPr>
                        </m:fPr>
                        <m:num>
                          <m:nary>
                            <m:naryPr>
                              <m:limLoc m:val="subSup"/>
                              <m:ctrlPr>
                                <a:rPr lang="en-US" i="1">
                                  <a:latin typeface="Cambria Math" panose="02040503050406030204" pitchFamily="18" charset="0"/>
                                </a:rPr>
                              </m:ctrlPr>
                            </m:naryPr>
                            <m:sub>
                              <m:r>
                                <a:rPr lang="en-US" i="1">
                                  <a:latin typeface="Cambria Math" panose="02040503050406030204" pitchFamily="18" charset="0"/>
                                </a:rPr>
                                <m:t>𝐶</m:t>
                              </m:r>
                            </m:sub>
                            <m:sup>
                              <m:r>
                                <a:rPr lang="en-US" i="1">
                                  <a:latin typeface="Cambria Math" panose="02040503050406030204" pitchFamily="18" charset="0"/>
                                </a:rPr>
                                <m:t>∞</m:t>
                              </m:r>
                            </m:sup>
                            <m:e>
                              <m:r>
                                <a:rPr lang="en-US" i="1">
                                  <a:latin typeface="Cambria Math" panose="02040503050406030204" pitchFamily="18" charset="0"/>
                                </a:rPr>
                                <m:t>𝑥𝑝</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num>
                        <m:den>
                          <m:nary>
                            <m:naryPr>
                              <m:limLoc m:val="subSup"/>
                              <m:ctrlPr>
                                <a:rPr lang="en-US" i="1">
                                  <a:latin typeface="Cambria Math" panose="02040503050406030204" pitchFamily="18" charset="0"/>
                                </a:rPr>
                              </m:ctrlPr>
                            </m:naryPr>
                            <m:sub>
                              <m:r>
                                <a:rPr lang="en-US" i="1">
                                  <a:latin typeface="Cambria Math" panose="02040503050406030204" pitchFamily="18" charset="0"/>
                                </a:rPr>
                                <m:t>𝐶</m:t>
                              </m:r>
                            </m:sub>
                            <m:sup>
                              <m:r>
                                <a:rPr lang="en-US" i="1">
                                  <a:latin typeface="Cambria Math" panose="02040503050406030204" pitchFamily="18" charset="0"/>
                                </a:rPr>
                                <m:t>∞</m:t>
                              </m:r>
                            </m:sup>
                            <m:e>
                              <m:r>
                                <a:rPr lang="en-US" i="1">
                                  <a:latin typeface="Cambria Math" panose="02040503050406030204" pitchFamily="18" charset="0"/>
                                </a:rPr>
                                <m:t>𝑝</m:t>
                              </m:r>
                              <m:d>
                                <m:dPr>
                                  <m:ctrlPr>
                                    <a:rPr lang="en-US" i="1">
                                      <a:latin typeface="Cambria Math" panose="02040503050406030204" pitchFamily="18" charset="0"/>
                                    </a:rPr>
                                  </m:ctrlPr>
                                </m:dPr>
                                <m:e>
                                  <m:r>
                                    <a:rPr lang="en-US" i="1">
                                      <a:latin typeface="Cambria Math" panose="02040503050406030204" pitchFamily="18" charset="0"/>
                                    </a:rPr>
                                    <m:t>𝑥</m:t>
                                  </m:r>
                                </m:e>
                              </m:d>
                              <m:r>
                                <a:rPr lang="en-US" i="1">
                                  <a:latin typeface="Cambria Math" panose="02040503050406030204" pitchFamily="18" charset="0"/>
                                </a:rPr>
                                <m:t>𝑑𝑥</m:t>
                              </m:r>
                            </m:e>
                          </m:nary>
                        </m:den>
                      </m:f>
                    </m:oMath>
                  </m:oMathPara>
                </a14:m>
                <a:endParaRPr lang="en-US" dirty="0"/>
              </a:p>
              <a:p>
                <a:pPr marL="0" indent="0">
                  <a:buNone/>
                </a:pPr>
                <a:r>
                  <a:rPr lang="en-US" dirty="0"/>
                  <a:t>*</a:t>
                </a:r>
                <a:r>
                  <a:rPr lang="en-US" sz="2000" dirty="0"/>
                  <a:t>where </a:t>
                </a:r>
                <a:r>
                  <a:rPr lang="en-US" sz="2000" i="1" dirty="0"/>
                  <a:t>p</a:t>
                </a:r>
                <a:r>
                  <a:rPr lang="en-US" sz="2000" dirty="0"/>
                  <a:t>(x) as the density function for </a:t>
                </a:r>
                <a:r>
                  <a:rPr lang="en-US" sz="2000" i="1" dirty="0"/>
                  <a:t>V</a:t>
                </a:r>
                <a:r>
                  <a:rPr lang="en-US" dirty="0"/>
                  <a:t>.</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b="-1067"/>
                </a:stretch>
              </a:blipFill>
            </p:spPr>
            <p:txBody>
              <a:bodyPr/>
              <a:lstStyle/>
              <a:p>
                <a:r>
                  <a:rPr lang="en-US">
                    <a:noFill/>
                  </a:rPr>
                  <a:t> </a:t>
                </a:r>
              </a:p>
            </p:txBody>
          </p:sp>
        </mc:Fallback>
      </mc:AlternateContent>
    </p:spTree>
    <p:extLst>
      <p:ext uri="{BB962C8B-B14F-4D97-AF65-F5344CB8AC3E}">
        <p14:creationId xmlns:p14="http://schemas.microsoft.com/office/powerpoint/2010/main" xmlns="" val="393596261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Bayes Theorem</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lnSpcReduction="10000"/>
              </a:bodyPr>
              <a:lstStyle/>
              <a:p>
                <a:pPr marL="0" indent="0">
                  <a:buNone/>
                </a:pPr>
                <a:r>
                  <a:rPr lang="en-US" dirty="0"/>
                  <a:t>Bayes Theorem is useful for computing the conditional probability of an event B given event A, when we know the value of the reverse conditional probability; that is, the probability of event A given event B. In its simplest form, Bayes Theorem states that:</a:t>
                </a:r>
              </a:p>
              <a:p>
                <a:pPr marL="0" indent="0">
                  <a:buNone/>
                </a:pPr>
                <a:endParaRPr lang="en-US" dirty="0"/>
              </a:p>
              <a:p>
                <a:pPr marL="0" indent="0">
                  <a:buNone/>
                </a:pPr>
                <a:r>
                  <a:rPr lang="en-US" dirty="0"/>
                  <a:t> </a:t>
                </a:r>
              </a:p>
              <a:p>
                <a:pPr marL="0" indent="0">
                  <a:buNone/>
                </a:pPr>
                <a:r>
                  <a:rPr lang="en-US" dirty="0"/>
                  <a:t/>
                </a:r>
                <a14:m>
                  <m:oMath xmlns:m="http://schemas.openxmlformats.org/officeDocument/2006/math">
                    <m:r>
                      <a:rPr lang="en-US" sz="2800" i="1">
                        <a:latin typeface="Cambria Math" panose="02040503050406030204" pitchFamily="18" charset="0"/>
                      </a:rPr>
                      <m:t>𝑃</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𝐵</m:t>
                        </m:r>
                      </m:e>
                      <m:e>
                        <m:r>
                          <a:rPr lang="en-US" sz="2800" i="1">
                            <a:latin typeface="Cambria Math" panose="02040503050406030204" pitchFamily="18" charset="0"/>
                          </a:rPr>
                          <m:t>𝐴</m:t>
                        </m:r>
                      </m:e>
                    </m:d>
                    <m:r>
                      <a:rPr lang="en-US" sz="2800" i="1">
                        <a:latin typeface="Cambria Math" panose="02040503050406030204" pitchFamily="18" charset="0"/>
                      </a:rPr>
                      <m:t>=</m:t>
                    </m:r>
                    <m:f>
                      <m:fPr>
                        <m:ctrlPr>
                          <a:rPr lang="en-US" sz="2800" i="1">
                            <a:latin typeface="Cambria Math" panose="02040503050406030204" pitchFamily="18" charset="0"/>
                          </a:rPr>
                        </m:ctrlPr>
                      </m:fPr>
                      <m:num>
                        <m:r>
                          <a:rPr lang="en-US" sz="2800" i="1">
                            <a:latin typeface="Cambria Math" panose="02040503050406030204" pitchFamily="18" charset="0"/>
                          </a:rPr>
                          <m:t>𝑃</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𝐴</m:t>
                            </m:r>
                          </m:e>
                          <m:e>
                            <m:r>
                              <a:rPr lang="en-US" sz="2800" i="1">
                                <a:latin typeface="Cambria Math" panose="02040503050406030204" pitchFamily="18" charset="0"/>
                              </a:rPr>
                              <m:t>𝐵</m:t>
                            </m:r>
                          </m:e>
                        </m:d>
                        <m:r>
                          <a:rPr lang="en-US" sz="2800" i="1">
                            <a:latin typeface="Cambria Math" panose="02040503050406030204" pitchFamily="18" charset="0"/>
                          </a:rPr>
                          <m:t>𝑃</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𝐵</m:t>
                            </m:r>
                          </m:e>
                        </m:d>
                      </m:num>
                      <m:den>
                        <m:r>
                          <a:rPr lang="en-US" sz="2800" i="1">
                            <a:latin typeface="Cambria Math" panose="02040503050406030204" pitchFamily="18" charset="0"/>
                          </a:rPr>
                          <m:t>𝑃</m:t>
                        </m:r>
                        <m:d>
                          <m:dPr>
                            <m:begChr m:val="["/>
                            <m:endChr m:val="]"/>
                            <m:ctrlPr>
                              <a:rPr lang="en-US" sz="2800" i="1">
                                <a:latin typeface="Cambria Math" panose="02040503050406030204" pitchFamily="18" charset="0"/>
                              </a:rPr>
                            </m:ctrlPr>
                          </m:dPr>
                          <m:e>
                            <m:r>
                              <a:rPr lang="en-US" sz="2800" i="1">
                                <a:latin typeface="Cambria Math" panose="02040503050406030204" pitchFamily="18" charset="0"/>
                              </a:rPr>
                              <m:t>𝐴</m:t>
                            </m:r>
                          </m:e>
                        </m:d>
                      </m:den>
                    </m:f>
                  </m:oMath>
                </a14:m>
                <a:endParaRPr lang="en-US" dirty="0"/>
              </a:p>
              <a:p>
                <a:pPr marL="0" indent="0">
                  <a:buNone/>
                </a:pPr>
                <a:r>
                  <a:rPr lang="en-US" dirty="0"/>
                  <a:t/>
                </a:r>
              </a:p>
              <a:p>
                <a:pPr marL="0" indent="0">
                  <a:buNone/>
                </a:pPr>
                <a:r>
                  <a:rPr lang="en-US" dirty="0"/>
                  <a:t> </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r="-538"/>
                </a:stretch>
              </a:blipFill>
            </p:spPr>
            <p:txBody>
              <a:bodyPr/>
              <a:lstStyle/>
              <a:p>
                <a:r>
                  <a:rPr lang="en-US">
                    <a:noFill/>
                  </a:rPr>
                  <a:t> </a:t>
                </a:r>
              </a:p>
            </p:txBody>
          </p:sp>
        </mc:Fallback>
      </mc:AlternateContent>
    </p:spTree>
    <p:extLst>
      <p:ext uri="{BB962C8B-B14F-4D97-AF65-F5344CB8AC3E}">
        <p14:creationId xmlns:p14="http://schemas.microsoft.com/office/powerpoint/2010/main" xmlns="" val="38341181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Discount Functions Illustration</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lnSpcReduction="10000"/>
              </a:bodyPr>
              <a:lstStyle/>
              <a:p>
                <a:pPr marL="0" indent="0">
                  <a:buNone/>
                </a:pPr>
                <a:r>
                  <a:rPr lang="en-US" dirty="0"/>
                  <a:t>Suppose that a 2-year bond has a coupon rate of 3% and a face value of $5,000. The interest rates prevailing from time 0 to time 1 and 2, respectively, are 4% and 5%, respectively. Find the price of the bond. </a:t>
                </a:r>
              </a:p>
              <a:p>
                <a:endParaRPr lang="en-US" dirty="0"/>
              </a:p>
              <a:p>
                <a:pPr marL="0" indent="0">
                  <a:buNone/>
                </a:pPr>
                <a:r>
                  <a:rPr lang="en-US" dirty="0">
                    <a:solidFill>
                      <a:srgbClr val="C00000"/>
                    </a:solidFill>
                  </a:rPr>
                  <a:t>Solution: </a:t>
                </a:r>
              </a:p>
              <a:p>
                <a:pPr marL="0" indent="0">
                  <a:buNone/>
                </a:pPr>
                <a:r>
                  <a:rPr lang="en-US" dirty="0"/>
                  <a:t>The discount functions for times 1 and 2 are: </a:t>
                </a:r>
              </a:p>
              <a:p>
                <a:pPr marL="0" indent="0" algn="ctr">
                  <a:buNone/>
                </a:pPr>
                <a14:m>
                  <m:oMath xmlns:m="http://schemas.openxmlformats.org/officeDocument/2006/math">
                    <m:sSub>
                      <m:sSubPr>
                        <m:ctrlPr>
                          <a:rPr lang="en-US" i="1">
                            <a:latin typeface="Cambria Math" panose="02040503050406030204" pitchFamily="18" charset="0"/>
                          </a:rPr>
                        </m:ctrlPr>
                      </m:sSubPr>
                      <m:e>
                        <m:r>
                          <a:rPr lang="en-US" i="1">
                            <a:latin typeface="Cambria Math"/>
                          </a:rPr>
                          <m:t>𝑑</m:t>
                        </m:r>
                      </m:e>
                      <m:sub>
                        <m:r>
                          <a:rPr lang="en-US" i="1">
                            <a:latin typeface="Cambria Math"/>
                          </a:rPr>
                          <m:t>1</m:t>
                        </m:r>
                      </m:sub>
                    </m:sSub>
                    <m:r>
                      <a:rPr lang="en-US" i="1">
                        <a:latin typeface="Cambria Math"/>
                      </a:rPr>
                      <m:t>=(1+.04</m:t>
                    </m:r>
                    <m:sSup>
                      <m:sSupPr>
                        <m:ctrlPr>
                          <a:rPr lang="en-US" i="1">
                            <a:latin typeface="Cambria Math" panose="02040503050406030204" pitchFamily="18" charset="0"/>
                          </a:rPr>
                        </m:ctrlPr>
                      </m:sSupPr>
                      <m:e>
                        <m:r>
                          <a:rPr lang="en-US" i="1">
                            <a:latin typeface="Cambria Math"/>
                          </a:rPr>
                          <m:t>)</m:t>
                        </m:r>
                      </m:e>
                      <m:sup>
                        <m:r>
                          <a:rPr lang="en-US" i="1">
                            <a:latin typeface="Cambria Math"/>
                          </a:rPr>
                          <m:t>−1</m:t>
                        </m:r>
                      </m:sup>
                    </m:sSup>
                  </m:oMath>
                </a14:m>
                <a:r>
                  <a:rPr lang="en-US" dirty="0"/>
                  <a:t>=.96154  and  </a:t>
                </a:r>
                <a14:m>
                  <m:oMath xmlns:m="http://schemas.openxmlformats.org/officeDocument/2006/math">
                    <m:sSub>
                      <m:sSubPr>
                        <m:ctrlPr>
                          <a:rPr lang="en-US" i="1">
                            <a:latin typeface="Cambria Math" panose="02040503050406030204" pitchFamily="18" charset="0"/>
                          </a:rPr>
                        </m:ctrlPr>
                      </m:sSubPr>
                      <m:e>
                        <m:r>
                          <a:rPr lang="en-US" i="1">
                            <a:latin typeface="Cambria Math"/>
                          </a:rPr>
                          <m:t>𝑑</m:t>
                        </m:r>
                      </m:e>
                      <m:sub>
                        <m:r>
                          <a:rPr lang="en-US" i="1">
                            <a:latin typeface="Cambria Math"/>
                          </a:rPr>
                          <m:t>2</m:t>
                        </m:r>
                      </m:sub>
                    </m:sSub>
                    <m:r>
                      <a:rPr lang="en-US" i="1">
                        <a:latin typeface="Cambria Math"/>
                      </a:rPr>
                      <m:t>=(1+.05</m:t>
                    </m:r>
                    <m:sSup>
                      <m:sSupPr>
                        <m:ctrlPr>
                          <a:rPr lang="en-US" i="1">
                            <a:latin typeface="Cambria Math" panose="02040503050406030204" pitchFamily="18" charset="0"/>
                          </a:rPr>
                        </m:ctrlPr>
                      </m:sSupPr>
                      <m:e>
                        <m:r>
                          <a:rPr lang="en-US" i="1">
                            <a:latin typeface="Cambria Math"/>
                          </a:rPr>
                          <m:t>)</m:t>
                        </m:r>
                      </m:e>
                      <m:sup>
                        <m:r>
                          <a:rPr lang="en-US" i="1">
                            <a:latin typeface="Cambria Math"/>
                          </a:rPr>
                          <m:t>−2</m:t>
                        </m:r>
                      </m:sup>
                    </m:sSup>
                  </m:oMath>
                </a14:m>
                <a:r>
                  <a:rPr lang="en-US" dirty="0"/>
                  <a:t>=.90703. </a:t>
                </a:r>
              </a:p>
              <a:p>
                <a:pPr marL="0" indent="0" algn="ctr">
                  <a:buNone/>
                </a:pPr>
                <a:endParaRPr lang="en-US" dirty="0"/>
              </a:p>
              <a:p>
                <a:pPr marL="0" indent="0">
                  <a:buNone/>
                </a:pPr>
                <a:r>
                  <a:rPr lang="en-US" dirty="0"/>
                  <a:t>Since the coupon rate is 3%, the bond will make a payment of </a:t>
                </a:r>
                <a:endParaRPr lang="en-US" i="1" dirty="0">
                  <a:latin typeface="Cambria Math" panose="02040503050406030204" pitchFamily="18" charset="0"/>
                </a:endParaRPr>
              </a:p>
              <a:p>
                <a:pPr marL="0" indent="0" algn="ctr">
                  <a:buNone/>
                </a:pPr>
                <a14:m>
                  <m:oMath xmlns:m="http://schemas.openxmlformats.org/officeDocument/2006/math">
                    <m:sSub>
                      <m:sSubPr>
                        <m:ctrlPr>
                          <a:rPr lang="en-US" i="1">
                            <a:latin typeface="Cambria Math" panose="02040503050406030204" pitchFamily="18" charset="0"/>
                          </a:rPr>
                        </m:ctrlPr>
                      </m:sSubPr>
                      <m:e>
                        <m:r>
                          <a:rPr lang="en-US" i="1">
                            <a:latin typeface="Cambria Math"/>
                          </a:rPr>
                          <m:t>𝐶𝐹</m:t>
                        </m:r>
                      </m:e>
                      <m:sub>
                        <m:r>
                          <a:rPr lang="en-US" i="1">
                            <a:latin typeface="Cambria Math"/>
                          </a:rPr>
                          <m:t>1</m:t>
                        </m:r>
                      </m:sub>
                    </m:sSub>
                    <m:r>
                      <a:rPr lang="en-US" i="1">
                        <a:latin typeface="Cambria Math"/>
                      </a:rPr>
                      <m:t>=.03</m:t>
                    </m:r>
                    <m:d>
                      <m:dPr>
                        <m:ctrlPr>
                          <a:rPr lang="en-US" i="1">
                            <a:latin typeface="Cambria Math" panose="02040503050406030204" pitchFamily="18" charset="0"/>
                          </a:rPr>
                        </m:ctrlPr>
                      </m:dPr>
                      <m:e>
                        <m:r>
                          <a:rPr lang="en-US" i="1">
                            <a:latin typeface="Cambria Math"/>
                          </a:rPr>
                          <m:t>5,000</m:t>
                        </m:r>
                      </m:e>
                    </m:d>
                    <m:r>
                      <a:rPr lang="en-US" i="1">
                        <a:latin typeface="Cambria Math"/>
                      </a:rPr>
                      <m:t>=150</m:t>
                    </m:r>
                  </m:oMath>
                </a14:m>
                <a:r>
                  <a:rPr lang="en-US" dirty="0"/>
                  <a:t> at time 1. </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a:blip r:embed="rId2"/>
                <a:stretch>
                  <a:fillRect l="-1022" t="-2133"/>
                </a:stretch>
              </a:blipFill>
            </p:spPr>
            <p:txBody>
              <a:bodyPr/>
              <a:lstStyle/>
              <a:p>
                <a:r>
                  <a:rPr lang="en-US">
                    <a:noFill/>
                  </a:rPr>
                  <a:t> </a:t>
                </a:r>
              </a:p>
            </p:txBody>
          </p:sp>
        </mc:Fallback>
      </mc:AlternateContent>
    </p:spTree>
    <p:extLst>
      <p:ext uri="{BB962C8B-B14F-4D97-AF65-F5344CB8AC3E}">
        <p14:creationId xmlns:p14="http://schemas.microsoft.com/office/powerpoint/2010/main" xmlns="" val="247793605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Binomial Random Variable</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379200" cy="4637778"/>
              </a:xfrm>
            </p:spPr>
            <p:txBody>
              <a:bodyPr>
                <a:normAutofit fontScale="92500" lnSpcReduction="10000"/>
              </a:bodyPr>
              <a:lstStyle/>
              <a:p>
                <a:r>
                  <a:rPr lang="en-US" sz="2900" dirty="0"/>
                  <a:t>Suppose that </a:t>
                </a:r>
                <a:r>
                  <a:rPr lang="en-US" sz="2900" i="1" dirty="0"/>
                  <a:t>n</a:t>
                </a:r>
                <a:r>
                  <a:rPr lang="en-US" sz="2900" dirty="0"/>
                  <a:t> independent identically distributed Bernoulli</a:t>
                </a:r>
                <a:r>
                  <a:rPr lang="en-US" sz="2900" dirty="0">
                    <a:solidFill>
                      <a:srgbClr val="00B050"/>
                    </a:solidFill>
                  </a:rPr>
                  <a:t/>
                </a:r>
                <a:r>
                  <a:rPr lang="en-US" sz="2900" dirty="0"/>
                  <a:t>trials are performed. Let </a:t>
                </a:r>
                <a:r>
                  <a:rPr lang="en-US" sz="2900" i="1" dirty="0"/>
                  <a:t>X</a:t>
                </a:r>
                <a:r>
                  <a:rPr lang="en-US" sz="2900" dirty="0"/>
                  <a:t> represent the number of successes after </a:t>
                </a:r>
                <a:r>
                  <a:rPr lang="en-US" sz="2900" i="1" dirty="0"/>
                  <a:t>n</a:t>
                </a:r>
                <a:r>
                  <a:rPr lang="en-US" sz="2900" dirty="0"/>
                  <a:t> trials. Note that we can express </a:t>
                </a:r>
                <a14:m>
                  <m:oMath xmlns:m="http://schemas.openxmlformats.org/officeDocument/2006/math">
                    <m:r>
                      <a:rPr lang="en-US" sz="2900" i="1">
                        <a:latin typeface="Cambria Math" panose="02040503050406030204" pitchFamily="18" charset="0"/>
                      </a:rPr>
                      <m:t>𝑋</m:t>
                    </m:r>
                    <m:r>
                      <a:rPr lang="en-US" sz="2900" i="1">
                        <a:latin typeface="Cambria Math" panose="02040503050406030204" pitchFamily="18" charset="0"/>
                      </a:rPr>
                      <m:t>=</m:t>
                    </m:r>
                    <m:nary>
                      <m:naryPr>
                        <m:chr m:val="∑"/>
                        <m:limLoc m:val="undOvr"/>
                        <m:ctrlPr>
                          <a:rPr lang="en-US" sz="2900" i="1">
                            <a:latin typeface="Cambria Math" panose="02040503050406030204" pitchFamily="18" charset="0"/>
                          </a:rPr>
                        </m:ctrlPr>
                      </m:naryPr>
                      <m:sub>
                        <m:r>
                          <a:rPr lang="en-US" sz="2900" i="1">
                            <a:latin typeface="Cambria Math" panose="02040503050406030204" pitchFamily="18" charset="0"/>
                          </a:rPr>
                          <m:t>𝑖</m:t>
                        </m:r>
                        <m:r>
                          <a:rPr lang="en-US" sz="2900" i="1">
                            <a:latin typeface="Cambria Math" panose="02040503050406030204" pitchFamily="18" charset="0"/>
                          </a:rPr>
                          <m:t>=1</m:t>
                        </m:r>
                      </m:sub>
                      <m:sup>
                        <m:r>
                          <a:rPr lang="en-US" sz="2900" i="1">
                            <a:latin typeface="Cambria Math" panose="02040503050406030204" pitchFamily="18" charset="0"/>
                          </a:rPr>
                          <m:t>𝑛</m:t>
                        </m:r>
                      </m:sup>
                      <m:e>
                        <m:sSub>
                          <m:sSubPr>
                            <m:ctrlPr>
                              <a:rPr lang="en-US" sz="2900" i="1">
                                <a:latin typeface="Cambria Math" panose="02040503050406030204" pitchFamily="18" charset="0"/>
                              </a:rPr>
                            </m:ctrlPr>
                          </m:sSubPr>
                          <m:e>
                            <m:r>
                              <a:rPr lang="en-US" sz="2900" i="1">
                                <a:latin typeface="Cambria Math" panose="02040503050406030204" pitchFamily="18" charset="0"/>
                              </a:rPr>
                              <m:t>𝑋</m:t>
                            </m:r>
                          </m:e>
                          <m:sub>
                            <m:r>
                              <a:rPr lang="en-US" sz="2900" i="1">
                                <a:latin typeface="Cambria Math" panose="02040503050406030204" pitchFamily="18" charset="0"/>
                              </a:rPr>
                              <m:t>𝑖</m:t>
                            </m:r>
                          </m:sub>
                        </m:sSub>
                      </m:e>
                    </m:nary>
                  </m:oMath>
                </a14:m>
                <a:r>
                  <a:rPr lang="en-US" sz="2900" dirty="0"/>
                  <a:t>where each </a:t>
                </a:r>
                <a14:m>
                  <m:oMath xmlns:m="http://schemas.openxmlformats.org/officeDocument/2006/math">
                    <m:sSub>
                      <m:sSubPr>
                        <m:ctrlPr>
                          <a:rPr lang="en-US" sz="2900" i="1">
                            <a:latin typeface="Cambria Math" panose="02040503050406030204" pitchFamily="18" charset="0"/>
                          </a:rPr>
                        </m:ctrlPr>
                      </m:sSubPr>
                      <m:e>
                        <m:r>
                          <a:rPr lang="en-US" sz="2900" i="1">
                            <a:latin typeface="Cambria Math" panose="02040503050406030204" pitchFamily="18" charset="0"/>
                          </a:rPr>
                          <m:t>𝑋</m:t>
                        </m:r>
                      </m:e>
                      <m:sub>
                        <m:r>
                          <a:rPr lang="en-US" sz="2900" i="1">
                            <a:latin typeface="Cambria Math" panose="02040503050406030204" pitchFamily="18" charset="0"/>
                          </a:rPr>
                          <m:t>𝑖</m:t>
                        </m:r>
                      </m:sub>
                    </m:sSub>
                  </m:oMath>
                </a14:m>
                <a:r>
                  <a:rPr lang="en-US" sz="2900" dirty="0"/>
                  <a:t> is a Bernoulli process. </a:t>
                </a:r>
                <a:r>
                  <a:rPr lang="en-US" sz="2900" i="1" dirty="0"/>
                  <a:t>X</a:t>
                </a:r>
                <a:r>
                  <a:rPr lang="en-US" sz="2900" dirty="0"/>
                  <a:t> is a </a:t>
                </a:r>
                <a:r>
                  <a:rPr lang="en-US" sz="2900" i="1" dirty="0"/>
                  <a:t>binomial random variable.</a:t>
                </a:r>
                <a:r>
                  <a:rPr lang="en-US" sz="2900" dirty="0"/>
                  <a:t/>
                </a:r>
              </a:p>
              <a:p>
                <a:endParaRPr lang="en-US" sz="2900" dirty="0"/>
              </a:p>
              <a:p>
                <a:r>
                  <a:rPr lang="en-US" sz="2900" dirty="0"/>
                  <a:t>The probability of obtaining exactly </a:t>
                </a:r>
                <a:r>
                  <a:rPr lang="en-US" sz="2900" i="1" dirty="0"/>
                  <a:t>k</a:t>
                </a:r>
                <a:r>
                  <a:rPr lang="en-US" sz="2900" dirty="0"/>
                  <a:t> successes after </a:t>
                </a:r>
                <a:r>
                  <a:rPr lang="en-US" sz="2900" i="1" dirty="0"/>
                  <a:t>n</a:t>
                </a:r>
                <a:r>
                  <a:rPr lang="en-US" sz="2900" dirty="0"/>
                  <a:t> trials equals:</a:t>
                </a:r>
              </a:p>
              <a:p>
                <a:endParaRPr lang="en-US" dirty="0"/>
              </a:p>
              <a:p>
                <a:pPr marL="0" indent="0">
                  <a:buNone/>
                </a:pPr>
                <a14:m>
                  <m:oMathPara xmlns:m="http://schemas.openxmlformats.org/officeDocument/2006/math">
                    <m:oMathParaPr>
                      <m:jc m:val="centerGroup"/>
                    </m:oMathParaPr>
                    <m:oMath xmlns:m="http://schemas.openxmlformats.org/officeDocument/2006/math">
                      <m:r>
                        <a:rPr lang="en-US" sz="2900" i="1">
                          <a:latin typeface="Cambria Math" panose="02040503050406030204" pitchFamily="18" charset="0"/>
                        </a:rPr>
                        <m:t>𝑃</m:t>
                      </m:r>
                      <m:d>
                        <m:dPr>
                          <m:begChr m:val="["/>
                          <m:endChr m:val="]"/>
                          <m:ctrlPr>
                            <a:rPr lang="en-US" sz="2900" i="1">
                              <a:latin typeface="Cambria Math" panose="02040503050406030204" pitchFamily="18" charset="0"/>
                            </a:rPr>
                          </m:ctrlPr>
                        </m:dPr>
                        <m:e>
                          <m:r>
                            <a:rPr lang="en-US" sz="2900" i="1">
                              <a:latin typeface="Cambria Math" panose="02040503050406030204" pitchFamily="18" charset="0"/>
                            </a:rPr>
                            <m:t>𝑋</m:t>
                          </m:r>
                          <m:r>
                            <a:rPr lang="en-US" sz="2900" i="1">
                              <a:latin typeface="Cambria Math" panose="02040503050406030204" pitchFamily="18" charset="0"/>
                            </a:rPr>
                            <m:t>=</m:t>
                          </m:r>
                          <m:r>
                            <a:rPr lang="en-US" sz="2900" i="1">
                              <a:latin typeface="Cambria Math" panose="02040503050406030204" pitchFamily="18" charset="0"/>
                            </a:rPr>
                            <m:t>𝑘</m:t>
                          </m:r>
                        </m:e>
                      </m:d>
                      <m:r>
                        <a:rPr lang="en-US" sz="2900" i="1">
                          <a:latin typeface="Cambria Math" panose="02040503050406030204" pitchFamily="18" charset="0"/>
                        </a:rPr>
                        <m:t>=</m:t>
                      </m:r>
                      <m:d>
                        <m:dPr>
                          <m:ctrlPr>
                            <a:rPr lang="en-US" sz="2900" i="1">
                              <a:latin typeface="Cambria Math" panose="02040503050406030204" pitchFamily="18" charset="0"/>
                            </a:rPr>
                          </m:ctrlPr>
                        </m:dPr>
                        <m:e>
                          <m:m>
                            <m:mPr>
                              <m:mcs>
                                <m:mc>
                                  <m:mcPr>
                                    <m:count m:val="1"/>
                                    <m:mcJc m:val="center"/>
                                  </m:mcPr>
                                </m:mc>
                              </m:mcs>
                              <m:ctrlPr>
                                <a:rPr lang="en-US" sz="2900" i="1">
                                  <a:latin typeface="Cambria Math" panose="02040503050406030204" pitchFamily="18" charset="0"/>
                                </a:rPr>
                              </m:ctrlPr>
                            </m:mPr>
                            <m:mr>
                              <m:e>
                                <m:r>
                                  <a:rPr lang="en-US" sz="2900" i="1">
                                    <a:latin typeface="Cambria Math" panose="02040503050406030204" pitchFamily="18" charset="0"/>
                                  </a:rPr>
                                  <m:t>𝑛</m:t>
                                </m:r>
                              </m:e>
                            </m:mr>
                            <m:mr>
                              <m:e>
                                <m:r>
                                  <a:rPr lang="en-US" sz="2900" i="1">
                                    <a:latin typeface="Cambria Math" panose="02040503050406030204" pitchFamily="18" charset="0"/>
                                  </a:rPr>
                                  <m:t>𝑘</m:t>
                                </m:r>
                              </m:e>
                            </m:mr>
                          </m:m>
                        </m:e>
                      </m:d>
                      <m:sSup>
                        <m:sSupPr>
                          <m:ctrlPr>
                            <a:rPr lang="en-US" sz="2900" i="1">
                              <a:latin typeface="Cambria Math" panose="02040503050406030204" pitchFamily="18" charset="0"/>
                            </a:rPr>
                          </m:ctrlPr>
                        </m:sSupPr>
                        <m:e>
                          <m:r>
                            <a:rPr lang="en-US" sz="2900" i="1">
                              <a:latin typeface="Cambria Math" panose="02040503050406030204" pitchFamily="18" charset="0"/>
                            </a:rPr>
                            <m:t>𝑝</m:t>
                          </m:r>
                        </m:e>
                        <m:sup>
                          <m:r>
                            <a:rPr lang="en-US" sz="2900" i="1">
                              <a:latin typeface="Cambria Math" panose="02040503050406030204" pitchFamily="18" charset="0"/>
                            </a:rPr>
                            <m:t>𝑘</m:t>
                          </m:r>
                        </m:sup>
                      </m:sSup>
                      <m:sSup>
                        <m:sSupPr>
                          <m:ctrlPr>
                            <a:rPr lang="en-US" sz="2900" i="1">
                              <a:latin typeface="Cambria Math" panose="02040503050406030204" pitchFamily="18" charset="0"/>
                            </a:rPr>
                          </m:ctrlPr>
                        </m:sSupPr>
                        <m:e>
                          <m:r>
                            <a:rPr lang="en-US" sz="2900" i="1">
                              <a:latin typeface="Cambria Math" panose="02040503050406030204" pitchFamily="18" charset="0"/>
                            </a:rPr>
                            <m:t>(1−</m:t>
                          </m:r>
                          <m:r>
                            <a:rPr lang="en-US" sz="2900" i="1">
                              <a:latin typeface="Cambria Math" panose="02040503050406030204" pitchFamily="18" charset="0"/>
                            </a:rPr>
                            <m:t>𝑝</m:t>
                          </m:r>
                          <m:r>
                            <a:rPr lang="en-US" sz="2900" i="1">
                              <a:latin typeface="Cambria Math" panose="02040503050406030204" pitchFamily="18" charset="0"/>
                            </a:rPr>
                            <m:t>)</m:t>
                          </m:r>
                        </m:e>
                        <m:sup>
                          <m:r>
                            <a:rPr lang="en-US" sz="2900" i="1">
                              <a:latin typeface="Cambria Math" panose="02040503050406030204" pitchFamily="18" charset="0"/>
                            </a:rPr>
                            <m:t>𝑛</m:t>
                          </m:r>
                          <m:r>
                            <a:rPr lang="en-US" sz="2900" i="1">
                              <a:latin typeface="Cambria Math" panose="02040503050406030204" pitchFamily="18" charset="0"/>
                            </a:rPr>
                            <m:t>−</m:t>
                          </m:r>
                          <m:r>
                            <a:rPr lang="en-US" sz="2900" i="1">
                              <a:latin typeface="Cambria Math" panose="02040503050406030204" pitchFamily="18" charset="0"/>
                            </a:rPr>
                            <m:t>𝑘</m:t>
                          </m:r>
                        </m:sup>
                      </m:sSup>
                    </m:oMath>
                  </m:oMathPara>
                </a14:m>
                <a:endParaRPr lang="en-US" sz="2900" dirty="0"/>
              </a:p>
              <a:p>
                <a:pPr marL="0" indent="0">
                  <a:buNone/>
                </a:pPr>
                <a:endParaRPr lang="en-US" dirty="0"/>
              </a:p>
              <a:p>
                <a:pPr marL="0" indent="0">
                  <a:buNone/>
                </a:pPr>
                <a:r>
                  <a:rPr lang="en-US" dirty="0"/>
                  <a:t> 						where </a:t>
                </a:r>
                <a14:m>
                  <m:oMath xmlns:m="http://schemas.openxmlformats.org/officeDocument/2006/math">
                    <m:d>
                      <m:dPr>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𝑛</m:t>
                              </m:r>
                            </m:e>
                          </m:mr>
                          <m:mr>
                            <m:e>
                              <m:r>
                                <a:rPr lang="en-US" i="1">
                                  <a:latin typeface="Cambria Math" panose="02040503050406030204" pitchFamily="18" charset="0"/>
                                </a:rPr>
                                <m:t>𝑘</m:t>
                              </m:r>
                            </m:e>
                          </m:mr>
                        </m:m>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𝑛</m:t>
                        </m:r>
                        <m:r>
                          <a:rPr lang="en-US" i="1">
                            <a:latin typeface="Cambria Math" panose="02040503050406030204" pitchFamily="18" charset="0"/>
                          </a:rPr>
                          <m:t>!</m:t>
                        </m:r>
                      </m:num>
                      <m:den>
                        <m:r>
                          <a:rPr lang="en-US" i="1">
                            <a:latin typeface="Cambria Math" panose="02040503050406030204" pitchFamily="18" charset="0"/>
                          </a:rPr>
                          <m:t>𝑘</m:t>
                        </m:r>
                        <m:r>
                          <a:rPr lang="en-US" i="1">
                            <a:latin typeface="Cambria Math" panose="02040503050406030204" pitchFamily="18" charset="0"/>
                          </a:rPr>
                          <m:t>!</m:t>
                        </m:r>
                        <m:d>
                          <m:dPr>
                            <m:ctrlPr>
                              <a:rPr lang="en-US" i="1">
                                <a:latin typeface="Cambria Math" panose="02040503050406030204" pitchFamily="18" charset="0"/>
                              </a:rPr>
                            </m:ctrlPr>
                          </m:dPr>
                          <m:e>
                            <m:r>
                              <a:rPr lang="en-US" i="1">
                                <a:latin typeface="Cambria Math" panose="02040503050406030204" pitchFamily="18" charset="0"/>
                              </a:rPr>
                              <m:t>𝑛</m:t>
                            </m:r>
                            <m:r>
                              <a:rPr lang="en-US" i="1">
                                <a:latin typeface="Cambria Math" panose="02040503050406030204" pitchFamily="18" charset="0"/>
                              </a:rPr>
                              <m:t>−</m:t>
                            </m:r>
                            <m:r>
                              <a:rPr lang="en-US" i="1">
                                <a:latin typeface="Cambria Math" panose="02040503050406030204" pitchFamily="18" charset="0"/>
                              </a:rPr>
                              <m:t>𝑘</m:t>
                            </m:r>
                          </m:e>
                        </m:d>
                        <m:r>
                          <a:rPr lang="en-US" i="1">
                            <a:latin typeface="Cambria Math" panose="02040503050406030204" pitchFamily="18" charset="0"/>
                          </a:rPr>
                          <m:t>!</m:t>
                        </m:r>
                      </m:den>
                    </m:f>
                  </m:oMath>
                </a14:m>
                <a:r>
                  <a:rPr lang="en-US" dirty="0"/>
                  <a:t> for </a:t>
                </a:r>
                <a:r>
                  <a:rPr lang="en-US" i="1" dirty="0"/>
                  <a:t>k</a:t>
                </a:r>
                <a:r>
                  <a:rPr lang="en-US" dirty="0"/>
                  <a:t>=0,1,…,n.</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79200" cy="4637778"/>
              </a:xfrm>
              <a:blipFill rotWithShape="0">
                <a:blip r:embed="rId2" cstate="print"/>
                <a:stretch>
                  <a:fillRect l="-536" t="-2105" r="-1339"/>
                </a:stretch>
              </a:blipFill>
            </p:spPr>
            <p:txBody>
              <a:bodyPr/>
              <a:lstStyle/>
              <a:p>
                <a:r>
                  <a:rPr lang="en-US">
                    <a:noFill/>
                  </a:rPr>
                  <a:t> </a:t>
                </a:r>
              </a:p>
            </p:txBody>
          </p:sp>
        </mc:Fallback>
      </mc:AlternateContent>
    </p:spTree>
    <p:extLst>
      <p:ext uri="{BB962C8B-B14F-4D97-AF65-F5344CB8AC3E}">
        <p14:creationId xmlns:p14="http://schemas.microsoft.com/office/powerpoint/2010/main" xmlns="" val="238256289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Normal Random Variable</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a:bodyPr>
              <a:lstStyle/>
              <a:p>
                <a:r>
                  <a:rPr lang="en-US" dirty="0"/>
                  <a:t>We say that </a:t>
                </a:r>
                <a:r>
                  <a:rPr lang="en-US" i="1" dirty="0"/>
                  <a:t>Y</a:t>
                </a:r>
                <a:r>
                  <a:rPr lang="en-US" dirty="0"/>
                  <a:t> is a normal random variable with parameters mean equal to </a:t>
                </a:r>
                <a:r>
                  <a:rPr lang="en-US" i="1" dirty="0"/>
                  <a:t>μ</a:t>
                </a:r>
                <a:r>
                  <a:rPr lang="en-US" dirty="0"/>
                  <a:t> and variance equal to </a:t>
                </a:r>
                <a:r>
                  <a:rPr lang="en-US" i="1" dirty="0"/>
                  <a:t>σ</a:t>
                </a:r>
                <a:r>
                  <a:rPr lang="en-US" i="1" baseline="30000" dirty="0"/>
                  <a:t>2</a:t>
                </a:r>
                <a:r>
                  <a:rPr lang="en-US" dirty="0"/>
                  <a:t>, and we write </a:t>
                </a:r>
                <a:r>
                  <a:rPr lang="en-US" i="1" dirty="0"/>
                  <a:t>Y</a:t>
                </a:r>
                <a:r>
                  <a:rPr lang="en-US" dirty="0"/>
                  <a:t> ~ </a:t>
                </a:r>
                <a:r>
                  <a:rPr lang="en-US" i="1" dirty="0"/>
                  <a:t>N</a:t>
                </a:r>
                <a:r>
                  <a:rPr lang="en-US" dirty="0"/>
                  <a:t>(μ, σ</a:t>
                </a:r>
                <a:r>
                  <a:rPr lang="en-US" baseline="30000" dirty="0"/>
                  <a:t>2</a:t>
                </a:r>
                <a:r>
                  <a:rPr lang="en-US" dirty="0"/>
                  <a:t>) if </a:t>
                </a:r>
                <a:r>
                  <a:rPr lang="en-US" i="1" dirty="0"/>
                  <a:t>Y</a:t>
                </a:r>
                <a:r>
                  <a:rPr lang="en-US" dirty="0"/>
                  <a:t> has the density function:</a:t>
                </a:r>
              </a:p>
              <a:p>
                <a:pPr marL="0" indent="0">
                  <a:buNone/>
                </a:pPr>
                <a:r>
                  <a:rPr lang="en-US" dirty="0"/>
                  <a:t>      					</a:t>
                </a:r>
                <a14:m>
                  <m:oMath xmlns:m="http://schemas.openxmlformats.org/officeDocument/2006/math">
                    <m:r>
                      <a:rPr lang="en-US" i="1">
                        <a:latin typeface="Cambria Math" panose="02040503050406030204" pitchFamily="18" charset="0"/>
                      </a:rPr>
                      <m:t>𝑓</m:t>
                    </m:r>
                    <m:d>
                      <m:dPr>
                        <m:ctrlPr>
                          <a:rPr lang="en-US" i="1">
                            <a:latin typeface="Cambria Math" panose="02040503050406030204" pitchFamily="18" charset="0"/>
                          </a:rPr>
                        </m:ctrlPr>
                      </m:dPr>
                      <m:e>
                        <m:r>
                          <a:rPr lang="en-US" i="1">
                            <a:latin typeface="Cambria Math" panose="02040503050406030204" pitchFamily="18" charset="0"/>
                          </a:rPr>
                          <m:t>𝑦</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𝜎</m:t>
                        </m:r>
                        <m:rad>
                          <m:radPr>
                            <m:degHide m:val="on"/>
                            <m:ctrlPr>
                              <a:rPr lang="en-US" i="1">
                                <a:latin typeface="Cambria Math" panose="02040503050406030204" pitchFamily="18" charset="0"/>
                              </a:rPr>
                            </m:ctrlPr>
                          </m:radPr>
                          <m:deg/>
                          <m:e>
                            <m:r>
                              <a:rPr lang="en-US" i="1">
                                <a:latin typeface="Cambria Math" panose="02040503050406030204" pitchFamily="18" charset="0"/>
                              </a:rPr>
                              <m:t>2</m:t>
                            </m:r>
                            <m:r>
                              <a:rPr lang="en-US" i="1">
                                <a:latin typeface="Cambria Math" panose="02040503050406030204" pitchFamily="18" charset="0"/>
                              </a:rPr>
                              <m:t>𝜋</m:t>
                            </m:r>
                          </m:e>
                        </m:rad>
                      </m:den>
                    </m:f>
                    <m:sSup>
                      <m:sSupPr>
                        <m:ctrlPr>
                          <a:rPr lang="en-US" i="1">
                            <a:latin typeface="Cambria Math" panose="02040503050406030204" pitchFamily="18" charset="0"/>
                          </a:rPr>
                        </m:ctrlPr>
                      </m:sSupPr>
                      <m:e>
                        <m:r>
                          <a:rPr lang="en-US" i="1">
                            <a:latin typeface="Cambria Math" panose="02040503050406030204" pitchFamily="18" charset="0"/>
                          </a:rPr>
                          <m:t>𝑒</m:t>
                        </m:r>
                      </m:e>
                      <m:sup>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2</m:t>
                                </m:r>
                                <m:r>
                                  <a:rPr lang="en-US" i="1">
                                    <a:latin typeface="Cambria Math" panose="02040503050406030204" pitchFamily="18" charset="0"/>
                                  </a:rPr>
                                  <m:t>𝜎</m:t>
                                </m:r>
                              </m:e>
                              <m:sup>
                                <m:r>
                                  <a:rPr lang="en-US" i="1">
                                    <a:latin typeface="Cambria Math" panose="02040503050406030204" pitchFamily="18" charset="0"/>
                                  </a:rPr>
                                  <m:t>2</m:t>
                                </m:r>
                              </m:sup>
                            </m:sSup>
                          </m:den>
                        </m:f>
                      </m:sup>
                    </m:sSup>
                  </m:oMath>
                </a14:m>
                <a:endParaRPr lang="en-US" dirty="0"/>
              </a:p>
              <a:p>
                <a:endParaRPr lang="en-US" dirty="0"/>
              </a:p>
              <a:p>
                <a:r>
                  <a:rPr lang="en-US" dirty="0"/>
                  <a:t>The distribution function for </a:t>
                </a:r>
                <a:r>
                  <a:rPr lang="en-US" i="1" dirty="0"/>
                  <a:t>Y</a:t>
                </a:r>
                <a:r>
                  <a:rPr lang="en-US" dirty="0"/>
                  <a:t> is</a:t>
                </a:r>
              </a:p>
              <a:p>
                <a:pPr marL="0" indent="0">
                  <a:buNone/>
                </a:pPr>
                <a:r>
                  <a:rPr lang="en-US" dirty="0"/>
                  <a:t/>
                </a:r>
                <a14:m>
                  <m:oMath xmlns:m="http://schemas.openxmlformats.org/officeDocument/2006/math">
                    <m:r>
                      <a:rPr lang="en-US" i="1">
                        <a:latin typeface="Cambria Math" panose="02040503050406030204" pitchFamily="18" charset="0"/>
                      </a:rPr>
                      <m:t>𝐹</m:t>
                    </m:r>
                    <m:d>
                      <m:dPr>
                        <m:ctrlPr>
                          <a:rPr lang="en-US" i="1">
                            <a:latin typeface="Cambria Math" panose="02040503050406030204" pitchFamily="18" charset="0"/>
                          </a:rPr>
                        </m:ctrlPr>
                      </m:dPr>
                      <m:e>
                        <m:r>
                          <a:rPr lang="en-US" i="1">
                            <a:latin typeface="Cambria Math" panose="02040503050406030204" pitchFamily="18" charset="0"/>
                          </a:rPr>
                          <m:t>𝑦</m:t>
                        </m:r>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e>
                    </m:d>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𝜎</m:t>
                        </m:r>
                        <m:rad>
                          <m:radPr>
                            <m:degHide m:val="on"/>
                            <m:ctrlPr>
                              <a:rPr lang="en-US" i="1">
                                <a:latin typeface="Cambria Math" panose="02040503050406030204" pitchFamily="18" charset="0"/>
                              </a:rPr>
                            </m:ctrlPr>
                          </m:radPr>
                          <m:deg/>
                          <m:e>
                            <m:r>
                              <a:rPr lang="en-US" i="1">
                                <a:latin typeface="Cambria Math" panose="02040503050406030204" pitchFamily="18" charset="0"/>
                              </a:rPr>
                              <m:t>2</m:t>
                            </m:r>
                            <m:r>
                              <a:rPr lang="en-US" i="1">
                                <a:latin typeface="Cambria Math" panose="02040503050406030204" pitchFamily="18" charset="0"/>
                              </a:rPr>
                              <m:t>𝜋</m:t>
                            </m:r>
                          </m:e>
                        </m:rad>
                      </m:den>
                    </m:f>
                    <m:nary>
                      <m:naryPr>
                        <m:limLoc m:val="subSup"/>
                        <m:ctrlPr>
                          <a:rPr lang="en-US" i="1">
                            <a:latin typeface="Cambria Math" panose="02040503050406030204" pitchFamily="18" charset="0"/>
                          </a:rPr>
                        </m:ctrlPr>
                      </m:naryPr>
                      <m:sub>
                        <m:r>
                          <a:rPr lang="en-US" i="1">
                            <a:latin typeface="Cambria Math" panose="02040503050406030204" pitchFamily="18" charset="0"/>
                          </a:rPr>
                          <m:t>−∞</m:t>
                        </m:r>
                      </m:sub>
                      <m:sup>
                        <m:r>
                          <a:rPr lang="en-US" i="1">
                            <a:latin typeface="Cambria Math" panose="02040503050406030204" pitchFamily="18" charset="0"/>
                          </a:rPr>
                          <m:t>𝑦</m:t>
                        </m:r>
                      </m:sup>
                      <m:e>
                        <m:sSup>
                          <m:sSupPr>
                            <m:ctrlPr>
                              <a:rPr lang="en-US" i="1">
                                <a:latin typeface="Cambria Math" panose="02040503050406030204" pitchFamily="18" charset="0"/>
                              </a:rPr>
                            </m:ctrlPr>
                          </m:sSupPr>
                          <m:e>
                            <m:r>
                              <a:rPr lang="en-US" i="1">
                                <a:latin typeface="Cambria Math" panose="02040503050406030204" pitchFamily="18" charset="0"/>
                              </a:rPr>
                              <m:t>𝑒</m:t>
                            </m:r>
                          </m:e>
                          <m:sup>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𝑡</m:t>
                                    </m:r>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2</m:t>
                                    </m:r>
                                    <m:r>
                                      <a:rPr lang="en-US" i="1">
                                        <a:latin typeface="Cambria Math" panose="02040503050406030204" pitchFamily="18" charset="0"/>
                                      </a:rPr>
                                      <m:t>𝜎</m:t>
                                    </m:r>
                                  </m:e>
                                  <m:sup>
                                    <m:r>
                                      <a:rPr lang="en-US" i="1">
                                        <a:latin typeface="Cambria Math" panose="02040503050406030204" pitchFamily="18" charset="0"/>
                                      </a:rPr>
                                      <m:t>2</m:t>
                                    </m:r>
                                  </m:sup>
                                </m:sSup>
                              </m:den>
                            </m:f>
                          </m:sup>
                        </m:sSup>
                        <m:r>
                          <a:rPr lang="en-US" i="1">
                            <a:latin typeface="Cambria Math" panose="02040503050406030204" pitchFamily="18" charset="0"/>
                          </a:rPr>
                          <m:t>𝑑𝑡</m:t>
                        </m:r>
                      </m:e>
                    </m:nary>
                  </m:oMath>
                </a14:m>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r="-968"/>
                </a:stretch>
              </a:blipFill>
            </p:spPr>
            <p:txBody>
              <a:bodyPr/>
              <a:lstStyle/>
              <a:p>
                <a:r>
                  <a:rPr lang="en-US">
                    <a:noFill/>
                  </a:rPr>
                  <a:t> </a:t>
                </a:r>
              </a:p>
            </p:txBody>
          </p:sp>
        </mc:Fallback>
      </mc:AlternateContent>
    </p:spTree>
    <p:extLst>
      <p:ext uri="{BB962C8B-B14F-4D97-AF65-F5344CB8AC3E}">
        <p14:creationId xmlns:p14="http://schemas.microsoft.com/office/powerpoint/2010/main" xmlns="" val="31821666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Normal Random Variable</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07393"/>
                <a:ext cx="11338560" cy="4572000"/>
              </a:xfrm>
            </p:spPr>
            <p:txBody>
              <a:bodyPr/>
              <a:lstStyle/>
              <a:p>
                <a:pPr marL="0" indent="0">
                  <a:buNone/>
                </a:pPr>
                <a:r>
                  <a:rPr lang="en-US" dirty="0"/>
                  <a:t>The area under the normal density function’s graph within a specified range (</a:t>
                </a:r>
                <a:r>
                  <a:rPr lang="en-US" i="1" dirty="0" err="1"/>
                  <a:t>a</a:t>
                </a:r>
                <a:r>
                  <a:rPr lang="en-US" dirty="0" err="1"/>
                  <a:t>,</a:t>
                </a:r>
                <a:r>
                  <a:rPr lang="en-US" i="1" dirty="0" err="1"/>
                  <a:t>b</a:t>
                </a:r>
                <a:r>
                  <a:rPr lang="en-US" dirty="0"/>
                  <a:t>) is found by evaluating the following definite integral:</a:t>
                </a:r>
              </a:p>
              <a:p>
                <a:pPr marL="0" indent="0">
                  <a:buNone/>
                </a:pPr>
                <a:r>
                  <a:rPr lang="en-US" dirty="0"/>
                  <a:t/>
                </a:r>
                <a14:m>
                  <m:oMath xmlns:m="http://schemas.openxmlformats.org/officeDocument/2006/math">
                    <m:r>
                      <a:rPr lang="en-US" i="1">
                        <a:latin typeface="Cambria Math" panose="02040503050406030204" pitchFamily="18" charset="0"/>
                      </a:rPr>
                      <m:t>𝑃</m:t>
                    </m:r>
                    <m:r>
                      <a:rPr lang="en-US" i="1">
                        <a:latin typeface="Cambria Math" panose="02040503050406030204" pitchFamily="18" charset="0"/>
                      </a:rPr>
                      <m:t>(</m:t>
                    </m:r>
                    <m:r>
                      <a:rPr lang="en-US" i="1">
                        <a:latin typeface="Cambria Math" panose="02040503050406030204" pitchFamily="18" charset="0"/>
                      </a:rPr>
                      <m:t>𝑎</m:t>
                    </m:r>
                    <m:r>
                      <a:rPr lang="en-US" i="1">
                        <a:latin typeface="Cambria Math" panose="02040503050406030204" pitchFamily="18" charset="0"/>
                      </a:rPr>
                      <m:t>≤</m:t>
                    </m:r>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𝑏</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1</m:t>
                        </m:r>
                      </m:num>
                      <m:den>
                        <m:r>
                          <a:rPr lang="en-US" i="1">
                            <a:latin typeface="Cambria Math" panose="02040503050406030204" pitchFamily="18" charset="0"/>
                          </a:rPr>
                          <m:t>𝜎</m:t>
                        </m:r>
                        <m:rad>
                          <m:radPr>
                            <m:degHide m:val="on"/>
                            <m:ctrlPr>
                              <a:rPr lang="en-US" i="1">
                                <a:latin typeface="Cambria Math" panose="02040503050406030204" pitchFamily="18" charset="0"/>
                              </a:rPr>
                            </m:ctrlPr>
                          </m:radPr>
                          <m:deg/>
                          <m:e>
                            <m:r>
                              <a:rPr lang="en-US" i="1">
                                <a:latin typeface="Cambria Math" panose="02040503050406030204" pitchFamily="18" charset="0"/>
                              </a:rPr>
                              <m:t>2</m:t>
                            </m:r>
                            <m:r>
                              <a:rPr lang="en-US" i="1">
                                <a:latin typeface="Cambria Math" panose="02040503050406030204" pitchFamily="18" charset="0"/>
                              </a:rPr>
                              <m:t>𝜋</m:t>
                            </m:r>
                          </m:e>
                        </m:rad>
                      </m:den>
                    </m:f>
                    <m:nary>
                      <m:naryPr>
                        <m:limLoc m:val="subSup"/>
                        <m:ctrlPr>
                          <a:rPr lang="en-US" i="1">
                            <a:latin typeface="Cambria Math" panose="02040503050406030204" pitchFamily="18" charset="0"/>
                          </a:rPr>
                        </m:ctrlPr>
                      </m:naryPr>
                      <m:sub>
                        <m:r>
                          <a:rPr lang="en-US" i="1">
                            <a:latin typeface="Cambria Math" panose="02040503050406030204" pitchFamily="18" charset="0"/>
                          </a:rPr>
                          <m:t>𝑎</m:t>
                        </m:r>
                      </m:sub>
                      <m:sup>
                        <m:r>
                          <a:rPr lang="en-US" i="1">
                            <a:latin typeface="Cambria Math" panose="02040503050406030204" pitchFamily="18" charset="0"/>
                          </a:rPr>
                          <m:t>𝑏</m:t>
                        </m:r>
                      </m:sup>
                      <m:e>
                        <m:sSup>
                          <m:sSupPr>
                            <m:ctrlPr>
                              <a:rPr lang="en-US" i="1">
                                <a:latin typeface="Cambria Math" panose="02040503050406030204" pitchFamily="18" charset="0"/>
                              </a:rPr>
                            </m:ctrlPr>
                          </m:sSupPr>
                          <m:e>
                            <m:r>
                              <a:rPr lang="en-US" i="1">
                                <a:latin typeface="Cambria Math" panose="02040503050406030204" pitchFamily="18" charset="0"/>
                              </a:rPr>
                              <m:t>𝑒</m:t>
                            </m:r>
                          </m:e>
                          <m:sup>
                            <m:f>
                              <m:fPr>
                                <m:ctrlPr>
                                  <a:rPr lang="en-US" i="1">
                                    <a:latin typeface="Cambria Math" panose="02040503050406030204" pitchFamily="18" charset="0"/>
                                  </a:rPr>
                                </m:ctrlPr>
                              </m:fPr>
                              <m:num>
                                <m:sSup>
                                  <m:sSupPr>
                                    <m:ctrlPr>
                                      <a:rPr lang="en-US" i="1">
                                        <a:latin typeface="Cambria Math" panose="02040503050406030204" pitchFamily="18" charset="0"/>
                                      </a:rPr>
                                    </m:ctrlPr>
                                  </m:sSupPr>
                                  <m:e>
                                    <m:r>
                                      <a:rPr lang="en-US" i="1">
                                        <a:latin typeface="Cambria Math" panose="02040503050406030204" pitchFamily="18" charset="0"/>
                                      </a:rPr>
                                      <m:t>−(</m:t>
                                    </m:r>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𝜇</m:t>
                                    </m:r>
                                    <m:r>
                                      <a:rPr lang="en-US" i="1">
                                        <a:latin typeface="Cambria Math" panose="02040503050406030204" pitchFamily="18" charset="0"/>
                                      </a:rPr>
                                      <m:t>)</m:t>
                                    </m:r>
                                  </m:e>
                                  <m:sup>
                                    <m:r>
                                      <a:rPr lang="en-US" i="1">
                                        <a:latin typeface="Cambria Math" panose="02040503050406030204" pitchFamily="18" charset="0"/>
                                      </a:rPr>
                                      <m:t>2</m:t>
                                    </m:r>
                                  </m:sup>
                                </m:sSup>
                              </m:num>
                              <m:den>
                                <m:sSup>
                                  <m:sSupPr>
                                    <m:ctrlPr>
                                      <a:rPr lang="en-US" i="1">
                                        <a:latin typeface="Cambria Math" panose="02040503050406030204" pitchFamily="18" charset="0"/>
                                      </a:rPr>
                                    </m:ctrlPr>
                                  </m:sSupPr>
                                  <m:e>
                                    <m:r>
                                      <a:rPr lang="en-US" i="1">
                                        <a:latin typeface="Cambria Math" panose="02040503050406030204" pitchFamily="18" charset="0"/>
                                      </a:rPr>
                                      <m:t>2</m:t>
                                    </m:r>
                                    <m:r>
                                      <a:rPr lang="en-US" i="1">
                                        <a:latin typeface="Cambria Math" panose="02040503050406030204" pitchFamily="18" charset="0"/>
                                      </a:rPr>
                                      <m:t>𝜎</m:t>
                                    </m:r>
                                  </m:e>
                                  <m:sup>
                                    <m:r>
                                      <a:rPr lang="en-US" i="1">
                                        <a:latin typeface="Cambria Math" panose="02040503050406030204" pitchFamily="18" charset="0"/>
                                      </a:rPr>
                                      <m:t>2</m:t>
                                    </m:r>
                                  </m:sup>
                                </m:sSup>
                              </m:den>
                            </m:f>
                          </m:sup>
                        </m:sSup>
                        <m:r>
                          <a:rPr lang="en-US" i="1">
                            <a:latin typeface="Cambria Math" panose="02040503050406030204" pitchFamily="18" charset="0"/>
                          </a:rPr>
                          <m:t>𝑑𝑦</m:t>
                        </m:r>
                      </m:e>
                    </m:nary>
                  </m:oMath>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07393"/>
                <a:ext cx="11338560" cy="4572000"/>
              </a:xfrm>
              <a:blipFill rotWithShape="0">
                <a:blip r:embed="rId2" cstate="print"/>
                <a:stretch>
                  <a:fillRect l="-1022" t="-1200"/>
                </a:stretch>
              </a:blipFill>
            </p:spPr>
            <p:txBody>
              <a:bodyPr/>
              <a:lstStyle/>
              <a:p>
                <a:r>
                  <a:rPr lang="en-US">
                    <a:noFill/>
                  </a:rPr>
                  <a:t> </a:t>
                </a:r>
              </a:p>
            </p:txBody>
          </p:sp>
        </mc:Fallback>
      </mc:AlternateContent>
      <p:pic>
        <p:nvPicPr>
          <p:cNvPr id="4" name="Picture 3"/>
          <p:cNvPicPr/>
          <p:nvPr/>
        </p:nvPicPr>
        <p:blipFill>
          <a:blip r:embed="rId3" cstate="print">
            <a:grayscl/>
            <a:lum/>
          </a:blip>
          <a:srcRect/>
          <a:stretch>
            <a:fillRect/>
          </a:stretch>
        </p:blipFill>
        <p:spPr bwMode="auto">
          <a:xfrm>
            <a:off x="2927555" y="3588534"/>
            <a:ext cx="5943600" cy="2864485"/>
          </a:xfrm>
          <a:prstGeom prst="rect">
            <a:avLst/>
          </a:prstGeom>
          <a:noFill/>
          <a:ln w="9525">
            <a:noFill/>
            <a:miter lim="800000"/>
            <a:headEnd/>
            <a:tailEnd/>
          </a:ln>
        </p:spPr>
      </p:pic>
      <p:sp>
        <p:nvSpPr>
          <p:cNvPr id="5" name="Line 79"/>
          <p:cNvSpPr>
            <a:spLocks noChangeShapeType="1"/>
          </p:cNvSpPr>
          <p:nvPr/>
        </p:nvSpPr>
        <p:spPr bwMode="auto">
          <a:xfrm>
            <a:off x="4790614" y="5208102"/>
            <a:ext cx="0" cy="625475"/>
          </a:xfrm>
          <a:prstGeom prst="line">
            <a:avLst/>
          </a:prstGeom>
          <a:noFill/>
          <a:ln w="9525">
            <a:solidFill>
              <a:srgbClr val="000000"/>
            </a:solidFill>
            <a:prstDash val="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Line 79"/>
          <p:cNvSpPr>
            <a:spLocks noChangeShapeType="1"/>
          </p:cNvSpPr>
          <p:nvPr/>
        </p:nvSpPr>
        <p:spPr bwMode="auto">
          <a:xfrm>
            <a:off x="6702988" y="5208101"/>
            <a:ext cx="0" cy="625475"/>
          </a:xfrm>
          <a:prstGeom prst="line">
            <a:avLst/>
          </a:prstGeom>
          <a:noFill/>
          <a:ln w="9525">
            <a:solidFill>
              <a:srgbClr val="000000"/>
            </a:solidFill>
            <a:prstDash val="dash"/>
            <a:round/>
            <a:headEnd/>
            <a:tailEnd/>
          </a:ln>
          <a:extLst>
            <a:ext uri="{909E8E84-426E-40DD-AFC4-6F175D3DCCD1}">
              <a14:hiddenFill xmlns:a14="http://schemas.microsoft.com/office/drawing/2010/main" xmlns="">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1" name="TextBox 10"/>
          <p:cNvSpPr txBox="1"/>
          <p:nvPr/>
        </p:nvSpPr>
        <p:spPr>
          <a:xfrm>
            <a:off x="4639771" y="5710146"/>
            <a:ext cx="301686" cy="369332"/>
          </a:xfrm>
          <a:prstGeom prst="rect">
            <a:avLst/>
          </a:prstGeom>
          <a:noFill/>
        </p:spPr>
        <p:txBody>
          <a:bodyPr wrap="none" rtlCol="0">
            <a:spAutoFit/>
          </a:bodyPr>
          <a:lstStyle/>
          <a:p>
            <a:r>
              <a:rPr lang="en-US" dirty="0"/>
              <a:t>a</a:t>
            </a:r>
          </a:p>
        </p:txBody>
      </p:sp>
      <p:sp>
        <p:nvSpPr>
          <p:cNvPr id="12" name="TextBox 11"/>
          <p:cNvSpPr txBox="1"/>
          <p:nvPr/>
        </p:nvSpPr>
        <p:spPr>
          <a:xfrm>
            <a:off x="6591693" y="5771819"/>
            <a:ext cx="292068" cy="323165"/>
          </a:xfrm>
          <a:prstGeom prst="rect">
            <a:avLst/>
          </a:prstGeom>
          <a:noFill/>
        </p:spPr>
        <p:txBody>
          <a:bodyPr wrap="none" rtlCol="0">
            <a:spAutoFit/>
          </a:bodyPr>
          <a:lstStyle/>
          <a:p>
            <a:r>
              <a:rPr lang="en-US" sz="1500" dirty="0"/>
              <a:t>b</a:t>
            </a:r>
          </a:p>
        </p:txBody>
      </p:sp>
      <p:sp>
        <p:nvSpPr>
          <p:cNvPr id="13" name="TextBox 12"/>
          <p:cNvSpPr txBox="1"/>
          <p:nvPr/>
        </p:nvSpPr>
        <p:spPr>
          <a:xfrm>
            <a:off x="5165765" y="6018765"/>
            <a:ext cx="1260281" cy="600164"/>
          </a:xfrm>
          <a:prstGeom prst="rect">
            <a:avLst/>
          </a:prstGeom>
          <a:noFill/>
        </p:spPr>
        <p:txBody>
          <a:bodyPr wrap="none" rtlCol="0">
            <a:spAutoFit/>
          </a:bodyPr>
          <a:lstStyle/>
          <a:p>
            <a:r>
              <a:rPr lang="en-US" sz="1500" b="1" dirty="0">
                <a:sym typeface="Symbol" panose="05050102010706020507" pitchFamily="18" charset="2"/>
              </a:rPr>
              <a:t></a:t>
            </a:r>
            <a:r>
              <a:rPr lang="en-US" sz="1500" b="1" dirty="0"/>
              <a:t> = 0, </a:t>
            </a:r>
            <a:r>
              <a:rPr lang="en-US" sz="1500" b="1" dirty="0">
                <a:sym typeface="Symbol" panose="05050102010706020507" pitchFamily="18" charset="2"/>
              </a:rPr>
              <a:t></a:t>
            </a:r>
            <a:r>
              <a:rPr lang="en-US" sz="1500" b="1" dirty="0"/>
              <a:t> =  1</a:t>
            </a:r>
          </a:p>
          <a:p>
            <a:endParaRPr lang="en-US" dirty="0"/>
          </a:p>
        </p:txBody>
      </p:sp>
    </p:spTree>
    <p:extLst>
      <p:ext uri="{BB962C8B-B14F-4D97-AF65-F5344CB8AC3E}">
        <p14:creationId xmlns:p14="http://schemas.microsoft.com/office/powerpoint/2010/main" xmlns="" val="29531754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Normal Random Variable (continued)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The standard normal random variable, usually denoted by </a:t>
                </a:r>
                <a:r>
                  <a:rPr lang="en-US" i="1" dirty="0"/>
                  <a:t>Z,</a:t>
                </a:r>
                <a:r>
                  <a:rPr lang="en-US" dirty="0"/>
                  <a:t> has mean 0 and variance 1. Thus, we can write </a:t>
                </a:r>
                <a:r>
                  <a:rPr lang="en-US" i="1" dirty="0"/>
                  <a:t>Z ~ N</a:t>
                </a:r>
                <a:r>
                  <a:rPr lang="en-US" dirty="0"/>
                  <a:t>(</a:t>
                </a:r>
                <a:r>
                  <a:rPr lang="en-US" i="1" dirty="0"/>
                  <a:t>0,1</a:t>
                </a:r>
                <a:r>
                  <a:rPr lang="en-US" dirty="0"/>
                  <a:t>). It is also easy to see that if </a:t>
                </a:r>
                <a:r>
                  <a:rPr lang="en-US" i="1" dirty="0"/>
                  <a:t>Y ~ N</a:t>
                </a:r>
                <a:r>
                  <a:rPr lang="en-US" dirty="0"/>
                  <a:t>(μ,σ</a:t>
                </a:r>
                <a:r>
                  <a:rPr lang="en-US" baseline="30000" dirty="0"/>
                  <a:t>2</a:t>
                </a:r>
                <a:r>
                  <a:rPr lang="en-US" dirty="0"/>
                  <a:t>), then </a:t>
                </a:r>
                <a:r>
                  <a:rPr lang="en-US" i="1" dirty="0"/>
                  <a:t>Y = μ + </a:t>
                </a:r>
                <a:r>
                  <a:rPr lang="en-US" i="1" dirty="0" err="1"/>
                  <a:t>σZ</a:t>
                </a:r>
                <a:r>
                  <a:rPr lang="en-US" dirty="0"/>
                  <a:t>. This linear relationship means that every calculation of the distribution function for a normal random variable </a:t>
                </a:r>
                <a:r>
                  <a:rPr lang="en-US" i="1" dirty="0"/>
                  <a:t>Y</a:t>
                </a:r>
                <a:r>
                  <a:rPr lang="en-US" dirty="0"/>
                  <a:t> can be reduced to a calculation of the distribution function for the standard normal random variable </a:t>
                </a:r>
                <a:r>
                  <a:rPr lang="en-US" i="1" dirty="0"/>
                  <a:t>Z.</a:t>
                </a:r>
                <a:r>
                  <a:rPr lang="en-US" dirty="0"/>
                  <a:t> It is convenient to use the notation </a:t>
                </a:r>
                <a:r>
                  <a:rPr lang="en-US" i="1" dirty="0"/>
                  <a:t>N</a:t>
                </a:r>
                <a:r>
                  <a:rPr lang="en-US" dirty="0"/>
                  <a:t>(</a:t>
                </a:r>
                <a:r>
                  <a:rPr lang="en-US" i="1" dirty="0"/>
                  <a:t>z</a:t>
                </a:r>
                <a:r>
                  <a:rPr lang="en-US" dirty="0"/>
                  <a:t>) to refer to the distribution function of </a:t>
                </a:r>
                <a:r>
                  <a:rPr lang="en-US" i="1" dirty="0"/>
                  <a:t>Z; </a:t>
                </a:r>
                <a:r>
                  <a:rPr lang="en-US" dirty="0"/>
                  <a:t>that is, </a:t>
                </a:r>
                <a:r>
                  <a:rPr lang="en-US" i="1" dirty="0"/>
                  <a:t>N</a:t>
                </a:r>
                <a:r>
                  <a:rPr lang="en-US" dirty="0"/>
                  <a:t>(</a:t>
                </a:r>
                <a:r>
                  <a:rPr lang="en-US" i="1" dirty="0"/>
                  <a:t>z</a:t>
                </a:r>
                <a:r>
                  <a:rPr lang="en-US" dirty="0"/>
                  <a:t>) = </a:t>
                </a:r>
                <a:r>
                  <a:rPr lang="en-US" i="1" dirty="0"/>
                  <a:t>P</a:t>
                </a:r>
                <a:r>
                  <a:rPr lang="en-US" dirty="0"/>
                  <a:t>(</a:t>
                </a:r>
                <a:r>
                  <a:rPr lang="en-US" i="1" dirty="0"/>
                  <a:t>Z ≤ z</a:t>
                </a:r>
                <a:r>
                  <a:rPr lang="en-US" dirty="0"/>
                  <a:t>). The formula that relates the distribution function for </a:t>
                </a:r>
                <a:r>
                  <a:rPr lang="en-US" i="1" dirty="0"/>
                  <a:t>Y </a:t>
                </a:r>
                <a:r>
                  <a:rPr lang="en-US" dirty="0"/>
                  <a:t>in terms of that for </a:t>
                </a:r>
                <a:r>
                  <a:rPr lang="en-US" i="1" dirty="0"/>
                  <a:t>Z</a:t>
                </a:r>
                <a:r>
                  <a:rPr lang="en-US" dirty="0"/>
                  <a:t> is quite simple:</a:t>
                </a:r>
              </a:p>
              <a:p>
                <a:pPr marL="0" indent="0">
                  <a:buNone/>
                </a:pPr>
                <a14:m>
                  <m:oMathPara xmlns:m="http://schemas.openxmlformats.org/officeDocument/2006/math">
                    <m:oMathParaPr>
                      <m:jc m:val="centerGroup"/>
                    </m:oMathParaPr>
                    <m:oMath xmlns:m="http://schemas.openxmlformats.org/officeDocument/2006/math">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𝑌</m:t>
                          </m:r>
                          <m:r>
                            <a:rPr lang="en-US" i="1">
                              <a:latin typeface="Cambria Math" panose="02040503050406030204" pitchFamily="18" charset="0"/>
                            </a:rPr>
                            <m:t>≤</m:t>
                          </m:r>
                          <m:r>
                            <a:rPr lang="en-US" i="1">
                              <a:latin typeface="Cambria Math" panose="02040503050406030204" pitchFamily="18" charset="0"/>
                            </a:rPr>
                            <m:t>𝑦</m:t>
                          </m:r>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𝜇</m:t>
                          </m:r>
                          <m:r>
                            <a:rPr lang="en-US" i="1">
                              <a:latin typeface="Cambria Math" panose="02040503050406030204" pitchFamily="18" charset="0"/>
                            </a:rPr>
                            <m:t>+</m:t>
                          </m:r>
                          <m:r>
                            <a:rPr lang="en-US" i="1">
                              <a:latin typeface="Cambria Math" panose="02040503050406030204" pitchFamily="18" charset="0"/>
                            </a:rPr>
                            <m:t>𝜎</m:t>
                          </m:r>
                          <m:r>
                            <a:rPr lang="en-US" i="1">
                              <a:latin typeface="Cambria Math" panose="02040503050406030204" pitchFamily="18" charset="0"/>
                            </a:rPr>
                            <m:t>𝑍</m:t>
                          </m:r>
                          <m:r>
                            <a:rPr lang="en-US" i="1">
                              <a:latin typeface="Cambria Math" panose="02040503050406030204" pitchFamily="18" charset="0"/>
                            </a:rPr>
                            <m:t>≤</m:t>
                          </m:r>
                          <m:r>
                            <a:rPr lang="en-US" i="1">
                              <a:latin typeface="Cambria Math" panose="02040503050406030204" pitchFamily="18" charset="0"/>
                            </a:rPr>
                            <m:t>𝑦</m:t>
                          </m:r>
                        </m:e>
                      </m:d>
                      <m:r>
                        <a:rPr lang="en-US" i="1">
                          <a:latin typeface="Cambria Math" panose="02040503050406030204" pitchFamily="18" charset="0"/>
                        </a:rPr>
                        <m:t>=</m:t>
                      </m:r>
                      <m:r>
                        <a:rPr lang="en-US" i="1">
                          <a:latin typeface="Cambria Math" panose="02040503050406030204" pitchFamily="18" charset="0"/>
                        </a:rPr>
                        <m:t>𝑃</m:t>
                      </m:r>
                      <m:d>
                        <m:dPr>
                          <m:ctrlPr>
                            <a:rPr lang="en-US" i="1">
                              <a:latin typeface="Cambria Math" panose="02040503050406030204" pitchFamily="18" charset="0"/>
                            </a:rPr>
                          </m:ctrlPr>
                        </m:dPr>
                        <m:e>
                          <m:r>
                            <a:rPr lang="en-US" i="1">
                              <a:latin typeface="Cambria Math" panose="02040503050406030204" pitchFamily="18" charset="0"/>
                            </a:rPr>
                            <m:t>𝑍</m:t>
                          </m:r>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𝜇</m:t>
                              </m:r>
                            </m:num>
                            <m:den>
                              <m:r>
                                <a:rPr lang="en-US" i="1">
                                  <a:latin typeface="Cambria Math" panose="02040503050406030204" pitchFamily="18" charset="0"/>
                                </a:rPr>
                                <m:t>𝜎</m:t>
                              </m:r>
                            </m:den>
                          </m:f>
                        </m:e>
                      </m:d>
                      <m:r>
                        <a:rPr lang="en-US" i="1">
                          <a:latin typeface="Cambria Math" panose="02040503050406030204" pitchFamily="18" charset="0"/>
                        </a:rPr>
                        <m:t>=</m:t>
                      </m:r>
                      <m:r>
                        <a:rPr lang="en-US" i="1">
                          <a:latin typeface="Cambria Math" panose="02040503050406030204" pitchFamily="18" charset="0"/>
                        </a:rPr>
                        <m:t>𝑁</m:t>
                      </m:r>
                      <m:d>
                        <m:dPr>
                          <m:ctrlPr>
                            <a:rPr lang="en-US" i="1">
                              <a:latin typeface="Cambria Math" panose="02040503050406030204" pitchFamily="18" charset="0"/>
                            </a:rPr>
                          </m:ctrlPr>
                        </m:dPr>
                        <m:e>
                          <m:f>
                            <m:fPr>
                              <m:ctrlPr>
                                <a:rPr lang="en-US" i="1">
                                  <a:latin typeface="Cambria Math" panose="02040503050406030204" pitchFamily="18" charset="0"/>
                                </a:rPr>
                              </m:ctrlPr>
                            </m:fPr>
                            <m:num>
                              <m:r>
                                <a:rPr lang="en-US" i="1">
                                  <a:latin typeface="Cambria Math" panose="02040503050406030204" pitchFamily="18" charset="0"/>
                                </a:rPr>
                                <m:t>𝑦</m:t>
                              </m:r>
                              <m:r>
                                <a:rPr lang="en-US" i="1">
                                  <a:latin typeface="Cambria Math" panose="02040503050406030204" pitchFamily="18" charset="0"/>
                                </a:rPr>
                                <m:t>−</m:t>
                              </m:r>
                              <m:r>
                                <a:rPr lang="en-US" i="1">
                                  <a:latin typeface="Cambria Math" panose="02040503050406030204" pitchFamily="18" charset="0"/>
                                </a:rPr>
                                <m:t>𝜇</m:t>
                              </m:r>
                            </m:num>
                            <m:den>
                              <m:r>
                                <a:rPr lang="en-US" i="1">
                                  <a:latin typeface="Cambria Math" panose="02040503050406030204" pitchFamily="18" charset="0"/>
                                </a:rPr>
                                <m:t>𝜎</m:t>
                              </m:r>
                            </m:den>
                          </m:f>
                        </m:e>
                      </m:d>
                      <m:r>
                        <a:rPr lang="en-US" i="1">
                          <a:latin typeface="Cambria Math" panose="02040503050406030204" pitchFamily="18" charset="0"/>
                        </a:rPr>
                        <m:t>.</m:t>
                      </m:r>
                    </m:oMath>
                  </m:oMathPara>
                </a14:m>
                <a:endParaRPr lang="en-US" dirty="0"/>
              </a:p>
              <a:p>
                <a:pPr marL="0" indent="0">
                  <a:buNone/>
                </a:pPr>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720"/>
                </a:stretch>
              </a:blipFill>
            </p:spPr>
            <p:txBody>
              <a:bodyPr/>
              <a:lstStyle/>
              <a:p>
                <a:r>
                  <a:rPr lang="en-US">
                    <a:noFill/>
                  </a:rPr>
                  <a:t> </a:t>
                </a:r>
              </a:p>
            </p:txBody>
          </p:sp>
        </mc:Fallback>
      </mc:AlternateContent>
    </p:spTree>
    <p:extLst>
      <p:ext uri="{BB962C8B-B14F-4D97-AF65-F5344CB8AC3E}">
        <p14:creationId xmlns:p14="http://schemas.microsoft.com/office/powerpoint/2010/main" xmlns="" val="217459434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 Discrete State Models</a:t>
            </a:r>
          </a:p>
        </p:txBody>
      </p:sp>
      <p:sp>
        <p:nvSpPr>
          <p:cNvPr id="3" name="Content Placeholder 2"/>
          <p:cNvSpPr>
            <a:spLocks noGrp="1"/>
          </p:cNvSpPr>
          <p:nvPr>
            <p:ph sz="quarter" idx="1"/>
          </p:nvPr>
        </p:nvSpPr>
        <p:spPr/>
        <p:txBody>
          <a:bodyPr>
            <a:normAutofit/>
          </a:bodyPr>
          <a:lstStyle/>
          <a:p>
            <a:r>
              <a:rPr lang="en-US" sz="3200" dirty="0"/>
              <a:t>In Section A, we worked with riskless securities in single state, multiple period frameworks: e.g., each payment was valued </a:t>
            </a:r>
            <a:r>
              <a:rPr lang="en-US" sz="3200" i="1" dirty="0"/>
              <a:t>d</a:t>
            </a:r>
            <a:r>
              <a:rPr lang="en-US" sz="3200" i="1" baseline="-25000" dirty="0"/>
              <a:t>1</a:t>
            </a:r>
            <a:r>
              <a:rPr lang="en-US" sz="3200" dirty="0"/>
              <a:t>, </a:t>
            </a:r>
            <a:r>
              <a:rPr lang="en-US" sz="3200" i="1" dirty="0"/>
              <a:t>d</a:t>
            </a:r>
            <a:r>
              <a:rPr lang="en-US" sz="3200" i="1" baseline="-25000" dirty="0"/>
              <a:t>2</a:t>
            </a:r>
            <a:r>
              <a:rPr lang="en-US" sz="3200" dirty="0"/>
              <a:t>, …, </a:t>
            </a:r>
            <a:r>
              <a:rPr lang="en-US" sz="3200" i="1" dirty="0"/>
              <a:t>d</a:t>
            </a:r>
            <a:r>
              <a:rPr lang="en-US" sz="3200" i="1" baseline="-25000" dirty="0"/>
              <a:t>n</a:t>
            </a:r>
            <a:r>
              <a:rPr lang="en-US" sz="3200" dirty="0"/>
              <a:t>.</a:t>
            </a:r>
          </a:p>
          <a:p>
            <a:r>
              <a:rPr lang="en-US" sz="3200" dirty="0"/>
              <a:t>Now, we will examine multiple state risky markets in a single period.</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Outcomes, Payoffs and Pure Securities</a:t>
            </a:r>
          </a:p>
        </p:txBody>
      </p:sp>
      <p:sp>
        <p:nvSpPr>
          <p:cNvPr id="3" name="Content Placeholder 2"/>
          <p:cNvSpPr>
            <a:spLocks noGrp="1"/>
          </p:cNvSpPr>
          <p:nvPr>
            <p:ph sz="quarter" idx="1"/>
          </p:nvPr>
        </p:nvSpPr>
        <p:spPr/>
        <p:txBody>
          <a:bodyPr>
            <a:normAutofit fontScale="92500"/>
          </a:bodyPr>
          <a:lstStyle/>
          <a:p>
            <a:pPr marL="0" indent="0">
              <a:buNone/>
            </a:pPr>
            <a:r>
              <a:rPr lang="en-US" dirty="0"/>
              <a:t>Assume the following: </a:t>
            </a:r>
          </a:p>
          <a:p>
            <a:pPr marL="0" lvl="0" indent="0">
              <a:buNone/>
            </a:pPr>
            <a:r>
              <a:rPr lang="en-US" dirty="0"/>
              <a:t>1.)  There exist </a:t>
            </a:r>
            <a:r>
              <a:rPr lang="en-US" i="1" dirty="0"/>
              <a:t>n</a:t>
            </a:r>
            <a:r>
              <a:rPr lang="en-US" dirty="0"/>
              <a:t> potential </a:t>
            </a:r>
            <a:r>
              <a:rPr lang="en-US" i="1" dirty="0"/>
              <a:t>states of nature</a:t>
            </a:r>
            <a:r>
              <a:rPr lang="en-US" dirty="0"/>
              <a:t> (prices) in a one-time 	period framework.</a:t>
            </a:r>
          </a:p>
          <a:p>
            <a:pPr marL="0" lvl="0" indent="0">
              <a:buNone/>
            </a:pPr>
            <a:r>
              <a:rPr lang="en-US" dirty="0"/>
              <a:t>2.)  Each security will have exactly one payoff</a:t>
            </a:r>
            <a:r>
              <a:rPr lang="en-US" dirty="0">
                <a:solidFill>
                  <a:srgbClr val="FF0000"/>
                </a:solidFill>
              </a:rPr>
              <a:t>  </a:t>
            </a:r>
            <a:r>
              <a:rPr lang="en-US" dirty="0"/>
              <a:t>resulting from each potential state of nature.</a:t>
            </a:r>
          </a:p>
          <a:p>
            <a:pPr marL="0" lvl="0" indent="0">
              <a:buNone/>
            </a:pPr>
            <a:r>
              <a:rPr lang="en-US" sz="2600" dirty="0"/>
              <a:t>3.)  Only one state of nature will occur at the end of the period (states are mutually exclusive) and which state occurs is ex-ante unknown.</a:t>
            </a:r>
          </a:p>
          <a:p>
            <a:pPr marL="0" lvl="0" indent="0">
              <a:buNone/>
            </a:pPr>
            <a:r>
              <a:rPr lang="en-US" sz="2600" dirty="0"/>
              <a:t>4.)  Each investor's utility or satisfaction is a function only of his level of wealth; the state of nature is important only to the extent that the investor's wealth is affected.</a:t>
            </a:r>
          </a:p>
          <a:p>
            <a:pPr marL="0" indent="0">
              <a:buNone/>
            </a:pPr>
            <a:r>
              <a:rPr lang="en-US" sz="2600" dirty="0"/>
              <a:t>5.)  Capital markets are in equilibrium (supply equals demand) for all securities.</a:t>
            </a:r>
          </a:p>
        </p:txBody>
      </p:sp>
    </p:spTree>
    <p:extLst>
      <p:ext uri="{BB962C8B-B14F-4D97-AF65-F5344CB8AC3E}">
        <p14:creationId xmlns:p14="http://schemas.microsoft.com/office/powerpoint/2010/main" xmlns="" val="11913479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Payoff Vectors</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lnSpcReduction="10000"/>
              </a:bodyPr>
              <a:lstStyle/>
              <a:p>
                <a:r>
                  <a:rPr lang="en-US" dirty="0"/>
                  <a:t>Suppose that a given economy has </a:t>
                </a:r>
                <a:r>
                  <a:rPr lang="en-US" i="1" dirty="0"/>
                  <a:t>n</a:t>
                </a:r>
                <a:r>
                  <a:rPr lang="en-US" dirty="0"/>
                  <a:t> potential states of nature and there exists a security </a:t>
                </a:r>
                <a:r>
                  <a:rPr lang="en-US" i="1" dirty="0"/>
                  <a:t>x</a:t>
                </a:r>
                <a:r>
                  <a:rPr lang="en-US" dirty="0"/>
                  <a:t> with a known payoff vector:</a:t>
                </a:r>
              </a:p>
              <a:p>
                <a:pPr marL="0" indent="0" algn="ctr">
                  <a:buNone/>
                </a:pPr>
                <a:r>
                  <a:rPr lang="en-US" dirty="0"/>
                  <a:t/>
                </a:r>
                <a14:m>
                  <m:oMath xmlns:m="http://schemas.openxmlformats.org/officeDocument/2006/math">
                    <m:r>
                      <a:rPr lang="en-US" b="1" i="1">
                        <a:latin typeface="Cambria Math" panose="02040503050406030204" pitchFamily="18" charset="0"/>
                      </a:rPr>
                      <m:t>𝒙</m:t>
                    </m:r>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1</m:t>
                                      </m:r>
                                    </m:sub>
                                  </m:sSub>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2</m:t>
                                      </m:r>
                                    </m:sub>
                                  </m:sSub>
                                </m:e>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m:t>
                                        </m:r>
                                      </m:e>
                                      <m:e>
                                        <m:sSub>
                                          <m:sSubPr>
                                            <m:ctrlPr>
                                              <a:rPr lang="en-US" i="1">
                                                <a:latin typeface="Cambria Math" panose="02040503050406030204" pitchFamily="18" charset="0"/>
                                              </a:rPr>
                                            </m:ctrlPr>
                                          </m:sSubPr>
                                          <m:e>
                                            <m:r>
                                              <a:rPr lang="en-US" i="1">
                                                <a:latin typeface="Cambria Math" panose="02040503050406030204" pitchFamily="18" charset="0"/>
                                              </a:rPr>
                                              <m:t>𝑥</m:t>
                                            </m:r>
                                          </m:e>
                                          <m:sub>
                                            <m:r>
                                              <a:rPr lang="en-US" i="1">
                                                <a:latin typeface="Cambria Math" panose="02040503050406030204" pitchFamily="18" charset="0"/>
                                              </a:rPr>
                                              <m:t>𝑛</m:t>
                                            </m:r>
                                          </m:sub>
                                        </m:sSub>
                                      </m:e>
                                    </m:mr>
                                  </m:m>
                                </m:e>
                              </m:mr>
                            </m:m>
                          </m:e>
                        </m:d>
                      </m:e>
                      <m:sup>
                        <m:r>
                          <a:rPr lang="en-US" i="1">
                            <a:latin typeface="Cambria Math" panose="02040503050406030204" pitchFamily="18" charset="0"/>
                          </a:rPr>
                          <m:t>𝑇</m:t>
                        </m:r>
                      </m:sup>
                    </m:sSup>
                    <m:r>
                      <a:rPr lang="en-US">
                        <a:latin typeface="Cambria Math" panose="02040503050406030204" pitchFamily="18" charset="0"/>
                      </a:rPr>
                      <m:t>.</m:t>
                    </m:r>
                  </m:oMath>
                </a14:m>
                <a:r>
                  <a:rPr lang="en-US" dirty="0"/>
                  <a:t>  </a:t>
                </a:r>
              </a:p>
              <a:p>
                <a:r>
                  <a:rPr lang="en-US" dirty="0"/>
                  <a:t>Vector </a:t>
                </a:r>
                <a:r>
                  <a:rPr lang="en-US" b="1" dirty="0"/>
                  <a:t>x</a:t>
                </a:r>
                <a:r>
                  <a:rPr lang="en-US" dirty="0"/>
                  <a:t> defines every potential payoff for security </a:t>
                </a:r>
                <a:r>
                  <a:rPr lang="en-US" i="1" dirty="0"/>
                  <a:t>x</a:t>
                </a:r>
                <a:r>
                  <a:rPr lang="en-US" dirty="0"/>
                  <a:t> in this </a:t>
                </a:r>
                <a:r>
                  <a:rPr lang="en-US" i="1" dirty="0"/>
                  <a:t>n</a:t>
                </a:r>
                <a:r>
                  <a:rPr lang="en-US" dirty="0"/>
                  <a:t>-state world. We will value this security based on known values of other securities existing in this three-state economy.</a:t>
                </a:r>
              </a:p>
              <a:p>
                <a:r>
                  <a:rPr lang="en-US" dirty="0"/>
                  <a:t>The first step in the evaluation procedure is to decompose the security into an imaginary portfolio of </a:t>
                </a:r>
                <a:r>
                  <a:rPr lang="en-US" i="1" dirty="0"/>
                  <a:t>pure securities</a:t>
                </a:r>
                <a:r>
                  <a:rPr lang="en-US" dirty="0"/>
                  <a:t>. Define a pure security (also known as an elementary, primitive or Arrow-Debreu security) to be an investment that pays $1 if and only if a particular outcome or state of nature is realized and nothing otherwise. </a:t>
                </a:r>
                <a:endParaRPr lang="en-US" sz="2400"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2133" r="-1290"/>
                </a:stretch>
              </a:blipFill>
            </p:spPr>
            <p:txBody>
              <a:bodyPr/>
              <a:lstStyle/>
              <a:p>
                <a:r>
                  <a:rPr lang="en-US" dirty="0">
                    <a:noFill/>
                  </a:rPr>
                  <a:t> </a:t>
                </a:r>
              </a:p>
            </p:txBody>
          </p:sp>
        </mc:Fallback>
      </mc:AlternateContent>
    </p:spTree>
    <p:extLst>
      <p:ext uri="{BB962C8B-B14F-4D97-AF65-F5344CB8AC3E}">
        <p14:creationId xmlns:p14="http://schemas.microsoft.com/office/powerpoint/2010/main" xmlns="" val="1049227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Pure Securities</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r>
                  <a:rPr lang="en-US" dirty="0"/>
                  <a:t>Thus, the payoff vector for a given pure security </a:t>
                </a:r>
                <a:r>
                  <a:rPr lang="en-US" i="1" dirty="0" err="1"/>
                  <a:t>i</a:t>
                </a:r>
                <a:r>
                  <a:rPr lang="en-US" dirty="0"/>
                  <a:t> in an </a:t>
                </a:r>
                <a:r>
                  <a:rPr lang="en-US" i="1" dirty="0"/>
                  <a:t>n</a:t>
                </a:r>
                <a:r>
                  <a:rPr lang="en-US" dirty="0"/>
                  <a:t>- potential outcome economy will comprise </a:t>
                </a:r>
                <a:r>
                  <a:rPr lang="en-US" i="1" dirty="0"/>
                  <a:t>n</a:t>
                </a:r>
                <a:r>
                  <a:rPr lang="en-US" dirty="0"/>
                  <a:t> elements such that:</a:t>
                </a:r>
              </a:p>
              <a:p>
                <a:pPr marL="0" lvl="0" indent="0">
                  <a:buNone/>
                </a:pPr>
                <a:r>
                  <a:rPr lang="en-US" dirty="0"/>
                  <a:t>     1.) The </a:t>
                </a:r>
                <a:r>
                  <a:rPr lang="en-US" i="1" dirty="0" err="1"/>
                  <a:t>i</a:t>
                </a:r>
                <a:r>
                  <a:rPr lang="en-US" i="1" baseline="30000" dirty="0" err="1"/>
                  <a:t>th</a:t>
                </a:r>
                <a:r>
                  <a:rPr lang="en-US" dirty="0"/>
                  <a:t> element will equal 1.</a:t>
                </a:r>
              </a:p>
              <a:p>
                <a:pPr marL="0" lvl="0" indent="0">
                  <a:buNone/>
                </a:pPr>
                <a:r>
                  <a:rPr lang="en-US" dirty="0"/>
                  <a:t>     2.) All other elements will equal zero.</a:t>
                </a:r>
                <a:r>
                  <a:rPr lang="en-US" sz="2000" dirty="0"/>
                  <a:t> </a:t>
                </a:r>
              </a:p>
              <a:p>
                <a:r>
                  <a:rPr lang="en-US" dirty="0"/>
                  <a:t>For example, the following is the payoff vector of pure security 3 in an </a:t>
                </a:r>
                <a:r>
                  <a:rPr lang="en-US" i="1" dirty="0"/>
                  <a:t>n</a:t>
                </a:r>
                <a:r>
                  <a:rPr lang="en-US" dirty="0"/>
                  <a:t>- outcome economy</a:t>
                </a:r>
                <a:r>
                  <a:rPr lang="en-US" sz="2000" dirty="0"/>
                  <a:t>:</a:t>
                </a:r>
              </a:p>
              <a:p>
                <a:pPr marL="0" indent="0">
                  <a:buNone/>
                </a:pPr>
                <a14:m>
                  <m:oMathPara xmlns:m="http://schemas.openxmlformats.org/officeDocument/2006/math">
                    <m:oMathParaPr>
                      <m:jc m:val="centerGroup"/>
                    </m:oMathParaPr>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𝒆</m:t>
                          </m:r>
                        </m:e>
                        <m:sub>
                          <m:r>
                            <a:rPr lang="en-US" b="1" i="1">
                              <a:latin typeface="Cambria Math" panose="02040503050406030204" pitchFamily="18" charset="0"/>
                            </a:rPr>
                            <m:t>𝟑</m:t>
                          </m:r>
                        </m:sub>
                      </m:sSub>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e>
                                    <m:r>
                                      <a:rPr lang="en-US" i="1">
                                        <a:latin typeface="Cambria Math" panose="02040503050406030204" pitchFamily="18" charset="0"/>
                                      </a:rPr>
                                      <m:t>0</m:t>
                                    </m:r>
                                  </m:e>
                                  <m:e>
                                    <m:m>
                                      <m:mPr>
                                        <m:mcs>
                                          <m:mc>
                                            <m:mcPr>
                                              <m:count m:val="3"/>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a:rPr lang="en-US" i="1">
                                              <a:latin typeface="Cambria Math" panose="02040503050406030204" pitchFamily="18" charset="0"/>
                                            </a:rPr>
                                            <m:t>0</m:t>
                                          </m:r>
                                        </m:e>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m:t>
                                                </m:r>
                                              </m:e>
                                              <m:e>
                                                <m:r>
                                                  <a:rPr lang="en-US" i="1">
                                                    <a:latin typeface="Cambria Math" panose="02040503050406030204" pitchFamily="18" charset="0"/>
                                                    <a:ea typeface="Cambria Math" panose="02040503050406030204" pitchFamily="18" charset="0"/>
                                                  </a:rPr>
                                                  <m:t>0</m:t>
                                                </m:r>
                                              </m:e>
                                            </m:mr>
                                          </m:m>
                                        </m:e>
                                      </m:mr>
                                    </m:m>
                                  </m:e>
                                </m:mr>
                              </m:m>
                            </m:e>
                          </m:d>
                        </m:e>
                        <m:sup>
                          <m:r>
                            <a:rPr lang="en-US" i="1">
                              <a:latin typeface="Cambria Math" panose="02040503050406030204" pitchFamily="18" charset="0"/>
                            </a:rPr>
                            <m:t>𝑇</m:t>
                          </m:r>
                        </m:sup>
                      </m:sSup>
                      <m:r>
                        <a:rPr lang="en-US" i="1">
                          <a:latin typeface="Cambria Math" panose="02040503050406030204" pitchFamily="18" charset="0"/>
                        </a:rPr>
                        <m:t>.</m:t>
                      </m:r>
                    </m:oMath>
                  </m:oMathPara>
                </a14:m>
                <a:endParaRPr lang="en-US" dirty="0"/>
              </a:p>
              <a:p>
                <a:r>
                  <a:rPr lang="en-US" dirty="0"/>
                  <a:t> Each security with a payoff vector in this </a:t>
                </a:r>
                <a:r>
                  <a:rPr lang="en-US" i="1" dirty="0"/>
                  <a:t>n</a:t>
                </a:r>
                <a:r>
                  <a:rPr lang="en-US" dirty="0"/>
                  <a:t>-dimensional payoff space can be replicated with the </a:t>
                </a:r>
                <a:r>
                  <a:rPr lang="en-US" i="1" dirty="0"/>
                  <a:t>n</a:t>
                </a:r>
                <a:r>
                  <a:rPr lang="en-US" dirty="0"/>
                  <a:t> pure securities from this space.</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240884842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08222"/>
          </a:xfrm>
        </p:spPr>
        <p:txBody>
          <a:bodyPr>
            <a:normAutofit fontScale="90000"/>
          </a:bodyPr>
          <a:lstStyle/>
          <a:p>
            <a:r>
              <a:rPr lang="en-US" b="1" dirty="0"/>
              <a:t>Illustration Of A Market Described In Terms Of Pure Securities</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lnSpcReduction="10000"/>
              </a:bodyPr>
              <a:lstStyle/>
              <a:p>
                <a:pPr marL="0" indent="0">
                  <a:buNone/>
                </a:pPr>
                <a:r>
                  <a:rPr lang="en-US" dirty="0"/>
                  <a:t>Consider a market with two possible outcomes at time one. We wish to price securities at time zero based upon their payoffs at time one. Pure security 1 will pay 1 if and only if outcome 1 occurs at time one. Pure security 2 will pay 1 if and only if outcome 2 occurs at time one. The payoff vectors for pure securities 1 and 2 are: </a:t>
                </a:r>
              </a:p>
              <a:p>
                <a:pPr marL="0" indent="0" algn="ctr">
                  <a:buNone/>
                </a:pPr>
                <a:r>
                  <a:rPr lang="en-US" dirty="0"/>
                  <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𝒆</m:t>
                        </m:r>
                      </m:e>
                      <m:sub>
                        <m:r>
                          <a:rPr lang="en-US" b="1" i="1">
                            <a:latin typeface="Cambria Math" panose="02040503050406030204" pitchFamily="18" charset="0"/>
                          </a:rPr>
                          <m:t>𝟏</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mr>
                          <m:mr>
                            <m:e>
                              <m:r>
                                <a:rPr lang="en-US" i="1">
                                  <a:latin typeface="Cambria Math" panose="02040503050406030204" pitchFamily="18" charset="0"/>
                                </a:rPr>
                                <m:t>0</m:t>
                              </m:r>
                            </m:e>
                          </m:mr>
                        </m:m>
                      </m:e>
                    </m:d>
                  </m:oMath>
                </a14:m>
                <a:r>
                  <a:rPr lang="en-US" dirty="0"/>
                  <a:t> and</a:t>
                </a:r>
                <a14:m>
                  <m:oMath xmlns:m="http://schemas.openxmlformats.org/officeDocument/2006/math">
                    <m:sSub>
                      <m:sSubPr>
                        <m:ctrlPr>
                          <a:rPr lang="en-US" b="1" i="1">
                            <a:latin typeface="Cambria Math" panose="02040503050406030204" pitchFamily="18" charset="0"/>
                          </a:rPr>
                        </m:ctrlPr>
                      </m:sSubPr>
                      <m:e>
                        <m:r>
                          <a:rPr lang="en-US" b="1" i="1">
                            <a:latin typeface="Cambria Math" panose="02040503050406030204" pitchFamily="18" charset="0"/>
                          </a:rPr>
                          <m:t> </m:t>
                        </m:r>
                        <m:r>
                          <a:rPr lang="en-US" b="1" i="1">
                            <a:latin typeface="Cambria Math" panose="02040503050406030204" pitchFamily="18" charset="0"/>
                          </a:rPr>
                          <m:t>𝒆</m:t>
                        </m:r>
                      </m:e>
                      <m:sub>
                        <m:r>
                          <a:rPr lang="en-US" b="1" i="1">
                            <a:latin typeface="Cambria Math" panose="02040503050406030204" pitchFamily="18" charset="0"/>
                          </a:rPr>
                          <m:t>𝟐</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mr>
                          <m:mr>
                            <m:e>
                              <m:r>
                                <a:rPr lang="en-US" i="1">
                                  <a:latin typeface="Cambria Math" panose="02040503050406030204" pitchFamily="18" charset="0"/>
                                </a:rPr>
                                <m:t>1</m:t>
                              </m:r>
                            </m:e>
                          </m:mr>
                        </m:m>
                      </m:e>
                    </m:d>
                  </m:oMath>
                </a14:m>
                <a:r>
                  <a:rPr lang="en-US" dirty="0"/>
                  <a:t>, respectively.</a:t>
                </a:r>
              </a:p>
              <a:p>
                <a:pPr marL="0" indent="0">
                  <a:buNone/>
                </a:pPr>
                <a:endParaRPr lang="en-US" dirty="0"/>
              </a:p>
              <a:p>
                <a:pPr marL="0" indent="0">
                  <a:buNone/>
                </a:pPr>
                <a:r>
                  <a:rPr lang="en-US" dirty="0"/>
                  <a:t>Consider a stock x and bond b with payoff vectors:</a:t>
                </a:r>
              </a:p>
              <a:p>
                <a:pPr marL="0" indent="0" algn="ctr">
                  <a:buNone/>
                </a:pPr>
                <a:r>
                  <a:rPr lang="en-US" dirty="0"/>
                  <a:t/>
                </a:r>
                <a14:m>
                  <m:oMath xmlns:m="http://schemas.openxmlformats.org/officeDocument/2006/math">
                    <m:r>
                      <a:rPr lang="en-US" b="1">
                        <a:latin typeface="Cambria Math" panose="02040503050406030204" pitchFamily="18" charset="0"/>
                      </a:rPr>
                      <m:t>𝐱</m:t>
                    </m:r>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4</m:t>
                              </m:r>
                            </m:e>
                          </m:mr>
                          <m:mr>
                            <m:e>
                              <m:r>
                                <a:rPr lang="en-US" i="1">
                                  <a:latin typeface="Cambria Math" panose="02040503050406030204" pitchFamily="18" charset="0"/>
                                </a:rPr>
                                <m:t>2</m:t>
                              </m:r>
                            </m:e>
                          </m:mr>
                        </m:m>
                      </m:e>
                    </m:d>
                  </m:oMath>
                </a14:m>
                <a:r>
                  <a:rPr lang="en-US" dirty="0"/>
                  <a:t> and  </a:t>
                </a:r>
                <a14:m>
                  <m:oMath xmlns:m="http://schemas.openxmlformats.org/officeDocument/2006/math">
                    <m:r>
                      <a:rPr lang="en-US" b="1">
                        <a:latin typeface="Cambria Math" panose="02040503050406030204" pitchFamily="18" charset="0"/>
                      </a:rPr>
                      <m:t>𝐛</m:t>
                    </m:r>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mr>
                          <m:mr>
                            <m:e>
                              <m:r>
                                <a:rPr lang="en-US" i="1">
                                  <a:latin typeface="Cambria Math" panose="02040503050406030204" pitchFamily="18" charset="0"/>
                                </a:rPr>
                                <m:t>1</m:t>
                              </m:r>
                            </m:e>
                          </m:mr>
                        </m:m>
                      </m:e>
                    </m:d>
                  </m:oMath>
                </a14:m>
                <a:r>
                  <a:rPr lang="en-US" dirty="0"/>
                  <a:t>, respectively.</a:t>
                </a:r>
              </a:p>
              <a:p>
                <a:pPr marL="0" indent="0" algn="ctr">
                  <a:buNone/>
                </a:pPr>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a:stretch>
              </a:blipFill>
            </p:spPr>
            <p:txBody>
              <a:bodyPr/>
              <a:lstStyle/>
              <a:p>
                <a:r>
                  <a:rPr lang="en-US">
                    <a:noFill/>
                  </a:rPr>
                  <a:t> </a:t>
                </a:r>
              </a:p>
            </p:txBody>
          </p:sp>
        </mc:Fallback>
      </mc:AlternateContent>
    </p:spTree>
    <p:extLst>
      <p:ext uri="{BB962C8B-B14F-4D97-AF65-F5344CB8AC3E}">
        <p14:creationId xmlns:p14="http://schemas.microsoft.com/office/powerpoint/2010/main" xmlns="" val="29477725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883508"/>
          </a:xfrm>
        </p:spPr>
        <p:txBody>
          <a:bodyPr>
            <a:normAutofit fontScale="90000"/>
          </a:bodyPr>
          <a:lstStyle/>
          <a:p>
            <a:r>
              <a:rPr lang="en-US" b="1" dirty="0"/>
              <a:t>Illustration Of A Market Described In Terms Of Pure Securities </a:t>
            </a:r>
            <a:r>
              <a:rPr lang="en-US" sz="2800" b="1" dirty="0"/>
              <a:t>(Continued)</a:t>
            </a:r>
            <a:endParaRPr lang="en-US" sz="28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338560" cy="4807849"/>
              </a:xfrm>
            </p:spPr>
            <p:txBody>
              <a:bodyPr>
                <a:normAutofit fontScale="92500" lnSpcReduction="20000"/>
              </a:bodyPr>
              <a:lstStyle/>
              <a:p>
                <a:pPr marL="0" indent="0">
                  <a:buNone/>
                </a:pPr>
                <a:r>
                  <a:rPr lang="en-US" dirty="0"/>
                  <a:t>Thus, for  example, stock x will pay 4 if outcome 1 occurs at time one and will pay 2 if outcome 2 occurs at time one.  Stock x payoffs can be replicated with a portfolio of 4 units of pure security 1 and 2 units of pure security 2. </a:t>
                </a:r>
              </a:p>
              <a:p>
                <a:pPr marL="0" indent="0">
                  <a:buNone/>
                </a:pPr>
                <a:r>
                  <a:rPr lang="en-US" dirty="0"/>
                  <a:t>We can express the payoff for stock x as:</a:t>
                </a:r>
              </a:p>
              <a:p>
                <a:pPr marL="0" indent="0" algn="ctr">
                  <a:buNone/>
                </a:pPr>
                <a:r>
                  <a:rPr lang="en-US" dirty="0"/>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4</m:t>
                              </m:r>
                            </m:e>
                          </m:mr>
                          <m:mr>
                            <m:e>
                              <m:r>
                                <a:rPr lang="en-US" i="1">
                                  <a:latin typeface="Cambria Math" panose="02040503050406030204" pitchFamily="18" charset="0"/>
                                </a:rPr>
                                <m:t>2</m:t>
                              </m:r>
                            </m:e>
                          </m:mr>
                        </m:m>
                      </m:e>
                    </m:d>
                    <m:r>
                      <a:rPr lang="en-US" i="1">
                        <a:latin typeface="Cambria Math" panose="02040503050406030204" pitchFamily="18" charset="0"/>
                      </a:rPr>
                      <m:t>=4</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mr>
                          <m:mr>
                            <m:e>
                              <m:r>
                                <a:rPr lang="en-US" i="1">
                                  <a:latin typeface="Cambria Math" panose="02040503050406030204" pitchFamily="18" charset="0"/>
                                </a:rPr>
                                <m:t>0</m:t>
                              </m:r>
                            </m:e>
                          </m:mr>
                        </m:m>
                      </m:e>
                    </m:d>
                    <m:r>
                      <a:rPr lang="en-US" i="1">
                        <a:latin typeface="Cambria Math" panose="02040503050406030204" pitchFamily="18" charset="0"/>
                      </a:rPr>
                      <m:t>+2</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mr>
                          <m:mr>
                            <m:e>
                              <m:r>
                                <a:rPr lang="en-US" i="1">
                                  <a:latin typeface="Cambria Math" panose="02040503050406030204" pitchFamily="18" charset="0"/>
                                </a:rPr>
                                <m:t>1</m:t>
                              </m:r>
                            </m:e>
                          </m:mr>
                        </m:m>
                      </m:e>
                    </m:d>
                  </m:oMath>
                </a14:m>
                <a:endParaRPr lang="en-US" i="1" dirty="0">
                  <a:latin typeface="Cambria Math" panose="02040503050406030204" pitchFamily="18" charset="0"/>
                </a:endParaRPr>
              </a:p>
              <a:p>
                <a:pPr marL="0" indent="0" algn="ctr">
                  <a:buNone/>
                </a:pPr>
                <a:r>
                  <a:rPr lang="en-US" dirty="0"/>
                  <a:t/>
                </a:r>
                <a14:m>
                  <m:oMath xmlns:m="http://schemas.openxmlformats.org/officeDocument/2006/math">
                    <m:r>
                      <a:rPr lang="en-US" b="1" i="1">
                        <a:latin typeface="Cambria Math" panose="02040503050406030204" pitchFamily="18" charset="0"/>
                      </a:rPr>
                      <m:t>𝒙</m:t>
                    </m:r>
                    <m:r>
                      <a:rPr lang="en-US" i="1">
                        <a:latin typeface="Cambria Math" panose="02040503050406030204" pitchFamily="18" charset="0"/>
                      </a:rPr>
                      <m:t> = 4</m:t>
                    </m:r>
                    <m:sSub>
                      <m:sSubPr>
                        <m:ctrlPr>
                          <a:rPr lang="en-US" b="1" i="1">
                            <a:latin typeface="Cambria Math" panose="02040503050406030204" pitchFamily="18" charset="0"/>
                          </a:rPr>
                        </m:ctrlPr>
                      </m:sSubPr>
                      <m:e>
                        <m:r>
                          <a:rPr lang="en-US" b="1" i="1">
                            <a:latin typeface="Cambria Math" panose="02040503050406030204" pitchFamily="18" charset="0"/>
                          </a:rPr>
                          <m:t>𝒆</m:t>
                        </m:r>
                      </m:e>
                      <m:sub>
                        <m:r>
                          <a:rPr lang="en-US" b="1" i="1">
                            <a:latin typeface="Cambria Math" panose="02040503050406030204" pitchFamily="18" charset="0"/>
                          </a:rPr>
                          <m:t>𝟏</m:t>
                        </m:r>
                      </m:sub>
                    </m:sSub>
                    <m:r>
                      <a:rPr lang="en-US" i="1">
                        <a:latin typeface="Cambria Math" panose="02040503050406030204" pitchFamily="18" charset="0"/>
                      </a:rPr>
                      <m:t>+</m:t>
                    </m:r>
                    <m:r>
                      <a:rPr lang="en-US" b="0" i="1" smtClean="0">
                        <a:latin typeface="Cambria Math" panose="02040503050406030204" pitchFamily="18" charset="0"/>
                      </a:rPr>
                      <m:t>  </m:t>
                    </m:r>
                    <m:r>
                      <a:rPr lang="en-US" i="1">
                        <a:latin typeface="Cambria Math" panose="02040503050406030204" pitchFamily="18" charset="0"/>
                      </a:rPr>
                      <m:t>2</m:t>
                    </m:r>
                    <m:sSub>
                      <m:sSubPr>
                        <m:ctrlPr>
                          <a:rPr lang="en-US" b="1" i="1">
                            <a:latin typeface="Cambria Math" panose="02040503050406030204" pitchFamily="18" charset="0"/>
                          </a:rPr>
                        </m:ctrlPr>
                      </m:sSubPr>
                      <m:e>
                        <m:r>
                          <a:rPr lang="en-US" b="1" i="1">
                            <a:latin typeface="Cambria Math" panose="02040503050406030204" pitchFamily="18" charset="0"/>
                          </a:rPr>
                          <m:t>𝒆</m:t>
                        </m:r>
                      </m:e>
                      <m:sub>
                        <m:r>
                          <a:rPr lang="en-US" b="1" i="1">
                            <a:latin typeface="Cambria Math" panose="02040503050406030204" pitchFamily="18" charset="0"/>
                          </a:rPr>
                          <m:t>𝟐</m:t>
                        </m:r>
                      </m:sub>
                    </m:sSub>
                  </m:oMath>
                </a14:m>
                <a:endParaRPr lang="en-US" dirty="0"/>
              </a:p>
              <a:p>
                <a:pPr marL="0" indent="0">
                  <a:buNone/>
                </a:pPr>
                <a:endParaRPr lang="en-US" dirty="0"/>
              </a:p>
              <a:p>
                <a:pPr marL="0" indent="0">
                  <a:buNone/>
                </a:pPr>
                <a:r>
                  <a:rPr lang="en-US" dirty="0"/>
                  <a:t>Suppose the time zero market values of the stock and bond are 2 and .8,  respectively. If we are in an arbitrage free economy, we will be able to price each pure security. As we will discuss in the next section, we will be able to price any other security at time zero in this market  as long as its time one payoff vector is known. </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338560" cy="4807849"/>
              </a:xfrm>
              <a:blipFill>
                <a:blip r:embed="rId2"/>
                <a:stretch>
                  <a:fillRect l="-860" t="-2535"/>
                </a:stretch>
              </a:blipFill>
            </p:spPr>
            <p:txBody>
              <a:bodyPr/>
              <a:lstStyle/>
              <a:p>
                <a:r>
                  <a:rPr lang="en-US">
                    <a:noFill/>
                  </a:rPr>
                  <a:t> </a:t>
                </a:r>
              </a:p>
            </p:txBody>
          </p:sp>
        </mc:Fallback>
      </mc:AlternateContent>
    </p:spTree>
    <p:extLst>
      <p:ext uri="{BB962C8B-B14F-4D97-AF65-F5344CB8AC3E}">
        <p14:creationId xmlns:p14="http://schemas.microsoft.com/office/powerpoint/2010/main" xmlns="" val="3861353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Discount Functions Illustration </a:t>
            </a:r>
            <a:r>
              <a:rPr lang="en-US" sz="2500" b="1" dirty="0"/>
              <a:t>(Continued)</a:t>
            </a:r>
            <a:endParaRPr lang="en-US" sz="25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Since the bond matures at time 2, the bond will pay </a:t>
                </a:r>
              </a:p>
              <a:p>
                <a:pPr marL="0" indent="0" algn="ctr">
                  <a:buNone/>
                </a:pPr>
                <a14:m>
                  <m:oMath xmlns:m="http://schemas.openxmlformats.org/officeDocument/2006/math">
                    <m:sSub>
                      <m:sSubPr>
                        <m:ctrlPr>
                          <a:rPr lang="en-US" i="1">
                            <a:latin typeface="Cambria Math" panose="02040503050406030204" pitchFamily="18" charset="0"/>
                          </a:rPr>
                        </m:ctrlPr>
                      </m:sSubPr>
                      <m:e>
                        <m:r>
                          <a:rPr lang="en-US" i="1">
                            <a:latin typeface="Cambria Math"/>
                          </a:rPr>
                          <m:t>𝐶𝐹</m:t>
                        </m:r>
                      </m:e>
                      <m:sub>
                        <m:r>
                          <a:rPr lang="en-US" i="1">
                            <a:latin typeface="Cambria Math" panose="02040503050406030204" pitchFamily="18" charset="0"/>
                          </a:rPr>
                          <m:t>2</m:t>
                        </m:r>
                      </m:sub>
                    </m:sSub>
                    <m:r>
                      <a:rPr lang="en-US" i="1">
                        <a:latin typeface="Cambria Math"/>
                      </a:rPr>
                      <m:t>=.03</m:t>
                    </m:r>
                    <m:d>
                      <m:dPr>
                        <m:ctrlPr>
                          <a:rPr lang="en-US" i="1">
                            <a:latin typeface="Cambria Math" panose="02040503050406030204" pitchFamily="18" charset="0"/>
                          </a:rPr>
                        </m:ctrlPr>
                      </m:dPr>
                      <m:e>
                        <m:r>
                          <a:rPr lang="en-US" i="1">
                            <a:latin typeface="Cambria Math"/>
                          </a:rPr>
                          <m:t>5,000</m:t>
                        </m:r>
                      </m:e>
                    </m:d>
                    <m:r>
                      <a:rPr lang="en-US" i="1">
                        <a:latin typeface="Cambria Math"/>
                      </a:rPr>
                      <m:t>+5,000=5,150</m:t>
                    </m:r>
                  </m:oMath>
                </a14:m>
                <a:r>
                  <a:rPr lang="en-US" dirty="0"/>
                  <a:t> at time 2. </a:t>
                </a:r>
              </a:p>
              <a:p>
                <a:pPr marL="0" indent="0">
                  <a:buNone/>
                </a:pPr>
                <a:endParaRPr lang="en-US" dirty="0"/>
              </a:p>
              <a:p>
                <a:pPr marL="0" indent="0">
                  <a:buNone/>
                </a:pPr>
                <a:r>
                  <a:rPr lang="en-US" dirty="0"/>
                  <a:t>The price of the bond is the present value of the cash flows that the bond holder has received. Using the previous equation, we obtain:</a:t>
                </a:r>
              </a:p>
              <a:p>
                <a:pPr marL="0" indent="0" algn="ctr">
                  <a:buNone/>
                </a:pPr>
                <a14:m>
                  <m:oMath xmlns:m="http://schemas.openxmlformats.org/officeDocument/2006/math">
                    <m:r>
                      <a:rPr lang="en-US" i="1">
                        <a:latin typeface="Cambria Math"/>
                      </a:rPr>
                      <m:t>𝑃𝑉</m:t>
                    </m:r>
                    <m:r>
                      <a:rPr lang="en-US" i="1">
                        <a:latin typeface="Cambria Math"/>
                      </a:rPr>
                      <m:t>=150</m:t>
                    </m:r>
                    <m:d>
                      <m:dPr>
                        <m:ctrlPr>
                          <a:rPr lang="en-US" i="1">
                            <a:latin typeface="Cambria Math" panose="02040503050406030204" pitchFamily="18" charset="0"/>
                          </a:rPr>
                        </m:ctrlPr>
                      </m:dPr>
                      <m:e>
                        <m:r>
                          <a:rPr lang="en-US" i="1">
                            <a:latin typeface="Cambria Math"/>
                          </a:rPr>
                          <m:t>.96154</m:t>
                        </m:r>
                      </m:e>
                    </m:d>
                    <m:r>
                      <a:rPr lang="en-US" i="1">
                        <a:latin typeface="Cambria Math"/>
                      </a:rPr>
                      <m:t>+5,150</m:t>
                    </m:r>
                    <m:d>
                      <m:dPr>
                        <m:ctrlPr>
                          <a:rPr lang="en-US" i="1">
                            <a:latin typeface="Cambria Math" panose="02040503050406030204" pitchFamily="18" charset="0"/>
                          </a:rPr>
                        </m:ctrlPr>
                      </m:dPr>
                      <m:e>
                        <m:r>
                          <a:rPr lang="en-US" i="1">
                            <a:latin typeface="Cambria Math"/>
                          </a:rPr>
                          <m:t>.90703</m:t>
                        </m:r>
                      </m:e>
                    </m:d>
                    <m:r>
                      <a:rPr lang="en-US" i="1">
                        <a:latin typeface="Cambria Math"/>
                      </a:rPr>
                      <m:t>=$4,815.51.</m:t>
                    </m:r>
                  </m:oMath>
                </a14:m>
                <a:r>
                  <a:rPr lang="en-US" dirty="0"/>
                  <a:t/>
                </a:r>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42573674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Pricing Pure Securities: Assumptions</a:t>
            </a:r>
          </a:p>
        </p:txBody>
      </p:sp>
      <p:sp>
        <p:nvSpPr>
          <p:cNvPr id="3" name="Content Placeholder 2"/>
          <p:cNvSpPr>
            <a:spLocks noGrp="1"/>
          </p:cNvSpPr>
          <p:nvPr>
            <p:ph sz="quarter" idx="1"/>
          </p:nvPr>
        </p:nvSpPr>
        <p:spPr/>
        <p:txBody>
          <a:bodyPr/>
          <a:lstStyle/>
          <a:p>
            <a:r>
              <a:rPr lang="en-US" dirty="0"/>
              <a:t>Suppose we are in a one time period </a:t>
            </a:r>
            <a:r>
              <a:rPr lang="en-US" i="1" dirty="0"/>
              <a:t>n</a:t>
            </a:r>
            <a:r>
              <a:rPr lang="en-US" dirty="0"/>
              <a:t> state economy with </a:t>
            </a:r>
            <a:r>
              <a:rPr lang="en-US" i="1" dirty="0"/>
              <a:t>n</a:t>
            </a:r>
            <a:r>
              <a:rPr lang="en-US" dirty="0"/>
              <a:t> already priced securities at time zero such that their set payoff vectors at time one is linearly independent. </a:t>
            </a:r>
          </a:p>
          <a:p>
            <a:r>
              <a:rPr lang="en-US" dirty="0"/>
              <a:t>We assume that there are no opportunities for arbitrage. </a:t>
            </a:r>
          </a:p>
          <a:p>
            <a:r>
              <a:rPr lang="en-US" dirty="0"/>
              <a:t>Then we will be able to obtain the time zero price for each of the n pure securities. </a:t>
            </a:r>
          </a:p>
        </p:txBody>
      </p:sp>
    </p:spTree>
    <p:extLst>
      <p:ext uri="{BB962C8B-B14F-4D97-AF65-F5344CB8AC3E}">
        <p14:creationId xmlns:p14="http://schemas.microsoft.com/office/powerpoint/2010/main" xmlns="" val="27338040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Pricing Pure Securities</a:t>
            </a:r>
            <a:endParaRPr lang="en-US" sz="25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Let the </a:t>
                </a:r>
                <a14:m>
                  <m:oMath xmlns:m="http://schemas.openxmlformats.org/officeDocument/2006/math">
                    <m:r>
                      <a:rPr lang="en-US" i="1">
                        <a:latin typeface="Cambria Math" panose="02040503050406030204" pitchFamily="18" charset="0"/>
                      </a:rPr>
                      <m:t>𝑛</m:t>
                    </m:r>
                    <m: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𝑛</m:t>
                    </m:r>
                  </m:oMath>
                </a14:m>
                <a:r>
                  <a:rPr lang="en-US" dirty="0"/>
                  <a:t> matrix </a:t>
                </a:r>
                <a:r>
                  <a:rPr lang="en-US" b="1" i="1" dirty="0"/>
                  <a:t>CF</a:t>
                </a:r>
                <a:r>
                  <a:rPr lang="en-US" b="1" dirty="0"/>
                  <a:t/>
                </a:r>
                <a:r>
                  <a:rPr lang="en-US" dirty="0"/>
                  <a:t>denote the payoffs of each of the n securities, where a given row </a:t>
                </a:r>
                <a:r>
                  <a:rPr lang="en-US" i="1" dirty="0"/>
                  <a:t>j </a:t>
                </a:r>
                <a:r>
                  <a:rPr lang="en-US" dirty="0"/>
                  <a:t>are the payoffs for security j for outcomes 1 through n. Let </a:t>
                </a:r>
                <a:r>
                  <a:rPr lang="en-US" b="1" dirty="0"/>
                  <a:t>S </a:t>
                </a:r>
                <a:r>
                  <a:rPr lang="en-US" dirty="0"/>
                  <a:t>denote the vector of prices of the n securities at time zero.  Let </a:t>
                </a:r>
                <a:r>
                  <a:rPr lang="el-GR" b="1" dirty="0"/>
                  <a:t>ψ</a:t>
                </a:r>
                <a:r>
                  <a:rPr lang="en-US" b="1" dirty="0"/>
                  <a:t/>
                </a:r>
                <a:r>
                  <a:rPr lang="en-US" dirty="0"/>
                  <a:t>denote the vector of prices of the n pure securities.  If there are no arbitrage opportunities, then the vector of pure securities must satisfy the equation:</a:t>
                </a:r>
              </a:p>
              <a:p>
                <a:pPr marL="0" indent="0" algn="ctr">
                  <a:buNone/>
                </a:pPr>
                <a:r>
                  <a:rPr lang="en-US" dirty="0"/>
                  <a:t/>
                </a:r>
                <a14:m>
                  <m:oMath xmlns:m="http://schemas.openxmlformats.org/officeDocument/2006/math">
                    <m:r>
                      <a:rPr lang="en-US" b="1" i="1">
                        <a:latin typeface="Cambria Math" panose="02040503050406030204" pitchFamily="18" charset="0"/>
                      </a:rPr>
                      <m:t>𝑺</m:t>
                    </m:r>
                    <m:r>
                      <a:rPr lang="en-US" i="1">
                        <a:latin typeface="Cambria Math" panose="02040503050406030204" pitchFamily="18" charset="0"/>
                      </a:rPr>
                      <m:t>=</m:t>
                    </m:r>
                    <m:r>
                      <a:rPr lang="en-US" b="1" i="1">
                        <a:latin typeface="Cambria Math" panose="02040503050406030204" pitchFamily="18" charset="0"/>
                      </a:rPr>
                      <m:t>𝑪𝑭</m:t>
                    </m:r>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𝝍</m:t>
                    </m:r>
                    <m:r>
                      <a:rPr lang="en-US">
                        <a:latin typeface="Cambria Math" panose="02040503050406030204" pitchFamily="18" charset="0"/>
                        <a:ea typeface="Cambria Math" panose="02040503050406030204" pitchFamily="18" charset="0"/>
                      </a:rPr>
                      <m:t>.</m:t>
                    </m:r>
                  </m:oMath>
                </a14:m>
                <a:endParaRPr lang="en-US" dirty="0">
                  <a:ea typeface="Cambria Math" panose="02040503050406030204" pitchFamily="18" charset="0"/>
                </a:endParaRPr>
              </a:p>
              <a:p>
                <a:pPr marL="0" indent="0">
                  <a:buNone/>
                </a:pPr>
                <a:r>
                  <a:rPr lang="en-US" dirty="0"/>
                  <a:t>The solution for the prices of the pure securities is:</a:t>
                </a:r>
              </a:p>
              <a:p>
                <a:pPr marL="0" indent="0">
                  <a:buNone/>
                </a:pPr>
                <a14:m>
                  <m:oMathPara xmlns:m="http://schemas.openxmlformats.org/officeDocument/2006/math">
                    <m:oMathParaPr>
                      <m:jc m:val="centerGroup"/>
                    </m:oMathParaPr>
                    <m:oMath xmlns:m="http://schemas.openxmlformats.org/officeDocument/2006/math">
                      <m:r>
                        <a:rPr lang="en-US" b="1" i="1">
                          <a:latin typeface="Cambria Math" panose="02040503050406030204" pitchFamily="18" charset="0"/>
                          <a:ea typeface="Cambria Math" panose="02040503050406030204" pitchFamily="18" charset="0"/>
                        </a:rPr>
                        <m:t>𝝍</m:t>
                      </m:r>
                      <m:r>
                        <a:rPr lang="en-US" i="1">
                          <a:latin typeface="Cambria Math" panose="02040503050406030204" pitchFamily="18" charset="0"/>
                          <a:ea typeface="Cambria Math" panose="02040503050406030204" pitchFamily="18" charset="0"/>
                        </a:rPr>
                        <m:t>=</m:t>
                      </m:r>
                      <m:sSup>
                        <m:sSupPr>
                          <m:ctrlPr>
                            <a:rPr lang="en-US" i="1">
                              <a:latin typeface="Cambria Math" panose="02040503050406030204" pitchFamily="18" charset="0"/>
                              <a:ea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𝑪𝑭</m:t>
                          </m:r>
                        </m:e>
                        <m:sup>
                          <m:r>
                            <a:rPr lang="en-US" i="1">
                              <a:latin typeface="Cambria Math" panose="02040503050406030204" pitchFamily="18" charset="0"/>
                              <a:ea typeface="Cambria Math" panose="02040503050406030204" pitchFamily="18" charset="0"/>
                            </a:rPr>
                            <m:t>−1</m:t>
                          </m:r>
                        </m:sup>
                      </m:sSup>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𝑺</m:t>
                      </m:r>
                      <m:r>
                        <a:rPr lang="en-US" i="1">
                          <a:latin typeface="Cambria Math" panose="02040503050406030204" pitchFamily="18" charset="0"/>
                          <a:ea typeface="Cambria Math" panose="02040503050406030204" pitchFamily="18" charset="0"/>
                        </a:rPr>
                        <m:t>.</m:t>
                      </m:r>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667"/>
                </a:stretch>
              </a:blipFill>
            </p:spPr>
            <p:txBody>
              <a:bodyPr/>
              <a:lstStyle/>
              <a:p>
                <a:r>
                  <a:rPr lang="en-US" dirty="0">
                    <a:noFill/>
                  </a:rPr>
                  <a:t> </a:t>
                </a:r>
              </a:p>
            </p:txBody>
          </p:sp>
        </mc:Fallback>
      </mc:AlternateContent>
    </p:spTree>
    <p:extLst>
      <p:ext uri="{BB962C8B-B14F-4D97-AF65-F5344CB8AC3E}">
        <p14:creationId xmlns:p14="http://schemas.microsoft.com/office/powerpoint/2010/main" xmlns="" val="363228089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The Pricing Kernel</a:t>
            </a:r>
            <a:endParaRPr lang="en-US" b="1" dirty="0"/>
          </a:p>
        </p:txBody>
      </p:sp>
      <p:sp>
        <p:nvSpPr>
          <p:cNvPr id="3" name="Content Placeholder 2"/>
          <p:cNvSpPr>
            <a:spLocks noGrp="1"/>
          </p:cNvSpPr>
          <p:nvPr>
            <p:ph sz="quarter" idx="1"/>
          </p:nvPr>
        </p:nvSpPr>
        <p:spPr/>
        <p:txBody>
          <a:bodyPr/>
          <a:lstStyle/>
          <a:p>
            <a:pPr>
              <a:buNone/>
            </a:pPr>
            <a:endParaRPr lang="en-US" dirty="0" smtClean="0"/>
          </a:p>
          <a:p>
            <a:pPr>
              <a:buNone/>
            </a:pPr>
            <a:endParaRPr lang="en-US" dirty="0"/>
          </a:p>
        </p:txBody>
      </p:sp>
      <p:graphicFrame>
        <p:nvGraphicFramePr>
          <p:cNvPr id="92163" name="Object 3"/>
          <p:cNvGraphicFramePr>
            <a:graphicFrameLocks noChangeAspect="1"/>
          </p:cNvGraphicFramePr>
          <p:nvPr/>
        </p:nvGraphicFramePr>
        <p:xfrm>
          <a:off x="-224367" y="2008414"/>
          <a:ext cx="12783340" cy="3069772"/>
        </p:xfrm>
        <a:graphic>
          <a:graphicData uri="http://schemas.openxmlformats.org/presentationml/2006/ole">
            <p:oleObj spid="_x0000_s1026" name="Document" r:id="rId3" imgW="5956042" imgH="1431008" progId="Word.Document.12">
              <p:embed/>
            </p:oleObj>
          </a:graphicData>
        </a:graphic>
      </p:graphicFrame>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Pricing Kernel and Pricing Pure Securities</a:t>
            </a:r>
            <a:endParaRPr lang="en-US" sz="25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lnSpcReduction="10000"/>
              </a:bodyPr>
              <a:lstStyle/>
              <a:p>
                <a:pPr marL="0" indent="0">
                  <a:buNone/>
                </a:pPr>
                <a:r>
                  <a:rPr lang="en-US" dirty="0"/>
                  <a:t>In our illustration, we have:</a:t>
                </a:r>
              </a:p>
              <a:p>
                <a:pPr marL="0" indent="0">
                  <a:buNone/>
                </a:pPr>
                <a14:m>
                  <m:oMathPara xmlns:m="http://schemas.openxmlformats.org/officeDocument/2006/math">
                    <m:oMathParaPr>
                      <m:jc m:val="centerGroup"/>
                    </m:oMathParaPr>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3</m:t>
                                </m:r>
                              </m:e>
                            </m:mr>
                            <m:mr>
                              <m:e>
                                <m:r>
                                  <a:rPr lang="en-US" i="1">
                                    <a:latin typeface="Cambria Math" panose="02040503050406030204" pitchFamily="18" charset="0"/>
                                  </a:rPr>
                                  <m:t>.8</m:t>
                                </m:r>
                              </m:e>
                            </m:mr>
                          </m:m>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4</m:t>
                                </m:r>
                              </m:e>
                              <m:e>
                                <m:r>
                                  <a:rPr lang="en-US" i="1">
                                    <a:latin typeface="Cambria Math" panose="02040503050406030204" pitchFamily="18" charset="0"/>
                                  </a:rPr>
                                  <m:t>2</m:t>
                                </m:r>
                              </m:e>
                            </m:mr>
                            <m:mr>
                              <m:e>
                                <m:r>
                                  <a:rPr lang="en-US" i="1">
                                    <a:latin typeface="Cambria Math" panose="02040503050406030204" pitchFamily="18" charset="0"/>
                                  </a:rPr>
                                  <m:t>1</m:t>
                                </m:r>
                              </m:e>
                              <m:e>
                                <m:r>
                                  <a:rPr lang="en-US" i="1">
                                    <a:latin typeface="Cambria Math" panose="02040503050406030204" pitchFamily="18" charset="0"/>
                                  </a:rPr>
                                  <m:t>1</m:t>
                                </m:r>
                              </m:e>
                            </m:mr>
                          </m:m>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m>
                            <m:mPr>
                              <m:mcs>
                                <m:mc>
                                  <m:mcPr>
                                    <m:count m:val="1"/>
                                    <m:mcJc m:val="center"/>
                                  </m:mcPr>
                                </m:mc>
                              </m:mcs>
                              <m:ctrlPr>
                                <a:rPr lang="en-US" i="1">
                                  <a:latin typeface="Cambria Math" panose="02040503050406030204" pitchFamily="18" charset="0"/>
                                  <a:ea typeface="Cambria Math" panose="02040503050406030204" pitchFamily="18" charset="0"/>
                                </a:rPr>
                              </m:ctrlPr>
                            </m:mPr>
                            <m:m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𝜓</m:t>
                                    </m:r>
                                  </m:e>
                                  <m:sub>
                                    <m:r>
                                      <a:rPr lang="en-US" i="1">
                                        <a:latin typeface="Cambria Math" panose="02040503050406030204" pitchFamily="18" charset="0"/>
                                        <a:ea typeface="Cambria Math" panose="02040503050406030204" pitchFamily="18" charset="0"/>
                                      </a:rPr>
                                      <m:t>1</m:t>
                                    </m:r>
                                  </m:sub>
                                </m:sSub>
                              </m:e>
                            </m:mr>
                            <m:m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𝜓</m:t>
                                    </m:r>
                                  </m:e>
                                  <m:sub>
                                    <m:r>
                                      <a:rPr lang="en-US" i="1">
                                        <a:latin typeface="Cambria Math" panose="02040503050406030204" pitchFamily="18" charset="0"/>
                                        <a:ea typeface="Cambria Math" panose="02040503050406030204" pitchFamily="18" charset="0"/>
                                      </a:rPr>
                                      <m:t>2</m:t>
                                    </m:r>
                                  </m:sub>
                                </m:sSub>
                              </m:e>
                            </m:mr>
                          </m:m>
                        </m:e>
                      </m:d>
                    </m:oMath>
                  </m:oMathPara>
                </a14:m>
                <a:endParaRPr lang="en-US" i="1" dirty="0">
                  <a:latin typeface="Cambria Math" panose="02040503050406030204" pitchFamily="18" charset="0"/>
                  <a:ea typeface="Cambria Math" panose="02040503050406030204" pitchFamily="18" charset="0"/>
                </a:endParaRPr>
              </a:p>
              <a:p>
                <a:pPr marL="0" indent="0">
                  <a:buNone/>
                </a:pPr>
                <a:r>
                  <a:rPr lang="en-US" dirty="0"/>
                  <a:t/>
                </a:r>
                <a14:m>
                  <m:oMath xmlns:m="http://schemas.openxmlformats.org/officeDocument/2006/math">
                    <m:r>
                      <a:rPr lang="en-US">
                        <a:latin typeface="Cambria Math" panose="02040503050406030204" pitchFamily="18" charset="0"/>
                      </a:rPr>
                      <m:t>  </m:t>
                    </m:r>
                    <m:r>
                      <a:rPr lang="en-US" b="1" i="1">
                        <a:latin typeface="Cambria Math" panose="02040503050406030204" pitchFamily="18" charset="0"/>
                      </a:rPr>
                      <m:t>𝑺</m:t>
                    </m:r>
                    <m:r>
                      <a:rPr lang="en-US" i="1">
                        <a:latin typeface="Cambria Math" panose="02040503050406030204" pitchFamily="18" charset="0"/>
                      </a:rPr>
                      <m:t>=</m:t>
                    </m:r>
                    <m:r>
                      <a:rPr lang="en-US" b="1" i="1">
                        <a:latin typeface="Cambria Math" panose="02040503050406030204" pitchFamily="18" charset="0"/>
                      </a:rPr>
                      <m:t>     </m:t>
                    </m:r>
                    <m:r>
                      <a:rPr lang="en-US" b="1" i="1">
                        <a:latin typeface="Cambria Math" panose="02040503050406030204" pitchFamily="18" charset="0"/>
                      </a:rPr>
                      <m:t>𝑪𝑭</m:t>
                    </m:r>
                    <m:r>
                      <a:rPr lang="en-US" b="1" i="1">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𝝍</m:t>
                    </m:r>
                  </m:oMath>
                </a14:m>
                <a:endParaRPr lang="en-US" dirty="0"/>
              </a:p>
              <a:p>
                <a:pPr marL="0" indent="0">
                  <a:buNone/>
                </a:pPr>
                <a:r>
                  <a:rPr lang="en-US" dirty="0"/>
                  <a:t>Solving for the pure security prices:</a:t>
                </a:r>
              </a:p>
              <a:p>
                <a:pPr marL="0" indent="0" algn="ctr">
                  <a:buNone/>
                </a:pPr>
                <a:r>
                  <a:rPr lang="en-US" dirty="0"/>
                  <a:t/>
                </a:r>
                <a14:m>
                  <m:oMath xmlns:m="http://schemas.openxmlformats.org/officeDocument/2006/math">
                    <m:d>
                      <m:dPr>
                        <m:begChr m:val="["/>
                        <m:endChr m:val="]"/>
                        <m:ctrlPr>
                          <a:rPr lang="en-US" i="1">
                            <a:latin typeface="Cambria Math" panose="02040503050406030204" pitchFamily="18" charset="0"/>
                            <a:ea typeface="Cambria Math" panose="02040503050406030204" pitchFamily="18" charset="0"/>
                          </a:rPr>
                        </m:ctrlPr>
                      </m:dPr>
                      <m:e>
                        <m:m>
                          <m:mPr>
                            <m:mcs>
                              <m:mc>
                                <m:mcPr>
                                  <m:count m:val="1"/>
                                  <m:mcJc m:val="center"/>
                                </m:mcPr>
                              </m:mc>
                            </m:mcs>
                            <m:ctrlPr>
                              <a:rPr lang="en-US" i="1">
                                <a:latin typeface="Cambria Math" panose="02040503050406030204" pitchFamily="18" charset="0"/>
                                <a:ea typeface="Cambria Math" panose="02040503050406030204" pitchFamily="18" charset="0"/>
                              </a:rPr>
                            </m:ctrlPr>
                          </m:mPr>
                          <m:m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𝜓</m:t>
                                  </m:r>
                                </m:e>
                                <m:sub>
                                  <m:r>
                                    <a:rPr lang="en-US" i="1">
                                      <a:latin typeface="Cambria Math" panose="02040503050406030204" pitchFamily="18" charset="0"/>
                                      <a:ea typeface="Cambria Math" panose="02040503050406030204" pitchFamily="18" charset="0"/>
                                    </a:rPr>
                                    <m:t>1</m:t>
                                  </m:r>
                                </m:sub>
                              </m:sSub>
                            </m:e>
                          </m:mr>
                          <m:mr>
                            <m:e>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𝜓</m:t>
                                  </m:r>
                                </m:e>
                                <m:sub>
                                  <m:r>
                                    <a:rPr lang="en-US" i="1">
                                      <a:latin typeface="Cambria Math" panose="02040503050406030204" pitchFamily="18" charset="0"/>
                                      <a:ea typeface="Cambria Math" panose="02040503050406030204" pitchFamily="18" charset="0"/>
                                    </a:rPr>
                                    <m:t>2</m:t>
                                  </m:r>
                                </m:sub>
                              </m:sSub>
                            </m:e>
                          </m:mr>
                        </m:m>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m:t>
                              </m:r>
                              <m:r>
                                <a:rPr lang="en-US" i="1">
                                  <a:latin typeface="Cambria Math" panose="02040503050406030204" pitchFamily="18" charset="0"/>
                                </a:rPr>
                                <m:t>5</m:t>
                              </m:r>
                            </m:e>
                            <m:e>
                              <m:r>
                                <a:rPr lang="en-US" i="1">
                                  <a:latin typeface="Cambria Math" panose="02040503050406030204" pitchFamily="18" charset="0"/>
                                </a:rPr>
                                <m:t>−1</m:t>
                              </m:r>
                            </m:e>
                          </m:mr>
                          <m:mr>
                            <m:e>
                              <m:r>
                                <a:rPr lang="en-US" i="1">
                                  <a:latin typeface="Cambria Math" panose="02040503050406030204" pitchFamily="18" charset="0"/>
                                </a:rPr>
                                <m:t>−.5</m:t>
                              </m:r>
                            </m:e>
                            <m:e>
                              <m:r>
                                <a:rPr lang="en-US" i="1">
                                  <a:latin typeface="Cambria Math" panose="02040503050406030204" pitchFamily="18" charset="0"/>
                                </a:rPr>
                                <m:t>2</m:t>
                              </m:r>
                            </m:e>
                          </m:mr>
                        </m:m>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3</m:t>
                              </m:r>
                            </m:e>
                          </m:mr>
                          <m:mr>
                            <m:e>
                              <m:r>
                                <a:rPr lang="en-US" i="1">
                                  <a:latin typeface="Cambria Math" panose="02040503050406030204" pitchFamily="18" charset="0"/>
                                </a:rPr>
                                <m:t>.8</m:t>
                              </m:r>
                            </m:e>
                          </m:mr>
                        </m:m>
                      </m:e>
                    </m:d>
                    <m:r>
                      <a:rPr lang="en-US">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m:t>
                              </m:r>
                              <m:r>
                                <a:rPr lang="en-US" i="1">
                                  <a:latin typeface="Cambria Math" panose="02040503050406030204" pitchFamily="18" charset="0"/>
                                </a:rPr>
                                <m:t>7</m:t>
                              </m:r>
                            </m:e>
                          </m:mr>
                          <m:mr>
                            <m:e>
                              <m:r>
                                <a:rPr lang="en-US" i="1">
                                  <a:latin typeface="Cambria Math" panose="02040503050406030204" pitchFamily="18" charset="0"/>
                                </a:rPr>
                                <m:t>.1</m:t>
                              </m:r>
                            </m:e>
                          </m:mr>
                        </m:m>
                      </m:e>
                    </m:d>
                  </m:oMath>
                </a14:m>
                <a:r>
                  <a:rPr lang="en-US" dirty="0"/>
                  <a:t>.</a:t>
                </a:r>
              </a:p>
              <a:p>
                <a:pPr marL="0" indent="0">
                  <a:buNone/>
                </a:pPr>
                <a:endParaRPr lang="en-US" dirty="0"/>
              </a:p>
              <a:p>
                <a:pPr marL="0" indent="0">
                  <a:buNone/>
                </a:pPr>
                <a:r>
                  <a:rPr lang="en-US" dirty="0"/>
                  <a:t>Thus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𝜓</m:t>
                        </m:r>
                      </m:e>
                      <m:sub>
                        <m:r>
                          <a:rPr lang="en-US" i="1">
                            <a:latin typeface="Cambria Math" panose="02040503050406030204" pitchFamily="18" charset="0"/>
                            <a:ea typeface="Cambria Math" panose="02040503050406030204" pitchFamily="18" charset="0"/>
                          </a:rPr>
                          <m:t>1</m:t>
                        </m:r>
                      </m:sub>
                    </m:sSub>
                    <m:r>
                      <a:rPr lang="en-US">
                        <a:latin typeface="Cambria Math" panose="02040503050406030204" pitchFamily="18" charset="0"/>
                        <a:ea typeface="Cambria Math" panose="02040503050406030204" pitchFamily="18" charset="0"/>
                      </a:rPr>
                      <m:t>=.7</m:t>
                    </m:r>
                  </m:oMath>
                </a14:m>
                <a:r>
                  <a:rPr lang="en-US" dirty="0"/>
                  <a:t> and </a:t>
                </a:r>
                <a14:m>
                  <m:oMath xmlns:m="http://schemas.openxmlformats.org/officeDocument/2006/math">
                    <m:sSub>
                      <m:sSubPr>
                        <m:ctrlPr>
                          <a:rPr lang="en-US" i="1">
                            <a:latin typeface="Cambria Math" panose="02040503050406030204" pitchFamily="18" charset="0"/>
                            <a:ea typeface="Cambria Math" panose="02040503050406030204" pitchFamily="18" charset="0"/>
                          </a:rPr>
                        </m:ctrlPr>
                      </m:sSubPr>
                      <m:e>
                        <m:r>
                          <a:rPr lang="en-US" i="1">
                            <a:latin typeface="Cambria Math" panose="02040503050406030204" pitchFamily="18" charset="0"/>
                            <a:ea typeface="Cambria Math" panose="02040503050406030204" pitchFamily="18" charset="0"/>
                          </a:rPr>
                          <m:t>𝜓</m:t>
                        </m:r>
                      </m:e>
                      <m:sub>
                        <m:r>
                          <a:rPr lang="en-US" i="1">
                            <a:latin typeface="Cambria Math" panose="02040503050406030204" pitchFamily="18" charset="0"/>
                            <a:ea typeface="Cambria Math" panose="02040503050406030204" pitchFamily="18" charset="0"/>
                          </a:rPr>
                          <m:t>2</m:t>
                        </m:r>
                      </m:sub>
                    </m:sSub>
                    <m:r>
                      <a:rPr lang="en-US">
                        <a:latin typeface="Cambria Math" panose="02040503050406030204" pitchFamily="18" charset="0"/>
                        <a:ea typeface="Cambria Math" panose="02040503050406030204" pitchFamily="18" charset="0"/>
                      </a:rPr>
                      <m:t>=.1.</m:t>
                    </m:r>
                  </m:oMath>
                </a14:m>
                <a:r>
                  <a:rPr lang="en-US" dirty="0"/>
                  <a:t> This means that pure securities  1 and 2 are valued at .7 and .1, respectively at time zero. </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2133"/>
                </a:stretch>
              </a:blipFill>
            </p:spPr>
            <p:txBody>
              <a:bodyPr/>
              <a:lstStyle/>
              <a:p>
                <a:r>
                  <a:rPr lang="en-US">
                    <a:noFill/>
                  </a:rPr>
                  <a:t> </a:t>
                </a:r>
              </a:p>
            </p:txBody>
          </p:sp>
        </mc:Fallback>
      </mc:AlternateContent>
    </p:spTree>
    <p:extLst>
      <p:ext uri="{BB962C8B-B14F-4D97-AF65-F5344CB8AC3E}">
        <p14:creationId xmlns:p14="http://schemas.microsoft.com/office/powerpoint/2010/main" xmlns="" val="10982884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Pricing Market Securities from Securities</a:t>
            </a:r>
            <a:endParaRPr lang="en-US" sz="25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Given any security, say y, in this market with payoff vector </a:t>
                </a:r>
                <a:r>
                  <a:rPr lang="en-US" b="1" i="1" dirty="0"/>
                  <a:t>y,</a:t>
                </a:r>
                <a:r>
                  <a:rPr lang="en-US" dirty="0"/>
                  <a:t> then its price at time zero equals:</a:t>
                </a:r>
              </a:p>
              <a:p>
                <a:pPr marL="0" indent="0" algn="ctr">
                  <a:buNone/>
                </a:pPr>
                <a:r>
                  <a:rPr lang="en-US" dirty="0"/>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𝑦</m:t>
                        </m:r>
                        <m:r>
                          <a:rPr lang="en-US" i="1">
                            <a:latin typeface="Cambria Math" panose="02040503050406030204" pitchFamily="18" charset="0"/>
                          </a:rPr>
                          <m:t>,0</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𝝍</m:t>
                        </m:r>
                      </m:e>
                      <m:sup>
                        <m:r>
                          <a:rPr lang="en-US" i="1">
                            <a:latin typeface="Cambria Math" panose="02040503050406030204" pitchFamily="18" charset="0"/>
                          </a:rPr>
                          <m:t>𝑇</m:t>
                        </m:r>
                      </m:sup>
                    </m:sSup>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𝒚</m:t>
                    </m:r>
                  </m:oMath>
                </a14:m>
                <a:endParaRPr lang="en-US" b="1" dirty="0"/>
              </a:p>
              <a:p>
                <a:pPr marL="0" indent="0">
                  <a:buNone/>
                </a:pPr>
                <a:r>
                  <a:rPr lang="en-US" dirty="0"/>
                  <a:t>Continuing with the illustration, suppose a security y has the payoff vector </a:t>
                </a:r>
                <a14:m>
                  <m:oMath xmlns:m="http://schemas.openxmlformats.org/officeDocument/2006/math">
                    <m:r>
                      <a:rPr lang="en-US" b="1" i="1">
                        <a:latin typeface="Cambria Math" panose="02040503050406030204" pitchFamily="18" charset="0"/>
                      </a:rPr>
                      <m:t>𝒚</m:t>
                    </m:r>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2</m:t>
                                  </m:r>
                                </m:e>
                                <m:e>
                                  <m:r>
                                    <a:rPr lang="en-US" i="1">
                                      <a:latin typeface="Cambria Math" panose="02040503050406030204" pitchFamily="18" charset="0"/>
                                    </a:rPr>
                                    <m:t>5</m:t>
                                  </m:r>
                                </m:e>
                              </m:mr>
                            </m:m>
                          </m:e>
                        </m:d>
                      </m:e>
                      <m:sup>
                        <m:r>
                          <a:rPr lang="en-US" i="1">
                            <a:latin typeface="Cambria Math" panose="02040503050406030204" pitchFamily="18" charset="0"/>
                          </a:rPr>
                          <m:t>𝑇</m:t>
                        </m:r>
                      </m:sup>
                    </m:sSup>
                  </m:oMath>
                </a14:m>
                <a:r>
                  <a:rPr lang="en-US" dirty="0"/>
                  <a:t>. Find the price of this security. Its price is easily calculated to  be:</a:t>
                </a:r>
              </a:p>
              <a:p>
                <a:pPr marL="0" indent="0" algn="ctr">
                  <a:buNone/>
                </a:pP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𝑦</m:t>
                        </m:r>
                        <m:r>
                          <a:rPr lang="en-US" i="1">
                            <a:latin typeface="Cambria Math" panose="02040503050406030204" pitchFamily="18" charset="0"/>
                          </a:rPr>
                          <m:t>,0</m:t>
                        </m:r>
                      </m:sub>
                    </m:sSub>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m:t>
                              </m:r>
                              <m:r>
                                <a:rPr lang="en-US" i="1">
                                  <a:latin typeface="Cambria Math" panose="02040503050406030204" pitchFamily="18" charset="0"/>
                                </a:rPr>
                                <m:t>7</m:t>
                              </m:r>
                            </m:e>
                            <m:e>
                              <m:r>
                                <a:rPr lang="en-US" i="1">
                                  <a:latin typeface="Cambria Math" panose="02040503050406030204" pitchFamily="18" charset="0"/>
                                </a:rPr>
                                <m:t>.1</m:t>
                              </m:r>
                            </m:e>
                          </m:mr>
                        </m:m>
                      </m:e>
                    </m:d>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m>
                          <m:mPr>
                            <m:mcs>
                              <m:mc>
                                <m:mcPr>
                                  <m:count m:val="1"/>
                                  <m:mcJc m:val="center"/>
                                </m:mcPr>
                              </m:mc>
                            </m:mcs>
                            <m:ctrlPr>
                              <a:rPr lang="en-US" i="1">
                                <a:latin typeface="Cambria Math" panose="02040503050406030204" pitchFamily="18" charset="0"/>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2</m:t>
                              </m:r>
                            </m:e>
                          </m:mr>
                          <m:mr>
                            <m:e>
                              <m:r>
                                <a:rPr lang="en-US" i="1">
                                  <a:latin typeface="Cambria Math" panose="02040503050406030204" pitchFamily="18" charset="0"/>
                                  <a:ea typeface="Cambria Math" panose="02040503050406030204" pitchFamily="18" charset="0"/>
                                </a:rPr>
                                <m:t>5</m:t>
                              </m:r>
                            </m:e>
                          </m:mr>
                        </m:m>
                      </m:e>
                    </m:d>
                    <m:r>
                      <a:rPr lang="en-US" i="1">
                        <a:latin typeface="Cambria Math" panose="02040503050406030204" pitchFamily="18" charset="0"/>
                        <a:ea typeface="Cambria Math" panose="02040503050406030204" pitchFamily="18" charset="0"/>
                      </a:rPr>
                      <m:t>=</m:t>
                    </m:r>
                  </m:oMath>
                </a14:m>
                <a:r>
                  <a:rPr lang="en-US" dirty="0"/>
                  <a:t>1.9</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30602528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Synthetic Probabilities</a:t>
            </a:r>
          </a:p>
        </p:txBody>
      </p:sp>
      <p:sp>
        <p:nvSpPr>
          <p:cNvPr id="3" name="Content Placeholder 2"/>
          <p:cNvSpPr>
            <a:spLocks noGrp="1"/>
          </p:cNvSpPr>
          <p:nvPr>
            <p:ph sz="quarter" idx="1"/>
          </p:nvPr>
        </p:nvSpPr>
        <p:spPr/>
        <p:txBody>
          <a:bodyPr/>
          <a:lstStyle/>
          <a:p>
            <a:pPr marL="0" indent="0">
              <a:buNone/>
            </a:pPr>
            <a:r>
              <a:rPr lang="en-US" dirty="0"/>
              <a:t>If our hypothetical market includes a riskless asset in a no arbitrage pricing framework, every security in this no arbitrage market will have will have the same expected rate of return as the riskless bond.</a:t>
            </a:r>
          </a:p>
          <a:p>
            <a:pPr marL="0" indent="0">
              <a:buNone/>
            </a:pPr>
            <a:r>
              <a:rPr lang="en-US" dirty="0"/>
              <a:t>An important feature of this type of pricing model in such a market is that it can be used to define “synthetic,” “hedging” or “risk-neutral” probabilities </a:t>
            </a:r>
            <a:r>
              <a:rPr lang="en-US" i="1" dirty="0"/>
              <a:t>q</a:t>
            </a:r>
            <a:r>
              <a:rPr lang="en-US" baseline="-25000" dirty="0"/>
              <a:t>i</a:t>
            </a:r>
            <a:r>
              <a:rPr lang="en-US" dirty="0"/>
              <a:t>. </a:t>
            </a:r>
          </a:p>
          <a:p>
            <a:pPr marL="0" indent="0">
              <a:buNone/>
            </a:pPr>
            <a:r>
              <a:rPr lang="en-US" dirty="0"/>
              <a:t>These risk-neutral probabilities do not exist in any sort of realistic sense.</a:t>
            </a:r>
          </a:p>
          <a:p>
            <a:pPr marL="0" indent="0">
              <a:buNone/>
            </a:pPr>
            <a:r>
              <a:rPr lang="en-US" dirty="0"/>
              <a:t>Instead, they are inferred from market prices of securities and interest rates. </a:t>
            </a:r>
          </a:p>
          <a:p>
            <a:endParaRPr lang="en-US" dirty="0"/>
          </a:p>
        </p:txBody>
      </p:sp>
    </p:spTree>
    <p:extLst>
      <p:ext uri="{BB962C8B-B14F-4D97-AF65-F5344CB8AC3E}">
        <p14:creationId xmlns:p14="http://schemas.microsoft.com/office/powerpoint/2010/main" xmlns="" val="41764185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Synthetic Probability Uses</a:t>
            </a:r>
            <a:endParaRPr lang="en-US" sz="2500" dirty="0"/>
          </a:p>
        </p:txBody>
      </p:sp>
      <p:sp>
        <p:nvSpPr>
          <p:cNvPr id="3" name="Content Placeholder 2"/>
          <p:cNvSpPr>
            <a:spLocks noGrp="1"/>
          </p:cNvSpPr>
          <p:nvPr>
            <p:ph sz="quarter" idx="1"/>
          </p:nvPr>
        </p:nvSpPr>
        <p:spPr/>
        <p:txBody>
          <a:bodyPr/>
          <a:lstStyle/>
          <a:p>
            <a:pPr marL="0" indent="0">
              <a:buNone/>
            </a:pPr>
            <a:r>
              <a:rPr lang="en-US" dirty="0"/>
              <a:t>Risk-neutral probabilities can be used to calculate the price of any security in the market so that the no arbitrage nature of the market is maintained. </a:t>
            </a:r>
          </a:p>
          <a:p>
            <a:pPr marL="0" indent="0">
              <a:buNone/>
            </a:pPr>
            <a:r>
              <a:rPr lang="en-US" dirty="0"/>
              <a:t>Risk neutral probabilities have the useful feature that they lead to expected values that are consistent with pricing by investors who are risk neutral, leading to the term risk neutral pricing. </a:t>
            </a:r>
          </a:p>
          <a:p>
            <a:pPr marL="0" indent="0">
              <a:buNone/>
            </a:pPr>
            <a:r>
              <a:rPr lang="en-US" dirty="0"/>
              <a:t>This is important because it means that we do not need to work with unobservable risk premiums when we value securities; in fact, we do not even need to know anything about any investors' risk preferences.</a:t>
            </a:r>
          </a:p>
          <a:p>
            <a:endParaRPr lang="en-US" dirty="0"/>
          </a:p>
          <a:p>
            <a:endParaRPr lang="en-US" dirty="0"/>
          </a:p>
        </p:txBody>
      </p:sp>
    </p:spTree>
    <p:extLst>
      <p:ext uri="{BB962C8B-B14F-4D97-AF65-F5344CB8AC3E}">
        <p14:creationId xmlns:p14="http://schemas.microsoft.com/office/powerpoint/2010/main" xmlns="" val="80920045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Synthetic Probabilities </a:t>
            </a:r>
            <a:r>
              <a:rPr lang="en-US" sz="3200" b="1" dirty="0"/>
              <a:t>and Pricing</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If payoffs for each of the pure securities </a:t>
                </a:r>
                <a:r>
                  <a:rPr lang="en-US" b="1" dirty="0"/>
                  <a:t>e</a:t>
                </a:r>
                <a:r>
                  <a:rPr lang="en-US" baseline="-25000" dirty="0"/>
                  <a:t>1</a:t>
                </a:r>
                <a:r>
                  <a:rPr lang="en-US" dirty="0"/>
                  <a:t>, </a:t>
                </a:r>
                <a:r>
                  <a:rPr lang="en-US" b="1" dirty="0"/>
                  <a:t>e</a:t>
                </a:r>
                <a:r>
                  <a:rPr lang="en-US" baseline="-25000" dirty="0"/>
                  <a:t>2</a:t>
                </a:r>
                <a:r>
                  <a:rPr lang="en-US" dirty="0"/>
                  <a:t>, …, </a:t>
                </a:r>
                <a:r>
                  <a:rPr lang="en-US" b="1" dirty="0" err="1"/>
                  <a:t>e</a:t>
                </a:r>
                <a:r>
                  <a:rPr lang="en-US" baseline="-25000" dirty="0" err="1"/>
                  <a:t>n</a:t>
                </a:r>
                <a:r>
                  <a:rPr lang="en-US" dirty="0"/>
                  <a:t> are the result of distinct outcomes, which together account for all possible outcomes (thus forming a sample space), then we can view the pricing model in terms of probabilities. The pure security prices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1">
                            <a:latin typeface="Cambria Math" panose="02040503050406030204" pitchFamily="18" charset="0"/>
                          </a:rPr>
                          <m:t>2</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1">
                            <a:latin typeface="Cambria Math" panose="02040503050406030204" pitchFamily="18" charset="0"/>
                          </a:rPr>
                          <m:t>𝑛</m:t>
                        </m:r>
                      </m:sub>
                    </m:sSub>
                  </m:oMath>
                </a14:m>
                <a:r>
                  <a:rPr lang="en-US" dirty="0"/>
                  <a:t> are proportional to the market’s assessment of the relative likelihood that the outcomes that we number as 1, 2,… n, respectively, will occur. </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1022"/>
                </a:stretch>
              </a:blipFill>
            </p:spPr>
            <p:txBody>
              <a:bodyPr/>
              <a:lstStyle/>
              <a:p>
                <a:r>
                  <a:rPr lang="en-US" dirty="0">
                    <a:noFill/>
                  </a:rPr>
                  <a:t> </a:t>
                </a:r>
              </a:p>
            </p:txBody>
          </p:sp>
        </mc:Fallback>
      </mc:AlternateContent>
    </p:spTree>
    <p:extLst>
      <p:ext uri="{BB962C8B-B14F-4D97-AF65-F5344CB8AC3E}">
        <p14:creationId xmlns:p14="http://schemas.microsoft.com/office/powerpoint/2010/main" xmlns="" val="190637698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Pure Securities and Market Securities: Illustration</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r>
                  <a:rPr lang="en-US" dirty="0"/>
                  <a:t>Consider the previous example. The pure securities prices were calculated to be .7 and .1. This suggests that investors are willing to pay .7 for a security that pays 1 if and only if outcome 1 occurs, and .1 for a security that pays 1 if and only if outcome 2 occurs. If we assume that investors are risk neutral, this implies that they believe that outcome 1 is 7 times more likely to occur that outcome 2.</a:t>
                </a:r>
              </a:p>
              <a:p>
                <a:r>
                  <a:rPr lang="en-US" dirty="0"/>
                  <a:t> We create the riskless portfolio with payoff vector </a:t>
                </a:r>
                <a14:m>
                  <m:oMath xmlns:m="http://schemas.openxmlformats.org/officeDocument/2006/math">
                    <m:sSup>
                      <m:sSupPr>
                        <m:ctrlPr>
                          <a:rPr lang="en-US" b="1" i="1">
                            <a:latin typeface="Cambria Math" panose="02040503050406030204" pitchFamily="18" charset="0"/>
                          </a:rPr>
                        </m:ctrlPr>
                      </m:sSupPr>
                      <m:e>
                        <m:r>
                          <a:rPr lang="en-US" b="1" i="1">
                            <a:latin typeface="Cambria Math" panose="02040503050406030204" pitchFamily="18" charset="0"/>
                          </a:rPr>
                          <m:t>𝒃</m:t>
                        </m:r>
                      </m:e>
                      <m:sup>
                        <m:r>
                          <a:rPr lang="en-US" b="1" i="1">
                            <a:latin typeface="Cambria Math" panose="02040503050406030204" pitchFamily="18" charset="0"/>
                          </a:rPr>
                          <m:t>𝑻</m:t>
                        </m:r>
                      </m:sup>
                    </m:sSup>
                    <m:r>
                      <a:rPr lang="en-US" i="1">
                        <a:latin typeface="Cambria Math" panose="02040503050406030204" pitchFamily="18" charset="0"/>
                      </a:rPr>
                      <m:t>=</m:t>
                    </m:r>
                    <m:sSup>
                      <m:sSupPr>
                        <m:ctrlPr>
                          <a:rPr lang="en-US" i="1">
                            <a:latin typeface="Cambria Math" panose="02040503050406030204" pitchFamily="18" charset="0"/>
                          </a:rPr>
                        </m:ctrlPr>
                      </m:sSupPr>
                      <m:e>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a:rPr lang="en-US" i="1">
                                      <a:latin typeface="Cambria Math" panose="02040503050406030204" pitchFamily="18" charset="0"/>
                                    </a:rPr>
                                    <m:t>1</m:t>
                                  </m:r>
                                </m:e>
                              </m:mr>
                            </m:m>
                          </m:e>
                        </m:d>
                      </m:e>
                      <m:sup>
                        <m:r>
                          <a:rPr lang="en-US" i="1">
                            <a:latin typeface="Cambria Math" panose="02040503050406030204" pitchFamily="18" charset="0"/>
                          </a:rPr>
                          <m:t>𝑇</m:t>
                        </m:r>
                      </m:sup>
                    </m:sSup>
                    <m:r>
                      <a:rPr lang="en-US">
                        <a:latin typeface="Cambria Math" panose="02040503050406030204" pitchFamily="18" charset="0"/>
                      </a:rPr>
                      <m:t>. </m:t>
                    </m:r>
                  </m:oMath>
                </a14:m>
                <a:r>
                  <a:rPr lang="en-US" dirty="0"/>
                  <a:t>Observe that this portfolio pays off 1 regardless of which of the two outcomes occurs. Thus, this portfolio replicates a riskless bond that pays off 1 at time one. </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538" t="-1333" r="-914"/>
                </a:stretch>
              </a:blipFill>
            </p:spPr>
            <p:txBody>
              <a:bodyPr/>
              <a:lstStyle/>
              <a:p>
                <a:r>
                  <a:rPr lang="en-US">
                    <a:noFill/>
                  </a:rPr>
                  <a:t> </a:t>
                </a:r>
              </a:p>
            </p:txBody>
          </p:sp>
        </mc:Fallback>
      </mc:AlternateContent>
    </p:spTree>
    <p:extLst>
      <p:ext uri="{BB962C8B-B14F-4D97-AF65-F5344CB8AC3E}">
        <p14:creationId xmlns:p14="http://schemas.microsoft.com/office/powerpoint/2010/main" xmlns="" val="60235315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Pure Security Prices and Synthetic Probabilities</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fontScale="92500" lnSpcReduction="20000"/>
              </a:bodyPr>
              <a:lstStyle/>
              <a:p>
                <a:r>
                  <a:rPr lang="en-US" dirty="0"/>
                  <a:t>In the illustration, the  riskless bond was valued at .8 at time zero. Using our no arbitrage pricing equation, the bond price at time zero must satisfy the equation:</a:t>
                </a:r>
              </a:p>
              <a:p>
                <a:pPr marL="0" indent="0" algn="ctr">
                  <a:buNone/>
                </a:pPr>
                <a:r>
                  <a:rPr lang="en-US" dirty="0"/>
                  <a:t/>
                </a:r>
                <a14:m>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1</m:t>
                              </m:r>
                            </m:e>
                            <m:e>
                              <m:r>
                                <a:rPr lang="en-US" i="1">
                                  <a:latin typeface="Cambria Math" panose="02040503050406030204" pitchFamily="18" charset="0"/>
                                </a:rPr>
                                <m:t>1</m:t>
                              </m:r>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1">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1">
                                      <a:latin typeface="Cambria Math" panose="02040503050406030204" pitchFamily="18" charset="0"/>
                                    </a:rPr>
                                    <m:t>2</m:t>
                                  </m:r>
                                </m:sub>
                              </m:sSub>
                            </m:e>
                          </m:mr>
                        </m:m>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1">
                            <a:latin typeface="Cambria Math" panose="02040503050406030204" pitchFamily="18" charset="0"/>
                          </a:rPr>
                          <m:t>1</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1">
                            <a:latin typeface="Cambria Math" panose="02040503050406030204" pitchFamily="18" charset="0"/>
                          </a:rPr>
                          <m:t>2</m:t>
                        </m:r>
                      </m:sub>
                    </m:sSub>
                    <m:r>
                      <a:rPr lang="en-US" i="1">
                        <a:latin typeface="Cambria Math" panose="02040503050406030204" pitchFamily="18" charset="0"/>
                      </a:rPr>
                      <m:t>=.8.</m:t>
                    </m:r>
                  </m:oMath>
                </a14:m>
                <a:endParaRPr lang="en-US" dirty="0"/>
              </a:p>
              <a:p>
                <a:r>
                  <a:rPr lang="en-US" dirty="0"/>
                  <a:t>The pure security prices add up .8, which is less than 1. In this example, as is usually the case, the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1">
                            <a:latin typeface="Cambria Math" panose="02040503050406030204" pitchFamily="18" charset="0"/>
                          </a:rPr>
                          <m:t>𝑖</m:t>
                        </m:r>
                      </m:sub>
                    </m:sSub>
                  </m:oMath>
                </a14:m>
                <a:r>
                  <a:rPr lang="en-US" dirty="0"/>
                  <a:t>’s sum to a value less than 1 because of the time value of money.</a:t>
                </a:r>
              </a:p>
              <a:p>
                <a:r>
                  <a:rPr lang="en-US" dirty="0"/>
                  <a:t>Nevertheless, if we accept that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1">
                            <a:latin typeface="Cambria Math" panose="02040503050406030204" pitchFamily="18" charset="0"/>
                          </a:rPr>
                          <m:t>𝑖</m:t>
                        </m:r>
                      </m:sub>
                    </m:sSub>
                  </m:oMath>
                </a14:m>
                <a:r>
                  <a:rPr lang="en-US" dirty="0"/>
                  <a:t> should be proportional to the relative likelihood that outcome </a:t>
                </a:r>
                <a:r>
                  <a:rPr lang="en-US" i="1" dirty="0" err="1"/>
                  <a:t>i</a:t>
                </a:r>
                <a:r>
                  <a:rPr lang="en-US" dirty="0"/>
                  <a:t> will occur from the point of view of a risk neutral investor, then the probability that outcome </a:t>
                </a:r>
                <a:r>
                  <a:rPr lang="en-US" i="1" dirty="0" err="1"/>
                  <a:t>i</a:t>
                </a:r>
                <a:r>
                  <a:rPr lang="en-US" dirty="0"/>
                  <a:t> occurs is: </a:t>
                </a:r>
              </a:p>
              <a:p>
                <a:pPr marL="0" indent="0" algn="ctr">
                  <a:buNone/>
                </a:pPr>
                <a:r>
                  <a:rPr lang="en-US" dirty="0"/>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𝑖</m:t>
                        </m:r>
                      </m:sub>
                    </m:sSub>
                    <m:r>
                      <a:rPr lang="en-US" i="1">
                        <a:latin typeface="Cambria Math" panose="02040503050406030204" pitchFamily="18" charset="0"/>
                      </a:rPr>
                      <m:t>=</m:t>
                    </m:r>
                    <m:f>
                      <m:fPr>
                        <m:ctrlPr>
                          <a:rPr lang="en-US" i="1">
                            <a:latin typeface="Cambria Math" panose="02040503050406030204" pitchFamily="18" charset="0"/>
                          </a:rPr>
                        </m:ctrlPr>
                      </m:fPr>
                      <m:num>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1">
                                <a:latin typeface="Cambria Math" panose="02040503050406030204" pitchFamily="18" charset="0"/>
                              </a:rPr>
                              <m:t>𝑖</m:t>
                            </m:r>
                          </m:sub>
                        </m:sSub>
                      </m:num>
                      <m:den>
                        <m:nary>
                          <m:naryPr>
                            <m:chr m:val="∑"/>
                            <m:ctrlPr>
                              <a:rPr lang="en-US" i="1">
                                <a:latin typeface="Cambria Math" panose="02040503050406030204" pitchFamily="18" charset="0"/>
                              </a:rPr>
                            </m:ctrlPr>
                          </m:naryPr>
                          <m:sub>
                            <m:r>
                              <m:rPr>
                                <m:brk m:alnAt="23"/>
                              </m:rPr>
                              <a:rPr lang="en-US" i="1">
                                <a:latin typeface="Cambria Math" panose="02040503050406030204" pitchFamily="18" charset="0"/>
                              </a:rPr>
                              <m:t>𝑗</m:t>
                            </m:r>
                            <m:r>
                              <a:rPr lang="en-US" i="1">
                                <a:latin typeface="Cambria Math" panose="02040503050406030204" pitchFamily="18" charset="0"/>
                              </a:rPr>
                              <m:t>=1</m:t>
                            </m:r>
                          </m:sub>
                          <m:sup>
                            <m:r>
                              <a:rPr lang="en-US" i="1">
                                <a:latin typeface="Cambria Math" panose="02040503050406030204" pitchFamily="18" charset="0"/>
                              </a:rPr>
                              <m:t>𝑛</m:t>
                            </m:r>
                          </m:sup>
                          <m:e>
                            <m:sSub>
                              <m:sSubPr>
                                <m:ctrlPr>
                                  <a:rPr lang="en-US" i="1">
                                    <a:latin typeface="Cambria Math" panose="02040503050406030204" pitchFamily="18" charset="0"/>
                                  </a:rPr>
                                </m:ctrlPr>
                              </m:sSubPr>
                              <m:e>
                                <m:r>
                                  <a:rPr lang="en-US" i="1">
                                    <a:latin typeface="Cambria Math" panose="02040503050406030204" pitchFamily="18" charset="0"/>
                                  </a:rPr>
                                  <m:t>𝜓</m:t>
                                </m:r>
                              </m:e>
                              <m:sub>
                                <m:r>
                                  <a:rPr lang="en-US" i="1">
                                    <a:latin typeface="Cambria Math" panose="02040503050406030204" pitchFamily="18" charset="0"/>
                                  </a:rPr>
                                  <m:t>𝑗</m:t>
                                </m:r>
                              </m:sub>
                            </m:sSub>
                          </m:e>
                        </m:nary>
                      </m:den>
                    </m:f>
                  </m:oMath>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430" t="-2800"/>
                </a:stretch>
              </a:blipFill>
            </p:spPr>
            <p:txBody>
              <a:bodyPr/>
              <a:lstStyle/>
              <a:p>
                <a:r>
                  <a:rPr lang="en-US">
                    <a:noFill/>
                  </a:rPr>
                  <a:t> </a:t>
                </a:r>
              </a:p>
            </p:txBody>
          </p:sp>
        </mc:Fallback>
      </mc:AlternateContent>
    </p:spTree>
    <p:extLst>
      <p:ext uri="{BB962C8B-B14F-4D97-AF65-F5344CB8AC3E}">
        <p14:creationId xmlns:p14="http://schemas.microsoft.com/office/powerpoint/2010/main" xmlns="" val="11762372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Term Structure Of Interest Rates</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The pure expectation theory defines the relationship between long and short-term interest rates as follows, where </a:t>
                </a:r>
                <a:r>
                  <a:rPr lang="en-US" i="1" dirty="0"/>
                  <a:t>r</a:t>
                </a:r>
                <a:r>
                  <a:rPr lang="en-US" i="1" baseline="-25000" dirty="0"/>
                  <a:t>0,n</a:t>
                </a:r>
                <a:r>
                  <a:rPr lang="en-US" dirty="0"/>
                  <a:t> is the rate on an instrument originated at time 0 and repaid at time </a:t>
                </a:r>
                <a:r>
                  <a:rPr lang="en-US" i="1" dirty="0"/>
                  <a:t>n</a:t>
                </a:r>
                <a:r>
                  <a:rPr lang="en-US" dirty="0"/>
                  <a:t>: </a:t>
                </a:r>
              </a:p>
              <a:p>
                <a:pPr marL="0" indent="0" algn="ctr">
                  <a:buNone/>
                </a:pPr>
                <a:r>
                  <a:rPr lang="en-US" dirty="0"/>
                  <a:t/>
                </a:r>
              </a:p>
              <a:p>
                <a:pPr marL="0" indent="0" algn="ctr">
                  <a:buNone/>
                </a:pPr>
                <a:r>
                  <a:rPr lang="en-US" dirty="0"/>
                  <a:t/>
                </a:r>
                <a14:m>
                  <m:oMath xmlns:m="http://schemas.openxmlformats.org/officeDocument/2006/math">
                    <m:sSub>
                      <m:sSubPr>
                        <m:ctrlPr>
                          <a:rPr lang="en-US" i="1">
                            <a:latin typeface="Cambria Math" panose="02040503050406030204" pitchFamily="18" charset="0"/>
                          </a:rPr>
                        </m:ctrlPr>
                      </m:sSubPr>
                      <m:e>
                        <m:r>
                          <a:rPr lang="en-US" i="1">
                            <a:latin typeface="Cambria Math"/>
                          </a:rPr>
                          <m:t>𝑟</m:t>
                        </m:r>
                      </m:e>
                      <m:sub>
                        <m:r>
                          <a:rPr lang="en-US" i="1">
                            <a:latin typeface="Cambria Math"/>
                          </a:rPr>
                          <m:t>0,</m:t>
                        </m:r>
                        <m:r>
                          <a:rPr lang="en-US" i="1">
                            <a:latin typeface="Cambria Math"/>
                          </a:rPr>
                          <m:t>𝑛</m:t>
                        </m:r>
                      </m:sub>
                    </m:sSub>
                    <m:r>
                      <a:rPr lang="en-US" i="1">
                        <a:latin typeface="Cambria Math"/>
                      </a:rPr>
                      <m:t>=</m:t>
                    </m:r>
                    <m:rad>
                      <m:radPr>
                        <m:ctrlPr>
                          <a:rPr lang="en-US" i="1">
                            <a:latin typeface="Cambria Math" panose="02040503050406030204" pitchFamily="18" charset="0"/>
                          </a:rPr>
                        </m:ctrlPr>
                      </m:radPr>
                      <m:deg>
                        <m:r>
                          <m:rPr>
                            <m:brk m:alnAt="7"/>
                          </m:rPr>
                          <a:rPr lang="en-US" i="1">
                            <a:latin typeface="Cambria Math"/>
                          </a:rPr>
                          <m:t>𝑛</m:t>
                        </m:r>
                      </m:deg>
                      <m:e>
                        <m:nary>
                          <m:naryPr>
                            <m:chr m:val="∏"/>
                            <m:ctrlPr>
                              <a:rPr lang="en-US" i="1">
                                <a:latin typeface="Cambria Math" panose="02040503050406030204" pitchFamily="18" charset="0"/>
                              </a:rPr>
                            </m:ctrlPr>
                          </m:naryPr>
                          <m:sub>
                            <m:r>
                              <m:rPr>
                                <m:brk m:alnAt="23"/>
                              </m:rPr>
                              <a:rPr lang="en-US" i="1">
                                <a:latin typeface="Cambria Math"/>
                              </a:rPr>
                              <m:t>𝑡</m:t>
                            </m:r>
                            <m:r>
                              <a:rPr lang="en-US" i="1">
                                <a:latin typeface="Cambria Math"/>
                              </a:rPr>
                              <m:t>=1</m:t>
                            </m:r>
                          </m:sub>
                          <m:sup>
                            <m:r>
                              <a:rPr lang="en-US" i="1">
                                <a:latin typeface="Cambria Math"/>
                              </a:rPr>
                              <m:t>𝑛</m:t>
                            </m:r>
                          </m:sup>
                          <m:e>
                            <m:r>
                              <a:rPr lang="en-US" i="1">
                                <a:latin typeface="Cambria Math"/>
                              </a:rPr>
                              <m:t>(1+</m:t>
                            </m:r>
                            <m:sSub>
                              <m:sSubPr>
                                <m:ctrlPr>
                                  <a:rPr lang="en-US" i="1">
                                    <a:latin typeface="Cambria Math" panose="02040503050406030204" pitchFamily="18" charset="0"/>
                                  </a:rPr>
                                </m:ctrlPr>
                              </m:sSubPr>
                              <m:e>
                                <m:r>
                                  <a:rPr lang="en-US" i="1">
                                    <a:latin typeface="Cambria Math"/>
                                  </a:rPr>
                                  <m:t>𝑟</m:t>
                                </m:r>
                              </m:e>
                              <m:sub>
                                <m:r>
                                  <a:rPr lang="en-US" i="1">
                                    <a:latin typeface="Cambria Math"/>
                                  </a:rPr>
                                  <m:t>𝑡</m:t>
                                </m:r>
                                <m:r>
                                  <a:rPr lang="en-US" i="1">
                                    <a:latin typeface="Cambria Math"/>
                                  </a:rPr>
                                  <m:t>−1,</m:t>
                                </m:r>
                                <m:r>
                                  <a:rPr lang="en-US" i="1">
                                    <a:latin typeface="Cambria Math"/>
                                  </a:rPr>
                                  <m:t>𝑡</m:t>
                                </m:r>
                              </m:sub>
                            </m:sSub>
                            <m:r>
                              <a:rPr lang="en-US" i="1">
                                <a:latin typeface="Cambria Math"/>
                              </a:rPr>
                              <m:t>)</m:t>
                            </m:r>
                          </m:e>
                        </m:nary>
                      </m:e>
                    </m:rad>
                    <m:r>
                      <a:rPr lang="en-US">
                        <a:latin typeface="Cambria Math"/>
                      </a:rPr>
                      <m:t>−1</m:t>
                    </m:r>
                  </m:oMath>
                </a14:m>
                <a:endParaRPr lang="en-US" dirty="0"/>
              </a:p>
              <a:p>
                <a:pPr marL="0" indent="0" algn="ctr">
                  <a:buNone/>
                </a:pPr>
                <a:endParaRPr lang="en-US" dirty="0"/>
              </a:p>
              <a:p>
                <a:pPr marL="0" indent="0">
                  <a:buNone/>
                </a:pPr>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a:blip r:embed="rId2"/>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324725069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1"/>
            <a:ext cx="11379200" cy="1110343"/>
          </a:xfrm>
        </p:spPr>
        <p:txBody>
          <a:bodyPr>
            <a:normAutofit/>
          </a:bodyPr>
          <a:lstStyle/>
          <a:p>
            <a:r>
              <a:rPr lang="en-US" b="1" dirty="0"/>
              <a:t>Pure Security Prices and Synthetic Probabilities (Continued)</a:t>
            </a:r>
            <a:endParaRPr lang="en-US" dirty="0"/>
          </a:p>
        </p:txBody>
      </p:sp>
      <p:sp>
        <p:nvSpPr>
          <p:cNvPr id="4" name="Content Placeholder 3"/>
          <p:cNvSpPr>
            <a:spLocks noGrp="1"/>
          </p:cNvSpPr>
          <p:nvPr>
            <p:ph sz="quarter" idx="1"/>
          </p:nvPr>
        </p:nvSpPr>
        <p:spPr/>
        <p:txBody>
          <a:bodyPr/>
          <a:lstStyle/>
          <a:p>
            <a:pPr>
              <a:buNone/>
            </a:pPr>
            <a:r>
              <a:rPr lang="en-US" dirty="0"/>
              <a:t>Since:</a:t>
            </a:r>
          </a:p>
          <a:p>
            <a:pPr>
              <a:buNone/>
            </a:pPr>
            <a:endParaRPr lang="en-US" dirty="0"/>
          </a:p>
          <a:p>
            <a:pPr>
              <a:buNone/>
            </a:pPr>
            <a:endParaRPr lang="en-US" dirty="0"/>
          </a:p>
          <a:p>
            <a:pPr>
              <a:buNone/>
            </a:pPr>
            <a:endParaRPr lang="en-US" dirty="0"/>
          </a:p>
        </p:txBody>
      </p:sp>
      <p:sp>
        <p:nvSpPr>
          <p:cNvPr id="93188" name="Rectangle 4"/>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3187" name="Picture 3"/>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3592285" y="2220687"/>
            <a:ext cx="3918855" cy="1567542"/>
          </a:xfrm>
          <a:prstGeom prst="rect">
            <a:avLst/>
          </a:prstGeom>
          <a:noFill/>
        </p:spPr>
      </p:pic>
      <p:sp>
        <p:nvSpPr>
          <p:cNvPr id="93190" name="Rectangle 6"/>
          <p:cNvSpPr>
            <a:spLocks noChangeArrowheads="1"/>
          </p:cNvSpPr>
          <p:nvPr/>
        </p:nvSpPr>
        <p:spPr bwMode="auto">
          <a:xfrm>
            <a:off x="0" y="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93189" name="Picture 5"/>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3363685" y="4229100"/>
            <a:ext cx="3971259" cy="1355271"/>
          </a:xfrm>
          <a:prstGeom prst="rect">
            <a:avLst/>
          </a:prstGeom>
          <a:noFill/>
        </p:spPr>
      </p:pic>
    </p:spTree>
    <p:extLst>
      <p:ext uri="{BB962C8B-B14F-4D97-AF65-F5344CB8AC3E}">
        <p14:creationId xmlns:p14="http://schemas.microsoft.com/office/powerpoint/2010/main" xmlns="" val="117623726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930729"/>
          </a:xfrm>
        </p:spPr>
        <p:txBody>
          <a:bodyPr>
            <a:normAutofit fontScale="90000"/>
          </a:bodyPr>
          <a:lstStyle/>
          <a:p>
            <a:r>
              <a:rPr lang="en-US" b="1" dirty="0"/>
              <a:t>Pure Security Prices and Synthetic Probabilities </a:t>
            </a:r>
            <a:r>
              <a:rPr lang="en-US" b="1" dirty="0" err="1"/>
              <a:t>Illustraton</a:t>
            </a:r>
            <a:r>
              <a:rPr lang="en-US" b="1" dirty="0"/>
              <a:t> </a:t>
            </a:r>
            <a:r>
              <a:rPr lang="en-US" sz="2500" b="1" dirty="0"/>
              <a:t>(Continued)</a:t>
            </a:r>
            <a:endParaRPr lang="en-US" dirty="0"/>
          </a:p>
        </p:txBody>
      </p:sp>
      <p:sp>
        <p:nvSpPr>
          <p:cNvPr id="3" name="Content Placeholder 2"/>
          <p:cNvSpPr>
            <a:spLocks noGrp="1"/>
          </p:cNvSpPr>
          <p:nvPr>
            <p:ph sz="quarter" idx="1"/>
          </p:nvPr>
        </p:nvSpPr>
        <p:spPr>
          <a:xfrm>
            <a:off x="402336" y="2139042"/>
            <a:ext cx="11338560" cy="3960005"/>
          </a:xfrm>
        </p:spPr>
        <p:txBody>
          <a:bodyPr/>
          <a:lstStyle/>
          <a:p>
            <a:r>
              <a:rPr lang="en-US" dirty="0"/>
              <a:t>where </a:t>
            </a:r>
            <a:r>
              <a:rPr lang="en-US" i="1" dirty="0" err="1"/>
              <a:t>ψ</a:t>
            </a:r>
            <a:r>
              <a:rPr lang="en-US" baseline="-25000" dirty="0" err="1"/>
              <a:t>i</a:t>
            </a:r>
            <a:r>
              <a:rPr lang="en-US" dirty="0"/>
              <a:t> is the price of pure security </a:t>
            </a:r>
            <a:r>
              <a:rPr lang="en-US" i="1" dirty="0" err="1"/>
              <a:t>i</a:t>
            </a:r>
            <a:r>
              <a:rPr lang="en-US" dirty="0"/>
              <a:t> and </a:t>
            </a:r>
            <a:r>
              <a:rPr lang="en-US" i="1" dirty="0" err="1"/>
              <a:t>ψ</a:t>
            </a:r>
            <a:r>
              <a:rPr lang="en-US" baseline="-25000" dirty="0" err="1"/>
              <a:t>j</a:t>
            </a:r>
            <a:r>
              <a:rPr lang="en-US" dirty="0"/>
              <a:t> is the price of each of </a:t>
            </a:r>
            <a:r>
              <a:rPr lang="en-US" i="1" dirty="0"/>
              <a:t>n</a:t>
            </a:r>
            <a:r>
              <a:rPr lang="en-US" dirty="0"/>
              <a:t> pure securities </a:t>
            </a:r>
            <a:r>
              <a:rPr lang="en-US" i="1" dirty="0"/>
              <a:t>j</a:t>
            </a:r>
            <a:r>
              <a:rPr lang="en-US" dirty="0"/>
              <a:t>. In our illustration, synthetic probabilities are </a:t>
            </a:r>
            <a:r>
              <a:rPr lang="en-US" i="1" dirty="0"/>
              <a:t>q</a:t>
            </a:r>
            <a:r>
              <a:rPr lang="en-US" baseline="-25000" dirty="0"/>
              <a:t>1</a:t>
            </a:r>
            <a:r>
              <a:rPr lang="en-US" dirty="0"/>
              <a:t> = .7/.8 = .875 and </a:t>
            </a:r>
            <a:r>
              <a:rPr lang="en-US" i="1" dirty="0"/>
              <a:t>q</a:t>
            </a:r>
            <a:r>
              <a:rPr lang="en-US" baseline="-25000" dirty="0"/>
              <a:t>2</a:t>
            </a:r>
            <a:r>
              <a:rPr lang="en-US" dirty="0"/>
              <a:t> = .1/.8 = .125. These probabilities are referred to as synthetic probabilities because they are constructed from security prices rather than directly from investor assessments of physical probability. </a:t>
            </a:r>
          </a:p>
          <a:p>
            <a:endParaRPr lang="en-US" dirty="0"/>
          </a:p>
        </p:txBody>
      </p:sp>
    </p:spTree>
    <p:extLst>
      <p:ext uri="{BB962C8B-B14F-4D97-AF65-F5344CB8AC3E}">
        <p14:creationId xmlns:p14="http://schemas.microsoft.com/office/powerpoint/2010/main" xmlns="" val="405775564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Complete Markets and No Arbitrage Pricing</a:t>
            </a:r>
          </a:p>
        </p:txBody>
      </p:sp>
      <p:sp>
        <p:nvSpPr>
          <p:cNvPr id="3" name="Content Placeholder 2"/>
          <p:cNvSpPr>
            <a:spLocks noGrp="1"/>
          </p:cNvSpPr>
          <p:nvPr>
            <p:ph sz="quarter" idx="1"/>
          </p:nvPr>
        </p:nvSpPr>
        <p:spPr/>
        <p:txBody>
          <a:bodyPr>
            <a:normAutofit/>
          </a:bodyPr>
          <a:lstStyle/>
          <a:p>
            <a:r>
              <a:rPr lang="en-US" dirty="0"/>
              <a:t>A complete market is one in  which the payoffs for any security can be replicated by a portfolio of existing securities that have already been priced. </a:t>
            </a:r>
          </a:p>
          <a:p>
            <a:r>
              <a:rPr lang="en-US" dirty="0"/>
              <a:t>If, in addition, there are no arbitrage opportunities,  then any  security  can be priced with the replicating portfolio of the already priced securities.</a:t>
            </a:r>
          </a:p>
          <a:p>
            <a:r>
              <a:rPr lang="en-US" dirty="0"/>
              <a:t>Suppose there are </a:t>
            </a:r>
            <a:r>
              <a:rPr lang="en-US" i="1" dirty="0"/>
              <a:t>n</a:t>
            </a:r>
            <a:r>
              <a:rPr lang="en-US" dirty="0"/>
              <a:t> possible outcomes (or states) in the market, which implies there are n possible payoffs for each security. Each security’s payoffs are then defined by a </a:t>
            </a:r>
            <a:r>
              <a:rPr lang="en-US" i="1" dirty="0"/>
              <a:t>n</a:t>
            </a:r>
            <a:r>
              <a:rPr lang="en-US" dirty="0"/>
              <a:t> dimensional payoff vector.</a:t>
            </a:r>
          </a:p>
        </p:txBody>
      </p:sp>
    </p:spTree>
    <p:extLst>
      <p:ext uri="{BB962C8B-B14F-4D97-AF65-F5344CB8AC3E}">
        <p14:creationId xmlns:p14="http://schemas.microsoft.com/office/powerpoint/2010/main" xmlns="" val="81535579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Risk Neutrality Argument</a:t>
            </a:r>
          </a:p>
        </p:txBody>
      </p:sp>
      <p:sp>
        <p:nvSpPr>
          <p:cNvPr id="3" name="Content Placeholder 2"/>
          <p:cNvSpPr>
            <a:spLocks noGrp="1"/>
          </p:cNvSpPr>
          <p:nvPr>
            <p:ph sz="quarter" idx="1"/>
          </p:nvPr>
        </p:nvSpPr>
        <p:spPr/>
        <p:txBody>
          <a:bodyPr>
            <a:normAutofit fontScale="85000" lnSpcReduction="10000"/>
          </a:bodyPr>
          <a:lstStyle/>
          <a:p>
            <a:r>
              <a:rPr lang="en-US" dirty="0"/>
              <a:t>We used complete capital markets and no-arbitrage pricing to demonstrate how cash flow structures are replicated and securities are priced relative to other securities.</a:t>
            </a:r>
          </a:p>
          <a:p>
            <a:r>
              <a:rPr lang="en-US" dirty="0"/>
              <a:t>Such replication and pricing are invariant with respect to investor risk preferences. </a:t>
            </a:r>
          </a:p>
          <a:p>
            <a:r>
              <a:rPr lang="en-US" dirty="0"/>
              <a:t>Pure security prices and synthetic probabilities implicitly reflect risk preferences so that such preferences need not be explicitly input into pricing of other securities.</a:t>
            </a:r>
          </a:p>
          <a:p>
            <a:r>
              <a:rPr lang="en-US" dirty="0"/>
              <a:t>Pure security prices and relative pricing relations are enforced by arbitrage.</a:t>
            </a:r>
          </a:p>
          <a:p>
            <a:r>
              <a:rPr lang="en-US" dirty="0"/>
              <a:t>This is the basis of the risk-neutral valuation models.</a:t>
            </a:r>
          </a:p>
          <a:p>
            <a:r>
              <a:rPr lang="en-US" dirty="0"/>
              <a:t>Risk-neutral valuation means that we are able to price securities such that in the risk neutral probability space (synthetic probability space), risky securities such as stocks will have the same expected return as the riskless asset such as a T-bill. </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Binomial Option Pricing: One-Time Period</a:t>
            </a:r>
          </a:p>
        </p:txBody>
      </p:sp>
      <p:sp>
        <p:nvSpPr>
          <p:cNvPr id="3" name="Content Placeholder 2"/>
          <p:cNvSpPr>
            <a:spLocks noGrp="1"/>
          </p:cNvSpPr>
          <p:nvPr>
            <p:ph sz="quarter" idx="1"/>
          </p:nvPr>
        </p:nvSpPr>
        <p:spPr/>
        <p:txBody>
          <a:bodyPr/>
          <a:lstStyle/>
          <a:p>
            <a:pPr marL="0" indent="0">
              <a:buNone/>
            </a:pPr>
            <a:r>
              <a:rPr lang="en-US" dirty="0"/>
              <a:t>The expiration payoff of a call is the maximum of either zero or the difference between the stock price </a:t>
            </a:r>
            <a:r>
              <a:rPr lang="en-US" i="1" dirty="0"/>
              <a:t>S</a:t>
            </a:r>
            <a:r>
              <a:rPr lang="en-US" baseline="-25000" dirty="0"/>
              <a:t>T</a:t>
            </a:r>
            <a:r>
              <a:rPr lang="en-US" dirty="0"/>
              <a:t> at expiration (at time </a:t>
            </a:r>
            <a:r>
              <a:rPr lang="en-US" i="1" dirty="0"/>
              <a:t>T</a:t>
            </a:r>
            <a:r>
              <a:rPr lang="en-US" dirty="0"/>
              <a:t>) and the exercise price </a:t>
            </a:r>
            <a:r>
              <a:rPr lang="en-US" i="1" dirty="0"/>
              <a:t>X</a:t>
            </a:r>
            <a:r>
              <a:rPr lang="en-US" dirty="0"/>
              <a:t> of the call: </a:t>
            </a:r>
          </a:p>
          <a:p>
            <a:pPr marL="0" indent="0">
              <a:buNone/>
            </a:pPr>
            <a:endParaRPr lang="en-US" i="1" dirty="0"/>
          </a:p>
          <a:p>
            <a:pPr marL="0" indent="0" algn="ctr">
              <a:buNone/>
            </a:pPr>
            <a:r>
              <a:rPr lang="en-US" i="1" dirty="0" err="1"/>
              <a:t>c</a:t>
            </a:r>
            <a:r>
              <a:rPr lang="en-US" i="1" baseline="-25000" dirty="0" err="1"/>
              <a:t>T</a:t>
            </a:r>
            <a:r>
              <a:rPr lang="en-US" i="1" dirty="0"/>
              <a:t> = MAX[S</a:t>
            </a:r>
            <a:r>
              <a:rPr lang="en-US" i="1" baseline="-25000" dirty="0"/>
              <a:t>T</a:t>
            </a:r>
            <a:r>
              <a:rPr lang="en-US" i="1" dirty="0"/>
              <a:t> - X,0]</a:t>
            </a:r>
            <a:r>
              <a:rPr lang="en-US" dirty="0"/>
              <a:t> </a:t>
            </a:r>
          </a:p>
        </p:txBody>
      </p:sp>
    </p:spTree>
    <p:extLst>
      <p:ext uri="{BB962C8B-B14F-4D97-AF65-F5344CB8AC3E}">
        <p14:creationId xmlns:p14="http://schemas.microsoft.com/office/powerpoint/2010/main" xmlns="" val="97756132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891746"/>
          </a:xfrm>
        </p:spPr>
        <p:txBody>
          <a:bodyPr>
            <a:normAutofit fontScale="90000"/>
          </a:bodyPr>
          <a:lstStyle/>
          <a:p>
            <a:r>
              <a:rPr lang="en-US" b="1" dirty="0"/>
              <a:t>Illustration Of Pricing a Call in a One Time Period Binomial Setting</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Consider a one-time-period, two-potential-outcome framework where Company </a:t>
                </a:r>
                <a:r>
                  <a:rPr lang="en-US" i="1" dirty="0"/>
                  <a:t>X</a:t>
                </a:r>
                <a:r>
                  <a:rPr lang="en-US" dirty="0"/>
                  <a:t> stock current sells for $40 per share and a riskless $100 face value T-bill sells for $80. Suppose Company </a:t>
                </a:r>
                <a:r>
                  <a:rPr lang="en-US" i="1" dirty="0"/>
                  <a:t>X</a:t>
                </a:r>
                <a:r>
                  <a:rPr lang="en-US" dirty="0"/>
                  <a:t> stock will pay its owner either $20 or $70 in one year. A call with an exercise price of $50 underlies stock X shares. This call will be worth either $0 or $20 when it expires, based on the value of the underlying stock. The payoff vectors </a:t>
                </a:r>
                <a:r>
                  <a:rPr lang="en-US" b="1" dirty="0"/>
                  <a:t>x</a:t>
                </a:r>
                <a:r>
                  <a:rPr lang="en-US" dirty="0"/>
                  <a:t> for the stock, the T-bill (</a:t>
                </a:r>
                <a:r>
                  <a:rPr lang="en-US" b="1" dirty="0"/>
                  <a:t>b</a:t>
                </a:r>
                <a:r>
                  <a:rPr lang="en-US" dirty="0"/>
                  <a:t>) and the call (</a:t>
                </a:r>
                <a:r>
                  <a:rPr lang="en-US" b="1" dirty="0"/>
                  <a:t>c</a:t>
                </a:r>
                <a:r>
                  <a:rPr lang="en-US" dirty="0"/>
                  <a:t>) are given as follows: </a:t>
                </a:r>
              </a:p>
              <a:p>
                <a:pPr marL="0" indent="0" algn="ctr">
                  <a:buNone/>
                </a:pPr>
                <a:r>
                  <a:rPr lang="en-US" b="1" dirty="0"/>
                  <a:t> x</a:t>
                </a:r>
                <a:r>
                  <a:rPr lang="en-US" dirty="0"/>
                  <a:t> =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20</m:t>
                              </m:r>
                            </m:e>
                          </m:mr>
                          <m:mr>
                            <m:e>
                              <m:r>
                                <a:rPr lang="en-US" i="1">
                                  <a:latin typeface="Cambria Math" panose="02040503050406030204" pitchFamily="18" charset="0"/>
                                </a:rPr>
                                <m:t>70</m:t>
                              </m:r>
                            </m:e>
                          </m:mr>
                        </m:m>
                      </m:e>
                    </m:d>
                  </m:oMath>
                </a14:m>
                <a:r>
                  <a:rPr lang="en-US" b="1" dirty="0"/>
                  <a:t>    b</a:t>
                </a:r>
                <a:r>
                  <a:rPr lang="en-US" dirty="0"/>
                  <a:t> =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100</m:t>
                              </m:r>
                            </m:e>
                          </m:mr>
                          <m:mr>
                            <m:e>
                              <m:r>
                                <a:rPr lang="en-US" i="1">
                                  <a:latin typeface="Cambria Math" panose="02040503050406030204" pitchFamily="18" charset="0"/>
                                </a:rPr>
                                <m:t>100</m:t>
                              </m:r>
                            </m:e>
                          </m:mr>
                        </m:m>
                      </m:e>
                    </m:d>
                  </m:oMath>
                </a14:m>
                <a:r>
                  <a:rPr lang="en-US" b="1" dirty="0"/>
                  <a:t>    c</a:t>
                </a:r>
                <a:r>
                  <a:rPr lang="en-US" dirty="0"/>
                  <a:t> =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a:rPr lang="en-US" i="1">
                                  <a:latin typeface="Cambria Math" panose="02040503050406030204" pitchFamily="18" charset="0"/>
                                </a:rPr>
                                <m:t>0</m:t>
                              </m:r>
                            </m:e>
                          </m:mr>
                          <m:mr>
                            <m:e>
                              <m:r>
                                <a:rPr lang="en-US" i="1">
                                  <a:latin typeface="Cambria Math" panose="02040503050406030204" pitchFamily="18" charset="0"/>
                                </a:rPr>
                                <m:t>20</m:t>
                              </m:r>
                            </m:e>
                          </m:mr>
                        </m:m>
                      </m:e>
                    </m:d>
                  </m:oMath>
                </a14:m>
                <a:r>
                  <a:rPr lang="en-US" dirty="0"/>
                  <a:t> </a:t>
                </a:r>
              </a:p>
              <a:p>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r="-54"/>
                </a:stretch>
              </a:blipFill>
            </p:spPr>
            <p:txBody>
              <a:bodyPr/>
              <a:lstStyle/>
              <a:p>
                <a:r>
                  <a:rPr lang="en-US">
                    <a:noFill/>
                  </a:rPr>
                  <a:t> </a:t>
                </a:r>
              </a:p>
            </p:txBody>
          </p:sp>
        </mc:Fallback>
      </mc:AlternateContent>
    </p:spTree>
    <p:extLst>
      <p:ext uri="{BB962C8B-B14F-4D97-AF65-F5344CB8AC3E}">
        <p14:creationId xmlns:p14="http://schemas.microsoft.com/office/powerpoint/2010/main" xmlns="" val="1908392036"/>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921774"/>
          </a:xfrm>
        </p:spPr>
        <p:txBody>
          <a:bodyPr>
            <a:normAutofit fontScale="90000"/>
          </a:bodyPr>
          <a:lstStyle/>
          <a:p>
            <a:r>
              <a:rPr lang="en-US" b="1" dirty="0"/>
              <a:t>Illustration Of Pricing a Call in a One Time Period Binomial Setting </a:t>
            </a:r>
            <a:r>
              <a:rPr lang="en-US" sz="2800" b="1" dirty="0"/>
              <a:t>(Continued)</a:t>
            </a:r>
            <a:endParaRPr lang="en-US" sz="28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8"/>
                <a:ext cx="11379200" cy="4791374"/>
              </a:xfrm>
            </p:spPr>
            <p:txBody>
              <a:bodyPr>
                <a:normAutofit lnSpcReduction="10000"/>
              </a:bodyPr>
              <a:lstStyle/>
              <a:p>
                <a:pPr marL="0" indent="0">
                  <a:buNone/>
                </a:pPr>
                <a:r>
                  <a:rPr lang="en-US" dirty="0"/>
                  <a:t>The current prices of the stock and T-bill are known to be $40 and $80. Since their payoff vectors span the two-outcome space in this two-potential-outcome framework, they form complete capital markets and we can estimate pure security prices as follows: </a:t>
                </a:r>
              </a:p>
              <a:p>
                <a:pPr marL="0" indent="0" algn="ctr">
                  <a:buNone/>
                </a:pPr>
                <a:r>
                  <a:rPr lang="en-US" dirty="0"/>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4</m:t>
                              </m:r>
                              <m:r>
                                <a:rPr lang="en-US" i="1">
                                  <a:latin typeface="Cambria Math" panose="02040503050406030204" pitchFamily="18" charset="0"/>
                                </a:rPr>
                                <m:t>0</m:t>
                              </m:r>
                            </m:e>
                          </m:mr>
                          <m:mr>
                            <m:e>
                              <m:r>
                                <a:rPr lang="en-US" i="1">
                                  <a:latin typeface="Cambria Math" panose="02040503050406030204" pitchFamily="18" charset="0"/>
                                </a:rPr>
                                <m:t>80</m:t>
                              </m:r>
                            </m:e>
                          </m:mr>
                        </m:m>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2</m:t>
                              </m:r>
                              <m:r>
                                <a:rPr lang="en-US" i="1">
                                  <a:latin typeface="Cambria Math" panose="02040503050406030204" pitchFamily="18" charset="0"/>
                                </a:rPr>
                                <m:t>0</m:t>
                              </m:r>
                            </m:e>
                            <m:e>
                              <m:r>
                                <a:rPr lang="en-US" i="1">
                                  <a:latin typeface="Cambria Math" panose="02040503050406030204" pitchFamily="18" charset="0"/>
                                </a:rPr>
                                <m:t>70</m:t>
                              </m:r>
                            </m:e>
                          </m:mr>
                          <m:mr>
                            <m:e>
                              <m:r>
                                <a:rPr lang="en-US" i="1">
                                  <a:latin typeface="Cambria Math" panose="02040503050406030204" pitchFamily="18" charset="0"/>
                                </a:rPr>
                                <m:t>100</m:t>
                              </m:r>
                            </m:e>
                            <m:e>
                              <m:r>
                                <a:rPr lang="en-US" i="1">
                                  <a:latin typeface="Cambria Math" panose="02040503050406030204" pitchFamily="18" charset="0"/>
                                </a:rPr>
                                <m:t>100</m:t>
                              </m:r>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𝜓</m:t>
                                  </m:r>
                                  <m:r>
                                    <m:rPr>
                                      <m:nor/>
                                    </m:rPr>
                                    <a:rPr lang="en-US" dirty="0"/>
                                    <m:t> </m:t>
                                  </m:r>
                                </m:e>
                                <m:sub>
                                  <m:r>
                                    <a:rPr lang="en-US" i="1">
                                      <a:latin typeface="Cambria Math" panose="02040503050406030204" pitchFamily="18" charset="0"/>
                                    </a:rPr>
                                    <m:t>1</m:t>
                                  </m:r>
                                </m:sub>
                              </m:sSub>
                            </m:e>
                          </m:mr>
                          <m:mr>
                            <m:e>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𝜓</m:t>
                                  </m:r>
                                  <m:r>
                                    <m:rPr>
                                      <m:nor/>
                                    </m:rPr>
                                    <a:rPr lang="en-US" dirty="0"/>
                                    <m:t> </m:t>
                                  </m:r>
                                </m:e>
                                <m:sub>
                                  <m:r>
                                    <a:rPr lang="en-US" i="1">
                                      <a:latin typeface="Cambria Math" panose="02040503050406030204" pitchFamily="18" charset="0"/>
                                    </a:rPr>
                                    <m:t>2</m:t>
                                  </m:r>
                                </m:sub>
                              </m:sSub>
                            </m:e>
                          </m:mr>
                        </m:m>
                      </m:e>
                    </m:d>
                  </m:oMath>
                </a14:m>
                <a:r>
                  <a:rPr lang="en-US" dirty="0"/>
                  <a:t> </a:t>
                </a:r>
              </a:p>
              <a:p>
                <a:pPr marL="0" indent="0" algn="ctr">
                  <a:buNone/>
                </a:pPr>
                <a:r>
                  <a:rPr lang="en-US" dirty="0"/>
                  <a:t/>
                </a:r>
                <a14:m>
                  <m:oMath xmlns:m="http://schemas.openxmlformats.org/officeDocument/2006/math">
                    <m:r>
                      <a:rPr lang="en-US" b="1" i="1">
                        <a:latin typeface="Cambria Math" panose="02040503050406030204" pitchFamily="18" charset="0"/>
                      </a:rPr>
                      <m:t>𝑺</m:t>
                    </m:r>
                    <m:r>
                      <a:rPr lang="en-US" i="1">
                        <a:latin typeface="Cambria Math" panose="02040503050406030204" pitchFamily="18" charset="0"/>
                      </a:rPr>
                      <m:t>   =           </m:t>
                    </m:r>
                    <m:r>
                      <a:rPr lang="en-US" b="1" i="1">
                        <a:latin typeface="Cambria Math" panose="02040503050406030204" pitchFamily="18" charset="0"/>
                      </a:rPr>
                      <m:t>𝑪𝑭</m:t>
                    </m:r>
                    <m:r>
                      <a:rPr lang="en-US" i="1">
                        <a:latin typeface="Cambria Math" panose="02040503050406030204" pitchFamily="18" charset="0"/>
                      </a:rPr>
                      <m:t>     </m:t>
                    </m:r>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𝝍</m:t>
                    </m:r>
                  </m:oMath>
                </a14:m>
                <a:endParaRPr lang="en-US" b="1" dirty="0"/>
              </a:p>
              <a:p>
                <a:pPr marL="0" indent="0">
                  <a:buNone/>
                </a:pPr>
                <a:r>
                  <a:rPr lang="en-US" dirty="0"/>
                  <a:t>If we solve for the pure security prices, we obtain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𝜓</m:t>
                        </m:r>
                        <m:r>
                          <m:rPr>
                            <m:nor/>
                          </m:rPr>
                          <a:rPr lang="en-US" dirty="0"/>
                          <m:t> </m:t>
                        </m:r>
                      </m:e>
                      <m:sub>
                        <m:r>
                          <a:rPr lang="en-US" i="1">
                            <a:latin typeface="Cambria Math" panose="02040503050406030204" pitchFamily="18" charset="0"/>
                          </a:rPr>
                          <m:t>1</m:t>
                        </m:r>
                      </m:sub>
                    </m:sSub>
                    <m:r>
                      <a:rPr lang="en-US" i="1">
                        <a:latin typeface="Cambria Math" panose="02040503050406030204" pitchFamily="18" charset="0"/>
                      </a:rPr>
                      <m:t>=.32</m:t>
                    </m:r>
                  </m:oMath>
                </a14:m>
                <a:r>
                  <a:rPr lang="en-US" dirty="0"/>
                  <a:t> and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ea typeface="Cambria Math" panose="02040503050406030204" pitchFamily="18" charset="0"/>
                          </a:rPr>
                          <m:t>𝜓</m:t>
                        </m:r>
                        <m:r>
                          <m:rPr>
                            <m:nor/>
                          </m:rPr>
                          <a:rPr lang="en-US" dirty="0"/>
                          <m:t> </m:t>
                        </m:r>
                      </m:e>
                      <m:sub>
                        <m:r>
                          <a:rPr lang="en-US" i="1" dirty="0">
                            <a:latin typeface="Cambria Math" panose="02040503050406030204" pitchFamily="18" charset="0"/>
                          </a:rPr>
                          <m:t>2</m:t>
                        </m:r>
                      </m:sub>
                    </m:sSub>
                    <m:r>
                      <a:rPr lang="en-US" i="1">
                        <a:latin typeface="Cambria Math" panose="02040503050406030204" pitchFamily="18" charset="0"/>
                      </a:rPr>
                      <m:t>=.48.</m:t>
                    </m:r>
                  </m:oMath>
                </a14:m>
                <a:r>
                  <a:rPr lang="en-US" dirty="0"/>
                  <a:t/>
                </a:r>
              </a:p>
              <a:p>
                <a:pPr marL="0" indent="0">
                  <a:buNone/>
                </a:pPr>
                <a:r>
                  <a:rPr lang="en-US" dirty="0"/>
                  <a:t>The call value is </a:t>
                </a:r>
              </a:p>
              <a:p>
                <a:pPr marL="0" indent="0">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𝑐</m:t>
                          </m:r>
                        </m:e>
                        <m:sub>
                          <m:r>
                            <a:rPr lang="en-US" i="1">
                              <a:latin typeface="Cambria Math" panose="02040503050406030204" pitchFamily="18" charset="0"/>
                            </a:rPr>
                            <m:t>0</m:t>
                          </m:r>
                        </m:sub>
                      </m:sSub>
                      <m:r>
                        <a:rPr lang="en-US" i="1">
                          <a:latin typeface="Cambria Math" panose="02040503050406030204" pitchFamily="18" charset="0"/>
                        </a:rPr>
                        <m:t>=</m:t>
                      </m:r>
                      <m:sSup>
                        <m:sSupPr>
                          <m:ctrlPr>
                            <a:rPr lang="en-US" i="1">
                              <a:latin typeface="Cambria Math" panose="02040503050406030204" pitchFamily="18" charset="0"/>
                            </a:rPr>
                          </m:ctrlPr>
                        </m:sSupPr>
                        <m:e>
                          <m:r>
                            <a:rPr lang="en-US" b="1" i="1">
                              <a:latin typeface="Cambria Math" panose="02040503050406030204" pitchFamily="18" charset="0"/>
                              <a:ea typeface="Cambria Math" panose="02040503050406030204" pitchFamily="18" charset="0"/>
                            </a:rPr>
                            <m:t>𝝍</m:t>
                          </m:r>
                        </m:e>
                        <m:sup>
                          <m:r>
                            <a:rPr lang="en-US" i="1">
                              <a:latin typeface="Cambria Math" panose="02040503050406030204" pitchFamily="18" charset="0"/>
                            </a:rPr>
                            <m:t>𝑇</m:t>
                          </m:r>
                        </m:sup>
                      </m:sSup>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𝒄</m:t>
                      </m:r>
                      <m:r>
                        <a:rPr lang="en-US" i="1">
                          <a:latin typeface="Cambria Math" panose="02040503050406030204" pitchFamily="18" charset="0"/>
                          <a:ea typeface="Cambria Math" panose="02040503050406030204" pitchFamily="18" charset="0"/>
                        </a:rPr>
                        <m:t>=</m:t>
                      </m:r>
                      <m:d>
                        <m:dPr>
                          <m:begChr m:val="["/>
                          <m:endChr m:val="]"/>
                          <m:ctrlPr>
                            <a:rPr lang="en-US" i="1">
                              <a:latin typeface="Cambria Math" panose="02040503050406030204" pitchFamily="18" charset="0"/>
                              <a:ea typeface="Cambria Math" panose="02040503050406030204" pitchFamily="18" charset="0"/>
                            </a:rPr>
                          </m:ctrlPr>
                        </m:dPr>
                        <m:e>
                          <m:m>
                            <m:mPr>
                              <m:mcs>
                                <m:mc>
                                  <m:mcPr>
                                    <m:count m:val="2"/>
                                    <m:mcJc m:val="center"/>
                                  </m:mcPr>
                                </m:mc>
                              </m:mcs>
                              <m:ctrlPr>
                                <a:rPr lang="en-US" i="1">
                                  <a:latin typeface="Cambria Math" panose="02040503050406030204" pitchFamily="18" charset="0"/>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m:t>
                                </m:r>
                                <m:r>
                                  <a:rPr lang="en-US" i="1">
                                    <a:latin typeface="Cambria Math" panose="02040503050406030204" pitchFamily="18" charset="0"/>
                                    <a:ea typeface="Cambria Math" panose="02040503050406030204" pitchFamily="18" charset="0"/>
                                  </a:rPr>
                                  <m:t>32</m:t>
                                </m:r>
                              </m:e>
                              <m:e>
                                <m:r>
                                  <a:rPr lang="en-US" i="1">
                                    <a:latin typeface="Cambria Math" panose="02040503050406030204" pitchFamily="18" charset="0"/>
                                    <a:ea typeface="Cambria Math" panose="02040503050406030204" pitchFamily="18" charset="0"/>
                                  </a:rPr>
                                  <m:t>.48</m:t>
                                </m:r>
                              </m:e>
                            </m:mr>
                          </m:m>
                        </m:e>
                      </m:d>
                      <m:d>
                        <m:dPr>
                          <m:begChr m:val="["/>
                          <m:endChr m:val="]"/>
                          <m:ctrlPr>
                            <a:rPr lang="en-US" i="1">
                              <a:latin typeface="Cambria Math" panose="02040503050406030204" pitchFamily="18" charset="0"/>
                              <a:ea typeface="Cambria Math" panose="02040503050406030204" pitchFamily="18" charset="0"/>
                            </a:rPr>
                          </m:ctrlPr>
                        </m:dPr>
                        <m:e>
                          <m:m>
                            <m:mPr>
                              <m:mcs>
                                <m:mc>
                                  <m:mcPr>
                                    <m:count m:val="1"/>
                                    <m:mcJc m:val="center"/>
                                  </m:mcPr>
                                </m:mc>
                              </m:mcs>
                              <m:ctrlPr>
                                <a:rPr lang="en-US" i="1">
                                  <a:latin typeface="Cambria Math" panose="02040503050406030204" pitchFamily="18" charset="0"/>
                                  <a:ea typeface="Cambria Math" panose="02040503050406030204" pitchFamily="18" charset="0"/>
                                </a:rPr>
                              </m:ctrlPr>
                            </m:mPr>
                            <m:mr>
                              <m:e>
                                <m:r>
                                  <m:rPr>
                                    <m:brk m:alnAt="7"/>
                                  </m:rPr>
                                  <a:rPr lang="en-US" i="1">
                                    <a:latin typeface="Cambria Math" panose="02040503050406030204" pitchFamily="18" charset="0"/>
                                    <a:ea typeface="Cambria Math" panose="02040503050406030204" pitchFamily="18" charset="0"/>
                                  </a:rPr>
                                  <m:t>0</m:t>
                                </m:r>
                              </m:e>
                            </m:mr>
                            <m:mr>
                              <m:e>
                                <m:r>
                                  <a:rPr lang="en-US" i="1">
                                    <a:latin typeface="Cambria Math" panose="02040503050406030204" pitchFamily="18" charset="0"/>
                                    <a:ea typeface="Cambria Math" panose="02040503050406030204" pitchFamily="18" charset="0"/>
                                  </a:rPr>
                                  <m:t>20</m:t>
                                </m:r>
                              </m:e>
                            </m:mr>
                          </m:m>
                        </m:e>
                      </m:d>
                      <m:r>
                        <a:rPr lang="en-US" i="1">
                          <a:latin typeface="Cambria Math" panose="02040503050406030204" pitchFamily="18" charset="0"/>
                          <a:ea typeface="Cambria Math" panose="02040503050406030204" pitchFamily="18" charset="0"/>
                        </a:rPr>
                        <m:t>=$9.60</m:t>
                      </m:r>
                    </m:oMath>
                  </m:oMathPara>
                </a14:m>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8"/>
                <a:ext cx="11379200" cy="4791374"/>
              </a:xfrm>
              <a:blipFill>
                <a:blip r:embed="rId2"/>
                <a:stretch>
                  <a:fillRect l="-1018" t="-2038"/>
                </a:stretch>
              </a:blipFill>
            </p:spPr>
            <p:txBody>
              <a:bodyPr/>
              <a:lstStyle/>
              <a:p>
                <a:r>
                  <a:rPr lang="en-US">
                    <a:noFill/>
                  </a:rPr>
                  <a:t> </a:t>
                </a:r>
              </a:p>
            </p:txBody>
          </p:sp>
        </mc:Fallback>
      </mc:AlternateContent>
    </p:spTree>
    <p:extLst>
      <p:ext uri="{BB962C8B-B14F-4D97-AF65-F5344CB8AC3E}">
        <p14:creationId xmlns:p14="http://schemas.microsoft.com/office/powerpoint/2010/main" xmlns="" val="60396894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600"/>
            <a:ext cx="11379200" cy="891746"/>
          </a:xfrm>
        </p:spPr>
        <p:txBody>
          <a:bodyPr>
            <a:normAutofit fontScale="90000"/>
          </a:bodyPr>
          <a:lstStyle/>
          <a:p>
            <a:r>
              <a:rPr lang="en-US" b="1" dirty="0"/>
              <a:t>Illustration: Obtaining Synthetic Probabilities in a Binomial Setting</a:t>
            </a:r>
            <a:endParaRPr lang="en-US" sz="28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The risk-neutral probabilities (synthetic probabilities) are determined as follows:</a:t>
                </a:r>
              </a:p>
              <a:p>
                <a:pPr marL="0" indent="0" algn="ctr">
                  <a:buNone/>
                </a:pPr>
                <a:r>
                  <a:rPr lang="en-US" dirty="0"/>
                  <a:t/>
                </a:r>
                <a14:m>
                  <m:oMath xmlns:m="http://schemas.openxmlformats.org/officeDocument/2006/math">
                    <m:m>
                      <m:mPr>
                        <m:mcs>
                          <m:mc>
                            <m:mcPr>
                              <m:count m:val="2"/>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1</m:t>
                              </m:r>
                            </m:sub>
                          </m:sSub>
                          <m:r>
                            <m:rPr>
                              <m:brk m:alnAt="7"/>
                            </m:rP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.32</m:t>
                              </m:r>
                            </m:num>
                            <m:den>
                              <m:r>
                                <a:rPr lang="en-US" i="1">
                                  <a:latin typeface="Cambria Math" panose="02040503050406030204" pitchFamily="18" charset="0"/>
                                </a:rPr>
                                <m:t>.8</m:t>
                              </m:r>
                            </m:den>
                          </m:f>
                          <m:r>
                            <m:rPr>
                              <m:brk m:alnAt="7"/>
                            </m:rPr>
                            <a:rPr lang="en-US" i="1">
                              <a:latin typeface="Cambria Math" panose="02040503050406030204" pitchFamily="18" charset="0"/>
                            </a:rPr>
                            <m:t>=</m:t>
                          </m:r>
                          <m:r>
                            <a:rPr lang="en-US" i="1">
                              <a:latin typeface="Cambria Math" panose="02040503050406030204" pitchFamily="18" charset="0"/>
                            </a:rPr>
                            <m:t>.4</m:t>
                          </m:r>
                        </m:e>
                        <m:e>
                          <m:sSub>
                            <m:sSubPr>
                              <m:ctrlPr>
                                <a:rPr lang="en-US" i="1">
                                  <a:latin typeface="Cambria Math" panose="02040503050406030204" pitchFamily="18" charset="0"/>
                                </a:rPr>
                              </m:ctrlPr>
                            </m:sSubPr>
                            <m:e>
                              <m:r>
                                <a:rPr lang="en-US" i="1">
                                  <a:latin typeface="Cambria Math" panose="02040503050406030204" pitchFamily="18" charset="0"/>
                                </a:rPr>
                                <m:t>𝑞</m:t>
                              </m:r>
                            </m:e>
                            <m:sub>
                              <m:r>
                                <a:rPr lang="en-US" i="1">
                                  <a:latin typeface="Cambria Math" panose="02040503050406030204" pitchFamily="18" charset="0"/>
                                </a:rPr>
                                <m:t>2</m:t>
                              </m:r>
                            </m:sub>
                          </m:sSub>
                          <m:r>
                            <a:rPr lang="en-US" i="1">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.48</m:t>
                              </m:r>
                            </m:num>
                            <m:den>
                              <m:r>
                                <a:rPr lang="en-US" i="1">
                                  <a:latin typeface="Cambria Math" panose="02040503050406030204" pitchFamily="18" charset="0"/>
                                </a:rPr>
                                <m:t>.8</m:t>
                              </m:r>
                            </m:den>
                          </m:f>
                        </m:e>
                      </m:mr>
                    </m:m>
                    <m:r>
                      <a:rPr lang="en-US" i="1">
                        <a:latin typeface="Cambria Math" panose="02040503050406030204" pitchFamily="18" charset="0"/>
                      </a:rPr>
                      <m:t>=.6</m:t>
                    </m:r>
                  </m:oMath>
                </a14:m>
                <a:endParaRPr lang="en-US" dirty="0"/>
              </a:p>
              <a:p>
                <a:endParaRPr lang="en-US" dirty="0"/>
              </a:p>
              <a:p>
                <a:pPr marL="0" indent="0">
                  <a:buNone/>
                </a:pPr>
                <a:r>
                  <a:rPr lang="en-US" dirty="0"/>
                  <a:t>With respect to the risk-neutral probabilities, the expected value of stock X is: </a:t>
                </a:r>
                <a:r>
                  <a:rPr lang="en-US" i="1" dirty="0"/>
                  <a:t>E</a:t>
                </a:r>
                <a:r>
                  <a:rPr lang="en-US" dirty="0"/>
                  <a:t>[</a:t>
                </a:r>
                <a:r>
                  <a:rPr lang="en-US" i="1" dirty="0"/>
                  <a:t>X</a:t>
                </a:r>
                <a:r>
                  <a:rPr lang="en-US" dirty="0"/>
                  <a:t>]=</a:t>
                </a:r>
                <a:r>
                  <a:rPr lang="en-US" i="1" dirty="0"/>
                  <a:t>q</a:t>
                </a:r>
                <a:r>
                  <a:rPr lang="en-US" i="1" baseline="-25000" dirty="0"/>
                  <a:t>1</a:t>
                </a:r>
                <a:r>
                  <a:rPr lang="en-US" i="1" dirty="0"/>
                  <a:t>x</a:t>
                </a:r>
                <a:r>
                  <a:rPr lang="en-US" i="1" baseline="-25000" dirty="0"/>
                  <a:t>1</a:t>
                </a:r>
                <a:r>
                  <a:rPr lang="en-US" i="1" dirty="0"/>
                  <a:t>+q</a:t>
                </a:r>
                <a:r>
                  <a:rPr lang="en-US" i="1" baseline="-25000" dirty="0"/>
                  <a:t>2</a:t>
                </a:r>
                <a:r>
                  <a:rPr lang="en-US" i="1" dirty="0"/>
                  <a:t>x</a:t>
                </a:r>
                <a:r>
                  <a:rPr lang="en-US" i="1" baseline="-25000" dirty="0"/>
                  <a:t>2 </a:t>
                </a:r>
                <a:r>
                  <a:rPr lang="en-US" dirty="0"/>
                  <a:t>= .4×20 +.6×70 = 50,</a:t>
                </a:r>
                <a:r>
                  <a:rPr lang="en-US" i="1" dirty="0"/>
                  <a:t/>
                </a:r>
                <a:r>
                  <a:rPr lang="en-US" dirty="0"/>
                  <a:t>which gives an expected return of  (50-40)/40 = 25%. The return on the riskless T-bill is: (100-80)/80 = 25%. The returns are equal, thus illustrating the risk-neutral nature of the arbitrage free pricing mechanism. </a:t>
                </a:r>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1022" t="-1333"/>
                </a:stretch>
              </a:blipFill>
            </p:spPr>
            <p:txBody>
              <a:bodyPr/>
              <a:lstStyle/>
              <a:p>
                <a:r>
                  <a:rPr lang="en-US">
                    <a:noFill/>
                  </a:rPr>
                  <a:t> </a:t>
                </a:r>
              </a:p>
            </p:txBody>
          </p:sp>
        </mc:Fallback>
      </mc:AlternateContent>
    </p:spTree>
    <p:extLst>
      <p:ext uri="{BB962C8B-B14F-4D97-AF65-F5344CB8AC3E}">
        <p14:creationId xmlns:p14="http://schemas.microsoft.com/office/powerpoint/2010/main" xmlns="" val="182644344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931607"/>
          </a:xfrm>
        </p:spPr>
        <p:txBody>
          <a:bodyPr>
            <a:normAutofit fontScale="90000"/>
          </a:bodyPr>
          <a:lstStyle/>
          <a:p>
            <a:r>
              <a:rPr lang="en-US" b="1" dirty="0"/>
              <a:t>Illustration: No Arbitrage Pricing for a Call in a One Time Period Binomial Setting </a:t>
            </a:r>
            <a:r>
              <a:rPr lang="en-US" sz="2800" b="1" dirty="0"/>
              <a:t>(Continued)</a:t>
            </a:r>
            <a:endParaRPr lang="en-US" sz="28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27047"/>
                <a:ext cx="11460150" cy="4931418"/>
              </a:xfrm>
            </p:spPr>
            <p:txBody>
              <a:bodyPr>
                <a:normAutofit fontScale="92500" lnSpcReduction="20000"/>
              </a:bodyPr>
              <a:lstStyle/>
              <a:p>
                <a:pPr marL="0" indent="0">
                  <a:buNone/>
                </a:pPr>
                <a:r>
                  <a:rPr lang="en-US" dirty="0"/>
                  <a:t>We can also use the concept of arbitrage to directly value the call. Since the call and bond are priced, and their payoff vectors of the stock and T-bill span the 2-outcome space, they form complete capital markets. Thus, a portfolio comprising the stock and T-bill can replicate the payoff structure of the call:</a:t>
                </a:r>
              </a:p>
              <a:p>
                <a:pPr marL="0" indent="0" algn="ctr">
                  <a:buNone/>
                </a:pPr>
                <a:r>
                  <a:rPr lang="en-US" dirty="0"/>
                  <a:t/>
                </a:r>
                <a14:m>
                  <m:oMath xmlns:m="http://schemas.openxmlformats.org/officeDocument/2006/math">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2</m:t>
                              </m:r>
                              <m:r>
                                <a:rPr lang="en-US" i="1">
                                  <a:latin typeface="Cambria Math" panose="02040503050406030204" pitchFamily="18" charset="0"/>
                                </a:rPr>
                                <m:t>0</m:t>
                              </m:r>
                            </m:e>
                            <m:e>
                              <m:r>
                                <a:rPr lang="en-US" i="1">
                                  <a:latin typeface="Cambria Math" panose="02040503050406030204" pitchFamily="18" charset="0"/>
                                </a:rPr>
                                <m:t>100</m:t>
                              </m:r>
                            </m:e>
                          </m:mr>
                          <m:mr>
                            <m:e>
                              <m:r>
                                <a:rPr lang="en-US" i="1">
                                  <a:latin typeface="Cambria Math" panose="02040503050406030204" pitchFamily="18" charset="0"/>
                                </a:rPr>
                                <m:t>70</m:t>
                              </m:r>
                            </m:e>
                            <m:e>
                              <m:r>
                                <a:rPr lang="en-US" i="1">
                                  <a:latin typeface="Cambria Math" panose="02040503050406030204" pitchFamily="18" charset="0"/>
                                </a:rPr>
                                <m:t>100</m:t>
                              </m:r>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γ</m:t>
                                  </m:r>
                                  <m:r>
                                    <m:rPr>
                                      <m:nor/>
                                    </m:rPr>
                                    <a:rPr lang="en-US" dirty="0"/>
                                    <m:t> </m:t>
                                  </m:r>
                                </m:e>
                                <m:sub>
                                  <m:r>
                                    <a:rPr lang="en-US" i="1" dirty="0">
                                      <a:latin typeface="Cambria Math" panose="02040503050406030204" pitchFamily="18" charset="0"/>
                                    </a:rPr>
                                    <m:t>𝑠</m:t>
                                  </m:r>
                                </m:sub>
                              </m:sSub>
                            </m:e>
                          </m:mr>
                          <m:mr>
                            <m:e>
                              <m:sSub>
                                <m:sSubPr>
                                  <m:ctrlPr>
                                    <a:rPr lang="en-US" i="1">
                                      <a:latin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γ</m:t>
                                  </m:r>
                                  <m:r>
                                    <m:rPr>
                                      <m:nor/>
                                    </m:rPr>
                                    <a:rPr lang="en-US" dirty="0"/>
                                    <m:t> </m:t>
                                  </m:r>
                                </m:e>
                                <m:sub>
                                  <m:r>
                                    <a:rPr lang="en-US" i="1" dirty="0">
                                      <a:latin typeface="Cambria Math" panose="02040503050406030204" pitchFamily="18" charset="0"/>
                                    </a:rPr>
                                    <m:t>𝑏</m:t>
                                  </m:r>
                                </m:sub>
                              </m:sSub>
                            </m:e>
                          </m:mr>
                        </m:m>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mr>
                          <m:mr>
                            <m:e>
                              <m:r>
                                <a:rPr lang="en-US" i="1">
                                  <a:latin typeface="Cambria Math" panose="02040503050406030204" pitchFamily="18" charset="0"/>
                                </a:rPr>
                                <m:t>20</m:t>
                              </m:r>
                            </m:e>
                          </m:mr>
                        </m:m>
                      </m:e>
                    </m:d>
                  </m:oMath>
                </a14:m>
                <a:endParaRPr lang="en-US" dirty="0"/>
              </a:p>
              <a:p>
                <a:pPr marL="0" indent="0" algn="ctr">
                  <a:buNone/>
                </a:pPr>
                <a:r>
                  <a:rPr lang="en-US" dirty="0"/>
                  <a:t/>
                </a:r>
                <a14:m>
                  <m:oMath xmlns:m="http://schemas.openxmlformats.org/officeDocument/2006/math">
                    <m:sSup>
                      <m:sSupPr>
                        <m:ctrlPr>
                          <a:rPr lang="en-US" i="1">
                            <a:latin typeface="Cambria Math" panose="02040503050406030204" pitchFamily="18" charset="0"/>
                          </a:rPr>
                        </m:ctrlPr>
                      </m:sSupPr>
                      <m:e>
                        <m:r>
                          <a:rPr lang="en-US" b="1" i="1">
                            <a:latin typeface="Cambria Math" panose="02040503050406030204" pitchFamily="18" charset="0"/>
                          </a:rPr>
                          <m:t>𝑪𝑭</m:t>
                        </m:r>
                      </m:e>
                      <m:sup>
                        <m:r>
                          <a:rPr lang="en-US" i="1">
                            <a:latin typeface="Cambria Math" panose="02040503050406030204" pitchFamily="18" charset="0"/>
                          </a:rPr>
                          <m:t>𝑇</m:t>
                        </m:r>
                        <m:r>
                          <a:rPr lang="en-US" i="1">
                            <a:latin typeface="Cambria Math" panose="02040503050406030204" pitchFamily="18" charset="0"/>
                          </a:rPr>
                          <m:t>     </m:t>
                        </m:r>
                      </m:sup>
                    </m:sSup>
                    <m:r>
                      <a:rPr lang="en-US" i="1">
                        <a:latin typeface="Cambria Math" panose="02040503050406030204" pitchFamily="18" charset="0"/>
                        <a:ea typeface="Cambria Math" panose="02040503050406030204" pitchFamily="18" charset="0"/>
                      </a:rPr>
                      <m:t>×</m:t>
                    </m:r>
                    <m:r>
                      <a:rPr lang="en-US" b="1" i="1">
                        <a:latin typeface="Cambria Math" panose="02040503050406030204" pitchFamily="18" charset="0"/>
                        <a:ea typeface="Cambria Math" panose="02040503050406030204" pitchFamily="18" charset="0"/>
                      </a:rPr>
                      <m:t>𝜸</m:t>
                    </m:r>
                    <m:r>
                      <a:rPr lang="en-US" b="1" i="1">
                        <a:latin typeface="Cambria Math" panose="02040503050406030204" pitchFamily="18" charset="0"/>
                        <a:ea typeface="Cambria Math" panose="02040503050406030204" pitchFamily="18" charset="0"/>
                      </a:rPr>
                      <m:t>     </m:t>
                    </m:r>
                    <m:r>
                      <a:rPr lang="en-US" i="1">
                        <a:latin typeface="Cambria Math" panose="02040503050406030204" pitchFamily="18" charset="0"/>
                        <a:ea typeface="Cambria Math" panose="02040503050406030204" pitchFamily="18" charset="0"/>
                      </a:rPr>
                      <m:t>=  </m:t>
                    </m:r>
                    <m:r>
                      <a:rPr lang="en-US" b="1" i="1">
                        <a:latin typeface="Cambria Math" panose="02040503050406030204" pitchFamily="18" charset="0"/>
                        <a:ea typeface="Cambria Math" panose="02040503050406030204" pitchFamily="18" charset="0"/>
                      </a:rPr>
                      <m:t>𝒄</m:t>
                    </m:r>
                  </m:oMath>
                </a14:m>
                <a:endParaRPr lang="en-US" b="1" dirty="0"/>
              </a:p>
              <a:p>
                <a:pPr marL="0" indent="0">
                  <a:buNone/>
                </a:pPr>
                <a:r>
                  <a:rPr lang="en-US" dirty="0"/>
                  <a:t>Solving for the portfolio positions gives:</a:t>
                </a:r>
              </a:p>
              <a:p>
                <a:pPr marL="0" indent="0" algn="ctr">
                  <a:buNone/>
                </a:pPr>
                <a:r>
                  <a:rPr lang="en-US" dirty="0"/>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sSub>
                                <m:sSubPr>
                                  <m:ctrlPr>
                                    <a:rPr lang="en-US" i="1">
                                      <a:latin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γ</m:t>
                                  </m:r>
                                  <m:r>
                                    <m:rPr>
                                      <m:nor/>
                                    </m:rPr>
                                    <a:rPr lang="en-US" dirty="0"/>
                                    <m:t> </m:t>
                                  </m:r>
                                </m:e>
                                <m:sub>
                                  <m:r>
                                    <a:rPr lang="en-US" i="1" dirty="0">
                                      <a:latin typeface="Cambria Math" panose="02040503050406030204" pitchFamily="18" charset="0"/>
                                    </a:rPr>
                                    <m:t>𝑠</m:t>
                                  </m:r>
                                </m:sub>
                              </m:sSub>
                            </m:e>
                          </m:mr>
                          <m:mr>
                            <m:e>
                              <m:sSub>
                                <m:sSubPr>
                                  <m:ctrlPr>
                                    <a:rPr lang="en-US" i="1">
                                      <a:latin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γ</m:t>
                                  </m:r>
                                  <m:r>
                                    <m:rPr>
                                      <m:nor/>
                                    </m:rPr>
                                    <a:rPr lang="en-US" dirty="0"/>
                                    <m:t> </m:t>
                                  </m:r>
                                </m:e>
                                <m:sub>
                                  <m:r>
                                    <a:rPr lang="en-US" i="1" dirty="0">
                                      <a:latin typeface="Cambria Math" panose="02040503050406030204" pitchFamily="18" charset="0"/>
                                    </a:rPr>
                                    <m:t>𝑏</m:t>
                                  </m:r>
                                </m:sub>
                              </m:sSub>
                            </m:e>
                          </m:mr>
                        </m:m>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2"/>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m:t>
                              </m:r>
                              <m:r>
                                <a:rPr lang="en-US" i="1">
                                  <a:latin typeface="Cambria Math" panose="02040503050406030204" pitchFamily="18" charset="0"/>
                                </a:rPr>
                                <m:t>.02</m:t>
                              </m:r>
                            </m:e>
                            <m:e>
                              <m:r>
                                <a:rPr lang="en-US" i="1">
                                  <a:latin typeface="Cambria Math" panose="02040503050406030204" pitchFamily="18" charset="0"/>
                                </a:rPr>
                                <m:t>.02</m:t>
                              </m:r>
                            </m:e>
                          </m:mr>
                          <m:mr>
                            <m:e>
                              <m:r>
                                <a:rPr lang="en-US" i="1">
                                  <a:latin typeface="Cambria Math" panose="02040503050406030204" pitchFamily="18" charset="0"/>
                                </a:rPr>
                                <m:t>.014</m:t>
                              </m:r>
                            </m:e>
                            <m:e>
                              <m:r>
                                <a:rPr lang="en-US" i="1">
                                  <a:latin typeface="Cambria Math" panose="02040503050406030204" pitchFamily="18" charset="0"/>
                                </a:rPr>
                                <m:t>−.004</m:t>
                              </m:r>
                            </m:e>
                          </m:mr>
                        </m:m>
                      </m:e>
                    </m:d>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mr>
                          <m:mr>
                            <m:e>
                              <m:r>
                                <a:rPr lang="en-US" i="1">
                                  <a:latin typeface="Cambria Math" panose="02040503050406030204" pitchFamily="18" charset="0"/>
                                </a:rPr>
                                <m:t>20</m:t>
                              </m:r>
                            </m:e>
                          </m:mr>
                        </m:m>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m:t>
                              </m:r>
                              <m:r>
                                <a:rPr lang="en-US" i="1">
                                  <a:latin typeface="Cambria Math" panose="02040503050406030204" pitchFamily="18" charset="0"/>
                                </a:rPr>
                                <m:t>4</m:t>
                              </m:r>
                            </m:e>
                          </m:mr>
                          <m:mr>
                            <m:e>
                              <m:r>
                                <a:rPr lang="en-US" i="1">
                                  <a:latin typeface="Cambria Math" panose="02040503050406030204" pitchFamily="18" charset="0"/>
                                </a:rPr>
                                <m:t>−.08</m:t>
                              </m:r>
                            </m:e>
                          </m:mr>
                        </m:m>
                      </m:e>
                    </m:d>
                  </m:oMath>
                </a14:m>
                <a:endParaRPr lang="en-US" dirty="0"/>
              </a:p>
              <a:p>
                <a:pPr marL="0" indent="0">
                  <a:buNone/>
                </a:pPr>
                <a:endParaRPr lang="en-US" dirty="0"/>
              </a:p>
              <a:p>
                <a:pPr marL="0" indent="0">
                  <a:buNone/>
                </a:pPr>
                <a:r>
                  <a:rPr lang="en-US" dirty="0"/>
                  <a:t>Thus, the payoff structure of the call is replicated with buying .4 shares of the stock and shorting .08 units of  the bond. This portfolio requires a net investment of .4×40-.08×80=$9.60, which must also be the value of the call.</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27047"/>
                <a:ext cx="11460150" cy="4931418"/>
              </a:xfrm>
              <a:blipFill rotWithShape="0">
                <a:blip r:embed="rId2" cstate="print"/>
                <a:stretch>
                  <a:fillRect l="-851" t="-2472" b="-494"/>
                </a:stretch>
              </a:blipFill>
            </p:spPr>
            <p:txBody>
              <a:bodyPr/>
              <a:lstStyle/>
              <a:p>
                <a:r>
                  <a:rPr lang="en-US">
                    <a:noFill/>
                  </a:rPr>
                  <a:t> </a:t>
                </a:r>
              </a:p>
            </p:txBody>
          </p:sp>
        </mc:Fallback>
      </mc:AlternateContent>
    </p:spTree>
    <p:extLst>
      <p:ext uri="{BB962C8B-B14F-4D97-AF65-F5344CB8AC3E}">
        <p14:creationId xmlns:p14="http://schemas.microsoft.com/office/powerpoint/2010/main" xmlns="" val="13965994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793955"/>
          </a:xfrm>
        </p:spPr>
        <p:txBody>
          <a:bodyPr/>
          <a:lstStyle/>
          <a:p>
            <a:r>
              <a:rPr lang="en-US" b="1" dirty="0"/>
              <a:t>Put-Call Parity</a:t>
            </a:r>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a:xfrm>
                <a:off x="402336" y="1518810"/>
                <a:ext cx="11338560" cy="4873752"/>
              </a:xfrm>
            </p:spPr>
            <p:txBody>
              <a:bodyPr>
                <a:normAutofit lnSpcReduction="10000"/>
              </a:bodyPr>
              <a:lstStyle/>
              <a:p>
                <a:r>
                  <a:rPr lang="en-US" dirty="0"/>
                  <a:t>A </a:t>
                </a:r>
                <a:r>
                  <a:rPr lang="en-US" i="1" dirty="0"/>
                  <a:t>put</a:t>
                </a:r>
                <a:r>
                  <a:rPr lang="en-US" dirty="0"/>
                  <a:t> is an option that grants its owner the right to sell the underlying stock at a specified exercise price on or before its expiration date.</a:t>
                </a:r>
              </a:p>
              <a:p>
                <a:r>
                  <a:rPr lang="en-US" dirty="0"/>
                  <a:t> Consider a European put (European options can be exercised only at expiration) with value </a:t>
                </a:r>
                <a:r>
                  <a:rPr lang="en-US" i="1" dirty="0"/>
                  <a:t>p</a:t>
                </a:r>
                <a:r>
                  <a:rPr lang="en-US" baseline="-25000" dirty="0"/>
                  <a:t>0</a:t>
                </a:r>
                <a:r>
                  <a:rPr lang="en-US" dirty="0"/>
                  <a:t> and a European call with value </a:t>
                </a:r>
                <a:r>
                  <a:rPr lang="en-US" i="1" dirty="0"/>
                  <a:t>c</a:t>
                </a:r>
                <a:r>
                  <a:rPr lang="en-US" baseline="-25000" dirty="0"/>
                  <a:t>0</a:t>
                </a:r>
                <a:r>
                  <a:rPr lang="en-US" dirty="0"/>
                  <a:t> written on the same underlying stock currently priced at </a:t>
                </a:r>
                <a:r>
                  <a:rPr lang="en-US" i="1" dirty="0"/>
                  <a:t>S</a:t>
                </a:r>
                <a:r>
                  <a:rPr lang="en-US" baseline="-25000" dirty="0"/>
                  <a:t>0</a:t>
                </a:r>
                <a:r>
                  <a:rPr lang="en-US" dirty="0"/>
                  <a:t>. Both options have exercise prices equal to </a:t>
                </a:r>
                <a:r>
                  <a:rPr lang="en-US" i="1" dirty="0"/>
                  <a:t>X</a:t>
                </a:r>
                <a:r>
                  <a:rPr lang="en-US" dirty="0"/>
                  <a:t> and expire at time </a:t>
                </a:r>
                <a:r>
                  <a:rPr lang="en-US" i="1" dirty="0"/>
                  <a:t>T</a:t>
                </a:r>
                <a:r>
                  <a:rPr lang="en-US" dirty="0"/>
                  <a:t>. The riskless return rate is </a:t>
                </a:r>
                <a:r>
                  <a:rPr lang="en-US" i="1" dirty="0"/>
                  <a:t>r</a:t>
                </a:r>
                <a:r>
                  <a:rPr lang="en-US" dirty="0"/>
                  <a:t>. </a:t>
                </a:r>
              </a:p>
              <a:p>
                <a:r>
                  <a:rPr lang="en-US" dirty="0"/>
                  <a:t>The payoff function of the call at expiration is </a:t>
                </a:r>
                <a:r>
                  <a:rPr lang="en-US" i="1" dirty="0" err="1"/>
                  <a:t>c</a:t>
                </a:r>
                <a:r>
                  <a:rPr lang="en-US" baseline="-25000" dirty="0" err="1"/>
                  <a:t>T</a:t>
                </a:r>
                <a:r>
                  <a:rPr lang="en-US" dirty="0"/>
                  <a:t> = MAX[S</a:t>
                </a:r>
                <a:r>
                  <a:rPr lang="en-US" baseline="-25000" dirty="0"/>
                  <a:t>T</a:t>
                </a:r>
                <a:r>
                  <a:rPr lang="en-US" dirty="0"/>
                  <a:t>-X, 0] and the payoff function for the put is </a:t>
                </a:r>
                <a:r>
                  <a:rPr lang="en-US" i="1" dirty="0" err="1"/>
                  <a:t>p</a:t>
                </a:r>
                <a:r>
                  <a:rPr lang="en-US" baseline="-25000" dirty="0" err="1"/>
                  <a:t>T</a:t>
                </a:r>
                <a:r>
                  <a:rPr lang="en-US" dirty="0"/>
                  <a:t> = MAX[</a:t>
                </a:r>
                <a:r>
                  <a:rPr lang="en-US" i="1" dirty="0"/>
                  <a:t>X-S</a:t>
                </a:r>
                <a:r>
                  <a:rPr lang="en-US" baseline="-25000" dirty="0"/>
                  <a:t>T</a:t>
                </a:r>
                <a:r>
                  <a:rPr lang="en-US" dirty="0"/>
                  <a:t>, 0]. Observe that at expiration we have the relationship:</a:t>
                </a:r>
              </a:p>
              <a:p>
                <a:pPr marL="0" indent="0">
                  <a:buNone/>
                </a:pPr>
                <a:r>
                  <a:rPr lang="en-US" dirty="0"/>
                  <a:t/>
                </a:r>
                <a14:m>
                  <m:oMath xmlns:m="http://schemas.openxmlformats.org/officeDocument/2006/math">
                    <m:r>
                      <a:rPr lang="en-US" i="1">
                        <a:latin typeface="Cambria Math" panose="02040503050406030204" pitchFamily="18" charset="0"/>
                      </a:rPr>
                      <m:t>𝑀𝑎𝑥</m:t>
                    </m:r>
                    <m:d>
                      <m:dPr>
                        <m:begChr m:val="["/>
                        <m:endChr m:val="]"/>
                        <m:ctrlPr>
                          <a:rPr lang="en-US" i="1">
                            <a:latin typeface="Cambria Math" panose="02040503050406030204" pitchFamily="18" charset="0"/>
                          </a:rPr>
                        </m:ctrlPr>
                      </m:dPr>
                      <m:e>
                        <m:r>
                          <a:rPr lang="en-US" i="1">
                            <a:latin typeface="Cambria Math" panose="02040503050406030204" pitchFamily="18" charset="0"/>
                          </a:rPr>
                          <m:t>𝑋</m:t>
                        </m:r>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,0</m:t>
                        </m:r>
                      </m:e>
                    </m:d>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r>
                      <a:rPr lang="en-US" i="1">
                        <a:latin typeface="Cambria Math" panose="02040503050406030204" pitchFamily="18" charset="0"/>
                      </a:rPr>
                      <m:t>𝑀𝑎𝑥</m:t>
                    </m:r>
                    <m:d>
                      <m:dPr>
                        <m:begChr m:val="["/>
                        <m:endChr m:val="]"/>
                        <m:ctrlPr>
                          <a:rPr lang="en-US" i="1">
                            <a:latin typeface="Cambria Math" panose="02040503050406030204" pitchFamily="18" charset="0"/>
                          </a:rPr>
                        </m:ctrlPr>
                      </m:dPr>
                      <m:e>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,0</m:t>
                        </m:r>
                      </m:e>
                    </m:d>
                  </m:oMath>
                </a14:m>
                <a:r>
                  <a:rPr lang="en-US" dirty="0"/>
                  <a:t/>
                </a:r>
              </a:p>
              <a:p>
                <a:pPr marL="0" indent="0">
                  <a:buNone/>
                </a:pPr>
                <a:r>
                  <a:rPr lang="en-US" dirty="0"/>
                  <a:t>	 or equivalently: </a:t>
                </a:r>
                <a14:m>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𝑝</m:t>
                        </m:r>
                      </m:e>
                      <m:sub>
                        <m:r>
                          <a:rPr lang="en-US" i="1">
                            <a:latin typeface="Cambria Math" panose="02040503050406030204" pitchFamily="18" charset="0"/>
                          </a:rPr>
                          <m:t>𝑇</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𝑇</m:t>
                        </m:r>
                      </m:sub>
                    </m:sSub>
                    <m:r>
                      <a:rPr lang="en-US" i="1">
                        <a:latin typeface="Cambria Math" panose="02040503050406030204" pitchFamily="18" charset="0"/>
                      </a:rPr>
                      <m:t>+</m:t>
                    </m:r>
                    <m:r>
                      <a:rPr lang="en-US" i="1">
                        <a:latin typeface="Cambria Math" panose="02040503050406030204" pitchFamily="18" charset="0"/>
                      </a:rPr>
                      <m:t>𝑋</m:t>
                    </m:r>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𝑐</m:t>
                        </m:r>
                      </m:e>
                      <m:sub>
                        <m:r>
                          <a:rPr lang="en-US" i="1">
                            <a:latin typeface="Cambria Math" panose="02040503050406030204" pitchFamily="18" charset="0"/>
                          </a:rPr>
                          <m:t>𝑇</m:t>
                        </m:r>
                      </m:sub>
                    </m:sSub>
                  </m:oMath>
                </a14:m>
                <a:r>
                  <a:rPr lang="en-US" dirty="0"/>
                  <a:t/>
                </a:r>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xfrm>
                <a:off x="402336" y="1518810"/>
                <a:ext cx="11338560" cy="4873752"/>
              </a:xfrm>
              <a:blipFill>
                <a:blip r:embed="rId2"/>
                <a:stretch>
                  <a:fillRect l="-538" t="-2000" b="-3125"/>
                </a:stretch>
              </a:blipFill>
            </p:spPr>
            <p:txBody>
              <a:bodyPr/>
              <a:lstStyle/>
              <a:p>
                <a:r>
                  <a:rPr lang="en-US">
                    <a:noFill/>
                  </a:rPr>
                  <a:t> </a:t>
                </a:r>
              </a:p>
            </p:txBody>
          </p:sp>
        </mc:Fallback>
      </mc:AlternateContent>
    </p:spTree>
    <p:extLst>
      <p:ext uri="{BB962C8B-B14F-4D97-AF65-F5344CB8AC3E}">
        <p14:creationId xmlns:p14="http://schemas.microsoft.com/office/powerpoint/2010/main" xmlns="" val="42660880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Term Structure Of Interest Rates Illustration</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normAutofit lnSpcReduction="10000"/>
              </a:bodyPr>
              <a:lstStyle/>
              <a:p>
                <a:pPr marL="0" indent="0">
                  <a:buNone/>
                </a:pPr>
                <a:r>
                  <a:rPr lang="en-US" dirty="0"/>
                  <a:t>Suppose the one-year spot rate is 1.8% and the market expectation is that the one year forward rate will be 1.5% in one year. Based on the pure expectation theory, find the two-year spot rate.</a:t>
                </a:r>
              </a:p>
              <a:p>
                <a:pPr marL="0" indent="0">
                  <a:buNone/>
                </a:pPr>
                <a:endParaRPr lang="en-US" dirty="0"/>
              </a:p>
              <a:p>
                <a:pPr marL="0" indent="0">
                  <a:buNone/>
                </a:pPr>
                <a:r>
                  <a:rPr lang="en-US" dirty="0">
                    <a:solidFill>
                      <a:srgbClr val="C00000"/>
                    </a:solidFill>
                  </a:rPr>
                  <a:t>Solution: </a:t>
                </a:r>
              </a:p>
              <a:p>
                <a:pPr marL="0" indent="0">
                  <a:buNone/>
                </a:pPr>
                <a:r>
                  <a:rPr lang="en-US" dirty="0"/>
                  <a:t>The one-year spot rate is the quantity </a:t>
                </a:r>
                <a14:m>
                  <m:oMath xmlns:m="http://schemas.openxmlformats.org/officeDocument/2006/math">
                    <m:sSub>
                      <m:sSubPr>
                        <m:ctrlPr>
                          <a:rPr lang="en-US" i="1">
                            <a:latin typeface="Cambria Math" panose="02040503050406030204" pitchFamily="18" charset="0"/>
                          </a:rPr>
                        </m:ctrlPr>
                      </m:sSubPr>
                      <m:e>
                        <m:r>
                          <a:rPr lang="en-US" i="1">
                            <a:latin typeface="Cambria Math"/>
                          </a:rPr>
                          <m:t>𝑟</m:t>
                        </m:r>
                      </m:e>
                      <m:sub>
                        <m:r>
                          <a:rPr lang="en-US" i="1">
                            <a:latin typeface="Cambria Math"/>
                          </a:rPr>
                          <m:t>0,1</m:t>
                        </m:r>
                      </m:sub>
                    </m:sSub>
                    <m:r>
                      <a:rPr lang="en-US" i="1">
                        <a:latin typeface="Cambria Math"/>
                      </a:rPr>
                      <m:t>=.018 </m:t>
                    </m:r>
                  </m:oMath>
                </a14:m>
                <a:r>
                  <a:rPr lang="en-US" dirty="0"/>
                  <a:t>and the one year forward rate in one year is the quantity </a:t>
                </a:r>
                <a14:m>
                  <m:oMath xmlns:m="http://schemas.openxmlformats.org/officeDocument/2006/math">
                    <m:sSub>
                      <m:sSubPr>
                        <m:ctrlPr>
                          <a:rPr lang="en-US" i="1">
                            <a:latin typeface="Cambria Math" panose="02040503050406030204" pitchFamily="18" charset="0"/>
                          </a:rPr>
                        </m:ctrlPr>
                      </m:sSubPr>
                      <m:e>
                        <m:r>
                          <a:rPr lang="en-US" i="1">
                            <a:latin typeface="Cambria Math"/>
                          </a:rPr>
                          <m:t>𝑟</m:t>
                        </m:r>
                      </m:e>
                      <m:sub>
                        <m:r>
                          <a:rPr lang="en-US" i="1">
                            <a:latin typeface="Cambria Math"/>
                          </a:rPr>
                          <m:t>1,2</m:t>
                        </m:r>
                      </m:sub>
                    </m:sSub>
                    <m:r>
                      <a:rPr lang="en-US" i="1">
                        <a:latin typeface="Cambria Math"/>
                      </a:rPr>
                      <m:t>=.015.</m:t>
                    </m:r>
                  </m:oMath>
                </a14:m>
                <a:r>
                  <a:rPr lang="en-US" dirty="0"/>
                  <a:t> The two-year spot rate is:</a:t>
                </a:r>
              </a:p>
              <a:p>
                <a:pPr marL="0" indent="0" algn="ctr">
                  <a:buNone/>
                </a:pPr>
                <a14:m>
                  <m:oMath xmlns:m="http://schemas.openxmlformats.org/officeDocument/2006/math">
                    <m:sSub>
                      <m:sSubPr>
                        <m:ctrlPr>
                          <a:rPr lang="en-US" i="1">
                            <a:latin typeface="Cambria Math" panose="02040503050406030204" pitchFamily="18" charset="0"/>
                          </a:rPr>
                        </m:ctrlPr>
                      </m:sSubPr>
                      <m:e>
                        <m:r>
                          <a:rPr lang="en-US" i="1">
                            <a:latin typeface="Cambria Math"/>
                          </a:rPr>
                          <m:t>𝑟</m:t>
                        </m:r>
                      </m:e>
                      <m:sub>
                        <m:r>
                          <a:rPr lang="en-US" i="1">
                            <a:latin typeface="Cambria Math"/>
                          </a:rPr>
                          <m:t>0,2</m:t>
                        </m:r>
                      </m:sub>
                    </m:sSub>
                    <m:r>
                      <a:rPr lang="en-US" i="1">
                        <a:latin typeface="Cambria Math"/>
                      </a:rPr>
                      <m:t>=</m:t>
                    </m:r>
                    <m:rad>
                      <m:radPr>
                        <m:degHide m:val="on"/>
                        <m:ctrlPr>
                          <a:rPr lang="en-US" i="1">
                            <a:latin typeface="Cambria Math" panose="02040503050406030204" pitchFamily="18" charset="0"/>
                          </a:rPr>
                        </m:ctrlPr>
                      </m:radPr>
                      <m:deg/>
                      <m:e>
                        <m:r>
                          <a:rPr lang="en-US" i="1">
                            <a:latin typeface="Cambria Math"/>
                          </a:rPr>
                          <m:t>(1+</m:t>
                        </m:r>
                        <m:sSub>
                          <m:sSubPr>
                            <m:ctrlPr>
                              <a:rPr lang="en-US" i="1">
                                <a:latin typeface="Cambria Math" panose="02040503050406030204" pitchFamily="18" charset="0"/>
                              </a:rPr>
                            </m:ctrlPr>
                          </m:sSubPr>
                          <m:e>
                            <m:r>
                              <a:rPr lang="en-US" i="1">
                                <a:latin typeface="Cambria Math"/>
                              </a:rPr>
                              <m:t>𝑟</m:t>
                            </m:r>
                          </m:e>
                          <m:sub>
                            <m:r>
                              <a:rPr lang="en-US" i="1">
                                <a:latin typeface="Cambria Math"/>
                              </a:rPr>
                              <m:t>0,1</m:t>
                            </m:r>
                          </m:sub>
                        </m:sSub>
                        <m:r>
                          <a:rPr lang="en-US" i="1">
                            <a:latin typeface="Cambria Math"/>
                          </a:rPr>
                          <m:t>)(1+</m:t>
                        </m:r>
                        <m:sSub>
                          <m:sSubPr>
                            <m:ctrlPr>
                              <a:rPr lang="en-US" i="1">
                                <a:latin typeface="Cambria Math" panose="02040503050406030204" pitchFamily="18" charset="0"/>
                              </a:rPr>
                            </m:ctrlPr>
                          </m:sSubPr>
                          <m:e>
                            <m:r>
                              <a:rPr lang="en-US" i="1">
                                <a:latin typeface="Cambria Math"/>
                              </a:rPr>
                              <m:t>𝑟</m:t>
                            </m:r>
                          </m:e>
                          <m:sub>
                            <m:r>
                              <a:rPr lang="en-US" i="1">
                                <a:latin typeface="Cambria Math"/>
                              </a:rPr>
                              <m:t>1,2</m:t>
                            </m:r>
                          </m:sub>
                        </m:sSub>
                        <m:r>
                          <a:rPr lang="en-US" i="1">
                            <a:latin typeface="Cambria Math" panose="02040503050406030204" pitchFamily="18" charset="0"/>
                          </a:rPr>
                          <m:t>)</m:t>
                        </m:r>
                      </m:e>
                    </m:rad>
                    <m:r>
                      <a:rPr lang="en-US">
                        <a:latin typeface="Cambria Math"/>
                      </a:rPr>
                      <m:t>−1</m:t>
                    </m:r>
                  </m:oMath>
                </a14:m>
                <a:r>
                  <a:rPr lang="en-US" dirty="0">
                    <a:latin typeface="Cambria Math"/>
                  </a:rPr>
                  <a:t/>
                </a:r>
              </a:p>
              <a:p>
                <a:pPr marL="0" indent="0" algn="ctr">
                  <a:buNone/>
                </a:pPr>
                <a:r>
                  <a:rPr lang="en-US" dirty="0"/>
                  <a:t/>
                </a:r>
                <a14:m>
                  <m:oMath xmlns:m="http://schemas.openxmlformats.org/officeDocument/2006/math">
                    <m:r>
                      <a:rPr lang="en-US">
                        <a:latin typeface="Cambria Math"/>
                      </a:rPr>
                      <m:t>=</m:t>
                    </m:r>
                    <m:rad>
                      <m:radPr>
                        <m:degHide m:val="on"/>
                        <m:ctrlPr>
                          <a:rPr lang="en-US" i="1">
                            <a:latin typeface="Cambria Math" panose="02040503050406030204" pitchFamily="18" charset="0"/>
                          </a:rPr>
                        </m:ctrlPr>
                      </m:radPr>
                      <m:deg/>
                      <m:e>
                        <m:d>
                          <m:dPr>
                            <m:ctrlPr>
                              <a:rPr lang="en-US" i="1">
                                <a:latin typeface="Cambria Math" panose="02040503050406030204" pitchFamily="18" charset="0"/>
                              </a:rPr>
                            </m:ctrlPr>
                          </m:dPr>
                          <m:e>
                            <m:r>
                              <a:rPr lang="en-US" i="1">
                                <a:latin typeface="Cambria Math"/>
                              </a:rPr>
                              <m:t>1+.018</m:t>
                            </m:r>
                          </m:e>
                        </m:d>
                        <m:d>
                          <m:dPr>
                            <m:ctrlPr>
                              <a:rPr lang="en-US" i="1">
                                <a:latin typeface="Cambria Math" panose="02040503050406030204" pitchFamily="18" charset="0"/>
                              </a:rPr>
                            </m:ctrlPr>
                          </m:dPr>
                          <m:e>
                            <m:r>
                              <a:rPr lang="en-US" i="1">
                                <a:latin typeface="Cambria Math"/>
                              </a:rPr>
                              <m:t>1+.015</m:t>
                            </m:r>
                          </m:e>
                        </m:d>
                      </m:e>
                    </m:rad>
                    <m:r>
                      <a:rPr lang="en-US" i="1">
                        <a:latin typeface="Cambria Math"/>
                      </a:rPr>
                      <m:t> −1 =.0165.</m:t>
                    </m:r>
                  </m:oMath>
                </a14:m>
                <a:r>
                  <a:rPr lang="en-US" dirty="0"/>
                  <a:t/>
                </a:r>
              </a:p>
              <a:p>
                <a:pPr marL="0" indent="0">
                  <a:buNone/>
                </a:pPr>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a:blip r:embed="rId2"/>
                <a:stretch>
                  <a:fillRect l="-1022" t="-2133" r="-968"/>
                </a:stretch>
              </a:blipFill>
            </p:spPr>
            <p:txBody>
              <a:bodyPr/>
              <a:lstStyle/>
              <a:p>
                <a:r>
                  <a:rPr lang="en-US">
                    <a:noFill/>
                  </a:rPr>
                  <a:t> </a:t>
                </a:r>
              </a:p>
            </p:txBody>
          </p:sp>
        </mc:Fallback>
      </mc:AlternateContent>
    </p:spTree>
    <p:extLst>
      <p:ext uri="{BB962C8B-B14F-4D97-AF65-F5344CB8AC3E}">
        <p14:creationId xmlns:p14="http://schemas.microsoft.com/office/powerpoint/2010/main" xmlns="" val="227882951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Put-Call Parity </a:t>
            </a:r>
            <a:r>
              <a:rPr lang="en-US" sz="2500" b="1" dirty="0"/>
              <a:t>(Continued)</a:t>
            </a:r>
            <a:endParaRPr lang="en-US" sz="2500"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r>
                  <a:rPr lang="en-US" dirty="0"/>
                  <a:t>At expiration time T, in an n outcome space at time T, the relationship would be expressed as a vector equation involving the possible payoffs:</a:t>
                </a:r>
              </a:p>
              <a:p>
                <a:pPr marL="0" indent="0" algn="ctr">
                  <a:buNone/>
                </a:pPr>
                <a:r>
                  <a:rPr lang="en-US" dirty="0"/>
                  <a:t/>
                </a:r>
                <a14:m>
                  <m:oMath xmlns:m="http://schemas.openxmlformats.org/officeDocument/2006/math">
                    <m:r>
                      <a:rPr lang="en-US" b="1" i="1">
                        <a:latin typeface="Cambria Math" panose="02040503050406030204" pitchFamily="18" charset="0"/>
                      </a:rPr>
                      <m:t>𝒑</m:t>
                    </m:r>
                    <m:r>
                      <a:rPr lang="en-US" i="1">
                        <a:latin typeface="Cambria Math" panose="02040503050406030204" pitchFamily="18" charset="0"/>
                      </a:rPr>
                      <m:t>=−</m:t>
                    </m:r>
                    <m:r>
                      <a:rPr lang="en-US" b="1" i="1">
                        <a:latin typeface="Cambria Math" panose="02040503050406030204" pitchFamily="18" charset="0"/>
                      </a:rPr>
                      <m:t>𝒔</m:t>
                    </m:r>
                    <m:r>
                      <a:rPr lang="en-US" i="1">
                        <a:latin typeface="Cambria Math" panose="02040503050406030204" pitchFamily="18" charset="0"/>
                      </a:rPr>
                      <m:t>+</m:t>
                    </m:r>
                    <m:r>
                      <a:rPr lang="en-US" b="1" i="1">
                        <a:latin typeface="Cambria Math" panose="02040503050406030204" pitchFamily="18" charset="0"/>
                      </a:rPr>
                      <m:t>𝑿</m:t>
                    </m:r>
                    <m:r>
                      <a:rPr lang="en-US" i="1">
                        <a:latin typeface="Cambria Math" panose="02040503050406030204" pitchFamily="18" charset="0"/>
                      </a:rPr>
                      <m:t>+</m:t>
                    </m:r>
                    <m:r>
                      <a:rPr lang="en-US" b="1" i="1">
                        <a:latin typeface="Cambria Math" panose="02040503050406030204" pitchFamily="18" charset="0"/>
                      </a:rPr>
                      <m:t>𝒄</m:t>
                    </m:r>
                  </m:oMath>
                </a14:m>
                <a:endParaRPr lang="en-US" b="1" dirty="0"/>
              </a:p>
              <a:p>
                <a:pPr marL="0" indent="0">
                  <a:buNone/>
                </a:pPr>
                <a:r>
                  <a:rPr lang="en-US" dirty="0"/>
                  <a:t/>
                </a:r>
                <a:r>
                  <a:rPr lang="en-US" sz="2500" i="1" dirty="0"/>
                  <a:t>where </a:t>
                </a:r>
                <a:r>
                  <a:rPr lang="en-US" sz="2500" b="1" i="1" dirty="0"/>
                  <a:t>p</a:t>
                </a:r>
                <a:r>
                  <a:rPr lang="en-US" sz="2500" i="1" dirty="0"/>
                  <a:t> is the put payoff vector, </a:t>
                </a:r>
                <a:r>
                  <a:rPr lang="en-US" sz="2500" b="1" i="1" dirty="0"/>
                  <a:t>s</a:t>
                </a:r>
                <a:r>
                  <a:rPr lang="en-US" sz="2500" i="1" dirty="0"/>
                  <a:t> is the vector prices of the stock, </a:t>
                </a:r>
                <a:r>
                  <a:rPr lang="en-US" sz="2500" b="1" i="1" dirty="0"/>
                  <a:t>X</a:t>
                </a:r>
                <a:r>
                  <a:rPr lang="en-US" sz="2500" i="1" dirty="0"/>
                  <a:t> is the exercise price expressed as a vector, and </a:t>
                </a:r>
                <a:r>
                  <a:rPr lang="en-US" sz="2500" b="1" i="1" dirty="0"/>
                  <a:t>c</a:t>
                </a:r>
                <a:r>
                  <a:rPr lang="en-US" sz="2500" i="1" dirty="0"/>
                  <a:t> is the call payoff vector.</a:t>
                </a:r>
              </a:p>
              <a:p>
                <a:r>
                  <a:rPr lang="en-US" dirty="0"/>
                  <a:t>In our previous illustration, assuming the put has the same time period and the same  exercise  price as the call, then at expiration we have the relationship:</a:t>
                </a:r>
              </a:p>
              <a:p>
                <a:pPr marL="0" indent="0" algn="ctr">
                  <a:buNone/>
                </a:pPr>
                <a:r>
                  <a:rPr lang="en-US" dirty="0"/>
                  <a:t/>
                </a:r>
                <a14:m>
                  <m:oMath xmlns:m="http://schemas.openxmlformats.org/officeDocument/2006/math">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3</m:t>
                              </m:r>
                              <m:r>
                                <a:rPr lang="en-US" i="1">
                                  <a:latin typeface="Cambria Math" panose="02040503050406030204" pitchFamily="18" charset="0"/>
                                </a:rPr>
                                <m:t>0</m:t>
                              </m:r>
                            </m:e>
                          </m:mr>
                          <m:mr>
                            <m:e>
                              <m:r>
                                <a:rPr lang="en-US" i="1">
                                  <a:latin typeface="Cambria Math" panose="02040503050406030204" pitchFamily="18" charset="0"/>
                                </a:rPr>
                                <m:t>0</m:t>
                              </m:r>
                            </m:e>
                          </m:mr>
                        </m:m>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2</m:t>
                              </m:r>
                              <m:r>
                                <a:rPr lang="en-US" i="1">
                                  <a:latin typeface="Cambria Math" panose="02040503050406030204" pitchFamily="18" charset="0"/>
                                </a:rPr>
                                <m:t>0</m:t>
                              </m:r>
                            </m:e>
                          </m:mr>
                          <m:mr>
                            <m:e>
                              <m:r>
                                <a:rPr lang="en-US" i="1">
                                  <a:latin typeface="Cambria Math" panose="02040503050406030204" pitchFamily="18" charset="0"/>
                                </a:rPr>
                                <m:t>70</m:t>
                              </m:r>
                            </m:e>
                          </m:mr>
                        </m:m>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5</m:t>
                              </m:r>
                              <m:r>
                                <a:rPr lang="en-US" i="1">
                                  <a:latin typeface="Cambria Math" panose="02040503050406030204" pitchFamily="18" charset="0"/>
                                </a:rPr>
                                <m:t>0</m:t>
                              </m:r>
                            </m:e>
                          </m:mr>
                          <m:mr>
                            <m:e>
                              <m:r>
                                <a:rPr lang="en-US" i="1">
                                  <a:latin typeface="Cambria Math" panose="02040503050406030204" pitchFamily="18" charset="0"/>
                                </a:rPr>
                                <m:t>50</m:t>
                              </m:r>
                            </m:e>
                          </m:mr>
                        </m:m>
                      </m:e>
                    </m:d>
                    <m:r>
                      <a:rPr lang="en-US" i="1">
                        <a:latin typeface="Cambria Math" panose="02040503050406030204" pitchFamily="18" charset="0"/>
                      </a:rPr>
                      <m:t>+</m:t>
                    </m:r>
                    <m:d>
                      <m:dPr>
                        <m:begChr m:val="["/>
                        <m:endChr m:val="]"/>
                        <m:ctrlPr>
                          <a:rPr lang="en-US" i="1">
                            <a:latin typeface="Cambria Math" panose="02040503050406030204" pitchFamily="18" charset="0"/>
                          </a:rPr>
                        </m:ctrlPr>
                      </m:dPr>
                      <m:e>
                        <m:m>
                          <m:mPr>
                            <m:mcs>
                              <m:mc>
                                <m:mcPr>
                                  <m:count m:val="1"/>
                                  <m:mcJc m:val="center"/>
                                </m:mcPr>
                              </m:mc>
                            </m:mcs>
                            <m:ctrlPr>
                              <a:rPr lang="en-US" i="1">
                                <a:latin typeface="Cambria Math" panose="02040503050406030204" pitchFamily="18" charset="0"/>
                              </a:rPr>
                            </m:ctrlPr>
                          </m:mPr>
                          <m:mr>
                            <m:e>
                              <m:r>
                                <m:rPr>
                                  <m:brk m:alnAt="7"/>
                                </m:rPr>
                                <a:rPr lang="en-US" i="1">
                                  <a:latin typeface="Cambria Math" panose="02040503050406030204" pitchFamily="18" charset="0"/>
                                </a:rPr>
                                <m:t>0</m:t>
                              </m:r>
                            </m:e>
                          </m:mr>
                          <m:mr>
                            <m:e>
                              <m:r>
                                <a:rPr lang="en-US" i="1">
                                  <a:latin typeface="Cambria Math" panose="02040503050406030204" pitchFamily="18" charset="0"/>
                                </a:rPr>
                                <m:t>20</m:t>
                              </m:r>
                            </m:e>
                          </m:mr>
                        </m:m>
                      </m:e>
                    </m:d>
                  </m:oMath>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rotWithShape="0">
                <a:blip r:embed="rId2" cstate="print"/>
                <a:stretch>
                  <a:fillRect l="-860" t="-1333" r="-430"/>
                </a:stretch>
              </a:blipFill>
            </p:spPr>
            <p:txBody>
              <a:bodyPr/>
              <a:lstStyle/>
              <a:p>
                <a:r>
                  <a:rPr lang="en-US">
                    <a:noFill/>
                  </a:rPr>
                  <a:t> </a:t>
                </a:r>
              </a:p>
            </p:txBody>
          </p:sp>
        </mc:Fallback>
      </mc:AlternateContent>
    </p:spTree>
    <p:extLst>
      <p:ext uri="{BB962C8B-B14F-4D97-AF65-F5344CB8AC3E}">
        <p14:creationId xmlns:p14="http://schemas.microsoft.com/office/powerpoint/2010/main" xmlns="" val="232262997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02336" y="228599"/>
            <a:ext cx="11379200" cy="784123"/>
          </a:xfrm>
        </p:spPr>
        <p:txBody>
          <a:bodyPr/>
          <a:lstStyle/>
          <a:p>
            <a:r>
              <a:rPr lang="en-US" b="1" dirty="0"/>
              <a:t>Put-Call Parity </a:t>
            </a:r>
            <a:r>
              <a:rPr lang="en-US" sz="2500" b="1" dirty="0"/>
              <a:t>(Continued)</a:t>
            </a:r>
            <a:endParaRPr lang="en-US" dirty="0"/>
          </a:p>
        </p:txBody>
      </p:sp>
      <mc:AlternateContent xmlns:mc="http://schemas.openxmlformats.org/markup-compatibility/2006">
        <mc:Choice xmlns:a14="http://schemas.microsoft.com/office/drawing/2010/main" xmlns="" Requires="a14">
          <p:sp>
            <p:nvSpPr>
              <p:cNvPr id="3" name="Content Placeholder 2"/>
              <p:cNvSpPr>
                <a:spLocks noGrp="1"/>
              </p:cNvSpPr>
              <p:nvPr>
                <p:ph sz="quarter" idx="1"/>
              </p:nvPr>
            </p:nvSpPr>
            <p:spPr/>
            <p:txBody>
              <a:bodyPr/>
              <a:lstStyle/>
              <a:p>
                <a:pPr marL="0" indent="0">
                  <a:buNone/>
                </a:pPr>
                <a:r>
                  <a:rPr lang="en-US" dirty="0"/>
                  <a:t>The relationship between the put, stock price, exercise price, and call must hold for all times, including at time 0, except that we have to discount the exercise price by </a:t>
                </a:r>
                <a14:m>
                  <m:oMath xmlns:m="http://schemas.openxmlformats.org/officeDocument/2006/math">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𝑟𝑇</m:t>
                        </m:r>
                      </m:sup>
                    </m:sSup>
                  </m:oMath>
                </a14:m>
                <a:r>
                  <a:rPr lang="en-US" dirty="0"/>
                  <a:t>to obtain its value at time 0. Furthermore, at time 0, the values of these quantities are all  known. Thus, we have the relationship:</a:t>
                </a:r>
              </a:p>
              <a:p>
                <a:pPr marL="0" indent="0" algn="ctr">
                  <a:buNone/>
                </a:pPr>
                <a14:m>
                  <m:oMathPara xmlns:m="http://schemas.openxmlformats.org/officeDocument/2006/math">
                    <m:oMathParaPr>
                      <m:jc m:val="centerGroup"/>
                    </m:oMathParaPr>
                    <m:oMath xmlns:m="http://schemas.openxmlformats.org/officeDocument/2006/math">
                      <m:sSub>
                        <m:sSubPr>
                          <m:ctrlPr>
                            <a:rPr lang="en-US" i="1">
                              <a:latin typeface="Cambria Math" panose="02040503050406030204" pitchFamily="18" charset="0"/>
                            </a:rPr>
                          </m:ctrlPr>
                        </m:sSubPr>
                        <m:e>
                          <m:r>
                            <a:rPr lang="en-US" b="0" i="1" smtClean="0">
                              <a:latin typeface="Cambria Math" panose="02040503050406030204" pitchFamily="18" charset="0"/>
                            </a:rPr>
                            <m:t>𝑝</m:t>
                          </m:r>
                        </m:e>
                        <m:sub>
                          <m:r>
                            <a:rPr lang="en-US" i="1">
                              <a:latin typeface="Cambria Math" panose="02040503050406030204" pitchFamily="18" charset="0"/>
                            </a:rPr>
                            <m:t>0</m:t>
                          </m:r>
                        </m:sub>
                      </m:sSub>
                      <m:r>
                        <a:rPr lang="en-US" i="1">
                          <a:latin typeface="Cambria Math" panose="02040503050406030204" pitchFamily="18" charset="0"/>
                        </a:rPr>
                        <m:t>=−</m:t>
                      </m:r>
                      <m:sSub>
                        <m:sSubPr>
                          <m:ctrlPr>
                            <a:rPr lang="en-US" i="1">
                              <a:latin typeface="Cambria Math" panose="02040503050406030204" pitchFamily="18" charset="0"/>
                            </a:rPr>
                          </m:ctrlPr>
                        </m:sSubPr>
                        <m:e>
                          <m:r>
                            <a:rPr lang="en-US" i="1">
                              <a:latin typeface="Cambria Math" panose="02040503050406030204" pitchFamily="18" charset="0"/>
                            </a:rPr>
                            <m:t>𝑆</m:t>
                          </m:r>
                        </m:e>
                        <m:sub>
                          <m:r>
                            <a:rPr lang="en-US" i="1">
                              <a:latin typeface="Cambria Math" panose="02040503050406030204" pitchFamily="18" charset="0"/>
                            </a:rPr>
                            <m:t>0</m:t>
                          </m:r>
                        </m:sub>
                      </m:sSub>
                      <m:r>
                        <a:rPr lang="en-US" i="1">
                          <a:latin typeface="Cambria Math" panose="02040503050406030204" pitchFamily="18" charset="0"/>
                        </a:rPr>
                        <m:t>+</m:t>
                      </m:r>
                      <m:r>
                        <a:rPr lang="en-US" i="1">
                          <a:latin typeface="Cambria Math" panose="02040503050406030204" pitchFamily="18" charset="0"/>
                        </a:rPr>
                        <m:t>𝑋</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𝑟𝑇</m:t>
                          </m:r>
                        </m:sup>
                      </m:sSup>
                      <m:r>
                        <a:rPr lang="en-US" i="1">
                          <a:latin typeface="Cambria Math" panose="02040503050406030204" pitchFamily="18" charset="0"/>
                        </a:rPr>
                        <m:t>+</m:t>
                      </m:r>
                      <m:sSub>
                        <m:sSubPr>
                          <m:ctrlPr>
                            <a:rPr lang="en-US" i="1">
                              <a:latin typeface="Cambria Math" panose="02040503050406030204" pitchFamily="18" charset="0"/>
                            </a:rPr>
                          </m:ctrlPr>
                        </m:sSubPr>
                        <m:e>
                          <m:r>
                            <a:rPr lang="en-US" b="0" i="1" smtClean="0">
                              <a:latin typeface="Cambria Math" panose="02040503050406030204" pitchFamily="18" charset="0"/>
                            </a:rPr>
                            <m:t>𝑐</m:t>
                          </m:r>
                        </m:e>
                        <m:sub>
                          <m:r>
                            <a:rPr lang="en-US" i="1">
                              <a:latin typeface="Cambria Math" panose="02040503050406030204" pitchFamily="18" charset="0"/>
                            </a:rPr>
                            <m:t>0</m:t>
                          </m:r>
                        </m:sub>
                      </m:sSub>
                    </m:oMath>
                  </m:oMathPara>
                </a14:m>
                <a:endParaRPr lang="en-US" dirty="0"/>
              </a:p>
              <a:p>
                <a:pPr marL="0" indent="0">
                  <a:buNone/>
                </a:pPr>
                <a:r>
                  <a:rPr lang="en-US" dirty="0"/>
                  <a:t>In our previous illustration, if we assume the same time period and exercise price on a put,  the value of the put would be: </a:t>
                </a:r>
              </a:p>
              <a:p>
                <a:pPr marL="0" indent="0" algn="ctr">
                  <a:buNone/>
                </a:pPr>
                <a:r>
                  <a:rPr lang="en-US" dirty="0"/>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𝑝</m:t>
                        </m:r>
                      </m:e>
                      <m:sub>
                        <m:r>
                          <a:rPr lang="en-US" i="1">
                            <a:latin typeface="Cambria Math" panose="02040503050406030204" pitchFamily="18" charset="0"/>
                          </a:rPr>
                          <m:t>0</m:t>
                        </m:r>
                      </m:sub>
                    </m:sSub>
                    <m:r>
                      <a:rPr lang="en-US" i="1">
                        <a:latin typeface="Cambria Math" panose="02040503050406030204" pitchFamily="18" charset="0"/>
                      </a:rPr>
                      <m:t>=</m:t>
                    </m:r>
                    <m:r>
                      <a:rPr lang="en-US" b="0" i="0" smtClean="0">
                        <a:latin typeface="Cambria Math" panose="02040503050406030204" pitchFamily="18" charset="0"/>
                      </a:rPr>
                      <m:t>−40</m:t>
                    </m:r>
                    <m:r>
                      <a:rPr lang="en-US">
                        <a:latin typeface="Cambria Math" panose="02040503050406030204" pitchFamily="18" charset="0"/>
                      </a:rPr>
                      <m:t>+</m:t>
                    </m:r>
                    <m:r>
                      <a:rPr lang="en-US" b="0" i="0" smtClean="0">
                        <a:latin typeface="Cambria Math" panose="02040503050406030204" pitchFamily="18" charset="0"/>
                      </a:rPr>
                      <m:t>50</m:t>
                    </m:r>
                    <m:sSup>
                      <m:sSupPr>
                        <m:ctrlPr>
                          <a:rPr lang="en-US" i="1">
                            <a:latin typeface="Cambria Math" panose="02040503050406030204" pitchFamily="18" charset="0"/>
                          </a:rPr>
                        </m:ctrlPr>
                      </m:sSupPr>
                      <m:e>
                        <m:r>
                          <a:rPr lang="en-US" i="1">
                            <a:latin typeface="Cambria Math" panose="02040503050406030204" pitchFamily="18" charset="0"/>
                          </a:rPr>
                          <m:t>𝑒</m:t>
                        </m:r>
                      </m:e>
                      <m:sup>
                        <m:r>
                          <a:rPr lang="en-US" i="1">
                            <a:latin typeface="Cambria Math" panose="02040503050406030204" pitchFamily="18" charset="0"/>
                          </a:rPr>
                          <m:t>−</m:t>
                        </m:r>
                        <m:r>
                          <a:rPr lang="en-US" i="1">
                            <a:latin typeface="Cambria Math" panose="02040503050406030204" pitchFamily="18" charset="0"/>
                          </a:rPr>
                          <m:t>𝑟𝑇</m:t>
                        </m:r>
                      </m:sup>
                    </m:sSup>
                    <m:r>
                      <a:rPr lang="en-US" b="0" i="1" smtClean="0">
                        <a:latin typeface="Cambria Math" panose="02040503050406030204" pitchFamily="18" charset="0"/>
                      </a:rPr>
                      <m:t>+</m:t>
                    </m:r>
                    <m:r>
                      <a:rPr lang="en-US" i="1">
                        <a:latin typeface="Cambria Math" panose="02040503050406030204" pitchFamily="18" charset="0"/>
                        <a:ea typeface="Cambria Math" panose="02040503050406030204" pitchFamily="18" charset="0"/>
                      </a:rPr>
                      <m:t>9.60</m:t>
                    </m:r>
                    <m:r>
                      <a:rPr lang="en-US" b="0" i="1" smtClean="0">
                        <a:latin typeface="Cambria Math" panose="02040503050406030204" pitchFamily="18" charset="0"/>
                        <a:ea typeface="Cambria Math" panose="02040503050406030204" pitchFamily="18" charset="0"/>
                      </a:rPr>
                      <m:t>=−40+38.94+9.60=8.54 </m:t>
                    </m:r>
                  </m:oMath>
                </a14:m>
                <a:endParaRPr lang="en-US" dirty="0"/>
              </a:p>
              <a:p>
                <a:endParaRPr lang="en-US" dirty="0"/>
              </a:p>
            </p:txBody>
          </p:sp>
        </mc:Choice>
        <mc:Fallback>
          <p:sp>
            <p:nvSpPr>
              <p:cNvPr id="3" name="Content Placeholder 2"/>
              <p:cNvSpPr>
                <a:spLocks noGrp="1" noRot="1" noChangeAspect="1" noMove="1" noResize="1" noEditPoints="1" noAdjustHandles="1" noChangeArrowheads="1" noChangeShapeType="1" noTextEdit="1"/>
              </p:cNvSpPr>
              <p:nvPr>
                <p:ph sz="quarter" idx="1"/>
              </p:nvPr>
            </p:nvSpPr>
            <p:spPr>
              <a:blipFill>
                <a:blip r:embed="rId3"/>
                <a:stretch>
                  <a:fillRect l="-1022" t="-1333"/>
                </a:stretch>
              </a:blipFill>
            </p:spPr>
            <p:txBody>
              <a:bodyPr/>
              <a:lstStyle/>
              <a:p>
                <a:r>
                  <a:rPr lang="en-US">
                    <a:noFill/>
                  </a:rPr>
                  <a:t> </a:t>
                </a:r>
              </a:p>
            </p:txBody>
          </p:sp>
        </mc:Fallback>
      </mc:AlternateContent>
      <p:pic>
        <p:nvPicPr>
          <p:cNvPr id="4" name="Audio 3">
            <a:hlinkClick r:id="" action="ppaction://media"/>
            <a:extLst>
              <a:ext uri="{FF2B5EF4-FFF2-40B4-BE49-F238E27FC236}">
                <a16:creationId xmlns:a16="http://schemas.microsoft.com/office/drawing/2014/main" xmlns="" id="{FE87C03B-CB64-4AAD-8FD0-A329E5E956B1}"/>
              </a:ext>
            </a:extLst>
          </p:cNvPr>
          <p:cNvPicPr>
            <a:picLocks noChangeAspect="1"/>
          </p:cNvPicPr>
          <p:nvPr>
            <a:videoFile r:link="rId1"/>
            <p:extLst>
              <p:ext uri="{DAA4B4D4-6D71-4841-9C94-3DE7FCFB9230}">
                <p14:media xmlns:p14="http://schemas.microsoft.com/office/powerpoint/2010/main" xmlns="" r:embed="rId4"/>
              </p:ext>
            </p:extLst>
          </p:nvPr>
        </p:nvPicPr>
        <p:blipFill>
          <a:blip r:embed="rId5" cstate="print"/>
          <a:stretch>
            <a:fillRect/>
          </a:stretch>
        </p:blipFill>
        <p:spPr>
          <a:xfrm>
            <a:off x="11430000" y="6096000"/>
            <a:ext cx="609600" cy="609600"/>
          </a:xfrm>
          <a:prstGeom prst="rect">
            <a:avLst/>
          </a:prstGeom>
        </p:spPr>
      </p:pic>
    </p:spTree>
    <p:extLst>
      <p:ext uri="{BB962C8B-B14F-4D97-AF65-F5344CB8AC3E}">
        <p14:creationId xmlns:p14="http://schemas.microsoft.com/office/powerpoint/2010/main" xmlns="" val="1009152890"/>
      </p:ext>
    </p:extLst>
  </p:cSld>
  <p:clrMapOvr>
    <a:masterClrMapping/>
  </p:clrMapOvr>
  <mc:AlternateContent xmlns:mc="http://schemas.openxmlformats.org/markup-compatibility/2006">
    <mc:Choice xmlns:p14="http://schemas.microsoft.com/office/powerpoint/2010/main" xmlns="" Requires="p14">
      <p:transition spd="slow" p14:dur="2000" advTm="128413"/>
    </mc:Choice>
    <mc:Fallback>
      <p:transition spd="slow" advTm="12841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showWhenStopped="0">
                <p:cTn id="7" fill="hold" display="0">
                  <p:stCondLst>
                    <p:cond delay="indefinite"/>
                  </p:stCondLst>
                  <p:endCondLst>
                    <p:cond evt="onStopAudio" delay="0">
                      <p:tgtEl>
                        <p:sldTgt/>
                      </p:tgtEl>
                    </p:cond>
                  </p:endCondLst>
                </p:cTn>
                <p:tgtEl>
                  <p:spTgt spid="4"/>
                </p:tgtEl>
              </p:cMediaNode>
            </p:video>
          </p:childTnLst>
        </p:cTn>
      </p:par>
    </p:tnLst>
  </p:timing>
  <p:extLst>
    <p:ext uri="{3A86A75C-4F4B-4683-9AE1-C65F6400EC91}">
      <p14:laserTraceLst xmlns:p14="http://schemas.microsoft.com/office/powerpoint/2010/main" xmlns="">
        <p14:tracePtLst>
          <p14:tracePt t="18147" x="350838" y="1395413"/>
          <p14:tracePt t="18156" x="693738" y="1292225"/>
          <p14:tracePt t="18162" x="1036638" y="1204913"/>
          <p14:tracePt t="18173" x="1403350" y="1123950"/>
          <p14:tracePt t="18178" x="1690688" y="1084263"/>
          <p14:tracePt t="18186" x="1922463" y="1060450"/>
          <p14:tracePt t="18196" x="2057400" y="1052513"/>
          <p14:tracePt t="18202" x="2152650" y="1052513"/>
          <p14:tracePt t="18212" x="2239963" y="1052513"/>
          <p14:tracePt t="18216" x="2297113" y="1076325"/>
          <p14:tracePt t="18226" x="2336800" y="1092200"/>
          <p14:tracePt t="18236" x="2376488" y="1116013"/>
          <p14:tracePt t="18242" x="2408238" y="1131888"/>
          <p14:tracePt t="18252" x="2416175" y="1147763"/>
          <p14:tracePt t="18258" x="2424113" y="1163638"/>
          <p14:tracePt t="18268" x="2432050" y="1171575"/>
          <p14:tracePt t="18278" x="2439988" y="1187450"/>
          <p14:tracePt t="18289" x="2447925" y="1195388"/>
          <p14:tracePt t="18293" x="2447925" y="1204913"/>
          <p14:tracePt t="18302" x="2463800" y="1212850"/>
          <p14:tracePt t="18312" x="2471738" y="1228725"/>
          <p14:tracePt t="18318" x="2487613" y="1252538"/>
          <p14:tracePt t="18328" x="2503488" y="1268413"/>
          <p14:tracePt t="18332" x="2511425" y="1276350"/>
          <p14:tracePt t="18342" x="2535238" y="1316038"/>
          <p14:tracePt t="18352" x="2551113" y="1339850"/>
          <p14:tracePt t="18360" x="2566988" y="1355725"/>
          <p14:tracePt t="18368" x="2582863" y="1379538"/>
          <p14:tracePt t="18373" x="2606675" y="1403350"/>
          <p14:tracePt t="18384" x="2606675" y="1411288"/>
          <p14:tracePt t="18398" x="2616200" y="1419225"/>
          <p14:tracePt t="18615" x="2624138" y="1419225"/>
          <p14:tracePt t="18627" x="2624138" y="1435100"/>
          <p14:tracePt t="18640" x="2647950" y="1450975"/>
          <p14:tracePt t="18642" x="2671763" y="1474788"/>
          <p14:tracePt t="18650" x="2687638" y="1506538"/>
          <p14:tracePt t="18662" x="2687638" y="1522413"/>
          <p14:tracePt t="18667" x="2703513" y="1530350"/>
          <p14:tracePt t="18676" x="2703513" y="1547813"/>
          <p14:tracePt t="18679" x="2703513" y="1555750"/>
          <p14:tracePt t="18690" x="2703513" y="1563688"/>
          <p14:tracePt t="18699" x="2711450" y="1571625"/>
          <p14:tracePt t="18710" x="2711450" y="1579563"/>
          <p14:tracePt t="18715" x="2711450" y="1587500"/>
          <p14:tracePt t="18726" x="2719388" y="1603375"/>
          <p14:tracePt t="18737" x="2719388" y="1619250"/>
          <p14:tracePt t="18743" x="2719388" y="1651000"/>
          <p14:tracePt t="18755" x="2735263" y="1682750"/>
          <p14:tracePt t="18757" x="2735263" y="1698625"/>
          <p14:tracePt t="18766" x="2751138" y="1722438"/>
          <p14:tracePt t="18776" x="2767013" y="1762125"/>
          <p14:tracePt t="18782" x="2774950" y="1801813"/>
          <p14:tracePt t="18792" x="2782888" y="1825625"/>
          <p14:tracePt t="18796" x="2806700" y="1857375"/>
          <p14:tracePt t="18807" x="2830513" y="1906588"/>
          <p14:tracePt t="18815" x="2846388" y="1930400"/>
          <p14:tracePt t="18822" x="2862263" y="1978025"/>
          <p14:tracePt t="18832" x="2894013" y="2033588"/>
          <p14:tracePt t="18838" x="2925763" y="2081213"/>
          <p14:tracePt t="18848" x="2949575" y="2128838"/>
          <p14:tracePt t="18858" x="2974975" y="2176463"/>
          <p14:tracePt t="18862" x="3022600" y="2249488"/>
          <p14:tracePt t="18872" x="3054350" y="2297113"/>
          <p14:tracePt t="18878" x="3101975" y="2360613"/>
          <p14:tracePt t="18888" x="3157538" y="2424113"/>
          <p14:tracePt t="18898" x="3189288" y="2479675"/>
          <p14:tracePt t="18903" x="3244850" y="2551113"/>
          <p14:tracePt t="18912" x="3300413" y="2608263"/>
          <p14:tracePt t="18918" x="3357563" y="2679700"/>
          <p14:tracePt t="18928" x="3421063" y="2743200"/>
          <p14:tracePt t="18938" x="3492500" y="2798763"/>
          <p14:tracePt t="18944" x="3556000" y="2846388"/>
          <p14:tracePt t="18954" x="3643313" y="2894013"/>
          <p14:tracePt t="18959" x="3724275" y="2943225"/>
          <p14:tracePt t="18969" x="3795713" y="2974975"/>
          <p14:tracePt t="18977" x="3875088" y="3022600"/>
          <p14:tracePt t="18984" x="3946525" y="3070225"/>
          <p14:tracePt t="18994" x="4027488" y="3101975"/>
          <p14:tracePt t="18998" x="4098925" y="3141663"/>
          <p14:tracePt t="19008" x="4170363" y="3165475"/>
          <p14:tracePt t="19019" x="4233863" y="3197225"/>
          <p14:tracePt t="19024" x="4289425" y="3213100"/>
          <p14:tracePt t="19034" x="4344988" y="3228975"/>
          <p14:tracePt t="19040" x="4370388" y="3236913"/>
          <p14:tracePt t="19048" x="4402138" y="3244850"/>
          <p14:tracePt t="19058" x="4425950" y="3252788"/>
          <p14:tracePt t="19064" x="4441825" y="3252788"/>
          <p14:tracePt t="19080" x="4449763" y="3252788"/>
          <p14:tracePt t="19124" x="4457700" y="3252788"/>
          <p14:tracePt t="19134" x="4465638" y="3252788"/>
          <p14:tracePt t="19140" x="4473575" y="3228975"/>
          <p14:tracePt t="19150" x="4473575" y="3221038"/>
          <p14:tracePt t="19159" x="4481513" y="3205163"/>
          <p14:tracePt t="19166" x="4489450" y="3205163"/>
          <p14:tracePt t="19175" x="4505325" y="3197225"/>
          <p14:tracePt t="19180" x="4513263" y="3189288"/>
          <p14:tracePt t="19190" x="4513263" y="3181350"/>
          <p14:tracePt t="19200" x="4537075" y="3173413"/>
          <p14:tracePt t="19206" x="4545013" y="3157538"/>
          <p14:tracePt t="19215" x="4560888" y="3149600"/>
          <p14:tracePt t="19220" x="4584700" y="3149600"/>
          <p14:tracePt t="19230" x="4608513" y="3133725"/>
          <p14:tracePt t="19240" x="4632325" y="3125788"/>
          <p14:tracePt t="19246" x="4648200" y="3117850"/>
          <p14:tracePt t="19257" x="4672013" y="3101975"/>
          <p14:tracePt t="19260" x="4687888" y="3078163"/>
          <p14:tracePt t="19280" x="4695825" y="3062288"/>
          <p14:tracePt t="19287" x="4695825" y="3046413"/>
          <p14:tracePt t="19303" x="4705350" y="3038475"/>
          <p14:tracePt t="19312" x="4705350" y="3030538"/>
          <p14:tracePt t="19325" x="4705350" y="3014663"/>
          <p14:tracePt t="19336" x="4705350" y="3006725"/>
          <p14:tracePt t="19388" x="4705350" y="2998788"/>
          <p14:tracePt t="19403" x="4705350" y="2990850"/>
          <p14:tracePt t="19422" x="4713288" y="2982913"/>
          <p14:tracePt t="19432" x="4721225" y="2974975"/>
          <p14:tracePt t="19453" x="4721225" y="2967038"/>
          <p14:tracePt t="19458" x="4721225" y="2951163"/>
          <p14:tracePt t="19470" x="4721225" y="2943225"/>
          <p14:tracePt t="19477" x="4729163" y="2927350"/>
          <p14:tracePt t="19489" x="4745038" y="2894013"/>
          <p14:tracePt t="19492" x="4768850" y="2894013"/>
          <p14:tracePt t="19504" x="4792663" y="2862263"/>
          <p14:tracePt t="19508" x="4800600" y="2862263"/>
          <p14:tracePt t="19519" x="4824413" y="2846388"/>
          <p14:tracePt t="19528" x="4848225" y="2822575"/>
          <p14:tracePt t="19532" x="4872038" y="2806700"/>
          <p14:tracePt t="19544" x="4911725" y="2790825"/>
          <p14:tracePt t="19547" x="4919663" y="2790825"/>
          <p14:tracePt t="19558" x="4951413" y="2782888"/>
          <p14:tracePt t="19569" x="4991100" y="2759075"/>
          <p14:tracePt t="19574" x="4999038" y="2759075"/>
          <p14:tracePt t="19588" x="5006975" y="2759075"/>
          <p14:tracePt t="19650" x="5014913" y="2759075"/>
          <p14:tracePt t="19663" x="5022850" y="2759075"/>
          <p14:tracePt t="19670" x="5022850" y="2767013"/>
          <p14:tracePt t="19679" x="5022850" y="2774950"/>
          <p14:tracePt t="19685" x="5030788" y="2782888"/>
          <p14:tracePt t="19693" x="5046663" y="2790825"/>
          <p14:tracePt t="19705" x="5064125" y="2806700"/>
          <p14:tracePt t="19714" x="5072063" y="2814638"/>
          <p14:tracePt t="20019" x="5072063" y="2822575"/>
          <p14:tracePt t="20028" x="5080000" y="2830513"/>
          <p14:tracePt t="20038" x="5080000" y="2838450"/>
          <p14:tracePt t="20047" x="5087938" y="2838450"/>
          <p14:tracePt t="20063" x="5087938" y="2846388"/>
          <p14:tracePt t="20074" x="5103813" y="2854325"/>
          <p14:tracePt t="20077" x="5111750" y="2854325"/>
          <p14:tracePt t="20088" x="5119688" y="2854325"/>
          <p14:tracePt t="20097" x="5143500" y="2862263"/>
          <p14:tracePt t="20102" x="5159375" y="2862263"/>
          <p14:tracePt t="20113" x="5159375" y="2870200"/>
          <p14:tracePt t="20121" x="5167313" y="2870200"/>
          <p14:tracePt t="20127" x="5183188" y="2870200"/>
          <p14:tracePt t="20138" x="5191125" y="2870200"/>
          <p14:tracePt t="20143" x="5214938" y="2870200"/>
          <p14:tracePt t="20154" x="5222875" y="2870200"/>
          <p14:tracePt t="20157" x="5238750" y="2870200"/>
          <p14:tracePt t="20168" x="5246688" y="2870200"/>
          <p14:tracePt t="20184" x="5254625" y="2870200"/>
          <p14:tracePt t="20193" x="5262563" y="2870200"/>
          <p14:tracePt t="20197" x="5278438" y="2870200"/>
          <p14:tracePt t="20213" x="5286375" y="2870200"/>
          <p14:tracePt t="20294" x="5294313" y="2870200"/>
          <p14:tracePt t="20305" x="5302250" y="2870200"/>
          <p14:tracePt t="20322" x="5318125" y="2870200"/>
          <p14:tracePt t="20336" x="5326063" y="2870200"/>
          <p14:tracePt t="20356" x="5334000" y="2870200"/>
          <p14:tracePt t="20370" x="5349875" y="2870200"/>
          <p14:tracePt t="20416" x="5357813" y="2870200"/>
          <p14:tracePt t="20436" x="5365750" y="2870200"/>
          <p14:tracePt t="20439" x="5373688" y="2870200"/>
          <p14:tracePt t="20459" x="5381625" y="2862263"/>
          <p14:tracePt t="20512" x="5389563" y="2862263"/>
          <p14:tracePt t="20542" x="5397500" y="2862263"/>
          <p14:tracePt t="20553" x="5407025" y="2862263"/>
          <p14:tracePt t="20572" x="5414963" y="2854325"/>
          <p14:tracePt t="20588" x="5414963" y="2846388"/>
          <p14:tracePt t="20592" x="5422900" y="2838450"/>
          <p14:tracePt t="20603" x="5430838" y="2838450"/>
          <p14:tracePt t="20618" x="5438775" y="2838450"/>
          <p14:tracePt t="20642" x="5446713" y="2830513"/>
          <p14:tracePt t="20688" x="5454650" y="2830513"/>
          <p14:tracePt t="20699" x="5462588" y="2830513"/>
          <p14:tracePt t="20704" x="5462588" y="2822575"/>
          <p14:tracePt t="20715" x="5470525" y="2822575"/>
          <p14:tracePt t="20723" x="5470525" y="2806700"/>
          <p14:tracePt t="20733" x="5478463" y="2806700"/>
          <p14:tracePt t="20738" x="5486400" y="2798763"/>
          <p14:tracePt t="20750" x="5494338" y="2798763"/>
          <p14:tracePt t="20754" x="5510213" y="2790825"/>
          <p14:tracePt t="20770" x="5510213" y="2782888"/>
          <p14:tracePt t="20843" x="5526088" y="2767013"/>
          <p14:tracePt t="20869" x="5534025" y="2759075"/>
          <p14:tracePt t="20889" x="5549900" y="2751138"/>
          <p14:tracePt t="20919" x="5557838" y="2743200"/>
          <p14:tracePt t="20980" x="5557838" y="2735263"/>
          <p14:tracePt t="20983" x="5573713" y="2719388"/>
          <p14:tracePt t="21014" x="5581650" y="2719388"/>
          <p14:tracePt t="21114" x="5589588" y="2719388"/>
          <p14:tracePt t="21163" x="5589588" y="2711450"/>
          <p14:tracePt t="21362" x="5589588" y="2719388"/>
          <p14:tracePt t="21370" x="5581650" y="2727325"/>
          <p14:tracePt t="21383" x="5581650" y="2735263"/>
          <p14:tracePt t="21402" x="5573713" y="2735263"/>
          <p14:tracePt t="21410" x="5565775" y="2743200"/>
          <p14:tracePt t="21423" x="5557838" y="2743200"/>
          <p14:tracePt t="21439" x="5541963" y="2759075"/>
          <p14:tracePt t="21451" x="5534025" y="2759075"/>
          <p14:tracePt t="21459" x="5518150" y="2759075"/>
          <p14:tracePt t="21467" x="5486400" y="2767013"/>
          <p14:tracePt t="21475" x="5470525" y="2767013"/>
          <p14:tracePt t="21482" x="5446713" y="2782888"/>
          <p14:tracePt t="21489" x="5414963" y="2782888"/>
          <p14:tracePt t="21500" x="5389563" y="2782888"/>
          <p14:tracePt t="21505" x="5373688" y="2782888"/>
          <p14:tracePt t="21517" x="5341938" y="2782888"/>
          <p14:tracePt t="21520" x="5326063" y="2790825"/>
          <p14:tracePt t="21531" x="5294313" y="2798763"/>
          <p14:tracePt t="21539" x="5270500" y="2798763"/>
          <p14:tracePt t="21547" x="5238750" y="2806700"/>
          <p14:tracePt t="21555" x="5214938" y="2806700"/>
          <p14:tracePt t="21563" x="5191125" y="2814638"/>
          <p14:tracePt t="21572" x="5175250" y="2822575"/>
          <p14:tracePt t="21581" x="5151438" y="2822575"/>
          <p14:tracePt t="21586" x="5127625" y="2830513"/>
          <p14:tracePt t="21597" x="5111750" y="2830513"/>
          <p14:tracePt t="21602" x="5103813" y="2830513"/>
          <p14:tracePt t="21613" x="5087938" y="2830513"/>
          <p14:tracePt t="21618" x="5080000" y="2830513"/>
          <p14:tracePt t="21628" x="5072063" y="2830513"/>
          <p14:tracePt t="21637" x="5064125" y="2830513"/>
          <p14:tracePt t="21642" x="5056188" y="2830513"/>
          <p14:tracePt t="21652" x="5046663" y="2830513"/>
          <p14:tracePt t="21744" x="5038725" y="2830513"/>
          <p14:tracePt t="21784" x="5030788" y="2830513"/>
          <p14:tracePt t="21812" x="5014913" y="2830513"/>
          <p14:tracePt t="21863" x="5006975" y="2830513"/>
          <p14:tracePt t="21909" x="4991100" y="2830513"/>
          <p14:tracePt t="22192" x="5014913" y="2830513"/>
          <p14:tracePt t="22207" x="5022850" y="2830513"/>
          <p14:tracePt t="22217" x="5046663" y="2830513"/>
          <p14:tracePt t="22221" x="5046663" y="2838450"/>
          <p14:tracePt t="22233" x="5064125" y="2838450"/>
          <p14:tracePt t="22237" x="5072063" y="2838450"/>
          <p14:tracePt t="22248" x="5095875" y="2846388"/>
          <p14:tracePt t="22257" x="5111750" y="2846388"/>
          <p14:tracePt t="22263" x="5119688" y="2854325"/>
          <p14:tracePt t="22273" x="5159375" y="2854325"/>
          <p14:tracePt t="22279" x="5175250" y="2854325"/>
          <p14:tracePt t="22289" x="5191125" y="2854325"/>
          <p14:tracePt t="22295" x="5207000" y="2854325"/>
          <p14:tracePt t="22303" x="5222875" y="2854325"/>
          <p14:tracePt t="22319" x="5238750" y="2854325"/>
          <p14:tracePt t="22329" x="5254625" y="2854325"/>
          <p14:tracePt t="22345" x="5262563" y="2854325"/>
          <p14:tracePt t="22353" x="5278438" y="2854325"/>
          <p14:tracePt t="22360" x="5294313" y="2854325"/>
          <p14:tracePt t="22376" x="5310188" y="2854325"/>
          <p14:tracePt t="22385" x="5326063" y="2854325"/>
          <p14:tracePt t="22399" x="5341938" y="2854325"/>
          <p14:tracePt t="22410" x="5357813" y="2854325"/>
          <p14:tracePt t="22426" x="5365750" y="2854325"/>
          <p14:tracePt t="22435" x="5373688" y="2854325"/>
          <p14:tracePt t="22439" x="5381625" y="2854325"/>
          <p14:tracePt t="22449" x="5414963" y="2854325"/>
          <p14:tracePt t="22455" x="5430838" y="2854325"/>
          <p14:tracePt t="22467" x="5438775" y="2854325"/>
          <p14:tracePt t="22476" x="5446713" y="2846388"/>
          <p14:tracePt t="22480" x="5462588" y="2846388"/>
          <p14:tracePt t="22489" x="5478463" y="2838450"/>
          <p14:tracePt t="22510" x="5486400" y="2838450"/>
          <p14:tracePt t="22515" x="5494338" y="2830513"/>
          <p14:tracePt t="22542" x="5494338" y="2814638"/>
          <p14:tracePt t="22547" x="5502275" y="2814638"/>
          <p14:tracePt t="22555" x="5502275" y="2806700"/>
          <p14:tracePt t="22585" x="5510213" y="2798763"/>
          <p14:tracePt t="22602" x="5518150" y="2782888"/>
          <p14:tracePt t="22612" x="5534025" y="2767013"/>
          <p14:tracePt t="22621" x="5541963" y="2759075"/>
          <p14:tracePt t="22628" x="5549900" y="2751138"/>
          <p14:tracePt t="22637" x="5557838" y="2751138"/>
          <p14:tracePt t="22643" x="5573713" y="2719388"/>
          <p14:tracePt t="22652" x="5581650" y="2719388"/>
          <p14:tracePt t="22667" x="5589588" y="2711450"/>
          <p14:tracePt t="22763" x="5597525" y="2703513"/>
          <p14:tracePt t="22787" x="5597525" y="2695575"/>
          <p14:tracePt t="22859" x="5597525" y="2687638"/>
          <p14:tracePt t="22869" x="5605463" y="2687638"/>
          <p14:tracePt t="22883" x="5605463" y="2671763"/>
          <p14:tracePt t="23055" x="5605463" y="2679700"/>
          <p14:tracePt t="23077" x="5605463" y="2687638"/>
          <p14:tracePt t="23101" x="5597525" y="2695575"/>
          <p14:tracePt t="23112" x="5589588" y="2695575"/>
          <p14:tracePt t="23122" x="5581650" y="2703513"/>
          <p14:tracePt t="23157" x="5573713" y="2711450"/>
          <p14:tracePt t="23181" x="5573713" y="2719388"/>
          <p14:tracePt t="23192" x="5573713" y="2727325"/>
          <p14:tracePt t="23197" x="5565775" y="2727325"/>
          <p14:tracePt t="23208" x="5565775" y="2735263"/>
          <p14:tracePt t="23221" x="5557838" y="2735263"/>
          <p14:tracePt t="23231" x="5557838" y="2743200"/>
          <p14:tracePt t="23243" x="5549900" y="2743200"/>
          <p14:tracePt t="23253" x="5549900" y="2759075"/>
          <p14:tracePt t="23263" x="5541963" y="2759075"/>
          <p14:tracePt t="23274" x="5534025" y="2767013"/>
          <p14:tracePt t="23294" x="5526088" y="2767013"/>
          <p14:tracePt t="23299" x="5510213" y="2782888"/>
          <p14:tracePt t="23303" x="5502275" y="2782888"/>
          <p14:tracePt t="23313" x="5494338" y="2790825"/>
          <p14:tracePt t="23324" x="5478463" y="2790825"/>
          <p14:tracePt t="23330" x="5462588" y="2798763"/>
          <p14:tracePt t="23339" x="5454650" y="2798763"/>
          <p14:tracePt t="23344" x="5438775" y="2798763"/>
          <p14:tracePt t="23353" x="5414963" y="2806700"/>
          <p14:tracePt t="23365" x="5389563" y="2814638"/>
          <p14:tracePt t="23369" x="5381625" y="2814638"/>
          <p14:tracePt t="23380" x="5365750" y="2814638"/>
          <p14:tracePt t="23385" x="5349875" y="2814638"/>
          <p14:tracePt t="23393" x="5318125" y="2814638"/>
          <p14:tracePt t="23403" x="5302250" y="2814638"/>
          <p14:tracePt t="23409" x="5286375" y="2814638"/>
          <p14:tracePt t="23419" x="5262563" y="2814638"/>
          <p14:tracePt t="23425" x="5246688" y="2814638"/>
          <p14:tracePt t="23435" x="5230813" y="2814638"/>
          <p14:tracePt t="23446" x="5214938" y="2814638"/>
          <p14:tracePt t="23449" x="5207000" y="2814638"/>
          <p14:tracePt t="23462" x="5199063" y="2814638"/>
          <p14:tracePt t="23469" x="5191125" y="2814638"/>
          <p14:tracePt t="23592" x="5183188" y="2814638"/>
          <p14:tracePt t="23617" x="5159375" y="2814638"/>
          <p14:tracePt t="23622" x="5151438" y="2814638"/>
          <p14:tracePt t="23631" x="5135563" y="2814638"/>
          <p14:tracePt t="23642" x="5119688" y="2814638"/>
          <p14:tracePt t="23647" x="5095875" y="2814638"/>
          <p14:tracePt t="23658" x="5064125" y="2822575"/>
          <p14:tracePt t="23662" x="5046663" y="2822575"/>
          <p14:tracePt t="23671" x="5038725" y="2822575"/>
          <p14:tracePt t="23681" x="5014913" y="2822575"/>
          <p14:tracePt t="23687" x="4991100" y="2822575"/>
          <p14:tracePt t="23699" x="4983163" y="2822575"/>
          <p14:tracePt t="23703" x="4975225" y="2822575"/>
          <p14:tracePt t="23713" x="4967288" y="2822575"/>
          <p14:tracePt t="24011" x="4975225" y="2822575"/>
          <p14:tracePt t="24031" x="4983163" y="2822575"/>
          <p14:tracePt t="24035" x="4991100" y="2822575"/>
          <p14:tracePt t="24045" x="5006975" y="2822575"/>
          <p14:tracePt t="24051" x="5014913" y="2822575"/>
          <p14:tracePt t="24061" x="5022850" y="2822575"/>
          <p14:tracePt t="24072" x="5030788" y="2822575"/>
          <p14:tracePt t="24087" x="5038725" y="2822575"/>
          <p14:tracePt t="24097" x="5046663" y="2822575"/>
          <p14:tracePt t="24101" x="5056188" y="2822575"/>
          <p14:tracePt t="24117" x="5064125" y="2822575"/>
          <p14:tracePt t="24137" x="5080000" y="2822575"/>
          <p14:tracePt t="24151" x="5087938" y="2822575"/>
          <p14:tracePt t="24167" x="5095875" y="2822575"/>
          <p14:tracePt t="24174" x="5103813" y="2822575"/>
          <p14:tracePt t="24183" x="5127625" y="2822575"/>
          <p14:tracePt t="24194" x="5135563" y="2822575"/>
          <p14:tracePt t="24199" x="5159375" y="2822575"/>
          <p14:tracePt t="24210" x="5191125" y="2822575"/>
          <p14:tracePt t="24213" x="5222875" y="2822575"/>
          <p14:tracePt t="24224" x="5246688" y="2822575"/>
          <p14:tracePt t="24233" x="5262563" y="2822575"/>
          <p14:tracePt t="24240" x="5270500" y="2822575"/>
          <p14:tracePt t="24249" x="5278438" y="2822575"/>
          <p14:tracePt t="24256" x="5286375" y="2822575"/>
          <p14:tracePt t="24281" x="5294313" y="2822575"/>
          <p14:tracePt t="24293" x="5302250" y="2822575"/>
          <p14:tracePt t="24311" x="5310188" y="2822575"/>
          <p14:tracePt t="24323" x="5318125" y="2822575"/>
          <p14:tracePt t="24328" x="5326063" y="2822575"/>
          <p14:tracePt t="24338" x="5334000" y="2822575"/>
          <p14:tracePt t="24347" x="5341938" y="2814638"/>
          <p14:tracePt t="24377" x="5349875" y="2814638"/>
          <p14:tracePt t="24389" x="5349875" y="2806700"/>
          <p14:tracePt t="24395" x="5365750" y="2798763"/>
          <p14:tracePt t="24403" x="5389563" y="2798763"/>
          <p14:tracePt t="24410" x="5397500" y="2798763"/>
          <p14:tracePt t="24419" x="5407025" y="2798763"/>
          <p14:tracePt t="24439" x="5407025" y="2790825"/>
          <p14:tracePt t="24456" x="5414963" y="2790825"/>
          <p14:tracePt t="24476" x="5422900" y="2790825"/>
          <p14:tracePt t="24479" x="5422900" y="2774950"/>
          <p14:tracePt t="24532" x="5430838" y="2774950"/>
          <p14:tracePt t="24581" x="5438775" y="2767013"/>
          <p14:tracePt t="24601" x="5446713" y="2767013"/>
          <p14:tracePt t="24611" x="5446713" y="2759075"/>
          <p14:tracePt t="24627" x="5462588" y="2751138"/>
          <p14:tracePt t="24743" x="5462588" y="2743200"/>
          <p14:tracePt t="30900" x="5454650" y="2743200"/>
          <p14:tracePt t="30930" x="5446713" y="2743200"/>
          <p14:tracePt t="31001" x="5438775" y="2743200"/>
          <p14:tracePt t="31063" x="5430838" y="2743200"/>
          <p14:tracePt t="31103" x="5422900" y="2743200"/>
          <p14:tracePt t="31127" x="5414963" y="2743200"/>
          <p14:tracePt t="31158" x="5407025" y="2743200"/>
          <p14:tracePt t="31168" x="5397500" y="2743200"/>
          <p14:tracePt t="31178" x="5389563" y="2743200"/>
          <p14:tracePt t="31189" x="5389563" y="2735263"/>
          <p14:tracePt t="31258" x="5381625" y="2735263"/>
          <p14:tracePt t="31274" x="5373688" y="2735263"/>
          <p14:tracePt t="31291" x="5365750" y="2743200"/>
          <p14:tracePt t="31300" x="5357813" y="2743200"/>
          <p14:tracePt t="31310" x="5349875" y="2759075"/>
          <p14:tracePt t="31322" x="5341938" y="2767013"/>
          <p14:tracePt t="31326" x="5334000" y="2782888"/>
          <p14:tracePt t="31334" x="5326063" y="2798763"/>
          <p14:tracePt t="31344" x="5310188" y="2798763"/>
          <p14:tracePt t="31350" x="5294313" y="2838450"/>
          <p14:tracePt t="31360" x="5294313" y="2854325"/>
          <p14:tracePt t="31366" x="5278438" y="2870200"/>
          <p14:tracePt t="31376" x="5262563" y="2894013"/>
          <p14:tracePt t="31387" x="5238750" y="2909888"/>
          <p14:tracePt t="31392" x="5230813" y="2935288"/>
          <p14:tracePt t="31404" x="5214938" y="2943225"/>
          <p14:tracePt t="31408" x="5191125" y="2982913"/>
          <p14:tracePt t="31414" x="5151438" y="3006725"/>
          <p14:tracePt t="31426" x="5143500" y="3014663"/>
          <p14:tracePt t="31430" x="5095875" y="3046413"/>
          <p14:tracePt t="31443" x="5064125" y="3070225"/>
          <p14:tracePt t="31446" x="5038725" y="3086100"/>
          <p14:tracePt t="31457" x="4999038" y="3109913"/>
          <p14:tracePt t="31466" x="4967288" y="3125788"/>
          <p14:tracePt t="31474" x="4951413" y="3141663"/>
          <p14:tracePt t="31482" x="4919663" y="3173413"/>
          <p14:tracePt t="31487" x="4903788" y="3189288"/>
          <p14:tracePt t="31496" x="4879975" y="3213100"/>
          <p14:tracePt t="31507" x="4856163" y="3228975"/>
          <p14:tracePt t="31512" x="4848225" y="3244850"/>
          <p14:tracePt t="31524" x="4816475" y="3278188"/>
          <p14:tracePt t="31526" x="4816475" y="3294063"/>
          <p14:tracePt t="31537" x="4792663" y="3302000"/>
          <p14:tracePt t="31546" x="4760913" y="3341688"/>
          <p14:tracePt t="31554" x="4737100" y="3357563"/>
          <p14:tracePt t="31562" x="4713288" y="3389313"/>
          <p14:tracePt t="31569" x="4672013" y="3405188"/>
          <p14:tracePt t="31578" x="4656138" y="3421063"/>
          <p14:tracePt t="31590" x="4632325" y="3452813"/>
          <p14:tracePt t="31593" x="4616450" y="3468688"/>
          <p14:tracePt t="31605" x="4600575" y="3468688"/>
          <p14:tracePt t="31608" x="4568825" y="3484563"/>
          <p14:tracePt t="31619" x="4560888" y="3492500"/>
          <p14:tracePt t="31628" x="4545013" y="3500438"/>
          <p14:tracePt t="31632" x="4521200" y="3516313"/>
          <p14:tracePt t="31642" x="4497388" y="3540125"/>
          <p14:tracePt t="31648" x="4481513" y="3556000"/>
          <p14:tracePt t="31659" x="4457700" y="3571875"/>
          <p14:tracePt t="31669" x="4433888" y="3595688"/>
          <p14:tracePt t="31675" x="4418013" y="3613150"/>
          <p14:tracePt t="31685" x="4378325" y="3636963"/>
          <p14:tracePt t="31688" x="4370388" y="3660775"/>
          <p14:tracePt t="31698" x="4344988" y="3676650"/>
          <p14:tracePt t="31708" x="4337050" y="3692525"/>
          <p14:tracePt t="31714" x="4321175" y="3708400"/>
          <p14:tracePt t="31724" x="4305300" y="3732213"/>
          <p14:tracePt t="31728" x="4297363" y="3748088"/>
          <p14:tracePt t="31740" x="4281488" y="3771900"/>
          <p14:tracePt t="31748" x="4265613" y="3787775"/>
          <p14:tracePt t="31754" x="4265613" y="3795713"/>
          <p14:tracePt t="31764" x="4257675" y="3811588"/>
          <p14:tracePt t="31774" x="4249738" y="3811588"/>
          <p14:tracePt t="31780" x="4241800" y="3827463"/>
          <p14:tracePt t="31790" x="4233863" y="3835400"/>
          <p14:tracePt t="31804" x="4225925" y="3835400"/>
          <p14:tracePt t="31814" x="4217988" y="3851275"/>
          <p14:tracePt t="31824" x="4210050" y="3859213"/>
          <p14:tracePt t="31830" x="4186238" y="3867150"/>
          <p14:tracePt t="31841" x="4178300" y="3867150"/>
          <p14:tracePt t="31844" x="4162425" y="3875088"/>
          <p14:tracePt t="31854" x="4154488" y="3890963"/>
          <p14:tracePt t="31864" x="4138613" y="3906838"/>
          <p14:tracePt t="31873" x="4130675" y="3906838"/>
          <p14:tracePt t="31880" x="4122738" y="3906838"/>
          <p14:tracePt t="31888" x="4114800" y="3914775"/>
          <p14:tracePt t="31894" x="4106863" y="3922713"/>
          <p14:tracePt t="31921" x="4098925" y="3922713"/>
          <p14:tracePt t="37756" x="4098925" y="3930650"/>
          <p14:tracePt t="37924" x="4098925" y="3938588"/>
          <p14:tracePt t="37958" x="4106863" y="3948113"/>
          <p14:tracePt t="37964" x="4114800" y="3956050"/>
          <p14:tracePt t="37975" x="4122738" y="3963988"/>
          <p14:tracePt t="37978" x="4138613" y="3979863"/>
          <p14:tracePt t="37988" x="4146550" y="3995738"/>
          <p14:tracePt t="37997" x="4146550" y="4003675"/>
          <p14:tracePt t="38004" x="4162425" y="4019550"/>
          <p14:tracePt t="38013" x="4170363" y="4027488"/>
          <p14:tracePt t="38018" x="4178300" y="4035425"/>
          <p14:tracePt t="38029" x="4202113" y="4051300"/>
          <p14:tracePt t="38190" x="4202113" y="4059238"/>
          <p14:tracePt t="38202" x="4210050" y="4067175"/>
          <p14:tracePt t="38246" x="4210050" y="4075113"/>
          <p14:tracePt t="38271" x="4217988" y="4075113"/>
          <p14:tracePt t="38283" x="4225925" y="4075113"/>
          <p14:tracePt t="38294" x="4233863" y="4083050"/>
          <p14:tracePt t="38296" x="4233863" y="4090988"/>
          <p14:tracePt t="38305" x="4249738" y="4090988"/>
          <p14:tracePt t="38311" x="4265613" y="4090988"/>
          <p14:tracePt t="38322" x="4281488" y="4090988"/>
          <p14:tracePt t="38332" x="4297363" y="4098925"/>
          <p14:tracePt t="38335" x="4313238" y="4098925"/>
          <p14:tracePt t="38345" x="4329113" y="4098925"/>
          <p14:tracePt t="38353" x="4344988" y="4098925"/>
          <p14:tracePt t="38361" x="4370388" y="4098925"/>
          <p14:tracePt t="38372" x="4386263" y="4114800"/>
          <p14:tracePt t="38377" x="4402138" y="4114800"/>
          <p14:tracePt t="38389" x="4410075" y="4122738"/>
          <p14:tracePt t="38391" x="4433888" y="4122738"/>
          <p14:tracePt t="38403" x="4457700" y="4130675"/>
          <p14:tracePt t="38411" x="4481513" y="4138613"/>
          <p14:tracePt t="38419" x="4489450" y="4138613"/>
          <p14:tracePt t="38427" x="4497388" y="4138613"/>
          <p14:tracePt t="38431" x="4513263" y="4138613"/>
          <p14:tracePt t="38441" x="4521200" y="4138613"/>
          <p14:tracePt t="38453" x="4529138" y="4138613"/>
          <p14:tracePt t="38457" x="4545013" y="4138613"/>
          <p14:tracePt t="38469" x="4568825" y="4138613"/>
          <p14:tracePt t="38473" x="4584700" y="4138613"/>
          <p14:tracePt t="38484" x="4608513" y="4138613"/>
          <p14:tracePt t="38493" x="4632325" y="4138613"/>
          <p14:tracePt t="38497" x="4656138" y="4138613"/>
          <p14:tracePt t="38507" x="4679950" y="4138613"/>
          <p14:tracePt t="38513" x="4705350" y="4138613"/>
          <p14:tracePt t="38522" x="4721225" y="4138613"/>
          <p14:tracePt t="38534" x="4745038" y="4138613"/>
          <p14:tracePt t="38537" x="4760913" y="4138613"/>
          <p14:tracePt t="38547" x="4792663" y="4138613"/>
          <p14:tracePt t="38555" x="4824413" y="4138613"/>
          <p14:tracePt t="38563" x="4864100" y="4138613"/>
          <p14:tracePt t="38573" x="4903788" y="4138613"/>
          <p14:tracePt t="38579" x="4935538" y="4138613"/>
          <p14:tracePt t="38588" x="4975225" y="4138613"/>
          <p14:tracePt t="38593" x="4999038" y="4138613"/>
          <p14:tracePt t="38605" x="5030788" y="4138613"/>
          <p14:tracePt t="38613" x="5056188" y="4138613"/>
          <p14:tracePt t="38622" x="5087938" y="4138613"/>
          <p14:tracePt t="38629" x="5119688" y="4138613"/>
          <p14:tracePt t="38634" x="5143500" y="4138613"/>
          <p14:tracePt t="38643" x="5175250" y="4138613"/>
          <p14:tracePt t="38655" x="5207000" y="4138613"/>
          <p14:tracePt t="38659" x="5222875" y="4138613"/>
          <p14:tracePt t="38673" x="5246688" y="4138613"/>
          <p14:tracePt t="38674" x="5270500" y="4138613"/>
          <p14:tracePt t="38685" x="5294313" y="4138613"/>
          <p14:tracePt t="38690" x="5318125" y="4138613"/>
          <p14:tracePt t="38702" x="5326063" y="4138613"/>
          <p14:tracePt t="38709" x="5341938" y="4138613"/>
          <p14:tracePt t="38717" x="5365750" y="4138613"/>
          <p14:tracePt t="38725" x="5407025" y="4138613"/>
          <p14:tracePt t="38733" x="5430838" y="4138613"/>
          <p14:tracePt t="38741" x="5470525" y="4138613"/>
          <p14:tracePt t="38752" x="5486400" y="4138613"/>
          <p14:tracePt t="38756" x="5510213" y="4138613"/>
          <p14:tracePt t="38766" x="5549900" y="4138613"/>
          <p14:tracePt t="38772" x="5581650" y="4138613"/>
          <p14:tracePt t="38783" x="5621338" y="4138613"/>
          <p14:tracePt t="38791" x="5653088" y="4138613"/>
          <p14:tracePt t="38795" x="5692775" y="4138613"/>
          <p14:tracePt t="38805" x="5724525" y="4138613"/>
          <p14:tracePt t="38811" x="5749925" y="4138613"/>
          <p14:tracePt t="38821" x="5781675" y="4138613"/>
          <p14:tracePt t="38832" x="5805488" y="4138613"/>
          <p14:tracePt t="38837" x="5829300" y="4138613"/>
          <p14:tracePt t="38847" x="5853113" y="4138613"/>
          <p14:tracePt t="38854" x="5868988" y="4138613"/>
          <p14:tracePt t="38863" x="5892800" y="4138613"/>
          <p14:tracePt t="38871" x="5916613" y="4138613"/>
          <p14:tracePt t="38879" x="5940425" y="4138613"/>
          <p14:tracePt t="38884" x="5972175" y="4138613"/>
          <p14:tracePt t="38893" x="6003925" y="4138613"/>
          <p14:tracePt t="38904" x="6027738" y="4138613"/>
          <p14:tracePt t="38909" x="6059488" y="4138613"/>
          <p14:tracePt t="38922" x="6091238" y="4138613"/>
          <p14:tracePt t="38923" x="6124575" y="4138613"/>
          <p14:tracePt t="38936" x="6164263" y="4138613"/>
          <p14:tracePt t="38945" x="6196013" y="4138613"/>
          <p14:tracePt t="38951" x="6243638" y="4138613"/>
          <p14:tracePt t="38959" x="6275388" y="4138613"/>
          <p14:tracePt t="38966" x="6315075" y="4138613"/>
          <p14:tracePt t="38975" x="6346825" y="4138613"/>
          <p14:tracePt t="38987" x="6394450" y="4138613"/>
          <p14:tracePt t="38989" x="6434138" y="4138613"/>
          <p14:tracePt t="39001" x="6491288" y="4138613"/>
          <p14:tracePt t="39005" x="6523038" y="4138613"/>
          <p14:tracePt t="39016" x="6578600" y="4138613"/>
          <p14:tracePt t="39025" x="6610350" y="4138613"/>
          <p14:tracePt t="39029" x="6650038" y="4138613"/>
          <p14:tracePt t="39041" x="6689725" y="4138613"/>
          <p14:tracePt t="39045" x="6729413" y="4138613"/>
          <p14:tracePt t="39057" x="6761163" y="4138613"/>
          <p14:tracePt t="39063" x="6818313" y="4138613"/>
          <p14:tracePt t="39071" x="6850063" y="4138613"/>
          <p14:tracePt t="39077" x="6889750" y="4138613"/>
          <p14:tracePt t="39088" x="6937375" y="4138613"/>
          <p14:tracePt t="39097" x="6992938" y="4138613"/>
          <p14:tracePt t="39104" x="7032625" y="4138613"/>
          <p14:tracePt t="39113" x="7072313" y="4138613"/>
          <p14:tracePt t="39119" x="7104063" y="4138613"/>
          <p14:tracePt t="39127" x="7153275" y="4138613"/>
          <p14:tracePt t="39138" x="7185025" y="4138613"/>
          <p14:tracePt t="39143" x="7224713" y="4138613"/>
          <p14:tracePt t="39154" x="7272338" y="4138613"/>
          <p14:tracePt t="39157" x="7312025" y="4138613"/>
          <p14:tracePt t="39170" x="7343775" y="4138613"/>
          <p14:tracePt t="39177" x="7399338" y="4138613"/>
          <p14:tracePt t="39184" x="7431088" y="4138613"/>
          <p14:tracePt t="39192" x="7486650" y="4138613"/>
          <p14:tracePt t="39200" x="7519988" y="4138613"/>
          <p14:tracePt t="39209" x="7575550" y="4138613"/>
          <p14:tracePt t="39220" x="7615238" y="4138613"/>
          <p14:tracePt t="39223" x="7670800" y="4138613"/>
          <p14:tracePt t="39234" x="7718425" y="4138613"/>
          <p14:tracePt t="39239" x="7766050" y="4138613"/>
          <p14:tracePt t="39250" x="7813675" y="4138613"/>
          <p14:tracePt t="39259" x="7870825" y="4130675"/>
          <p14:tracePt t="39313" x="7878763" y="4130675"/>
          <p14:tracePt t="39325" x="7894638" y="4122738"/>
          <p14:tracePt t="39329" x="7918450" y="4106863"/>
          <p14:tracePt t="39339" x="7926388" y="4106863"/>
          <p14:tracePt t="39345" x="7942263" y="4098925"/>
          <p14:tracePt t="39355" x="7942263" y="4090988"/>
          <p14:tracePt t="39367" x="7942263" y="4083050"/>
          <p14:tracePt t="39371" x="7950200" y="4075113"/>
          <p14:tracePt t="39384" x="7958138" y="4051300"/>
          <p14:tracePt t="39385" x="7958138" y="4035425"/>
          <p14:tracePt t="39395" x="7958138" y="4019550"/>
          <p14:tracePt t="39409" x="7974013" y="3987800"/>
          <p14:tracePt t="39420" x="7974013" y="3963988"/>
          <p14:tracePt t="39427" x="7974013" y="3948113"/>
          <p14:tracePt t="39437" x="7974013" y="3930650"/>
          <p14:tracePt t="39441" x="7974013" y="3906838"/>
          <p14:tracePt t="39453" x="7974013" y="3890963"/>
          <p14:tracePt t="39461" x="7974013" y="3867150"/>
          <p14:tracePt t="39469" x="7974013" y="3843338"/>
          <p14:tracePt t="39477" x="7974013" y="3835400"/>
          <p14:tracePt t="39484" x="7974013" y="3819525"/>
          <p14:tracePt t="39493" x="7974013" y="3795713"/>
          <p14:tracePt t="39500" x="7974013" y="3779838"/>
          <p14:tracePt t="39507" x="7974013" y="3756025"/>
          <p14:tracePt t="39519" x="7974013" y="3740150"/>
          <p14:tracePt t="39523" x="7974013" y="3708400"/>
          <p14:tracePt t="39533" x="7974013" y="3684588"/>
          <p14:tracePt t="39539" x="7966075" y="3652838"/>
          <p14:tracePt t="39550" x="7958138" y="3636963"/>
          <p14:tracePt t="39559" x="7942263" y="3613150"/>
          <p14:tracePt t="39564" x="7926388" y="3571875"/>
          <p14:tracePt t="39573" x="7902575" y="3556000"/>
          <p14:tracePt t="39579" x="7878763" y="3508375"/>
          <p14:tracePt t="39589" x="7854950" y="3468688"/>
          <p14:tracePt t="39600" x="7839075" y="3452813"/>
          <p14:tracePt t="39604" x="7821613" y="3444875"/>
          <p14:tracePt t="39614" x="7789863" y="3429000"/>
          <p14:tracePt t="39619" x="7742238" y="3405188"/>
          <p14:tracePt t="39630" x="7678738" y="3373438"/>
          <p14:tracePt t="39639" x="7607300" y="3333750"/>
          <p14:tracePt t="39645" x="7551738" y="3317875"/>
          <p14:tracePt t="39655" x="7486650" y="3286125"/>
          <p14:tracePt t="39659" x="7431088" y="3270250"/>
          <p14:tracePt t="39671" x="7423150" y="3270250"/>
          <p14:tracePt t="39784" x="7415213" y="3270250"/>
          <p14:tracePt t="39794" x="7391400" y="3270250"/>
          <p14:tracePt t="39803" x="7343775" y="3270250"/>
          <p14:tracePt t="39808" x="7296150" y="3270250"/>
          <p14:tracePt t="39819" x="7240588" y="3270250"/>
          <p14:tracePt t="39828" x="7177088" y="3270250"/>
          <p14:tracePt t="39835" x="7112000" y="3270250"/>
          <p14:tracePt t="39843" x="7056438" y="3278188"/>
          <p14:tracePt t="39852" x="6992938" y="3286125"/>
          <p14:tracePt t="39859" x="6945313" y="3294063"/>
          <p14:tracePt t="39869" x="6889750" y="3294063"/>
          <p14:tracePt t="39873" x="6834188" y="3302000"/>
          <p14:tracePt t="39885" x="6784975" y="3302000"/>
          <p14:tracePt t="39888" x="6721475" y="3302000"/>
          <p14:tracePt t="39899" x="6665913" y="3302000"/>
          <p14:tracePt t="39909" x="6594475" y="3302000"/>
          <p14:tracePt t="39915" x="6507163" y="3302000"/>
          <p14:tracePt t="39923" x="6418263" y="3302000"/>
          <p14:tracePt t="39930" x="6323013" y="3302000"/>
          <p14:tracePt t="39939" x="6251575" y="3302000"/>
          <p14:tracePt t="39950" x="6164263" y="3302000"/>
          <p14:tracePt t="39953" x="6091238" y="3302000"/>
          <p14:tracePt t="39965" x="6003925" y="3309938"/>
          <p14:tracePt t="39970" x="5924550" y="3317875"/>
          <p14:tracePt t="39980" x="5837238" y="3325813"/>
          <p14:tracePt t="39989" x="5765800" y="3325813"/>
          <p14:tracePt t="39992" x="5684838" y="3333750"/>
          <p14:tracePt t="40005" x="5613400" y="3349625"/>
          <p14:tracePt t="40012" x="5557838" y="3365500"/>
          <p14:tracePt t="40021" x="5502275" y="3373438"/>
          <p14:tracePt t="40025" x="5446713" y="3373438"/>
          <p14:tracePt t="40035" x="5397500" y="3389313"/>
          <p14:tracePt t="40046" x="5349875" y="3405188"/>
          <p14:tracePt t="40051" x="5310188" y="3421063"/>
          <p14:tracePt t="40062" x="5262563" y="3429000"/>
          <p14:tracePt t="40067" x="5214938" y="3436938"/>
          <p14:tracePt t="40077" x="5159375" y="3444875"/>
          <p14:tracePt t="40087" x="5119688" y="3444875"/>
          <p14:tracePt t="40091" x="5056188" y="3452813"/>
          <p14:tracePt t="40101" x="5006975" y="3468688"/>
          <p14:tracePt t="40104" x="4951413" y="3476625"/>
          <p14:tracePt t="40118" x="4903788" y="3492500"/>
          <p14:tracePt t="40127" x="4864100" y="3500438"/>
          <p14:tracePt t="40133" x="4840288" y="3508375"/>
          <p14:tracePt t="40141" x="4792663" y="3532188"/>
          <p14:tracePt t="40148" x="4768850" y="3532188"/>
          <p14:tracePt t="40157" x="4721225" y="3540125"/>
          <p14:tracePt t="40167" x="4687888" y="3556000"/>
          <p14:tracePt t="40171" x="4640263" y="3563938"/>
          <p14:tracePt t="40182" x="4600575" y="3587750"/>
          <p14:tracePt t="40187" x="4568825" y="3605213"/>
          <p14:tracePt t="40198" x="4521200" y="3621088"/>
          <p14:tracePt t="40207" x="4497388" y="3629025"/>
          <p14:tracePt t="40214" x="4457700" y="3644900"/>
          <p14:tracePt t="40222" x="4441825" y="3660775"/>
          <p14:tracePt t="40227" x="4410075" y="3660775"/>
          <p14:tracePt t="40239" x="4402138" y="3668713"/>
          <p14:tracePt t="40243" x="4370388" y="3668713"/>
          <p14:tracePt t="40252" x="4344988" y="3684588"/>
          <p14:tracePt t="40264" x="4321175" y="3684588"/>
          <p14:tracePt t="40269" x="4297363" y="3708400"/>
          <p14:tracePt t="40280" x="4273550" y="3716338"/>
          <p14:tracePt t="40284" x="4249738" y="3716338"/>
          <p14:tracePt t="40293" x="4225925" y="3716338"/>
          <p14:tracePt t="40303" x="4202113" y="3724275"/>
          <p14:tracePt t="40307" x="4162425" y="3732213"/>
          <p14:tracePt t="40319" x="4146550" y="3732213"/>
          <p14:tracePt t="40332" x="4122738" y="3732213"/>
          <p14:tracePt t="40333" x="4114800" y="3740150"/>
          <p14:tracePt t="40343" x="4098925" y="3740150"/>
          <p14:tracePt t="40350" x="4083050" y="3748088"/>
          <p14:tracePt t="40359" x="4083050" y="3756025"/>
          <p14:tracePt t="40369" x="4067175" y="3763963"/>
          <p14:tracePt t="40373" x="4067175" y="3771900"/>
          <p14:tracePt t="40383" x="4059238" y="3771900"/>
          <p14:tracePt t="40388" x="4059238" y="3779838"/>
          <p14:tracePt t="40400" x="4051300" y="3787775"/>
          <p14:tracePt t="40409" x="4043363" y="3795713"/>
          <p14:tracePt t="40416" x="4043363" y="3811588"/>
          <p14:tracePt t="40425" x="4043363" y="3827463"/>
          <p14:tracePt t="40439" x="4043363" y="3843338"/>
          <p14:tracePt t="40449" x="4043363" y="3859213"/>
          <p14:tracePt t="40455" x="4043363" y="3875088"/>
          <p14:tracePt t="40467" x="4043363" y="3890963"/>
          <p14:tracePt t="40480" x="4043363" y="3906838"/>
          <p14:tracePt t="40488" x="4043363" y="3922713"/>
          <p14:tracePt t="40498" x="4043363" y="3938588"/>
          <p14:tracePt t="40505" x="4043363" y="3956050"/>
          <p14:tracePt t="40521" x="4043363" y="3979863"/>
          <p14:tracePt t="40534" x="4059238" y="3995738"/>
          <p14:tracePt t="40546" x="4067175" y="4003675"/>
          <p14:tracePt t="40551" x="4075113" y="4035425"/>
          <p14:tracePt t="40563" x="4098925" y="4051300"/>
          <p14:tracePt t="40571" x="4122738" y="4090988"/>
          <p14:tracePt t="40575" x="4138613" y="4098925"/>
          <p14:tracePt t="40585" x="4146550" y="4114800"/>
          <p14:tracePt t="40591" x="4162425" y="4122738"/>
          <p14:tracePt t="40601" x="4194175" y="4154488"/>
          <p14:tracePt t="40614" x="4202113" y="4170363"/>
          <p14:tracePt t="40616" x="4225925" y="4170363"/>
          <p14:tracePt t="40625" x="4233863" y="4186238"/>
          <p14:tracePt t="40633" x="4241800" y="4194175"/>
          <p14:tracePt t="40641" x="4281488" y="4217988"/>
          <p14:tracePt t="40651" x="4297363" y="4225925"/>
          <p14:tracePt t="40655" x="4305300" y="4249738"/>
          <p14:tracePt t="40667" x="4337050" y="4257675"/>
          <p14:tracePt t="40671" x="4370388" y="4265613"/>
          <p14:tracePt t="40682" x="4394200" y="4273550"/>
          <p14:tracePt t="40691" x="4425950" y="4273550"/>
          <p14:tracePt t="40696" x="4449763" y="4273550"/>
          <p14:tracePt t="40707" x="4489450" y="4273550"/>
          <p14:tracePt t="40713" x="4529138" y="4273550"/>
          <p14:tracePt t="40721" x="4568825" y="4273550"/>
          <p14:tracePt t="40733" x="4592638" y="4273550"/>
          <p14:tracePt t="40736" x="4608513" y="4273550"/>
          <p14:tracePt t="40750" x="4648200" y="4273550"/>
          <p14:tracePt t="40752" x="4679950" y="4273550"/>
          <p14:tracePt t="40764" x="4737100" y="4273550"/>
          <p14:tracePt t="40772" x="4792663" y="4273550"/>
          <p14:tracePt t="40778" x="4856163" y="4273550"/>
          <p14:tracePt t="40787" x="4903788" y="4273550"/>
          <p14:tracePt t="40792" x="4959350" y="4273550"/>
          <p14:tracePt t="40803" x="5022850" y="4273550"/>
          <p14:tracePt t="40813" x="5072063" y="4273550"/>
          <p14:tracePt t="40817" x="5135563" y="4273550"/>
          <p14:tracePt t="40828" x="5183188" y="4273550"/>
          <p14:tracePt t="40833" x="5230813" y="4273550"/>
          <p14:tracePt t="40843" x="5286375" y="4273550"/>
          <p14:tracePt t="40853" x="5318125" y="4273550"/>
          <p14:tracePt t="40859" x="5365750" y="4273550"/>
          <p14:tracePt t="40869" x="5397500" y="4273550"/>
          <p14:tracePt t="40872" x="5438775" y="4273550"/>
          <p14:tracePt t="40883" x="5478463" y="4273550"/>
          <p14:tracePt t="40894" x="5502275" y="4265613"/>
          <p14:tracePt t="40899" x="5541963" y="4265613"/>
          <p14:tracePt t="40909" x="5573713" y="4265613"/>
          <p14:tracePt t="40913" x="5597525" y="4265613"/>
          <p14:tracePt t="40922" x="5629275" y="4257675"/>
          <p14:tracePt t="40933" x="5653088" y="4249738"/>
          <p14:tracePt t="40939" x="5676900" y="4249738"/>
          <p14:tracePt t="40949" x="5700713" y="4241800"/>
          <p14:tracePt t="40952" x="5716588" y="4241800"/>
          <p14:tracePt t="40963" x="5740400" y="4241800"/>
          <p14:tracePt t="40972" x="5757863" y="4233863"/>
          <p14:tracePt t="40979" x="5773738" y="4233863"/>
          <p14:tracePt t="40989" x="5805488" y="4233863"/>
          <p14:tracePt t="40994" x="5829300" y="4233863"/>
          <p14:tracePt t="41003" x="5845175" y="4233863"/>
          <p14:tracePt t="41016" x="5876925" y="4233863"/>
          <p14:tracePt t="41019" x="5908675" y="4233863"/>
          <p14:tracePt t="41029" x="5932488" y="4233863"/>
          <p14:tracePt t="41034" x="5964238" y="4233863"/>
          <p14:tracePt t="41045" x="5995988" y="4233863"/>
          <p14:tracePt t="41055" x="6019800" y="4233863"/>
          <p14:tracePt t="41060" x="6059488" y="4233863"/>
          <p14:tracePt t="41069" x="6091238" y="4233863"/>
          <p14:tracePt t="41075" x="6148388" y="4233863"/>
          <p14:tracePt t="41085" x="6188075" y="4225925"/>
          <p14:tracePt t="41095" x="6235700" y="4225925"/>
          <p14:tracePt t="41099" x="6275388" y="4217988"/>
          <p14:tracePt t="41112" x="6323013" y="4202113"/>
          <p14:tracePt t="41116" x="6362700" y="4194175"/>
          <p14:tracePt t="41125" x="6402388" y="4186238"/>
          <p14:tracePt t="41135" x="6426200" y="4178300"/>
          <p14:tracePt t="41141" x="6467475" y="4170363"/>
          <p14:tracePt t="41152" x="6491288" y="4170363"/>
          <p14:tracePt t="41155" x="6491288" y="4154488"/>
          <p14:tracePt t="41167" x="6507163" y="4146550"/>
          <p14:tracePt t="42363" x="6507163" y="4138613"/>
          <p14:tracePt t="42368" x="6507163" y="4122738"/>
          <p14:tracePt t="42377" x="6507163" y="4098925"/>
          <p14:tracePt t="42408" x="6507163" y="4090988"/>
          <p14:tracePt t="42533" x="6499225" y="4083050"/>
          <p14:tracePt t="42574" x="6499225" y="4075113"/>
          <p14:tracePt t="42583" x="6499225" y="4067175"/>
          <p14:tracePt t="42917" x="6515100" y="4067175"/>
          <p14:tracePt t="42925" x="6538913" y="4059238"/>
          <p14:tracePt t="42932" x="6578600" y="4043363"/>
          <p14:tracePt t="42935" x="6634163" y="4027488"/>
          <p14:tracePt t="42948" x="6697663" y="4003675"/>
          <p14:tracePt t="42957" x="6777038" y="3987800"/>
          <p14:tracePt t="42961" x="6858000" y="3956050"/>
          <p14:tracePt t="42979" x="7000875" y="3914775"/>
          <p14:tracePt t="42986" x="7048500" y="3898900"/>
          <p14:tracePt t="42996" x="7064375" y="3883025"/>
          <p14:tracePt t="43007" x="7096125" y="3875088"/>
          <p14:tracePt t="43087" x="7104063" y="3867150"/>
          <p14:tracePt t="43102" x="7104063" y="3859213"/>
          <p14:tracePt t="43112" x="7112000" y="3859213"/>
          <p14:tracePt t="43123" x="7112000" y="3851275"/>
          <p14:tracePt t="43138" x="7119938" y="3843338"/>
          <p14:tracePt t="43152" x="7127875" y="3843338"/>
          <p14:tracePt t="43176" x="7127875" y="3835400"/>
          <p14:tracePt t="43190" x="7127875" y="3827463"/>
          <p14:tracePt t="43202" x="7127875" y="3819525"/>
          <p14:tracePt t="43223" x="7127875" y="3811588"/>
          <p14:tracePt t="43239" x="7127875" y="3803650"/>
          <p14:tracePt t="43248" x="7127875" y="3795713"/>
          <p14:tracePt t="43268" x="7127875" y="3787775"/>
          <p14:tracePt t="43278" x="7127875" y="3779838"/>
          <p14:tracePt t="43282" x="7127875" y="3763963"/>
          <p14:tracePt t="43295" x="7127875" y="3756025"/>
          <p14:tracePt t="43306" x="7127875" y="3748088"/>
          <p14:tracePt t="43310" x="7119938" y="3740150"/>
          <p14:tracePt t="43318" x="7112000" y="3732213"/>
          <p14:tracePt t="43325" x="7096125" y="3716338"/>
          <p14:tracePt t="43351" x="7080250" y="3700463"/>
          <p14:tracePt t="43359" x="7072313" y="3684588"/>
          <p14:tracePt t="43364" x="7064375" y="3676650"/>
          <p14:tracePt t="43375" x="7056438" y="3668713"/>
          <p14:tracePt t="43384" x="7048500" y="3660775"/>
          <p14:tracePt t="43389" x="7040563" y="3644900"/>
          <p14:tracePt t="43398" x="7008813" y="3613150"/>
          <p14:tracePt t="43406" x="7008813" y="3605213"/>
          <p14:tracePt t="43414" x="6977063" y="3563938"/>
          <p14:tracePt t="43426" x="6961188" y="3540125"/>
          <p14:tracePt t="43430" x="6945313" y="3516313"/>
          <p14:tracePt t="43441" x="6929438" y="3500438"/>
          <p14:tracePt t="43445" x="6921500" y="3492500"/>
          <p14:tracePt t="43496" x="6913563" y="3484563"/>
          <p14:tracePt t="43510" x="6905625" y="3484563"/>
          <p14:tracePt t="43523" x="6897688" y="3484563"/>
          <p14:tracePt t="43527" x="6889750" y="3484563"/>
          <p14:tracePt t="43540" x="6881813" y="3484563"/>
          <p14:tracePt t="43542" x="6858000" y="3484563"/>
          <p14:tracePt t="43551" x="6850063" y="3492500"/>
          <p14:tracePt t="43560" x="6834188" y="3508375"/>
          <p14:tracePt t="43566" x="6818313" y="3508375"/>
          <p14:tracePt t="43576" x="6794500" y="3524250"/>
          <p14:tracePt t="43593" x="6769100" y="3532188"/>
          <p14:tracePt t="43600" x="6761163" y="3540125"/>
          <p14:tracePt t="43608" x="6729413" y="3548063"/>
          <p14:tracePt t="43616" x="6721475" y="3556000"/>
          <p14:tracePt t="43622" x="6705600" y="3563938"/>
          <p14:tracePt t="43632" x="6689725" y="3571875"/>
          <p14:tracePt t="43643" x="6673850" y="3579813"/>
          <p14:tracePt t="43646" x="6657975" y="3587750"/>
          <p14:tracePt t="43662" x="6642100" y="3605213"/>
          <p14:tracePt t="43675" x="6618288" y="3621088"/>
          <p14:tracePt t="43682" x="6602413" y="3629025"/>
          <p14:tracePt t="43688" x="6578600" y="3652838"/>
          <p14:tracePt t="43696" x="6538913" y="3676650"/>
          <p14:tracePt t="43704" x="6507163" y="3684588"/>
          <p14:tracePt t="43712" x="6475413" y="3716338"/>
          <p14:tracePt t="43725" x="6451600" y="3724275"/>
          <p14:tracePt t="43728" x="6426200" y="3732213"/>
          <p14:tracePt t="43738" x="6410325" y="3740150"/>
          <p14:tracePt t="43744" x="6370638" y="3756025"/>
          <p14:tracePt t="43755" x="6346825" y="3763963"/>
          <p14:tracePt t="43759" x="6346825" y="3771900"/>
          <p14:tracePt t="43769" x="6338888" y="3779838"/>
          <p14:tracePt t="43778" x="6330950" y="3779838"/>
          <p14:tracePt t="43887" x="6330950" y="3787775"/>
          <p14:tracePt t="43895" x="6330950" y="3803650"/>
          <p14:tracePt t="43906" x="6330950" y="3827463"/>
          <p14:tracePt t="43915" x="6330950" y="3843338"/>
          <p14:tracePt t="43925" x="6330950" y="3859213"/>
          <p14:tracePt t="43940" x="6330950" y="3867150"/>
          <p14:tracePt t="43941" x="6330950" y="3875088"/>
          <p14:tracePt t="43956" x="6330950" y="3890963"/>
          <p14:tracePt t="43957" x="6330950" y="3898900"/>
          <p14:tracePt t="43967" x="6330950" y="3906838"/>
          <p14:tracePt t="43976" x="6330950" y="3914775"/>
          <p14:tracePt t="43980" x="6330950" y="3930650"/>
          <p14:tracePt t="43991" x="6330950" y="3938588"/>
          <p14:tracePt t="43998" x="6338888" y="3956050"/>
          <p14:tracePt t="44008" x="6338888" y="3963988"/>
          <p14:tracePt t="44012" x="6346825" y="3987800"/>
          <p14:tracePt t="44024" x="6354763" y="3987800"/>
          <p14:tracePt t="44028" x="6370638" y="3995738"/>
          <p14:tracePt t="44040" x="6386513" y="4011613"/>
          <p14:tracePt t="44048" x="6402388" y="4043363"/>
          <p14:tracePt t="44054" x="6418263" y="4059238"/>
          <p14:tracePt t="44064" x="6434138" y="4067175"/>
          <p14:tracePt t="44070" x="6475413" y="4090988"/>
          <p14:tracePt t="44078" x="6483350" y="4098925"/>
          <p14:tracePt t="44090" x="6499225" y="4106863"/>
          <p14:tracePt t="44094" x="6523038" y="4122738"/>
          <p14:tracePt t="44114" x="6530975" y="4122738"/>
          <p14:tracePt t="44120" x="6538913" y="4130675"/>
          <p14:tracePt t="44211" x="6546850" y="4130675"/>
          <p14:tracePt t="44214" x="6562725" y="4130675"/>
          <p14:tracePt t="44224" x="6586538" y="4130675"/>
          <p14:tracePt t="44236" x="6610350" y="4130675"/>
          <p14:tracePt t="44241" x="6626225" y="4130675"/>
          <p14:tracePt t="44252" x="6642100" y="4130675"/>
          <p14:tracePt t="44254" x="6673850" y="4130675"/>
          <p14:tracePt t="44264" x="6705600" y="4130675"/>
          <p14:tracePt t="44276" x="6761163" y="4130675"/>
          <p14:tracePt t="44280" x="6794500" y="4122738"/>
          <p14:tracePt t="44291" x="6842125" y="4114800"/>
          <p14:tracePt t="44296" x="6865938" y="4098925"/>
          <p14:tracePt t="44307" x="6889750" y="4090988"/>
          <p14:tracePt t="44316" x="6913563" y="4090988"/>
          <p14:tracePt t="44323" x="6937375" y="4083050"/>
          <p14:tracePt t="44330" x="6945313" y="4083050"/>
          <p14:tracePt t="44337" x="6953250" y="4075113"/>
          <p14:tracePt t="44346" x="6961188" y="4075113"/>
          <p14:tracePt t="44390" x="6961188" y="4067175"/>
          <p14:tracePt t="44402" x="6961188" y="4059238"/>
          <p14:tracePt t="44423" x="6961188" y="4051300"/>
          <p14:tracePt t="44426" x="6961188" y="4043363"/>
          <p14:tracePt t="44446" x="6961188" y="4027488"/>
          <p14:tracePt t="44462" x="6961188" y="4011613"/>
          <p14:tracePt t="44476" x="6961188" y="4003675"/>
          <p14:tracePt t="44494" x="6961188" y="3987800"/>
          <p14:tracePt t="44510" x="6961188" y="3971925"/>
          <p14:tracePt t="44514" x="6961188" y="3963988"/>
          <p14:tracePt t="44530" x="6961188" y="3948113"/>
          <p14:tracePt t="44541" x="6969125" y="3948113"/>
          <p14:tracePt t="44552" x="6969125" y="3938588"/>
          <p14:tracePt t="44560" x="6969125" y="3930650"/>
          <p14:tracePt t="44564" x="6977063" y="3930650"/>
          <p14:tracePt t="44574" x="6977063" y="3914775"/>
          <p14:tracePt t="44591" x="6985000" y="3898900"/>
          <p14:tracePt t="44603" x="6992938" y="3890963"/>
          <p14:tracePt t="44621" x="6992938" y="3875088"/>
          <p14:tracePt t="44630" x="6992938" y="3867150"/>
          <p14:tracePt t="44636" x="7000875" y="3859213"/>
          <p14:tracePt t="44646" x="7008813" y="3859213"/>
          <p14:tracePt t="44653" x="7016750" y="3843338"/>
          <p14:tracePt t="44672" x="7016750" y="3835400"/>
          <p14:tracePt t="44676" x="7024688" y="3819525"/>
          <p14:tracePt t="44686" x="7024688" y="3803650"/>
          <p14:tracePt t="44691" x="7032625" y="3795713"/>
          <p14:tracePt t="44703" x="7040563" y="3787775"/>
          <p14:tracePt t="44710" x="7040563" y="3779838"/>
          <p14:tracePt t="44718" x="7048500" y="3771900"/>
          <p14:tracePt t="44726" x="7048500" y="3763963"/>
          <p14:tracePt t="44739" x="7048500" y="3756025"/>
          <p14:tracePt t="44762" x="7048500" y="3748088"/>
          <p14:tracePt t="44784" x="7048500" y="3740150"/>
          <p14:tracePt t="44788" x="7048500" y="3732213"/>
          <p14:tracePt t="44808" x="7048500" y="3724275"/>
          <p14:tracePt t="44812" x="7048500" y="3716338"/>
          <p14:tracePt t="44833" x="7048500" y="3708400"/>
          <p14:tracePt t="44848" x="7048500" y="3700463"/>
          <p14:tracePt t="44885" x="7048500" y="3676650"/>
          <p14:tracePt t="45066" x="7048500" y="3668713"/>
          <p14:tracePt t="45076" x="7032625" y="3660775"/>
          <p14:tracePt t="45080" x="7008813" y="3652838"/>
          <p14:tracePt t="45090" x="7000875" y="3652838"/>
          <p14:tracePt t="45094" x="7000875" y="3644900"/>
          <p14:tracePt t="45106" x="6992938" y="3644900"/>
          <p14:tracePt t="45212" x="6985000" y="3644900"/>
          <p14:tracePt t="45223" x="6969125" y="3644900"/>
          <p14:tracePt t="45227" x="6953250" y="3644900"/>
          <p14:tracePt t="45239" x="6929438" y="3644900"/>
          <p14:tracePt t="45242" x="6897688" y="3644900"/>
          <p14:tracePt t="45254" x="6865938" y="3644900"/>
          <p14:tracePt t="45262" x="6826250" y="3644900"/>
          <p14:tracePt t="45267" x="6784975" y="3644900"/>
          <p14:tracePt t="45276" x="6737350" y="3636963"/>
          <p14:tracePt t="45285" x="6689725" y="3636963"/>
          <p14:tracePt t="45292" x="6642100" y="3636963"/>
          <p14:tracePt t="45305" x="6602413" y="3636963"/>
          <p14:tracePt t="45310" x="6578600" y="3636963"/>
          <p14:tracePt t="45315" x="6570663" y="3636963"/>
          <p14:tracePt t="45442" x="6562725" y="3636963"/>
          <p14:tracePt t="45471" x="6554788" y="3644900"/>
          <p14:tracePt t="45481" x="6546850" y="3652838"/>
          <p14:tracePt t="45496" x="6546850" y="3660775"/>
          <p14:tracePt t="45508" x="6546850" y="3676650"/>
          <p14:tracePt t="45516" x="6546850" y="3692525"/>
          <p14:tracePt t="45524" x="6538913" y="3716338"/>
          <p14:tracePt t="45538" x="6530975" y="3732213"/>
          <p14:tracePt t="45553" x="6530975" y="3740150"/>
          <p14:tracePt t="45566" x="6523038" y="3740150"/>
          <p14:tracePt t="45574" x="6515100" y="3748088"/>
          <p14:tracePt t="45588" x="6515100" y="3756025"/>
          <p14:tracePt t="45594" x="6515100" y="3763963"/>
          <p14:tracePt t="45618" x="6507163" y="3771900"/>
          <p14:tracePt t="45641" x="6499225" y="3779838"/>
          <p14:tracePt t="45654" x="6499225" y="3787775"/>
          <p14:tracePt t="45665" x="6491288" y="3803650"/>
          <p14:tracePt t="45682" x="6491288" y="3811588"/>
          <p14:tracePt t="45690" x="6491288" y="3819525"/>
          <p14:tracePt t="45694" x="6483350" y="3827463"/>
          <p14:tracePt t="45704" x="6483350" y="3843338"/>
          <p14:tracePt t="45720" x="6475413" y="3851275"/>
          <p14:tracePt t="45817" x="6475413" y="3859213"/>
          <p14:tracePt t="45834" x="6475413" y="3867150"/>
          <p14:tracePt t="45848" x="6475413" y="3883025"/>
          <p14:tracePt t="45863" x="6475413" y="3890963"/>
          <p14:tracePt t="45947" x="6475413" y="3906838"/>
          <p14:tracePt t="45967" x="6475413" y="3914775"/>
          <p14:tracePt t="45978" x="6475413" y="3922713"/>
          <p14:tracePt t="46050" x="6475413" y="3930650"/>
          <p14:tracePt t="46070" x="6475413" y="3938588"/>
          <p14:tracePt t="46073" x="6475413" y="3948113"/>
          <p14:tracePt t="46085" x="6475413" y="3956050"/>
          <p14:tracePt t="46088" x="6475413" y="3963988"/>
          <p14:tracePt t="46108" x="6475413" y="3971925"/>
          <p14:tracePt t="46122" x="6475413" y="3987800"/>
          <p14:tracePt t="46149" x="6475413" y="3995738"/>
          <p14:tracePt t="46179" x="6475413" y="4003675"/>
          <p14:tracePt t="46188" x="6475413" y="4011613"/>
          <p14:tracePt t="46352" x="6475413" y="4019550"/>
          <p14:tracePt t="46487" x="6475413" y="4027488"/>
          <p14:tracePt t="46523" x="6491288" y="4043363"/>
          <p14:tracePt t="46529" x="6499225" y="4043363"/>
          <p14:tracePt t="46538" x="6507163" y="4043363"/>
          <p14:tracePt t="46548" x="6515100" y="4043363"/>
          <p14:tracePt t="46555" x="6523038" y="4043363"/>
          <p14:tracePt t="46568" x="6530975" y="4051300"/>
          <p14:tracePt t="49599" x="6538913" y="4051300"/>
          <p14:tracePt t="50902" x="6546850" y="4051300"/>
          <p14:tracePt t="50922" x="6554788" y="4051300"/>
          <p14:tracePt t="50939" x="6562725" y="4051300"/>
          <p14:tracePt t="50972" x="6578600" y="4051300"/>
          <p14:tracePt t="57470" x="6538913" y="4051300"/>
          <p14:tracePt t="57477" x="6483350" y="4051300"/>
          <p14:tracePt t="57489" x="6370638" y="4051300"/>
          <p14:tracePt t="57494" x="6211888" y="4051300"/>
          <p14:tracePt t="57506" x="6011863" y="4051300"/>
          <p14:tracePt t="57510" x="5789613" y="4067175"/>
          <p14:tracePt t="57522" x="5589588" y="4075113"/>
          <p14:tracePt t="57523" x="5373688" y="4075113"/>
          <p14:tracePt t="57538" x="5167313" y="4098925"/>
          <p14:tracePt t="57539" x="5006975" y="4106863"/>
          <p14:tracePt t="57551" x="4864100" y="4130675"/>
          <p14:tracePt t="57558" x="4760913" y="4146550"/>
          <p14:tracePt t="57566" x="4672013" y="4162425"/>
          <p14:tracePt t="57572" x="4584700" y="4178300"/>
          <p14:tracePt t="57578" x="4497388" y="4210050"/>
          <p14:tracePt t="57588" x="4425950" y="4225925"/>
          <p14:tracePt t="57600" x="4321175" y="4257675"/>
          <p14:tracePt t="57603" x="4249738" y="4298950"/>
          <p14:tracePt t="57612" x="4170363" y="4330700"/>
          <p14:tracePt t="57622" x="4090988" y="4362450"/>
          <p14:tracePt t="57628" x="4011613" y="4410075"/>
          <p14:tracePt t="57639" x="3930650" y="4449763"/>
          <p14:tracePt t="57642" x="3867150" y="4497388"/>
          <p14:tracePt t="57654" x="3795713" y="4545013"/>
          <p14:tracePt t="57662" x="3716338" y="4608513"/>
          <p14:tracePt t="57670" x="3660775" y="4657725"/>
          <p14:tracePt t="57678" x="3595688" y="4713288"/>
          <p14:tracePt t="57685" x="3540125" y="4752975"/>
          <p14:tracePt t="57694" x="3492500" y="4792663"/>
          <p14:tracePt t="57705" x="3429000" y="4832350"/>
          <p14:tracePt t="57708" x="3405188" y="4856163"/>
          <p14:tracePt t="57720" x="3365500" y="4879975"/>
          <p14:tracePt t="57735" x="3349625" y="4903788"/>
          <p14:tracePt t="57744" x="3349625" y="4935538"/>
          <p14:tracePt t="57750" x="3349625" y="4951413"/>
          <p14:tracePt t="57758" x="3349625" y="4976813"/>
          <p14:tracePt t="57766" x="3341688" y="5008563"/>
          <p14:tracePt t="57774" x="3341688" y="5040313"/>
          <p14:tracePt t="57786" x="3333750" y="5064125"/>
          <p14:tracePt t="57789" x="3333750" y="5080000"/>
          <p14:tracePt t="57800" x="3317875" y="5111750"/>
          <p14:tracePt t="57805" x="3292475" y="5143500"/>
          <p14:tracePt t="57816" x="3260725" y="5191125"/>
          <p14:tracePt t="57825" x="3228975" y="5246688"/>
          <p14:tracePt t="57831" x="3165475" y="5286375"/>
          <p14:tracePt t="57841" x="3125788" y="5335588"/>
          <p14:tracePt t="57844" x="3070225" y="5383213"/>
          <p14:tracePt t="57855" x="3030538" y="5407025"/>
          <p14:tracePt t="57866" x="2974975" y="5446713"/>
          <p14:tracePt t="57871" x="2925763" y="5478463"/>
          <p14:tracePt t="57882" x="2878138" y="5510213"/>
          <p14:tracePt t="57885" x="2830513" y="5541963"/>
          <p14:tracePt t="57894" x="2782888" y="5565775"/>
          <p14:tracePt t="57905" x="2743200" y="5597525"/>
          <p14:tracePt t="57910" x="2687638" y="5629275"/>
          <p14:tracePt t="57921" x="2647950" y="5653088"/>
          <p14:tracePt t="57926" x="2590800" y="5694363"/>
          <p14:tracePt t="57937" x="2543175" y="5741988"/>
          <p14:tracePt t="57946" x="2487613" y="5781675"/>
          <p14:tracePt t="57951" x="2439988" y="5821363"/>
          <p14:tracePt t="57961" x="2392363" y="5853113"/>
          <p14:tracePt t="57967" x="2368550" y="5876925"/>
          <p14:tracePt t="57976" x="2328863" y="5908675"/>
          <p14:tracePt t="57987" x="2305050" y="5924550"/>
          <p14:tracePt t="57990" x="2255838" y="5948363"/>
          <p14:tracePt t="58001" x="2224088" y="5964238"/>
          <p14:tracePt t="58006" x="2200275" y="5972175"/>
          <p14:tracePt t="58019" x="2168525" y="5980113"/>
          <p14:tracePt t="58026" x="2144713" y="5980113"/>
          <p14:tracePt t="58033" x="2105025" y="5980113"/>
          <p14:tracePt t="58042" x="2057400" y="5980113"/>
          <p14:tracePt t="58047" x="2025650" y="5980113"/>
          <p14:tracePt t="58056" x="1993900" y="5980113"/>
          <p14:tracePt t="58067" x="1970088" y="5980113"/>
          <p14:tracePt t="58072" x="1946275" y="5980113"/>
          <p14:tracePt t="58083" x="1938338" y="5980113"/>
          <p14:tracePt t="58088" x="1922463" y="5980113"/>
          <p14:tracePt t="58098" x="1912938" y="5980113"/>
          <p14:tracePt t="58117" x="1905000" y="5980113"/>
          <p14:tracePt t="58122" x="1897063" y="5972175"/>
          <p14:tracePt t="58138" x="1897063" y="5956300"/>
          <p14:tracePt t="58158" x="1897063" y="5948363"/>
          <p14:tracePt t="58172" x="1897063" y="5932488"/>
          <p14:tracePt t="58178" x="1897063" y="5908675"/>
          <p14:tracePt t="58189" x="1897063" y="5900738"/>
          <p14:tracePt t="58199" x="1905000" y="5884863"/>
          <p14:tracePt t="58204" x="1905000" y="5853113"/>
          <p14:tracePt t="58212" x="1905000" y="5829300"/>
          <p14:tracePt t="58220" x="1912938" y="5797550"/>
          <p14:tracePt t="58228" x="1912938" y="5781675"/>
          <p14:tracePt t="58238" x="1912938" y="5757863"/>
          <p14:tracePt t="58244" x="1912938" y="5741988"/>
          <p14:tracePt t="58253" x="1912938" y="5726113"/>
          <p14:tracePt t="58258" x="1922463" y="5726113"/>
          <p14:tracePt t="58269" x="1922463" y="5718175"/>
          <p14:tracePt t="58278" x="1922463" y="5710238"/>
          <p14:tracePt t="58328" x="1922463" y="5702300"/>
          <p14:tracePt t="58354" x="1930400" y="5694363"/>
          <p14:tracePt t="58365" x="1938338" y="5694363"/>
          <p14:tracePt t="58382" x="1938338" y="5678488"/>
          <p14:tracePt t="58387" x="1946275" y="5678488"/>
          <p14:tracePt t="58394" x="1946275" y="5670550"/>
          <p14:tracePt t="58402" x="1954213" y="5670550"/>
          <p14:tracePt t="58410" x="1962150" y="5662613"/>
          <p14:tracePt t="58421" x="1978025" y="5653088"/>
          <p14:tracePt t="58424" x="1993900" y="5653088"/>
          <p14:tracePt t="58435" x="1993900" y="5637213"/>
          <p14:tracePt t="58444" x="2001838" y="5637213"/>
          <p14:tracePt t="58454" x="2001838" y="5629275"/>
          <p14:tracePt t="58553" x="2001838" y="5621338"/>
          <p14:tracePt t="58566" x="2009775" y="5621338"/>
          <p14:tracePt t="58591" x="2009775" y="5613400"/>
          <p14:tracePt t="58633" x="2009775" y="5605463"/>
          <p14:tracePt t="58637" x="2017713" y="5589588"/>
          <p14:tracePt t="58684" x="2025650" y="5581650"/>
          <p14:tracePt t="59373" x="2033588" y="5581650"/>
          <p14:tracePt t="59403" x="2041525" y="5581650"/>
          <p14:tracePt t="60817" x="2049463" y="5581650"/>
          <p14:tracePt t="61255" x="2065338" y="5581650"/>
          <p14:tracePt t="61261" x="2089150" y="5581650"/>
          <p14:tracePt t="61271" x="2112963" y="5581650"/>
          <p14:tracePt t="61274" x="2136775" y="5581650"/>
          <p14:tracePt t="61284" x="2160588" y="5581650"/>
          <p14:tracePt t="61295" x="2168525" y="5581650"/>
          <p14:tracePt t="61300" x="2184400" y="5581650"/>
          <p14:tracePt t="61311" x="2208213" y="5581650"/>
          <p14:tracePt t="61316" x="2224088" y="5581650"/>
          <p14:tracePt t="61325" x="2255838" y="5581650"/>
          <p14:tracePt t="61336" x="2305050" y="5581650"/>
          <p14:tracePt t="61342" x="2352675" y="5581650"/>
          <p14:tracePt t="61350" x="2408238" y="5581650"/>
          <p14:tracePt t="61357" x="2463800" y="5581650"/>
          <p14:tracePt t="61366" x="2511425" y="5581650"/>
          <p14:tracePt t="61377" x="2582863" y="5581650"/>
          <p14:tracePt t="61380" x="2624138" y="5581650"/>
          <p14:tracePt t="61392" x="2655888" y="5581650"/>
          <p14:tracePt t="61396" x="2695575" y="5581650"/>
          <p14:tracePt t="61408" x="2735263" y="5581650"/>
          <p14:tracePt t="61416" x="2751138" y="5581650"/>
          <p14:tracePt t="61432" x="2767013" y="5581650"/>
          <p14:tracePt t="61436" x="2774950" y="5581650"/>
          <p14:tracePt t="61473" x="2782888" y="5581650"/>
          <p14:tracePt t="61477" x="2790825" y="5581650"/>
          <p14:tracePt t="61486" x="2798763" y="5581650"/>
          <p14:tracePt t="61494" x="2806700" y="5581650"/>
          <p14:tracePt t="61502" x="2830513" y="5581650"/>
          <p14:tracePt t="61512" x="2854325" y="5581650"/>
          <p14:tracePt t="61516" x="2862263" y="5581650"/>
          <p14:tracePt t="61527" x="2901950" y="5581650"/>
          <p14:tracePt t="61532" x="2925763" y="5581650"/>
          <p14:tracePt t="61544" x="2957513" y="5581650"/>
          <p14:tracePt t="61552" x="2990850" y="5581650"/>
          <p14:tracePt t="61557" x="3014663" y="5581650"/>
          <p14:tracePt t="61568" x="3046413" y="5581650"/>
          <p14:tracePt t="61573" x="3062288" y="5581650"/>
          <p14:tracePt t="61582" x="3078163" y="5581650"/>
          <p14:tracePt t="61593" x="3086100" y="5581650"/>
          <p14:tracePt t="61598" x="3109913" y="5581650"/>
          <p14:tracePt t="61610" x="3133725" y="5581650"/>
          <p14:tracePt t="61612" x="3149600" y="5581650"/>
          <p14:tracePt t="61624" x="3165475" y="5581650"/>
          <p14:tracePt t="61632" x="3181350" y="5581650"/>
          <p14:tracePt t="61648" x="3197225" y="5581650"/>
          <p14:tracePt t="61652" x="3213100" y="5581650"/>
          <p14:tracePt t="61662" x="3228975" y="5581650"/>
          <p14:tracePt t="61674" x="3252788" y="5581650"/>
          <p14:tracePt t="61678" x="3276600" y="5581650"/>
          <p14:tracePt t="61690" x="3300413" y="5581650"/>
          <p14:tracePt t="61694" x="3341688" y="5581650"/>
          <p14:tracePt t="61705" x="3365500" y="5581650"/>
          <p14:tracePt t="61714" x="3397250" y="5573713"/>
          <p14:tracePt t="61718" x="3413125" y="5573713"/>
          <p14:tracePt t="61728" x="3436938" y="5573713"/>
          <p14:tracePt t="61734" x="3484563" y="5573713"/>
          <p14:tracePt t="61744" x="3524250" y="5573713"/>
          <p14:tracePt t="61755" x="3571875" y="5573713"/>
          <p14:tracePt t="61761" x="3627438" y="5573713"/>
          <p14:tracePt t="61772" x="3676650" y="5573713"/>
          <p14:tracePt t="61775" x="3724275" y="5573713"/>
          <p14:tracePt t="61784" x="3771900" y="5573713"/>
          <p14:tracePt t="61794" x="3827463" y="5573713"/>
          <p14:tracePt t="61800" x="3883025" y="5573713"/>
          <p14:tracePt t="61809" x="3946525" y="5573713"/>
          <p14:tracePt t="61814" x="3994150" y="5565775"/>
          <p14:tracePt t="61825" x="4059238" y="5557838"/>
          <p14:tracePt t="61834" x="4114800" y="5549900"/>
          <p14:tracePt t="61840" x="4154488" y="5541963"/>
          <p14:tracePt t="61850" x="4210050" y="5541963"/>
          <p14:tracePt t="61856" x="4241800" y="5541963"/>
          <p14:tracePt t="61866" x="4289425" y="5534025"/>
          <p14:tracePt t="61875" x="4344988" y="5526088"/>
          <p14:tracePt t="61879" x="4386263" y="5518150"/>
          <p14:tracePt t="61891" x="4433888" y="5518150"/>
          <p14:tracePt t="61894" x="4481513" y="5510213"/>
          <p14:tracePt t="61907" x="4529138" y="5510213"/>
          <p14:tracePt t="61916" x="4584700" y="5494338"/>
          <p14:tracePt t="61922" x="4632325" y="5486400"/>
          <p14:tracePt t="61930" x="4672013" y="5486400"/>
          <p14:tracePt t="61936" x="4729163" y="5478463"/>
          <p14:tracePt t="61946" x="4768850" y="5470525"/>
          <p14:tracePt t="61957" x="4824413" y="5470525"/>
          <p14:tracePt t="61961" x="4872038" y="5470525"/>
          <p14:tracePt t="61972" x="4935538" y="5470525"/>
          <p14:tracePt t="61980" x="4967288" y="5462588"/>
          <p14:tracePt t="61987" x="5022850" y="5462588"/>
          <p14:tracePt t="61996" x="5056188" y="5454650"/>
          <p14:tracePt t="62000" x="5103813" y="5446713"/>
          <p14:tracePt t="62010" x="5135563" y="5446713"/>
          <p14:tracePt t="62016" x="5159375" y="5438775"/>
          <p14:tracePt t="62028" x="5191125" y="5430838"/>
          <p14:tracePt t="62032" x="5214938" y="5422900"/>
          <p14:tracePt t="62042" x="5238750" y="5422900"/>
          <p14:tracePt t="62052" x="5262563" y="5414963"/>
          <p14:tracePt t="62068" x="5270500" y="5414963"/>
          <p14:tracePt t="62164" x="5286375" y="5414963"/>
          <p14:tracePt t="62168" x="5302250" y="5414963"/>
          <p14:tracePt t="62178" x="5318125" y="5414963"/>
          <p14:tracePt t="62184" x="5334000" y="5414963"/>
          <p14:tracePt t="62194" x="5349875" y="5414963"/>
          <p14:tracePt t="62205" x="5357813" y="5414963"/>
          <p14:tracePt t="62209" x="5365750" y="5414963"/>
          <p14:tracePt t="62799" x="5373688" y="5414963"/>
          <p14:tracePt t="63153" x="5381625" y="5414963"/>
          <p14:tracePt t="63183" x="5365750" y="5430838"/>
          <p14:tracePt t="63189" x="5341938" y="5438775"/>
          <p14:tracePt t="63199" x="5326063" y="5446713"/>
          <p14:tracePt t="63209" x="5286375" y="5470525"/>
          <p14:tracePt t="63212" x="5238750" y="5486400"/>
          <p14:tracePt t="63224" x="5167313" y="5526088"/>
          <p14:tracePt t="63230" x="5095875" y="5557838"/>
          <p14:tracePt t="63240" x="5006975" y="5581650"/>
          <p14:tracePt t="63243" x="4927600" y="5621338"/>
          <p14:tracePt t="63256" x="4840288" y="5645150"/>
          <p14:tracePt t="63260" x="4729163" y="5670550"/>
          <p14:tracePt t="63272" x="4624388" y="5694363"/>
          <p14:tracePt t="63280" x="4521200" y="5710238"/>
          <p14:tracePt t="63286" x="4386263" y="5718175"/>
          <p14:tracePt t="63295" x="4273550" y="5718175"/>
          <p14:tracePt t="63302" x="4138613" y="5718175"/>
          <p14:tracePt t="63310" x="4011613" y="5718175"/>
          <p14:tracePt t="63322" x="3890963" y="5718175"/>
          <p14:tracePt t="63328" x="3811588" y="5718175"/>
          <p14:tracePt t="63332" x="3732213" y="5718175"/>
          <p14:tracePt t="63342" x="3684588" y="5718175"/>
          <p14:tracePt t="63353" x="3651250" y="5718175"/>
          <p14:tracePt t="63358" x="3603625" y="5726113"/>
          <p14:tracePt t="63369" x="3579813" y="5726113"/>
          <p14:tracePt t="63374" x="3556000" y="5734050"/>
          <p14:tracePt t="63385" x="3548063" y="5734050"/>
          <p14:tracePt t="63502" x="3540125" y="5734050"/>
          <p14:tracePt t="63524" x="3524250" y="5726113"/>
          <p14:tracePt t="63541" x="3508375" y="5726113"/>
          <p14:tracePt t="63552" x="3508375" y="5718175"/>
          <p14:tracePt t="63556" x="3492500" y="5710238"/>
          <p14:tracePt t="63564" x="3484563" y="5694363"/>
          <p14:tracePt t="63571" x="3468688" y="5686425"/>
          <p14:tracePt t="63580" x="3460750" y="5670550"/>
          <p14:tracePt t="63590" x="3444875" y="5653088"/>
          <p14:tracePt t="63596" x="3436938" y="5645150"/>
          <p14:tracePt t="63606" x="3429000" y="5645150"/>
          <p14:tracePt t="63610" x="3421063" y="5637213"/>
          <p14:tracePt t="63621" x="3413125" y="5637213"/>
          <p14:tracePt t="63630" x="3413125" y="5621338"/>
          <p14:tracePt t="63637" x="3405188" y="5621338"/>
          <p14:tracePt t="63646" x="3405188" y="5613400"/>
          <p14:tracePt t="63667" x="3397250" y="5605463"/>
          <p14:tracePt t="63726" x="3397250" y="5597525"/>
          <p14:tracePt t="63899" x="3397250" y="5589588"/>
          <p14:tracePt t="63908" x="3397250" y="5581650"/>
          <p14:tracePt t="63929" x="3405188" y="5581650"/>
          <p14:tracePt t="63935" x="3429000" y="5581650"/>
          <p14:tracePt t="63943" x="3436938" y="5581650"/>
          <p14:tracePt t="63949" x="3452813" y="5573713"/>
          <p14:tracePt t="63958" x="3476625" y="5573713"/>
          <p14:tracePt t="63967" x="3516313" y="5573713"/>
          <p14:tracePt t="63973" x="3532188" y="5573713"/>
          <p14:tracePt t="63990" x="3595688" y="5573713"/>
          <p14:tracePt t="63999" x="3611563" y="5573713"/>
          <p14:tracePt t="64008" x="3651250" y="5573713"/>
          <p14:tracePt t="64014" x="3684588" y="5573713"/>
          <p14:tracePt t="64023" x="3732213" y="5573713"/>
          <p14:tracePt t="64028" x="3771900" y="5573713"/>
          <p14:tracePt t="64040" x="3827463" y="5573713"/>
          <p14:tracePt t="64050" x="3867150" y="5573713"/>
          <p14:tracePt t="64055" x="3922713" y="5573713"/>
          <p14:tracePt t="64065" x="3954463" y="5573713"/>
          <p14:tracePt t="64070" x="3994150" y="5573713"/>
          <p14:tracePt t="64078" x="4019550" y="5573713"/>
          <p14:tracePt t="64090" x="4043363" y="5573713"/>
          <p14:tracePt t="64093" x="4067175" y="5573713"/>
          <p14:tracePt t="64104" x="4075113" y="5573713"/>
          <p14:tracePt t="64109" x="4083050" y="5573713"/>
          <p14:tracePt t="64304" x="4083050" y="5565775"/>
          <p14:tracePt t="64321" x="4083050" y="5549900"/>
          <p14:tracePt t="64326" x="4083050" y="5541963"/>
          <p14:tracePt t="64336" x="4075113" y="5526088"/>
          <p14:tracePt t="64342" x="4075113" y="5518150"/>
          <p14:tracePt t="64353" x="4075113" y="5510213"/>
          <p14:tracePt t="64356" x="4067175" y="5502275"/>
          <p14:tracePt t="64366" x="4067175" y="5494338"/>
          <p14:tracePt t="64388" x="4067175" y="5478463"/>
          <p14:tracePt t="64402" x="4067175" y="5470525"/>
          <p14:tracePt t="64412" x="4067175" y="5454650"/>
          <p14:tracePt t="68176" x="4067175" y="5462588"/>
          <p14:tracePt t="68186" x="4067175" y="5470525"/>
          <p14:tracePt t="68200" x="4067175" y="5478463"/>
          <p14:tracePt t="68207" x="4067175" y="5486400"/>
          <p14:tracePt t="68216" x="4059238" y="5486400"/>
          <p14:tracePt t="68226" x="4035425" y="5494338"/>
          <p14:tracePt t="68230" x="4019550" y="5494338"/>
          <p14:tracePt t="68240" x="4011613" y="5502275"/>
          <p14:tracePt t="68245" x="3994150" y="5518150"/>
          <p14:tracePt t="68256" x="3970338" y="5518150"/>
          <p14:tracePt t="68273" x="3962400" y="5518150"/>
          <p14:tracePt t="68281" x="3938588" y="5534025"/>
          <p14:tracePt t="68295" x="3930650" y="5541963"/>
          <p14:tracePt t="68306" x="3922713" y="5541963"/>
          <p14:tracePt t="68311" x="3914775" y="5541963"/>
          <p14:tracePt t="68323" x="3906838" y="5541963"/>
          <p14:tracePt t="68335" x="3898900" y="5541963"/>
          <p14:tracePt t="68345" x="3883025" y="5549900"/>
          <p14:tracePt t="68351" x="3867150" y="5557838"/>
          <p14:tracePt t="68361" x="3851275" y="5557838"/>
          <p14:tracePt t="68367" x="3827463" y="5557838"/>
          <p14:tracePt t="68377" x="3803650" y="5557838"/>
          <p14:tracePt t="68389" x="3771900" y="5557838"/>
          <p14:tracePt t="68393" x="3756025" y="5557838"/>
          <p14:tracePt t="68401" x="3732213" y="5565775"/>
          <p14:tracePt t="68407" x="3692525" y="5573713"/>
          <p14:tracePt t="68417" x="3668713" y="5581650"/>
          <p14:tracePt t="68427" x="3651250" y="5581650"/>
          <p14:tracePt t="68431" x="3619500" y="5581650"/>
          <p14:tracePt t="68442" x="3595688" y="5581650"/>
          <p14:tracePt t="68447" x="3563938" y="5589588"/>
          <p14:tracePt t="68458" x="3548063" y="5589588"/>
          <p14:tracePt t="68467" x="3508375" y="5589588"/>
          <p14:tracePt t="68475" x="3468688" y="5597525"/>
          <p14:tracePt t="68483" x="3444875" y="5597525"/>
          <p14:tracePt t="68489" x="3429000" y="5597525"/>
          <p14:tracePt t="68497" x="3421063" y="5605463"/>
          <p14:tracePt t="68504" x="3405188" y="5613400"/>
          <p14:tracePt t="68513" x="3381375" y="5613400"/>
          <p14:tracePt t="68524" x="3365500" y="5613400"/>
          <p14:tracePt t="68529" x="3357563" y="5613400"/>
          <p14:tracePt t="68540" x="3349625" y="5613400"/>
          <p14:tracePt t="68544" x="3333750" y="5613400"/>
          <p14:tracePt t="68563" x="3333750" y="5621338"/>
          <p14:tracePt t="68635" x="3325813" y="5621338"/>
          <p14:tracePt t="68669" x="3317875" y="5621338"/>
          <p14:tracePt t="68798" x="3317875" y="5613400"/>
          <p14:tracePt t="69024" x="3300413" y="5597525"/>
          <p14:tracePt t="69048" x="3292475" y="5589588"/>
          <p14:tracePt t="69074" x="3292475" y="5573713"/>
          <p14:tracePt t="69080" x="3292475" y="5557838"/>
          <p14:tracePt t="69089" x="3292475" y="5526088"/>
          <p14:tracePt t="69093" x="3300413" y="5494338"/>
          <p14:tracePt t="69104" x="3317875" y="5478463"/>
          <p14:tracePt t="69113" x="3333750" y="5446713"/>
          <p14:tracePt t="69120" x="3373438" y="5391150"/>
          <p14:tracePt t="69129" x="3429000" y="5335588"/>
          <p14:tracePt t="69133" x="3468688" y="5262563"/>
          <p14:tracePt t="69143" x="3532188" y="5207000"/>
          <p14:tracePt t="69154" x="3579813" y="5135563"/>
          <p14:tracePt t="69159" x="3651250" y="5103813"/>
          <p14:tracePt t="69170" x="3708400" y="5056188"/>
          <p14:tracePt t="69175" x="3763963" y="5008563"/>
          <p14:tracePt t="69186" x="3835400" y="4967288"/>
          <p14:tracePt t="69195" x="3890963" y="4935538"/>
          <p14:tracePt t="69199" x="3954463" y="4895850"/>
          <p14:tracePt t="69209" x="4019550" y="4864100"/>
          <p14:tracePt t="69215" x="4067175" y="4832350"/>
          <p14:tracePt t="69225" x="4122738" y="4808538"/>
          <p14:tracePt t="69236" x="4170363" y="4784725"/>
          <p14:tracePt t="69240" x="4225925" y="4760913"/>
          <p14:tracePt t="69249" x="4265613" y="4752975"/>
          <p14:tracePt t="69256" x="4297363" y="4729163"/>
          <p14:tracePt t="69265" x="4329113" y="4705350"/>
          <p14:tracePt t="69275" x="4378325" y="4681538"/>
          <p14:tracePt t="69279" x="4410075" y="4665663"/>
          <p14:tracePt t="69291" x="4457700" y="4649788"/>
          <p14:tracePt t="69297" x="4489450" y="4649788"/>
          <p14:tracePt t="69307" x="4537075" y="4633913"/>
          <p14:tracePt t="69311" x="4576763" y="4616450"/>
          <p14:tracePt t="69323" x="4608513" y="4600575"/>
          <p14:tracePt t="69331" x="4656138" y="4584700"/>
          <p14:tracePt t="69339" x="4679950" y="4568825"/>
          <p14:tracePt t="69347" x="4713288" y="4552950"/>
          <p14:tracePt t="69355" x="4737100" y="4545013"/>
          <p14:tracePt t="69361" x="4737100" y="4537075"/>
          <p14:tracePt t="69372" x="4752975" y="4521200"/>
          <p14:tracePt t="69377" x="4760913" y="4513263"/>
          <p14:tracePt t="69388" x="4768850" y="4497388"/>
          <p14:tracePt t="69393" x="4776788" y="4497388"/>
          <p14:tracePt t="69403" x="4784725" y="4473575"/>
          <p14:tracePt t="69407" x="4792663" y="4473575"/>
          <p14:tracePt t="69420" x="4800600" y="4457700"/>
          <p14:tracePt t="69429" x="4808538" y="4441825"/>
          <p14:tracePt t="69434" x="4848225" y="4418013"/>
          <p14:tracePt t="69443" x="4887913" y="4386263"/>
          <p14:tracePt t="69449" x="4919663" y="4354513"/>
          <p14:tracePt t="69459" x="4943475" y="4346575"/>
          <p14:tracePt t="69473" x="4975225" y="4322763"/>
          <p14:tracePt t="69475" x="5022850" y="4291013"/>
          <p14:tracePt t="69481" x="5064125" y="4265613"/>
          <p14:tracePt t="69491" x="5095875" y="4249738"/>
          <p14:tracePt t="69503" x="5135563" y="4225925"/>
          <p14:tracePt t="69507" x="5167313" y="4194175"/>
          <p14:tracePt t="69519" x="5191125" y="4178300"/>
          <p14:tracePt t="69522" x="5199063" y="4162425"/>
          <p14:tracePt t="69531" x="5222875" y="4162425"/>
          <p14:tracePt t="69541" x="5222875" y="4146550"/>
          <p14:tracePt t="69547" x="5230813" y="4146550"/>
          <p14:tracePt t="69557" x="5230813" y="4138613"/>
          <p14:tracePt t="69568" x="5246688" y="4130675"/>
          <p14:tracePt t="69597" x="5246688" y="4122738"/>
          <p14:tracePt t="69611" x="5254625" y="4114800"/>
          <p14:tracePt t="69623" x="5254625" y="4098925"/>
          <p14:tracePt t="69627" x="5262563" y="4098925"/>
          <p14:tracePt t="69639" x="5270500" y="4090988"/>
          <p14:tracePt t="69647" x="5286375" y="4083050"/>
          <p14:tracePt t="69653" x="5286375" y="4075113"/>
          <p14:tracePt t="69663" x="5302250" y="4067175"/>
          <p14:tracePt t="69668" x="5310188" y="4051300"/>
          <p14:tracePt t="69677" x="5318125" y="4051300"/>
          <p14:tracePt t="69688" x="5334000" y="4035425"/>
          <p14:tracePt t="69703" x="5349875" y="4011613"/>
          <p14:tracePt t="69707" x="5349875" y="4003675"/>
          <p14:tracePt t="69719" x="5349875" y="3995738"/>
          <p14:tracePt t="69729" x="5357813" y="3995738"/>
          <p14:tracePt t="69900" x="5365750" y="3995738"/>
          <p14:tracePt t="69976" x="5373688" y="3995738"/>
          <p14:tracePt t="69992" x="5373688" y="4011613"/>
          <p14:tracePt t="69997" x="5373688" y="4035425"/>
          <p14:tracePt t="70007" x="5357813" y="4067175"/>
          <p14:tracePt t="70017" x="5341938" y="4083050"/>
          <p14:tracePt t="70023" x="5318125" y="4114800"/>
          <p14:tracePt t="70032" x="5302250" y="4130675"/>
          <p14:tracePt t="70035" x="5278438" y="4162425"/>
          <p14:tracePt t="70045" x="5262563" y="4170363"/>
          <p14:tracePt t="70055" x="5230813" y="4178300"/>
          <p14:tracePt t="70061" x="5183188" y="4202113"/>
          <p14:tracePt t="70072" x="5127625" y="4225925"/>
          <p14:tracePt t="70075" x="5072063" y="4249738"/>
          <p14:tracePt t="70086" x="4991100" y="4281488"/>
          <p14:tracePt t="70095" x="4943475" y="4298950"/>
          <p14:tracePt t="70102" x="4872038" y="4330700"/>
          <p14:tracePt t="70111" x="4784725" y="4370388"/>
          <p14:tracePt t="70117" x="4679950" y="4418013"/>
          <p14:tracePt t="70127" x="4568825" y="4449763"/>
          <p14:tracePt t="70137" x="4449763" y="4513263"/>
          <p14:tracePt t="70141" x="4337050" y="4576763"/>
          <p14:tracePt t="70152" x="4233863" y="4633913"/>
          <p14:tracePt t="70156" x="4114800" y="4713288"/>
          <p14:tracePt t="70167" x="3986213" y="4784725"/>
          <p14:tracePt t="70177" x="3875088" y="4856163"/>
          <p14:tracePt t="70182" x="3787775" y="4895850"/>
          <p14:tracePt t="70191" x="3684588" y="4951413"/>
          <p14:tracePt t="70197" x="3619500" y="5008563"/>
          <p14:tracePt t="70207" x="3548063" y="5048250"/>
          <p14:tracePt t="70217" x="3476625" y="5087938"/>
          <p14:tracePt t="70223" x="3444875" y="5127625"/>
          <p14:tracePt t="70234" x="3397250" y="5151438"/>
          <p14:tracePt t="70238" x="3357563" y="5175250"/>
          <p14:tracePt t="70247" x="3341688" y="5191125"/>
          <p14:tracePt t="70257" x="3325813" y="5222875"/>
          <p14:tracePt t="70263" x="3317875" y="5230813"/>
          <p14:tracePt t="70273" x="3317875" y="5254625"/>
          <p14:tracePt t="70277" x="3300413" y="5262563"/>
          <p14:tracePt t="70287" x="3292475" y="5278438"/>
          <p14:tracePt t="70300" x="3292475" y="5294313"/>
          <p14:tracePt t="70304" x="3276600" y="5310188"/>
          <p14:tracePt t="70313" x="3268663" y="5327650"/>
          <p14:tracePt t="70319" x="3268663" y="5351463"/>
          <p14:tracePt t="70329" x="3260725" y="5367338"/>
          <p14:tracePt t="70339" x="3244850" y="5383213"/>
          <p14:tracePt t="70343" x="3244850" y="5407025"/>
          <p14:tracePt t="70353" x="3228975" y="5430838"/>
          <p14:tracePt t="70359" x="3221038" y="5462588"/>
          <p14:tracePt t="70369" x="3221038" y="5470525"/>
          <p14:tracePt t="70374" x="3221038" y="5510213"/>
          <p14:tracePt t="70386" x="3205163" y="5518150"/>
          <p14:tracePt t="70395" x="3197225" y="5541963"/>
          <p14:tracePt t="70403" x="3181350" y="5565775"/>
          <p14:tracePt t="70411" x="3173413" y="5581650"/>
          <p14:tracePt t="70416" x="3173413" y="5597525"/>
          <p14:tracePt t="70425" x="3165475" y="5613400"/>
          <p14:tracePt t="70436" x="3157538" y="5621338"/>
          <p14:tracePt t="70439" x="3157538" y="5629275"/>
          <p14:tracePt t="70453" x="3149600" y="5637213"/>
          <p14:tracePt t="70461" x="3149600" y="5645150"/>
          <p14:tracePt t="70467" x="3149600" y="5653088"/>
          <p14:tracePt t="70491" x="3149600" y="5662613"/>
          <p14:tracePt t="70588" x="3141663" y="5662613"/>
          <p14:tracePt t="70896" x="3141663" y="5653088"/>
          <p14:tracePt t="70906" x="3141663" y="5645150"/>
          <p14:tracePt t="70923" x="3141663" y="5637213"/>
          <p14:tracePt t="70926" x="3141663" y="5629275"/>
          <p14:tracePt t="70941" x="3141663" y="5613400"/>
          <p14:tracePt t="70945" x="3141663" y="5605463"/>
          <p14:tracePt t="70961" x="3141663" y="5589588"/>
          <p14:tracePt t="70987" x="3197225" y="5526088"/>
          <p14:tracePt t="70998" x="3228975" y="5486400"/>
          <p14:tracePt t="71002" x="3252788" y="5470525"/>
          <p14:tracePt t="71011" x="3292475" y="5414963"/>
          <p14:tracePt t="71021" x="3341688" y="5367338"/>
          <p14:tracePt t="71026" x="3413125" y="5310188"/>
          <p14:tracePt t="71037" x="3492500" y="5254625"/>
          <p14:tracePt t="71041" x="3556000" y="5191125"/>
          <p14:tracePt t="71053" x="3635375" y="5143500"/>
          <p14:tracePt t="71064" x="3716338" y="5087938"/>
          <p14:tracePt t="71069" x="3795713" y="5024438"/>
          <p14:tracePt t="71077" x="3867150" y="4976813"/>
          <p14:tracePt t="71082" x="3922713" y="4911725"/>
          <p14:tracePt t="71091" x="3986213" y="4879975"/>
          <p14:tracePt t="71099" x="4035425" y="4832350"/>
          <p14:tracePt t="71111" x="4090988" y="4768850"/>
          <p14:tracePt t="71121" x="4138613" y="4737100"/>
          <p14:tracePt t="71124" x="4202113" y="4697413"/>
          <p14:tracePt t="71132" x="4249738" y="4665663"/>
          <p14:tracePt t="71141" x="4297363" y="4641850"/>
          <p14:tracePt t="71152" x="4329113" y="4616450"/>
          <p14:tracePt t="71155" x="4370388" y="4600575"/>
          <p14:tracePt t="71165" x="4386263" y="4576763"/>
          <p14:tracePt t="71171" x="4418013" y="4560888"/>
          <p14:tracePt t="71184" x="4449763" y="4537075"/>
          <p14:tracePt t="71191" x="4481513" y="4521200"/>
          <p14:tracePt t="71196" x="4513263" y="4497388"/>
          <p14:tracePt t="71205" x="4552950" y="4481513"/>
          <p14:tracePt t="71212" x="4576763" y="4465638"/>
          <p14:tracePt t="71221" x="4608513" y="4449763"/>
          <p14:tracePt t="71232" x="4640263" y="4425950"/>
          <p14:tracePt t="71238" x="4664075" y="4425950"/>
          <p14:tracePt t="71247" x="4705350" y="4410075"/>
          <p14:tracePt t="71251" x="4729163" y="4386263"/>
          <p14:tracePt t="71261" x="4768850" y="4370388"/>
          <p14:tracePt t="71271" x="4800600" y="4362450"/>
          <p14:tracePt t="71277" x="4832350" y="4354513"/>
          <p14:tracePt t="71286" x="4864100" y="4330700"/>
          <p14:tracePt t="71291" x="4903788" y="4306888"/>
          <p14:tracePt t="71302" x="4935538" y="4291013"/>
          <p14:tracePt t="71312" x="4975225" y="4281488"/>
          <p14:tracePt t="71317" x="4999038" y="4257675"/>
          <p14:tracePt t="71326" x="5038725" y="4233863"/>
          <p14:tracePt t="71334" x="5064125" y="4225925"/>
          <p14:tracePt t="71342" x="5095875" y="4210050"/>
          <p14:tracePt t="71352" x="5127625" y="4194175"/>
          <p14:tracePt t="71357" x="5159375" y="4186238"/>
          <p14:tracePt t="71367" x="5183188" y="4170363"/>
          <p14:tracePt t="71372" x="5214938" y="4162425"/>
          <p14:tracePt t="71384" x="5238750" y="4154488"/>
          <p14:tracePt t="71392" x="5270500" y="4138613"/>
          <p14:tracePt t="71397" x="5294313" y="4122738"/>
          <p14:tracePt t="71407" x="5302250" y="4114800"/>
          <p14:tracePt t="71416" x="5326063" y="4114800"/>
          <p14:tracePt t="71423" x="5341938" y="4098925"/>
          <p14:tracePt t="71433" x="5357813" y="4098925"/>
          <p14:tracePt t="71439" x="5357813" y="4090988"/>
          <p14:tracePt t="71449" x="5381625" y="4075113"/>
          <p14:tracePt t="71464" x="5389563" y="4075113"/>
          <p14:tracePt t="71472" x="5397500" y="4075113"/>
          <p14:tracePt t="71480" x="5407025" y="4075113"/>
          <p14:tracePt t="71489" x="5407025" y="4067175"/>
          <p14:tracePt t="71492" x="5414963" y="4067175"/>
          <p14:tracePt t="71753" x="5422900" y="4067175"/>
          <p14:tracePt t="71782" x="5430838" y="4067175"/>
          <p14:tracePt t="71812" x="5430838" y="4075113"/>
          <p14:tracePt t="71818" x="5430838" y="4098925"/>
          <p14:tracePt t="71830" x="5430838" y="4122738"/>
          <p14:tracePt t="71833" x="5389563" y="4146550"/>
          <p14:tracePt t="71840" x="5373688" y="4162425"/>
          <p14:tracePt t="71851" x="5341938" y="4186238"/>
          <p14:tracePt t="71856" x="5294313" y="4210050"/>
          <p14:tracePt t="71867" x="5262563" y="4225925"/>
          <p14:tracePt t="71872" x="5199063" y="4249738"/>
          <p14:tracePt t="71883" x="5143500" y="4273550"/>
          <p14:tracePt t="71892" x="5056188" y="4306888"/>
          <p14:tracePt t="71897" x="4959350" y="4330700"/>
          <p14:tracePt t="71907" x="4864100" y="4378325"/>
          <p14:tracePt t="71913" x="4745038" y="4433888"/>
          <p14:tracePt t="71921" x="4648200" y="4481513"/>
          <p14:tracePt t="71933" x="4529138" y="4537075"/>
          <p14:tracePt t="71936" x="4386263" y="4616450"/>
          <p14:tracePt t="71947" x="4257675" y="4689475"/>
          <p14:tracePt t="71952" x="4146550" y="4776788"/>
          <p14:tracePt t="71964" x="4043363" y="4840288"/>
          <p14:tracePt t="71969" x="3946525" y="4919663"/>
          <p14:tracePt t="71984" x="3867150" y="4967288"/>
          <p14:tracePt t="71988" x="3787775" y="5048250"/>
          <p14:tracePt t="71993" x="3716338" y="5111750"/>
          <p14:tracePt t="72005" x="3660775" y="5183188"/>
          <p14:tracePt t="72008" x="3603625" y="5230813"/>
          <p14:tracePt t="72019" x="3563938" y="5270500"/>
          <p14:tracePt t="72029" x="3524250" y="5302250"/>
          <p14:tracePt t="72036" x="3500438" y="5319713"/>
          <p14:tracePt t="72041" x="3452813" y="5367338"/>
          <p14:tracePt t="72051" x="3436938" y="5367338"/>
          <p14:tracePt t="72062" x="3429000" y="5383213"/>
          <p14:tracePt t="72067" x="3413125" y="5399088"/>
          <p14:tracePt t="72078" x="3405188" y="5407025"/>
          <p14:tracePt t="72080" x="3397250" y="5422900"/>
          <p14:tracePt t="72091" x="3381375" y="5438775"/>
          <p14:tracePt t="72100" x="3365500" y="5446713"/>
          <p14:tracePt t="72106" x="3349625" y="5478463"/>
          <p14:tracePt t="72117" x="3349625" y="5486400"/>
          <p14:tracePt t="72122" x="3325813" y="5510213"/>
          <p14:tracePt t="72133" x="3317875" y="5534025"/>
          <p14:tracePt t="72138" x="3292475" y="5549900"/>
          <p14:tracePt t="72149" x="3276600" y="5565775"/>
          <p14:tracePt t="72155" x="3244850" y="5589588"/>
          <p14:tracePt t="72165" x="3221038" y="5597525"/>
          <p14:tracePt t="72174" x="3213100" y="5605463"/>
          <p14:tracePt t="72182" x="3189288" y="5621338"/>
          <p14:tracePt t="72192" x="3157538" y="5645150"/>
          <p14:tracePt t="72195" x="3141663" y="5662613"/>
          <p14:tracePt t="72204" x="3141663" y="5678488"/>
          <p14:tracePt t="72215" x="3133725" y="5686425"/>
          <p14:tracePt t="72221" x="3125788" y="5702300"/>
          <p14:tracePt t="72232" x="3117850" y="5710238"/>
          <p14:tracePt t="72234" x="3117850" y="5726113"/>
          <p14:tracePt t="72338" x="3109913" y="5726113"/>
          <p14:tracePt t="73704" x="3125788" y="5726113"/>
          <p14:tracePt t="73711" x="3141663" y="5726113"/>
          <p14:tracePt t="73719" x="3197225" y="5734050"/>
          <p14:tracePt t="73729" x="3276600" y="5765800"/>
          <p14:tracePt t="73732" x="3365500" y="5789613"/>
          <p14:tracePt t="73744" x="3484563" y="5813425"/>
          <p14:tracePt t="73748" x="3635375" y="5845175"/>
          <p14:tracePt t="73759" x="3835400" y="5868988"/>
          <p14:tracePt t="73768" x="4130675" y="5892800"/>
          <p14:tracePt t="73774" x="4457700" y="5908675"/>
          <p14:tracePt t="73782" x="4800600" y="5908675"/>
          <p14:tracePt t="73790" x="5175250" y="5900738"/>
          <p14:tracePt t="73798" x="5549900" y="5837238"/>
          <p14:tracePt t="73811" x="5916613" y="5749925"/>
          <p14:tracePt t="73812" x="6291263" y="5589588"/>
          <p14:tracePt t="73824" x="6626225" y="5438775"/>
          <p14:tracePt t="73829" x="6961188" y="5270500"/>
          <p14:tracePt t="73840" x="7256463" y="5095875"/>
          <p14:tracePt t="73848" x="7567613" y="4879975"/>
          <p14:tracePt t="73856" x="7847013" y="4673600"/>
          <p14:tracePt t="73864" x="8077200" y="4457700"/>
          <p14:tracePt t="73868" x="8285163" y="4265613"/>
          <p14:tracePt t="73878" x="8451850" y="4098925"/>
          <p14:tracePt t="73890" x="8540750" y="4003675"/>
          <p14:tracePt t="73895" x="8588375" y="3938588"/>
          <p14:tracePt t="73962" x="8580438" y="3914775"/>
          <p14:tracePt t="73971" x="8564563" y="3906838"/>
          <p14:tracePt t="74153" x="8548688" y="3906838"/>
          <p14:tracePt t="74164" x="8523288" y="3914775"/>
          <p14:tracePt t="74173" x="8467725" y="3948113"/>
          <p14:tracePt t="74177" x="8412163" y="3995738"/>
          <p14:tracePt t="74186" x="8348663" y="4035425"/>
          <p14:tracePt t="74193" x="8285163" y="4098925"/>
          <p14:tracePt t="74202" x="8229600" y="4162425"/>
          <p14:tracePt t="74212" x="8164513" y="4210050"/>
          <p14:tracePt t="74216" x="8124825" y="4265613"/>
          <p14:tracePt t="74227" x="8085138" y="4298950"/>
          <p14:tracePt t="74232" x="8045450" y="4346575"/>
          <p14:tracePt t="74244" x="8029575" y="4378325"/>
          <p14:tracePt t="74252" x="8013700" y="4402138"/>
          <p14:tracePt t="74257" x="8005763" y="4410075"/>
          <p14:tracePt t="74277" x="7997825" y="4418013"/>
          <p14:tracePt t="74298" x="7989888" y="4418013"/>
          <p14:tracePt t="74309" x="7966075" y="4418013"/>
          <p14:tracePt t="74312" x="7942263" y="4418013"/>
          <p14:tracePt t="74323" x="7910513" y="4402138"/>
          <p14:tracePt t="74329" x="7894638" y="4394200"/>
          <p14:tracePt t="74339" x="7862888" y="4378325"/>
          <p14:tracePt t="74348" x="7854950" y="4362450"/>
          <p14:tracePt t="74352" x="7829550" y="4346575"/>
          <p14:tracePt t="74362" x="7829550" y="4330700"/>
          <p14:tracePt t="74368" x="7829550" y="4314825"/>
          <p14:tracePt t="74378" x="7813675" y="4298950"/>
          <p14:tracePt t="74389" x="7813675" y="4273550"/>
          <p14:tracePt t="74394" x="7805738" y="4249738"/>
          <p14:tracePt t="74409" x="7805738" y="4241800"/>
          <p14:tracePt t="74418" x="7805738" y="4225925"/>
          <p14:tracePt t="74425" x="7805738" y="4217988"/>
          <p14:tracePt t="74434" x="7805738" y="4210050"/>
          <p14:tracePt t="74444" x="7805738" y="4202113"/>
          <p14:tracePt t="74468" x="7797800" y="4186238"/>
          <p14:tracePt t="74475" x="7789863" y="4178300"/>
          <p14:tracePt t="74494" x="7781925" y="4162425"/>
          <p14:tracePt t="74506" x="7766050" y="4154488"/>
          <p14:tracePt t="74511" x="7766050" y="4146550"/>
          <p14:tracePt t="74523" x="7742238" y="4130675"/>
          <p14:tracePt t="74531" x="7718425" y="4130675"/>
          <p14:tracePt t="74534" x="7702550" y="4130675"/>
          <p14:tracePt t="74544" x="7678738" y="4114800"/>
          <p14:tracePt t="74550" x="7662863" y="4114800"/>
          <p14:tracePt t="74560" x="7654925" y="4114800"/>
          <p14:tracePt t="74573" x="7646988" y="4106863"/>
          <p14:tracePt t="74642" x="7639050" y="4106863"/>
          <p14:tracePt t="75393" x="7631113" y="4106863"/>
          <p14:tracePt t="75398" x="7591425" y="4106863"/>
          <p14:tracePt t="75408" x="7567613" y="4106863"/>
          <p14:tracePt t="75418" x="7519988" y="4114800"/>
          <p14:tracePt t="75425" x="7462838" y="4130675"/>
          <p14:tracePt t="75435" x="7399338" y="4146550"/>
          <p14:tracePt t="75441" x="7327900" y="4162425"/>
          <p14:tracePt t="75448" x="7248525" y="4194175"/>
          <p14:tracePt t="75458" x="7169150" y="4217988"/>
          <p14:tracePt t="75462" x="7096125" y="4241800"/>
          <p14:tracePt t="75473" x="7032625" y="4273550"/>
          <p14:tracePt t="75478" x="6969125" y="4291013"/>
          <p14:tracePt t="75489" x="6913563" y="4322763"/>
          <p14:tracePt t="75498" x="6873875" y="4346575"/>
          <p14:tracePt t="75503" x="6865938" y="4362450"/>
          <p14:tracePt t="75512" x="6850063" y="4370388"/>
          <p14:tracePt t="75519" x="6834188" y="4386263"/>
          <p14:tracePt t="75528" x="6826250" y="4386263"/>
          <p14:tracePt t="75538" x="6810375" y="4410075"/>
          <p14:tracePt t="75544" x="6802438" y="4457700"/>
          <p14:tracePt t="75556" x="6802438" y="4473575"/>
          <p14:tracePt t="75558" x="6794500" y="4489450"/>
          <p14:tracePt t="75570" x="6769100" y="4529138"/>
          <p14:tracePt t="75578" x="6761163" y="4560888"/>
          <p14:tracePt t="75586" x="6761163" y="4584700"/>
          <p14:tracePt t="75594" x="6745288" y="4608513"/>
          <p14:tracePt t="75602" x="6721475" y="4649788"/>
          <p14:tracePt t="75610" x="6689725" y="4697413"/>
          <p14:tracePt t="75614" x="6665913" y="4745038"/>
          <p14:tracePt t="75624" x="6634163" y="4792663"/>
          <p14:tracePt t="75637" x="6610350" y="4840288"/>
          <p14:tracePt t="75641" x="6570663" y="4903788"/>
          <p14:tracePt t="75652" x="6538913" y="4951413"/>
          <p14:tracePt t="75654" x="6491288" y="5008563"/>
          <p14:tracePt t="75667" x="6451600" y="5048250"/>
          <p14:tracePt t="75676" x="6410325" y="5072063"/>
          <p14:tracePt t="75680" x="6370638" y="5111750"/>
          <p14:tracePt t="75690" x="6330950" y="5143500"/>
          <p14:tracePt t="75696" x="6291263" y="5175250"/>
          <p14:tracePt t="75707" x="6267450" y="5199063"/>
          <p14:tracePt t="75717" x="6235700" y="5214938"/>
          <p14:tracePt t="75724" x="6203950" y="5238750"/>
          <p14:tracePt t="75728" x="6180138" y="5254625"/>
          <p14:tracePt t="75738" x="6164263" y="5278438"/>
          <p14:tracePt t="75744" x="6140450" y="5294313"/>
          <p14:tracePt t="75755" x="6124575" y="5310188"/>
          <p14:tracePt t="75764" x="6100763" y="5319713"/>
          <p14:tracePt t="75772" x="6075363" y="5351463"/>
          <p14:tracePt t="75780" x="6059488" y="5367338"/>
          <p14:tracePt t="75785" x="6059488" y="5375275"/>
          <p14:tracePt t="75794" x="6035675" y="5391150"/>
          <p14:tracePt t="75805" x="6027738" y="5407025"/>
          <p14:tracePt t="75810" x="6019800" y="5414963"/>
          <p14:tracePt t="75831" x="6011863" y="5422900"/>
          <p14:tracePt t="76007" x="6003925" y="5422900"/>
          <p14:tracePt t="76027" x="6003925" y="5414963"/>
          <p14:tracePt t="76035" x="6003925" y="5391150"/>
          <p14:tracePt t="76043" x="6003925" y="5375275"/>
          <p14:tracePt t="76048" x="6003925" y="5343525"/>
          <p14:tracePt t="76058" x="6003925" y="5319713"/>
          <p14:tracePt t="76062" x="6003925" y="5302250"/>
          <p14:tracePt t="76072" x="6011863" y="5286375"/>
          <p14:tracePt t="76084" x="6027738" y="5270500"/>
          <p14:tracePt t="76088" x="6043613" y="5238750"/>
          <p14:tracePt t="76098" x="6059488" y="5207000"/>
          <p14:tracePt t="76105" x="6075363" y="5191125"/>
          <p14:tracePt t="76114" x="6100763" y="5151438"/>
          <p14:tracePt t="76124" x="6108700" y="5103813"/>
          <p14:tracePt t="76128" x="6116638" y="5080000"/>
          <p14:tracePt t="76138" x="6140450" y="5048250"/>
          <p14:tracePt t="76144" x="6156325" y="5016500"/>
          <p14:tracePt t="76155" x="6164263" y="4992688"/>
          <p14:tracePt t="76164" x="6164263" y="4984750"/>
          <p14:tracePt t="76174" x="6172200" y="4984750"/>
          <p14:tracePt t="76184" x="6172200" y="4976813"/>
          <p14:tracePt t="76199" x="6180138" y="4959350"/>
          <p14:tracePt t="76210" x="6188075" y="4959350"/>
          <p14:tracePt t="76221" x="6188075" y="4943475"/>
          <p14:tracePt t="76224" x="6203950" y="4927600"/>
          <p14:tracePt t="76235" x="6219825" y="4903788"/>
          <p14:tracePt t="76240" x="6235700" y="4887913"/>
          <p14:tracePt t="76252" x="6267450" y="4848225"/>
          <p14:tracePt t="76260" x="6315075" y="4808538"/>
          <p14:tracePt t="76268" x="6346825" y="4792663"/>
          <p14:tracePt t="76274" x="6370638" y="4776788"/>
          <p14:tracePt t="76280" x="6442075" y="4737100"/>
          <p14:tracePt t="76290" x="6499225" y="4689475"/>
          <p14:tracePt t="76302" x="6570663" y="4649788"/>
          <p14:tracePt t="76305" x="6650038" y="4592638"/>
          <p14:tracePt t="76318" x="6737350" y="4545013"/>
          <p14:tracePt t="76322" x="6818313" y="4505325"/>
          <p14:tracePt t="76330" x="6881813" y="4465638"/>
          <p14:tracePt t="76340" x="6953250" y="4418013"/>
          <p14:tracePt t="76344" x="6985000" y="4410075"/>
          <p14:tracePt t="76356" x="7024688" y="4394200"/>
          <p14:tracePt t="76360" x="7040563" y="4378325"/>
          <p14:tracePt t="76371" x="7048500" y="4370388"/>
          <p14:tracePt t="76380" x="7056438" y="4370388"/>
          <p14:tracePt t="76420" x="7064375" y="4362450"/>
          <p14:tracePt t="76466" x="7072313" y="4354513"/>
          <p14:tracePt t="76472" x="7080250" y="4346575"/>
          <p14:tracePt t="76484" x="7096125" y="4338638"/>
          <p14:tracePt t="76487" x="7135813" y="4314825"/>
          <p14:tracePt t="76496" x="7153275" y="4314825"/>
          <p14:tracePt t="76506" x="7169150" y="4314825"/>
          <p14:tracePt t="76512" x="7185025" y="4298950"/>
          <p14:tracePt t="76522" x="7224713" y="4281488"/>
          <p14:tracePt t="76526" x="7264400" y="4265613"/>
          <p14:tracePt t="76537" x="7312025" y="4249738"/>
          <p14:tracePt t="76546" x="7359650" y="4233863"/>
          <p14:tracePt t="76553" x="7415213" y="4210050"/>
          <p14:tracePt t="76562" x="7462838" y="4194175"/>
          <p14:tracePt t="76569" x="7512050" y="4162425"/>
          <p14:tracePt t="76578" x="7535863" y="4138613"/>
          <p14:tracePt t="76588" x="7551738" y="4138613"/>
          <p14:tracePt t="76664" x="7551738" y="4130675"/>
          <p14:tracePt t="76674" x="7551738" y="4122738"/>
          <p14:tracePt t="76678" x="7551738" y="4098925"/>
          <p14:tracePt t="76688" x="7551738" y="4090988"/>
          <p14:tracePt t="76694" x="7551738" y="4075113"/>
          <p14:tracePt t="76704" x="7551738" y="4067175"/>
          <p14:tracePt t="76716" x="7551738" y="4059238"/>
          <p14:tracePt t="76718" x="7551738" y="4051300"/>
          <p14:tracePt t="76728" x="7551738" y="4043363"/>
          <p14:tracePt t="76734" x="7551738" y="4035425"/>
          <p14:tracePt t="76744" x="7551738" y="4027488"/>
          <p14:tracePt t="76831" x="7559675" y="4027488"/>
          <p14:tracePt t="76874" x="7567613" y="4027488"/>
          <p14:tracePt t="76890" x="7567613" y="4035425"/>
          <p14:tracePt t="76901" x="7567613" y="4043363"/>
          <p14:tracePt t="76905" x="7567613" y="4075113"/>
          <p14:tracePt t="76916" x="7551738" y="4098925"/>
          <p14:tracePt t="76926" x="7535863" y="4130675"/>
          <p14:tracePt t="76932" x="7486650" y="4162425"/>
          <p14:tracePt t="76940" x="7439025" y="4210050"/>
          <p14:tracePt t="76947" x="7415213" y="4233863"/>
          <p14:tracePt t="76956" x="7359650" y="4257675"/>
          <p14:tracePt t="76966" x="7288213" y="4291013"/>
          <p14:tracePt t="76970" x="7208838" y="4338638"/>
          <p14:tracePt t="76987" x="7016750" y="4425950"/>
          <p14:tracePt t="76996" x="6897688" y="4489450"/>
          <p14:tracePt t="77006" x="6802438" y="4537075"/>
          <p14:tracePt t="77012" x="6713538" y="4600575"/>
          <p14:tracePt t="77022" x="6594475" y="4657725"/>
          <p14:tracePt t="77028" x="6515100" y="4713288"/>
          <p14:tracePt t="77038" x="6426200" y="4760913"/>
          <p14:tracePt t="77042" x="6354763" y="4792663"/>
          <p14:tracePt t="77052" x="6283325" y="4832350"/>
          <p14:tracePt t="77063" x="6211888" y="4864100"/>
          <p14:tracePt t="77068" x="6164263" y="4895850"/>
          <p14:tracePt t="77078" x="6132513" y="4911725"/>
          <p14:tracePt t="77083" x="6124575" y="4927600"/>
          <p14:tracePt t="77094" x="6108700" y="4943475"/>
          <p14:tracePt t="77103" x="6100763" y="4967288"/>
          <p14:tracePt t="77108" x="6100763" y="4976813"/>
          <p14:tracePt t="77118" x="6091238" y="4992688"/>
          <p14:tracePt t="77122" x="6091238" y="5000625"/>
          <p14:tracePt t="77133" x="6083300" y="5016500"/>
          <p14:tracePt t="77144" x="6083300" y="5024438"/>
          <p14:tracePt t="77149" x="6083300" y="5040313"/>
          <p14:tracePt t="77158" x="6075363" y="5064125"/>
          <p14:tracePt t="77169" x="6075363" y="5072063"/>
          <p14:tracePt t="77178" x="6075363" y="5087938"/>
          <p14:tracePt t="77183" x="6059488" y="5103813"/>
          <p14:tracePt t="77188" x="6051550" y="5119688"/>
          <p14:tracePt t="77199" x="6043613" y="5143500"/>
          <p14:tracePt t="77208" x="6035675" y="5159375"/>
          <p14:tracePt t="77217" x="6035675" y="5183188"/>
          <p14:tracePt t="77224" x="6027738" y="5191125"/>
          <p14:tracePt t="77228" x="6011863" y="5214938"/>
          <p14:tracePt t="77238" x="5988050" y="5254625"/>
          <p14:tracePt t="77248" x="5980113" y="5270500"/>
          <p14:tracePt t="77252" x="5972175" y="5294313"/>
          <p14:tracePt t="77264" x="5956300" y="5327650"/>
          <p14:tracePt t="77268" x="5948363" y="5351463"/>
          <p14:tracePt t="77283" x="5932488" y="5359400"/>
          <p14:tracePt t="77288" x="5932488" y="5375275"/>
          <p14:tracePt t="77294" x="5916613" y="5407025"/>
          <p14:tracePt t="77304" x="5908675" y="5422900"/>
          <p14:tracePt t="77308" x="5892800" y="5438775"/>
          <p14:tracePt t="77318" x="5892800" y="5446713"/>
          <p14:tracePt t="77332" x="5884863" y="5454650"/>
          <p14:tracePt t="77336" x="5884863" y="5470525"/>
          <p14:tracePt t="77349" x="5884863" y="5478463"/>
          <p14:tracePt t="77354" x="5884863" y="5486400"/>
          <p14:tracePt t="77374" x="5884863" y="5502275"/>
          <p14:tracePt t="77551" x="5868988" y="5510213"/>
          <p14:tracePt t="78087" x="5861050" y="5510213"/>
          <p14:tracePt t="78303" x="5853113" y="5510213"/>
          <p14:tracePt t="79595" x="5853113" y="5518150"/>
          <p14:tracePt t="79599" x="5845175" y="5534025"/>
          <p14:tracePt t="79609" x="5845175" y="5549900"/>
          <p14:tracePt t="79615" x="5829300" y="5565775"/>
          <p14:tracePt t="79626" x="5821363" y="5589588"/>
          <p14:tracePt t="79634" x="5789613" y="5605463"/>
          <p14:tracePt t="79642" x="5757863" y="5629275"/>
          <p14:tracePt t="79650" x="5740400" y="5637213"/>
          <p14:tracePt t="79653" x="5708650" y="5662613"/>
          <p14:tracePt t="79663" x="5684838" y="5662613"/>
          <p14:tracePt t="79677" x="5645150" y="5662613"/>
          <p14:tracePt t="79680" x="5581650" y="5662613"/>
          <p14:tracePt t="79692" x="5510213" y="5662613"/>
          <p14:tracePt t="79694" x="5422900" y="5662613"/>
          <p14:tracePt t="79703" x="5326063" y="5662613"/>
          <p14:tracePt t="79713" x="5230813" y="5670550"/>
          <p14:tracePt t="79719" x="5143500" y="5678488"/>
          <p14:tracePt t="79729" x="5064125" y="5686425"/>
          <p14:tracePt t="79734" x="4975225" y="5702300"/>
          <p14:tracePt t="79746" x="4887913" y="5710238"/>
          <p14:tracePt t="79757" x="4816475" y="5718175"/>
          <p14:tracePt t="79760" x="4760913" y="5718175"/>
          <p14:tracePt t="79769" x="4695825" y="5726113"/>
          <p14:tracePt t="79777" x="4648200" y="5734050"/>
          <p14:tracePt t="79785" x="4600575" y="5741988"/>
          <p14:tracePt t="79796" x="4576763" y="5749925"/>
          <p14:tracePt t="79799" x="4552950" y="5749925"/>
          <p14:tracePt t="79816" x="4545013" y="5749925"/>
          <p14:tracePt t="79866" x="4545013" y="5757863"/>
          <p14:tracePt t="79876" x="4537075" y="5757863"/>
          <p14:tracePt t="79885" x="4521200" y="5757863"/>
          <p14:tracePt t="79892" x="4481513" y="5757863"/>
          <p14:tracePt t="79902" x="4465638" y="5757863"/>
          <p14:tracePt t="79912" x="4425950" y="5749925"/>
          <p14:tracePt t="79915" x="4378325" y="5741988"/>
          <p14:tracePt t="79927" x="4313238" y="5726113"/>
          <p14:tracePt t="79932" x="4257675" y="5710238"/>
          <p14:tracePt t="79944" x="4186238" y="5694363"/>
          <p14:tracePt t="79952" x="4146550" y="5686425"/>
          <p14:tracePt t="79956" x="4090988" y="5670550"/>
          <p14:tracePt t="79968" x="4051300" y="5653088"/>
          <p14:tracePt t="79976" x="4011613" y="5645150"/>
          <p14:tracePt t="79982" x="3986213" y="5637213"/>
          <p14:tracePt t="79993" x="3946525" y="5621338"/>
          <p14:tracePt t="79998" x="3938588" y="5621338"/>
          <p14:tracePt t="80008" x="3930650" y="5613400"/>
          <p14:tracePt t="80032" x="3930650" y="5597525"/>
          <p14:tracePt t="80052" x="3930650" y="5589588"/>
          <p14:tracePt t="80074" x="3930650" y="5581650"/>
          <p14:tracePt t="80088" x="3930650" y="5565775"/>
          <p14:tracePt t="80098" x="3930650" y="5557838"/>
          <p14:tracePt t="80144" x="3930650" y="5549900"/>
          <p14:tracePt t="80148" x="3946525" y="5549900"/>
          <p14:tracePt t="80163" x="3946525" y="5541963"/>
          <p14:tracePt t="80174" x="3954463" y="5541963"/>
          <p14:tracePt t="80194" x="3962400" y="5541963"/>
          <p14:tracePt t="80203" x="3970338" y="5526088"/>
          <p14:tracePt t="80240" x="3970338" y="5518150"/>
          <p14:tracePt t="80253" x="3970338" y="5502275"/>
          <p14:tracePt t="80276" x="3970338" y="5494338"/>
          <p14:tracePt t="80284" x="3970338" y="5486400"/>
          <p14:tracePt t="80290" x="3970338" y="5478463"/>
          <p14:tracePt t="80300" x="3970338" y="5470525"/>
          <p14:tracePt t="80407" x="3978275" y="5470525"/>
          <p14:tracePt t="80438" x="3986213" y="5470525"/>
          <p14:tracePt t="80446" x="3994150" y="5470525"/>
          <p14:tracePt t="80461" x="4002088" y="5478463"/>
          <p14:tracePt t="80473" x="4011613" y="5478463"/>
          <p14:tracePt t="80482" x="4011613" y="5486400"/>
          <p14:tracePt t="80492" x="4019550" y="5486400"/>
          <p14:tracePt t="80547" x="4027488" y="5486400"/>
          <p14:tracePt t="80558" x="4035425" y="5486400"/>
          <p14:tracePt t="80562" x="4043363" y="5486400"/>
          <p14:tracePt t="80573" x="4059238" y="5486400"/>
          <p14:tracePt t="80582" x="4067175" y="5486400"/>
          <p14:tracePt t="80588" x="4075113" y="5486400"/>
          <p14:tracePt t="80597" x="4090988" y="5478463"/>
          <p14:tracePt t="80612" x="4098925" y="5478463"/>
          <p14:tracePt t="80624" x="4106863" y="5470525"/>
          <p14:tracePt t="80627" x="4114800" y="5470525"/>
          <p14:tracePt t="80639" x="4122738" y="5462588"/>
          <p14:tracePt t="80644" x="4130675" y="5462588"/>
          <p14:tracePt t="80655" x="4138613" y="5454650"/>
          <p14:tracePt t="80667" x="4146550" y="5446713"/>
          <p14:tracePt t="80677" x="4154488" y="5438775"/>
          <p14:tracePt t="80713" x="4154488" y="5430838"/>
          <p14:tracePt t="80727" x="4154488" y="5422900"/>
          <p14:tracePt t="80739" x="4154488" y="5414963"/>
          <p14:tracePt t="80747" x="4154488" y="5407025"/>
          <p14:tracePt t="80755" x="4154488" y="5399088"/>
          <p14:tracePt t="80774" x="4154488" y="5383213"/>
          <p14:tracePt t="80779" x="4146550" y="5375275"/>
          <p14:tracePt t="80792" x="4138613" y="5359400"/>
          <p14:tracePt t="80800" x="4130675" y="5359400"/>
          <p14:tracePt t="80810" x="4130675" y="5351463"/>
          <p14:tracePt t="80813" x="4122738" y="5351463"/>
          <p14:tracePt t="80824" x="4114800" y="5351463"/>
          <p14:tracePt t="80833" x="4106863" y="5351463"/>
          <p14:tracePt t="80849" x="4098925" y="5351463"/>
          <p14:tracePt t="80855" x="4083050" y="5351463"/>
          <p14:tracePt t="80865" x="4059238" y="5351463"/>
          <p14:tracePt t="80876" x="4043363" y="5359400"/>
          <p14:tracePt t="80879" x="4035425" y="5375275"/>
          <p14:tracePt t="80890" x="4011613" y="5391150"/>
          <p14:tracePt t="80895" x="4002088" y="5407025"/>
          <p14:tracePt t="80906" x="3978275" y="5414963"/>
          <p14:tracePt t="80915" x="3962400" y="5438775"/>
          <p14:tracePt t="80921" x="3954463" y="5462588"/>
          <p14:tracePt t="80929" x="3938588" y="5470525"/>
          <p14:tracePt t="80937" x="3930650" y="5478463"/>
          <p14:tracePt t="80945" x="3922713" y="5486400"/>
          <p14:tracePt t="80992" x="3922713" y="5494338"/>
          <p14:tracePt t="81056" x="3922713" y="5502275"/>
          <p14:tracePt t="81082" x="3930650" y="5502275"/>
          <p14:tracePt t="81088" x="3946525" y="5502275"/>
          <p14:tracePt t="81097" x="3954463" y="5502275"/>
          <p14:tracePt t="81107" x="3978275" y="5502275"/>
          <p14:tracePt t="81112" x="3994150" y="5502275"/>
          <p14:tracePt t="81122" x="4027488" y="5494338"/>
          <p14:tracePt t="81127" x="4051300" y="5478463"/>
          <p14:tracePt t="81138" x="4083050" y="5446713"/>
          <p14:tracePt t="81147" x="4090988" y="5446713"/>
          <p14:tracePt t="81153" x="4106863" y="5422900"/>
          <p14:tracePt t="81162" x="4114800" y="5414963"/>
          <p14:tracePt t="81167" x="4130675" y="5391150"/>
          <p14:tracePt t="81177" x="4130675" y="5375275"/>
          <p14:tracePt t="81188" x="4138613" y="5335588"/>
          <p14:tracePt t="81192" x="4138613" y="5327650"/>
          <p14:tracePt t="81203" x="4138613" y="5302250"/>
          <p14:tracePt t="81208" x="4138613" y="5294313"/>
          <p14:tracePt t="81217" x="4138613" y="5286375"/>
          <p14:tracePt t="81227" x="4138613" y="5262563"/>
          <p14:tracePt t="81233" x="4138613" y="5238750"/>
          <p14:tracePt t="81308" x="4138613" y="5254625"/>
          <p14:tracePt t="81323" x="4138613" y="5270500"/>
          <p14:tracePt t="81327" x="4138613" y="5302250"/>
          <p14:tracePt t="81334" x="4138613" y="5335588"/>
          <p14:tracePt t="81340" x="4138613" y="5375275"/>
          <p14:tracePt t="81349" x="4138613" y="5391150"/>
          <p14:tracePt t="81359" x="4130675" y="5414963"/>
          <p14:tracePt t="81363" x="4130675" y="5430838"/>
          <p14:tracePt t="81374" x="4130675" y="5454650"/>
          <p14:tracePt t="81390" x="4130675" y="5462588"/>
          <p14:tracePt t="81400" x="4130675" y="5470525"/>
          <p14:tracePt t="81421" x="4138613" y="5470525"/>
          <p14:tracePt t="81429" x="4146550" y="5470525"/>
          <p14:tracePt t="81437" x="4170363" y="5470525"/>
          <p14:tracePt t="81457" x="4186238" y="5470525"/>
          <p14:tracePt t="81459" x="4194175" y="5470525"/>
          <p14:tracePt t="81472" x="4210050" y="5470525"/>
          <p14:tracePt t="81476" x="4217988" y="5454650"/>
          <p14:tracePt t="81487" x="4225925" y="5454650"/>
          <p14:tracePt t="81495" x="4225925" y="5438775"/>
          <p14:tracePt t="81499" x="4225925" y="5430838"/>
          <p14:tracePt t="81509" x="4241800" y="5422900"/>
          <p14:tracePt t="81524" x="4241800" y="5414963"/>
          <p14:tracePt t="81529" x="4241800" y="5407025"/>
          <p14:tracePt t="81537" x="4249738" y="5407025"/>
          <p14:tracePt t="81545" x="4249738" y="5399088"/>
          <p14:tracePt t="81570" x="4249738" y="5391150"/>
          <p14:tracePt t="81587" x="4249738" y="5375275"/>
          <p14:tracePt t="81662" x="4257675" y="5375275"/>
          <p14:tracePt t="81672" x="4265613" y="5375275"/>
          <p14:tracePt t="81688" x="4265613" y="5383213"/>
          <p14:tracePt t="81697" x="4273550" y="5391150"/>
          <p14:tracePt t="81703" x="4289425" y="5399088"/>
          <p14:tracePt t="81712" x="4289425" y="5407025"/>
          <p14:tracePt t="81723" x="4305300" y="5422900"/>
          <p14:tracePt t="81727" x="4329113" y="5438775"/>
          <p14:tracePt t="81740" x="4337050" y="5446713"/>
          <p14:tracePt t="81742" x="4344988" y="5470525"/>
          <p14:tracePt t="81754" x="4352925" y="5470525"/>
          <p14:tracePt t="81762" x="4352925" y="5478463"/>
          <p14:tracePt t="81784" x="4362450" y="5478463"/>
          <p14:tracePt t="81793" x="4370388" y="5478463"/>
          <p14:tracePt t="81808" x="4378325" y="5478463"/>
          <p14:tracePt t="81819" x="4394200" y="5478463"/>
          <p14:tracePt t="81834" x="4410075" y="5470525"/>
          <p14:tracePt t="81839" x="4418013" y="5462588"/>
          <p14:tracePt t="81847" x="4425950" y="5446713"/>
          <p14:tracePt t="81857" x="4433888" y="5446713"/>
          <p14:tracePt t="81863" x="4449763" y="5438775"/>
          <p14:tracePt t="81874" x="4465638" y="5430838"/>
          <p14:tracePt t="81879" x="4473575" y="5422900"/>
          <p14:tracePt t="81890" x="4497388" y="5422900"/>
          <p14:tracePt t="81900" x="4521200" y="5414963"/>
          <p14:tracePt t="81904" x="4529138" y="5407025"/>
          <p14:tracePt t="81913" x="4537075" y="5407025"/>
          <p14:tracePt t="81920" x="4545013" y="5407025"/>
          <p14:tracePt t="81929" x="4552950" y="5399088"/>
          <p14:tracePt t="81940" x="4560888" y="5391150"/>
          <p14:tracePt t="81943" x="4584700" y="5391150"/>
          <p14:tracePt t="81970" x="4592638" y="5391150"/>
          <p14:tracePt t="81974" x="4600575" y="5391150"/>
          <p14:tracePt t="81979" x="4608513" y="5391150"/>
          <p14:tracePt t="81990" x="4608513" y="5383213"/>
          <p14:tracePt t="81993" x="4616450" y="5383213"/>
          <p14:tracePt t="82006" x="4616450" y="5375275"/>
          <p14:tracePt t="82013" x="4632325" y="5375275"/>
          <p14:tracePt t="82029" x="4640263" y="5367338"/>
          <p14:tracePt t="82036" x="4656138" y="5367338"/>
          <p14:tracePt t="82055" x="4664075" y="5367338"/>
          <p14:tracePt t="82070" x="4679950" y="5367338"/>
          <p14:tracePt t="82079" x="4687888" y="5359400"/>
          <p14:tracePt t="82105" x="4695825" y="5359400"/>
          <p14:tracePt t="82125" x="4695825" y="5351463"/>
          <p14:tracePt t="82136" x="4695825" y="5343525"/>
          <p14:tracePt t="82156" x="4695825" y="5335588"/>
          <p14:tracePt t="82162" x="4695825" y="5319713"/>
          <p14:tracePt t="82172" x="4695825" y="5310188"/>
          <p14:tracePt t="82186" x="4695825" y="5294313"/>
          <p14:tracePt t="82195" x="4695825" y="5278438"/>
          <p14:tracePt t="82218" x="4695825" y="5270500"/>
          <p14:tracePt t="82328" x="4687888" y="5270500"/>
          <p14:tracePt t="82419" x="4679950" y="5286375"/>
          <p14:tracePt t="82743" x="4672013" y="5286375"/>
          <p14:tracePt t="82753" x="4672013" y="5294313"/>
          <p14:tracePt t="82837" x="4664075" y="5294313"/>
          <p14:tracePt t="82887" x="4656138" y="5294313"/>
          <p14:tracePt t="82892" x="4648200" y="5302250"/>
          <p14:tracePt t="82902" x="4648200" y="5310188"/>
          <p14:tracePt t="82923" x="4648200" y="5327650"/>
          <p14:tracePt t="82934" x="4640263" y="5335588"/>
          <p14:tracePt t="82943" x="4632325" y="5343525"/>
          <p14:tracePt t="82948" x="4632325" y="5351463"/>
          <p14:tracePt t="82968" x="4632325" y="5391150"/>
          <p14:tracePt t="82973" x="4632325" y="5414963"/>
          <p14:tracePt t="82984" x="4632325" y="5430838"/>
          <p14:tracePt t="82988" x="4632325" y="5454650"/>
          <p14:tracePt t="82999" x="4679950" y="5494338"/>
          <p14:tracePt t="83004" x="4705350" y="5518150"/>
          <p14:tracePt t="83014" x="4776788" y="5557838"/>
          <p14:tracePt t="83023" x="4887913" y="5605463"/>
          <p14:tracePt t="83029" x="5046663" y="5662613"/>
          <p14:tracePt t="83039" x="5254625" y="5710238"/>
          <p14:tracePt t="83043" x="5454650" y="5773738"/>
          <p14:tracePt t="83054" x="5684838" y="5829300"/>
          <p14:tracePt t="83064" x="5916613" y="5853113"/>
          <p14:tracePt t="83070" x="6148388" y="5892800"/>
          <p14:tracePt t="83079" x="6370638" y="5900738"/>
          <p14:tracePt t="83083" x="6586538" y="5916613"/>
          <p14:tracePt t="83095" x="6784975" y="5916613"/>
          <p14:tracePt t="83100" x="6961188" y="5916613"/>
          <p14:tracePt t="83109" x="7135813" y="5916613"/>
          <p14:tracePt t="83121" x="7248525" y="5916613"/>
          <p14:tracePt t="83125" x="7367588" y="5916613"/>
          <p14:tracePt t="83136" x="7462838" y="5916613"/>
          <p14:tracePt t="83142" x="7535863" y="5900738"/>
          <p14:tracePt t="83150" x="7591425" y="5884863"/>
          <p14:tracePt t="83159" x="7599363" y="5884863"/>
          <p14:tracePt t="83166" x="7607300" y="5884863"/>
          <p14:tracePt t="83186" x="7607300" y="5876925"/>
          <p14:tracePt t="83226" x="7615238" y="5876925"/>
          <p14:tracePt t="83243" x="7615238" y="5868988"/>
          <p14:tracePt t="83256" x="7615238" y="5861050"/>
          <p14:tracePt t="83268" x="7615238" y="5845175"/>
          <p14:tracePt t="83294" x="7615238" y="5829300"/>
          <p14:tracePt t="83295" x="7615238" y="5821363"/>
          <p14:tracePt t="83305" x="7615238" y="5813425"/>
          <p14:tracePt t="83321" x="7615238" y="5805488"/>
          <p14:tracePt t="83333" x="7615238" y="5789613"/>
          <p14:tracePt t="83337" x="7615238" y="5773738"/>
          <p14:tracePt t="83345" x="7615238" y="5757863"/>
          <p14:tracePt t="83352" x="7591425" y="5726113"/>
          <p14:tracePt t="83361" x="7583488" y="5694363"/>
          <p14:tracePt t="83371" x="7559675" y="5670550"/>
          <p14:tracePt t="83377" x="7543800" y="5645150"/>
          <p14:tracePt t="83387" x="7543800" y="5621338"/>
          <p14:tracePt t="83391" x="7535863" y="5613400"/>
          <p14:tracePt t="83402" x="7535863" y="5605463"/>
          <p14:tracePt t="83411" x="7527925" y="5589588"/>
          <p14:tracePt t="83427" x="7527925" y="5581650"/>
          <p14:tracePt t="83437" x="7519988" y="5573713"/>
          <p14:tracePt t="83452" x="7519988" y="5557838"/>
          <p14:tracePt t="83468" x="7512050" y="5541963"/>
          <p14:tracePt t="83487" x="7512050" y="5534025"/>
          <p14:tracePt t="83493" x="7512050" y="5518150"/>
          <p14:tracePt t="83514" x="7512050" y="5510213"/>
          <p14:tracePt t="83567" x="7504113" y="5494338"/>
          <p14:tracePt t="83593" x="7496175" y="5486400"/>
          <p14:tracePt t="83681" x="7496175" y="5478463"/>
          <p14:tracePt t="83903" x="7535863" y="5478463"/>
          <p14:tracePt t="83914" x="7559675" y="5478463"/>
          <p14:tracePt t="83922" x="7607300" y="5478463"/>
          <p14:tracePt t="83926" x="7670800" y="5478463"/>
          <p14:tracePt t="83936" x="7758113" y="5478463"/>
          <p14:tracePt t="83942" x="7829550" y="5478463"/>
          <p14:tracePt t="83952" x="7918450" y="5478463"/>
          <p14:tracePt t="83957" x="8005763" y="5478463"/>
          <p14:tracePt t="83968" x="8077200" y="5478463"/>
          <p14:tracePt t="83986" x="8229600" y="5478463"/>
          <p14:tracePt t="83993" x="8277225" y="5478463"/>
          <p14:tracePt t="83997" x="8308975" y="5478463"/>
          <p14:tracePt t="85608" x="8308975" y="5486400"/>
          <p14:tracePt t="85618" x="8324850" y="5510213"/>
          <p14:tracePt t="85621" x="8324850" y="5518150"/>
          <p14:tracePt t="85631" x="8324850" y="5534025"/>
          <p14:tracePt t="85637" x="8332788" y="5549900"/>
          <p14:tracePt t="85647" x="8332788" y="5557838"/>
          <p14:tracePt t="85658" x="8348663" y="5573713"/>
          <p14:tracePt t="85662" x="8388350" y="5613400"/>
          <p14:tracePt t="85671" x="8412163" y="5629275"/>
          <p14:tracePt t="85681" x="8428038" y="5653088"/>
          <p14:tracePt t="85687" x="8475663" y="5670550"/>
          <p14:tracePt t="85697" x="8507413" y="5686425"/>
          <p14:tracePt t="85701" x="8531225" y="5694363"/>
          <p14:tracePt t="85713" x="8564563" y="5710238"/>
          <p14:tracePt t="85721" x="8596313" y="5726113"/>
          <p14:tracePt t="85728" x="8643938" y="5741988"/>
          <p14:tracePt t="85737" x="8691563" y="5749925"/>
          <p14:tracePt t="85743" x="8747125" y="5765800"/>
          <p14:tracePt t="85751" x="8810625" y="5765800"/>
          <p14:tracePt t="85763" x="8874125" y="5773738"/>
          <p14:tracePt t="85766" x="8955088" y="5789613"/>
          <p14:tracePt t="85778" x="8994775" y="5797550"/>
          <p14:tracePt t="85782" x="9042400" y="5797550"/>
          <p14:tracePt t="85793" x="9090025" y="5797550"/>
          <p14:tracePt t="85803" x="9145588" y="5797550"/>
          <p14:tracePt t="85809" x="9201150" y="5797550"/>
          <p14:tracePt t="85817" x="9250363" y="5797550"/>
          <p14:tracePt t="85824" x="9305925" y="5797550"/>
          <p14:tracePt t="85832" x="9361488" y="5797550"/>
          <p14:tracePt t="85843" x="9417050" y="5797550"/>
          <p14:tracePt t="85847" x="9456738" y="5797550"/>
          <p14:tracePt t="85859" x="9488488" y="5797550"/>
          <p14:tracePt t="85864" x="9520238" y="5797550"/>
          <p14:tracePt t="85874" x="9551988" y="5797550"/>
          <p14:tracePt t="85883" x="9559925" y="5797550"/>
          <p14:tracePt t="85890" x="9575800" y="5797550"/>
          <p14:tracePt t="85899" x="9585325" y="5797550"/>
          <p14:tracePt t="85943" x="9585325" y="5789613"/>
          <p14:tracePt t="85952" x="9585325" y="5781675"/>
          <p14:tracePt t="85979" x="9585325" y="5765800"/>
          <p14:tracePt t="85985" x="9585325" y="5757863"/>
          <p14:tracePt t="85995" x="9585325" y="5749925"/>
          <p14:tracePt t="86025" x="9585325" y="5741988"/>
          <p14:tracePt t="86040" x="9585325" y="5734050"/>
          <p14:tracePt t="86060" x="9585325" y="5718175"/>
          <p14:tracePt t="86065" x="9609138" y="5710238"/>
          <p14:tracePt t="86075" x="9617075" y="5702300"/>
          <p14:tracePt t="86085" x="9640888" y="5694363"/>
          <p14:tracePt t="86090" x="9680575" y="5662613"/>
          <p14:tracePt t="86101" x="9696450" y="5662613"/>
          <p14:tracePt t="86108" x="9720263" y="5662613"/>
          <p14:tracePt t="86117" x="9752013" y="5653088"/>
          <p14:tracePt t="86121" x="9759950" y="5653088"/>
          <p14:tracePt t="86920" x="9767888" y="5653088"/>
          <p14:tracePt t="86929" x="9783763" y="5653088"/>
          <p14:tracePt t="86932" x="9815513" y="5653088"/>
          <p14:tracePt t="86943" x="9839325" y="5653088"/>
          <p14:tracePt t="86949" x="9863138" y="5653088"/>
          <p14:tracePt t="86959" x="9902825" y="5653088"/>
          <p14:tracePt t="86978" x="9952038" y="5653088"/>
          <p14:tracePt t="86983" x="9991725" y="5653088"/>
          <p14:tracePt t="86989" x="10031413" y="5653088"/>
          <p14:tracePt t="86999" x="10079038" y="5653088"/>
          <p14:tracePt t="87014" x="10094913" y="5653088"/>
          <p14:tracePt t="87233" x="10102850" y="5645150"/>
          <p14:tracePt t="87243" x="10110788" y="5629275"/>
          <p14:tracePt t="87250" x="10142538" y="5621338"/>
          <p14:tracePt t="87261" x="10150475" y="5621338"/>
          <p14:tracePt t="87272" x="10158413" y="5613400"/>
          <p14:tracePt t="87278" x="10174288" y="5605463"/>
          <p14:tracePt t="87303" x="10245725" y="5581650"/>
          <p14:tracePt t="87309" x="10253663" y="5581650"/>
          <p14:tracePt t="87319" x="10261600" y="5573713"/>
          <p14:tracePt t="87328" x="10269538" y="5573713"/>
          <p14:tracePt t="87425" x="10279063" y="5573713"/>
          <p14:tracePt t="87435" x="10279063" y="5565775"/>
          <p14:tracePt t="87441" x="10294938" y="5565775"/>
          <p14:tracePt t="87451" x="10318750" y="5549900"/>
          <p14:tracePt t="87467" x="10334625" y="5534025"/>
          <p14:tracePt t="87476" x="10350500" y="5534025"/>
          <p14:tracePt t="87481" x="10366375" y="5518150"/>
          <p14:tracePt t="87492" x="10374313" y="5518150"/>
          <p14:tracePt t="87496" x="10382250" y="5518150"/>
          <p14:tracePt t="87507" x="10398125" y="5510213"/>
          <p14:tracePt t="87516" x="10421938" y="5502275"/>
          <p14:tracePt t="87532" x="10445750" y="5486400"/>
          <p14:tracePt t="87537" x="10453688" y="5478463"/>
          <p14:tracePt t="87547" x="10461625" y="5478463"/>
          <p14:tracePt t="87557" x="10469563" y="5470525"/>
          <p14:tracePt t="87574" x="10477500" y="5470525"/>
          <p14:tracePt t="126639" x="10477500" y="5462588"/>
          <p14:tracePt t="126645" x="10229850" y="5383213"/>
          <p14:tracePt t="126654" x="9680575" y="5183188"/>
          <p14:tracePt t="126663" x="9034463" y="4935538"/>
          <p14:tracePt t="126668" x="8316913" y="4649788"/>
          <p14:tracePt t="126675" x="7575550" y="4362450"/>
          <p14:tracePt t="126684" x="6842125" y="4075113"/>
          <p14:tracePt t="126692" x="6148388" y="3827463"/>
          <p14:tracePt t="126702" x="5478463" y="3556000"/>
          <p14:tracePt t="126707" x="4848225" y="3317875"/>
          <p14:tracePt t="126719" x="4257675" y="3086100"/>
          <p14:tracePt t="126722" x="3756025" y="2901950"/>
          <p14:tracePt t="126733" x="3276600" y="2727325"/>
          <p14:tracePt t="126742" x="2901950" y="2551113"/>
          <p14:tracePt t="126749" x="2606675" y="2384425"/>
          <p14:tracePt t="126757" x="2408238" y="2257425"/>
          <p14:tracePt t="126762" x="2281238" y="2168525"/>
          <p14:tracePt t="126771" x="2208213" y="2089150"/>
          <p14:tracePt t="126783" x="2152650" y="2033588"/>
          <p14:tracePt t="126787" x="2136775" y="1962150"/>
          <p14:tracePt t="126799" x="2128838" y="1922463"/>
          <p14:tracePt t="126803" x="2120900" y="1865313"/>
          <p14:tracePt t="126815" x="2120900" y="1809750"/>
          <p14:tracePt t="126823" x="2128838" y="1754188"/>
          <p14:tracePt t="126827" x="2176463" y="1698625"/>
          <p14:tracePt t="126837" x="2232025" y="1643063"/>
          <p14:tracePt t="126845" x="2320925" y="1595438"/>
          <p14:tracePt t="126855" x="2400300" y="1538288"/>
          <p14:tracePt t="126859" x="2471738" y="1466850"/>
          <p14:tracePt t="126870" x="2527300" y="1427163"/>
          <p14:tracePt t="126875" x="2566988" y="1363663"/>
          <p14:tracePt t="126886" x="2582863" y="1308100"/>
          <p14:tracePt t="126895" x="2598738" y="1236663"/>
          <p14:tracePt t="126902" x="2606675" y="1171575"/>
          <p14:tracePt t="126912" x="2606675" y="1084263"/>
          <p14:tracePt t="126918" x="2606675" y="1004888"/>
          <p14:tracePt t="126927" x="2606675" y="925513"/>
          <p14:tracePt t="126934" x="2574925" y="836613"/>
          <p14:tracePt t="126943" x="2551113" y="773113"/>
          <p14:tracePt t="126948" x="2527300" y="693738"/>
          <p14:tracePt t="126957" x="2479675" y="606425"/>
          <p14:tracePt t="126968" x="2439988" y="527050"/>
          <p14:tracePt t="126973" x="2352675" y="438150"/>
          <p14:tracePt t="126986" x="2255838" y="350838"/>
          <p14:tracePt t="126988" x="2160588" y="271463"/>
          <p14:tracePt t="127001" x="2033588" y="200025"/>
          <p14:tracePt t="127009" x="1865313" y="103188"/>
          <p14:tracePt t="127015" x="1682750" y="15875"/>
        </p14:tracePtLst>
      </p14:laserTraceLst>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B. Arbitrage and No Arbitrage Pricing</a:t>
            </a:r>
          </a:p>
        </p:txBody>
      </p:sp>
      <p:sp>
        <p:nvSpPr>
          <p:cNvPr id="3" name="Content Placeholder 2"/>
          <p:cNvSpPr>
            <a:spLocks noGrp="1"/>
          </p:cNvSpPr>
          <p:nvPr>
            <p:ph sz="quarter" idx="1"/>
          </p:nvPr>
        </p:nvSpPr>
        <p:spPr/>
        <p:txBody>
          <a:bodyPr>
            <a:normAutofit/>
          </a:bodyPr>
          <a:lstStyle/>
          <a:p>
            <a:r>
              <a:rPr lang="en-US" dirty="0"/>
              <a:t>Arbitrage is the simultaneous purchase and sale of instruments producing identical cash flows:</a:t>
            </a:r>
          </a:p>
          <a:p>
            <a:endParaRPr lang="en-US" dirty="0"/>
          </a:p>
          <a:p>
            <a:r>
              <a:rPr lang="en-US" dirty="0"/>
              <a:t>1.	Arbitrage is riskless. All portfolio cash flows, including transactions prices in the market are known.</a:t>
            </a:r>
          </a:p>
          <a:p>
            <a:r>
              <a:rPr lang="en-US" dirty="0"/>
              <a:t>2.	Arbitrage will never produce a negative cash flow in any time period or under any outcome.</a:t>
            </a:r>
          </a:p>
          <a:p>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The Law of One Price</a:t>
            </a:r>
          </a:p>
        </p:txBody>
      </p:sp>
      <p:sp>
        <p:nvSpPr>
          <p:cNvPr id="3" name="Content Placeholder 2"/>
          <p:cNvSpPr>
            <a:spLocks noGrp="1"/>
          </p:cNvSpPr>
          <p:nvPr>
            <p:ph sz="quarter" idx="1"/>
          </p:nvPr>
        </p:nvSpPr>
        <p:spPr/>
        <p:txBody>
          <a:bodyPr/>
          <a:lstStyle/>
          <a:p>
            <a:r>
              <a:rPr lang="en-US" b="1" dirty="0"/>
              <a:t>Securities or portfolios producing identical cash flow structures must sell for the same price. </a:t>
            </a:r>
          </a:p>
          <a:p>
            <a:r>
              <a:rPr lang="en-US" dirty="0"/>
              <a:t>No-arbitrage pricing holds that all securities must be priced so that the Law of One Price is not violated. </a:t>
            </a:r>
          </a:p>
          <a:p>
            <a:r>
              <a:rPr lang="en-US" dirty="0"/>
              <a:t>Self-financed arbitrage portfolios must produce zero cash flows.</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C. Probability and Risk</a:t>
            </a:r>
            <a:endParaRPr lang="en-US" dirty="0"/>
          </a:p>
        </p:txBody>
      </p:sp>
      <p:sp>
        <p:nvSpPr>
          <p:cNvPr id="3" name="Content Placeholder 2"/>
          <p:cNvSpPr>
            <a:spLocks noGrp="1"/>
          </p:cNvSpPr>
          <p:nvPr>
            <p:ph sz="quarter" idx="1"/>
          </p:nvPr>
        </p:nvSpPr>
        <p:spPr>
          <a:xfrm>
            <a:off x="402336" y="1527048"/>
            <a:ext cx="11338560" cy="4572000"/>
          </a:xfrm>
        </p:spPr>
        <p:txBody>
          <a:bodyPr>
            <a:normAutofit/>
          </a:bodyPr>
          <a:lstStyle/>
          <a:p>
            <a:pPr marL="0" indent="0">
              <a:buNone/>
            </a:pPr>
            <a:r>
              <a:rPr lang="en-US" dirty="0"/>
              <a:t>Risk can refer to</a:t>
            </a:r>
          </a:p>
          <a:p>
            <a:pPr marL="514350" indent="-514350">
              <a:buFont typeface="+mj-lt"/>
              <a:buAutoNum type="arabicPeriod"/>
            </a:pPr>
            <a:r>
              <a:rPr lang="en-US" dirty="0"/>
              <a:t>Uncertainty,</a:t>
            </a:r>
          </a:p>
          <a:p>
            <a:pPr marL="514350" indent="-514350">
              <a:buFont typeface="+mj-lt"/>
              <a:buAutoNum type="arabicPeriod"/>
            </a:pPr>
            <a:r>
              <a:rPr lang="en-US" dirty="0"/>
              <a:t>Volatility,</a:t>
            </a:r>
          </a:p>
          <a:p>
            <a:pPr marL="514350" indent="-514350">
              <a:buFont typeface="+mj-lt"/>
              <a:buAutoNum type="arabicPeriod"/>
            </a:pPr>
            <a:r>
              <a:rPr lang="en-US" dirty="0"/>
              <a:t>Bad outcomes (e.g., bankruptcy), </a:t>
            </a:r>
          </a:p>
          <a:p>
            <a:pPr marL="514350" indent="-514350">
              <a:buFont typeface="+mj-lt"/>
              <a:buAutoNum type="arabicPeriod"/>
            </a:pPr>
            <a:r>
              <a:rPr lang="en-US" dirty="0"/>
              <a:t>Probability of bad outcomes, </a:t>
            </a:r>
          </a:p>
          <a:p>
            <a:pPr marL="514350" indent="-514350">
              <a:buFont typeface="+mj-lt"/>
              <a:buAutoNum type="arabicPeriod"/>
            </a:pPr>
            <a:r>
              <a:rPr lang="en-US" dirty="0"/>
              <a:t>Extent of bad outcomes,</a:t>
            </a:r>
          </a:p>
          <a:p>
            <a:pPr marL="514350" indent="-514350">
              <a:buFont typeface="+mj-lt"/>
              <a:buAutoNum type="arabicPeriod"/>
            </a:pPr>
            <a:r>
              <a:rPr lang="en-US" dirty="0"/>
              <a:t>Certainty of bad outcomes, etc.</a:t>
            </a:r>
          </a:p>
          <a:p>
            <a:endParaRPr lang="en-US" sz="2800" dirty="0">
              <a:solidFill>
                <a:sysClr val="windowText" lastClr="000000">
                  <a:hueOff val="0"/>
                  <a:satOff val="0"/>
                  <a:lumOff val="0"/>
                  <a:alphaOff val="0"/>
                </a:sysClr>
              </a:solidFill>
              <a:latin typeface="Calibri"/>
            </a:endParaRPr>
          </a:p>
        </p:txBody>
      </p:sp>
    </p:spTree>
    <p:extLst>
      <p:ext uri="{BB962C8B-B14F-4D97-AF65-F5344CB8AC3E}">
        <p14:creationId xmlns:p14="http://schemas.microsoft.com/office/powerpoint/2010/main" xmlns="" val="2315312576"/>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14181</TotalTime>
  <Words>1411</Words>
  <Application>Microsoft Office PowerPoint</Application>
  <PresentationFormat>Custom</PresentationFormat>
  <Paragraphs>180</Paragraphs>
  <Slides>61</Slides>
  <Notes>0</Notes>
  <HiddenSlides>0</HiddenSlides>
  <MMClips>1</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61</vt:i4>
      </vt:variant>
    </vt:vector>
  </HeadingPairs>
  <TitlesOfParts>
    <vt:vector size="63" baseType="lpstr">
      <vt:lpstr>Civic</vt:lpstr>
      <vt:lpstr>Document</vt:lpstr>
      <vt:lpstr>Chapter 2</vt:lpstr>
      <vt:lpstr>A. A Brief Review of Time Value</vt:lpstr>
      <vt:lpstr>Discount Functions Illustration</vt:lpstr>
      <vt:lpstr>Discount Functions Illustration (Continued)</vt:lpstr>
      <vt:lpstr>The Term Structure Of Interest Rates</vt:lpstr>
      <vt:lpstr>The Term Structure Of Interest Rates Illustration</vt:lpstr>
      <vt:lpstr>B. Arbitrage and No Arbitrage Pricing</vt:lpstr>
      <vt:lpstr>The Law of One Price</vt:lpstr>
      <vt:lpstr>C. Probability and Risk</vt:lpstr>
      <vt:lpstr>Sets</vt:lpstr>
      <vt:lpstr>Set Notations</vt:lpstr>
      <vt:lpstr>Measurable Spaces</vt:lpstr>
      <vt:lpstr>Probability Spaces</vt:lpstr>
      <vt:lpstr>Physical and Risk Neutral Probabilities</vt:lpstr>
      <vt:lpstr>Illustration: Probability Space</vt:lpstr>
      <vt:lpstr>Illustration: Probability Space (continued)</vt:lpstr>
      <vt:lpstr>Random Variables</vt:lpstr>
      <vt:lpstr>Illustration: Discrete Random Variables </vt:lpstr>
      <vt:lpstr>Expected Value</vt:lpstr>
      <vt:lpstr>Expected Value (continued)</vt:lpstr>
      <vt:lpstr>Slide 21</vt:lpstr>
      <vt:lpstr>Illustration: Expected Value, Variance and Standard Deviation</vt:lpstr>
      <vt:lpstr>Probability Density Function</vt:lpstr>
      <vt:lpstr>Cumulative Density Function</vt:lpstr>
      <vt:lpstr>The Mean And Variance</vt:lpstr>
      <vt:lpstr>Conditional Probability</vt:lpstr>
      <vt:lpstr>Illustration: Drawing a Spade</vt:lpstr>
      <vt:lpstr>Conditional Expectation</vt:lpstr>
      <vt:lpstr>Bayes Theorem</vt:lpstr>
      <vt:lpstr>Binomial Random Variable</vt:lpstr>
      <vt:lpstr>The Normal Random Variable</vt:lpstr>
      <vt:lpstr>The Normal Random Variable</vt:lpstr>
      <vt:lpstr>The Normal Random Variable (continued)</vt:lpstr>
      <vt:lpstr>D. Discrete State Models</vt:lpstr>
      <vt:lpstr>Outcomes, Payoffs and Pure Securities</vt:lpstr>
      <vt:lpstr>Payoff Vectors</vt:lpstr>
      <vt:lpstr>Pure Securities</vt:lpstr>
      <vt:lpstr>Illustration Of A Market Described In Terms Of Pure Securities</vt:lpstr>
      <vt:lpstr>Illustration Of A Market Described In Terms Of Pure Securities (Continued)</vt:lpstr>
      <vt:lpstr>Pricing Pure Securities: Assumptions</vt:lpstr>
      <vt:lpstr>Pricing Pure Securities</vt:lpstr>
      <vt:lpstr>The Pricing Kernel</vt:lpstr>
      <vt:lpstr>The Pricing Kernel and Pricing Pure Securities</vt:lpstr>
      <vt:lpstr>Pricing Market Securities from Securities</vt:lpstr>
      <vt:lpstr>Synthetic Probabilities</vt:lpstr>
      <vt:lpstr>Synthetic Probability Uses</vt:lpstr>
      <vt:lpstr>Synthetic Probabilities and Pricing</vt:lpstr>
      <vt:lpstr>Pure Securities and Market Securities: Illustration</vt:lpstr>
      <vt:lpstr>Pure Security Prices and Synthetic Probabilities</vt:lpstr>
      <vt:lpstr>Pure Security Prices and Synthetic Probabilities (Continued)</vt:lpstr>
      <vt:lpstr>Pure Security Prices and Synthetic Probabilities Illustraton (Continued)</vt:lpstr>
      <vt:lpstr>Complete Markets and No Arbitrage Pricing</vt:lpstr>
      <vt:lpstr>The Risk Neutrality Argument</vt:lpstr>
      <vt:lpstr>Binomial Option Pricing: One-Time Period</vt:lpstr>
      <vt:lpstr>Illustration Of Pricing a Call in a One Time Period Binomial Setting</vt:lpstr>
      <vt:lpstr>Illustration Of Pricing a Call in a One Time Period Binomial Setting (Continued)</vt:lpstr>
      <vt:lpstr>Illustration: Obtaining Synthetic Probabilities in a Binomial Setting</vt:lpstr>
      <vt:lpstr>Illustration: No Arbitrage Pricing for a Call in a One Time Period Binomial Setting (Continued)</vt:lpstr>
      <vt:lpstr>Put-Call Parity</vt:lpstr>
      <vt:lpstr>Put-Call Parity (Continued)</vt:lpstr>
      <vt:lpstr>Put-Call Parity (Continued)</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2  Probability and Risk</dc:title>
  <dc:creator>Eric Yan</dc:creator>
  <cp:lastModifiedBy>John</cp:lastModifiedBy>
  <cp:revision>139</cp:revision>
  <cp:lastPrinted>2015-02-03T05:24:40Z</cp:lastPrinted>
  <dcterms:created xsi:type="dcterms:W3CDTF">2015-02-02T00:25:55Z</dcterms:created>
  <dcterms:modified xsi:type="dcterms:W3CDTF">2021-01-16T01:51:03Z</dcterms:modified>
</cp:coreProperties>
</file>