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9" r:id="rId2"/>
    <p:sldId id="260" r:id="rId3"/>
    <p:sldId id="272" r:id="rId4"/>
    <p:sldId id="321" r:id="rId5"/>
    <p:sldId id="269" r:id="rId6"/>
    <p:sldId id="322" r:id="rId7"/>
    <p:sldId id="320" r:id="rId8"/>
    <p:sldId id="273" r:id="rId9"/>
    <p:sldId id="274" r:id="rId10"/>
    <p:sldId id="270" r:id="rId11"/>
    <p:sldId id="275" r:id="rId12"/>
    <p:sldId id="277" r:id="rId13"/>
    <p:sldId id="276" r:id="rId14"/>
    <p:sldId id="278" r:id="rId15"/>
    <p:sldId id="279" r:id="rId16"/>
    <p:sldId id="280" r:id="rId17"/>
    <p:sldId id="281" r:id="rId18"/>
    <p:sldId id="282" r:id="rId19"/>
    <p:sldId id="318" r:id="rId20"/>
    <p:sldId id="283" r:id="rId21"/>
    <p:sldId id="284" r:id="rId22"/>
    <p:sldId id="285" r:id="rId23"/>
    <p:sldId id="286" r:id="rId24"/>
    <p:sldId id="313" r:id="rId25"/>
    <p:sldId id="323" r:id="rId26"/>
    <p:sldId id="314" r:id="rId27"/>
    <p:sldId id="315" r:id="rId28"/>
    <p:sldId id="316" r:id="rId29"/>
    <p:sldId id="317" r:id="rId30"/>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9760"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D739EBEA-24AA-42EB-9B22-32556D942BDB}" type="datetimeFigureOut">
              <a:rPr lang="en-US" smtClean="0"/>
              <a:pPr/>
              <a:t>1/16/2021</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3349F851-ABC6-4253-B22F-2724C3943FE8}" type="slidenum">
              <a:rPr lang="en-US" smtClean="0"/>
              <a:pPr/>
              <a:t>‹#›</a:t>
            </a:fld>
            <a:endParaRPr lang="en-US"/>
          </a:p>
        </p:txBody>
      </p:sp>
    </p:spTree>
    <p:extLst>
      <p:ext uri="{BB962C8B-B14F-4D97-AF65-F5344CB8AC3E}">
        <p14:creationId xmlns:p14="http://schemas.microsoft.com/office/powerpoint/2010/main" val="2700823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70CE4A1-C236-4610-AF9C-E0219E1C9262}" type="datetimeFigureOut">
              <a:rPr lang="en-US" smtClean="0"/>
              <a:pPr/>
              <a:t>1/16/2021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7598587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900836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8364889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70CE4A1-C236-4610-AF9C-E0219E1C9262}"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693662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1/16/2021</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1442761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847001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1/16/2021</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9176501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70CE4A1-C236-4610-AF9C-E0219E1C9262}"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7008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32486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1/16/2021</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5277373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1/16/2021</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70118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1/16/2021</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37776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243" y="2743200"/>
            <a:ext cx="11511643" cy="2895600"/>
          </a:xfrm>
        </p:spPr>
        <p:txBody>
          <a:bodyPr>
            <a:normAutofit/>
          </a:bodyPr>
          <a:lstStyle/>
          <a:p>
            <a:r>
              <a:rPr lang="en-US" sz="3600" dirty="0"/>
              <a:t>Continuous Time and State Models</a:t>
            </a:r>
          </a:p>
        </p:txBody>
      </p:sp>
      <p:sp>
        <p:nvSpPr>
          <p:cNvPr id="2" name="Title 1"/>
          <p:cNvSpPr>
            <a:spLocks noGrp="1"/>
          </p:cNvSpPr>
          <p:nvPr>
            <p:ph type="ctrTitle"/>
          </p:nvPr>
        </p:nvSpPr>
        <p:spPr>
          <a:xfrm>
            <a:off x="2209800" y="592394"/>
            <a:ext cx="7772400" cy="1470025"/>
          </a:xfrm>
        </p:spPr>
        <p:txBody>
          <a:bodyPr>
            <a:normAutofit/>
          </a:bodyPr>
          <a:lstStyle/>
          <a:p>
            <a:r>
              <a:rPr lang="en-US" sz="7200" b="1" dirty="0"/>
              <a:t>Chapter 3</a:t>
            </a:r>
            <a:endParaRPr lang="en-US" sz="7200" dirty="0"/>
          </a:p>
        </p:txBody>
      </p:sp>
    </p:spTree>
    <p:extLst>
      <p:ext uri="{BB962C8B-B14F-4D97-AF65-F5344CB8AC3E}">
        <p14:creationId xmlns:p14="http://schemas.microsoft.com/office/powerpoint/2010/main" val="150805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Pricing a Bond with a Deterministic Continuous Rate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We will find the price of a 10-year zero coupon bond with a face value of $100 where the interest rate is given by </a:t>
                </a:r>
                <a:r>
                  <a:rPr lang="en-US" i="1" dirty="0"/>
                  <a:t>r(t) = .05 - .001t.</a:t>
                </a:r>
                <a:r>
                  <a:rPr lang="en-US" dirty="0"/>
                  <a:t> Notice that the interest rate declines proportionally over time in this simple model of the term structure. Using the present value bond pricing equation, we can easily find the price of the bond:</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10</m:t>
                                  </m:r>
                                </m:sup>
                                <m:e>
                                  <m:d>
                                    <m:dPr>
                                      <m:ctrlPr>
                                        <a:rPr lang="en-US" i="1">
                                          <a:latin typeface="Cambria Math" panose="02040503050406030204" pitchFamily="18" charset="0"/>
                                        </a:rPr>
                                      </m:ctrlPr>
                                    </m:dPr>
                                    <m:e>
                                      <m:r>
                                        <a:rPr lang="en-US" i="1">
                                          <a:latin typeface="Cambria Math" panose="02040503050406030204" pitchFamily="18" charset="0"/>
                                        </a:rPr>
                                        <m:t>.05−.001</m:t>
                                      </m:r>
                                      <m:r>
                                        <a:rPr lang="en-US" i="1">
                                          <a:latin typeface="Cambria Math" panose="02040503050406030204" pitchFamily="18" charset="0"/>
                                        </a:rPr>
                                        <m:t>𝑡</m:t>
                                      </m:r>
                                    </m:e>
                                  </m:d>
                                  <m:r>
                                    <a:rPr lang="en-US" i="1">
                                      <a:latin typeface="Cambria Math" panose="02040503050406030204" pitchFamily="18" charset="0"/>
                                    </a:rPr>
                                    <m:t>𝑑𝑡</m:t>
                                  </m:r>
                                </m:e>
                              </m:nary>
                            </m:e>
                          </m:d>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.05</m:t>
                              </m:r>
                              <m:r>
                                <a:rPr lang="en-US" i="1">
                                  <a:latin typeface="Cambria Math" panose="02040503050406030204" pitchFamily="18" charset="0"/>
                                </a:rPr>
                                <m:t>𝑡</m:t>
                              </m:r>
                              <m:r>
                                <a:rPr lang="en-US" i="1">
                                  <a:latin typeface="Cambria Math" panose="02040503050406030204" pitchFamily="18" charset="0"/>
                                </a:rPr>
                                <m:t>−.0005</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10</m:t>
                                  </m:r>
                                </m:sup>
                              </m:sSubSup>
                            </m:e>
                          </m:d>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−.45</m:t>
                          </m:r>
                        </m:sup>
                      </m:sSup>
                      <m:r>
                        <a:rPr lang="en-US" i="1">
                          <a:latin typeface="Cambria Math" panose="02040503050406030204" pitchFamily="18" charset="0"/>
                        </a:rPr>
                        <m:t>=$63.76</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91"/>
                </a:stretch>
              </a:blipFill>
            </p:spPr>
            <p:txBody>
              <a:bodyPr/>
              <a:lstStyle/>
              <a:p>
                <a:r>
                  <a:rPr lang="en-US" dirty="0">
                    <a:noFill/>
                  </a:rPr>
                  <a:t> </a:t>
                </a:r>
              </a:p>
            </p:txBody>
          </p:sp>
        </mc:Fallback>
      </mc:AlternateContent>
    </p:spTree>
    <p:extLst>
      <p:ext uri="{BB962C8B-B14F-4D97-AF65-F5344CB8AC3E}">
        <p14:creationId xmlns:p14="http://schemas.microsoft.com/office/powerpoint/2010/main" val="145782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89039"/>
          </a:xfrm>
        </p:spPr>
        <p:txBody>
          <a:bodyPr>
            <a:normAutofit/>
          </a:bodyPr>
          <a:lstStyle/>
          <a:p>
            <a:r>
              <a:rPr lang="en-US" b="1" dirty="0"/>
              <a:t>B. Differential Equations in Financial Modeling</a:t>
            </a:r>
          </a:p>
        </p:txBody>
      </p:sp>
      <p:sp>
        <p:nvSpPr>
          <p:cNvPr id="3" name="Content Placeholder 2"/>
          <p:cNvSpPr>
            <a:spLocks noGrp="1"/>
          </p:cNvSpPr>
          <p:nvPr>
            <p:ph sz="quarter" idx="1"/>
          </p:nvPr>
        </p:nvSpPr>
        <p:spPr>
          <a:xfrm>
            <a:off x="402336" y="1527048"/>
            <a:ext cx="11338560" cy="4446050"/>
          </a:xfrm>
        </p:spPr>
        <p:txBody>
          <a:bodyPr>
            <a:normAutofit fontScale="77500" lnSpcReduction="20000"/>
          </a:bodyPr>
          <a:lstStyle/>
          <a:p>
            <a:r>
              <a:rPr lang="en-US" sz="3600" dirty="0"/>
              <a:t>A differential equation is defined to be an equation that involves one or more derivatives of  a dependent variable in terms of an independent variable. </a:t>
            </a:r>
          </a:p>
          <a:p>
            <a:r>
              <a:rPr lang="en-US" sz="3600" dirty="0"/>
              <a:t>The solution to a differential equation is an explicit function of the independent variable that, when substituted for the dependent variable in the differential equation, leads to an identity.</a:t>
            </a:r>
          </a:p>
          <a:p>
            <a:r>
              <a:rPr lang="en-US" sz="3600" dirty="0"/>
              <a:t>If a differential equation contains only the first derivative of the function, it is referred to as a </a:t>
            </a:r>
            <a:r>
              <a:rPr lang="en-US" sz="3600" i="1" dirty="0"/>
              <a:t>first order differential equation</a:t>
            </a:r>
            <a:endParaRPr lang="en-US" sz="3500" dirty="0"/>
          </a:p>
          <a:p>
            <a:endParaRPr lang="en-US" dirty="0"/>
          </a:p>
          <a:p>
            <a:pPr marL="0" indent="0">
              <a:buNone/>
            </a:pPr>
            <a:r>
              <a:rPr lang="en-US" dirty="0"/>
              <a:t>						</a:t>
            </a:r>
          </a:p>
        </p:txBody>
      </p:sp>
    </p:spTree>
    <p:extLst>
      <p:ext uri="{BB962C8B-B14F-4D97-AF65-F5344CB8AC3E}">
        <p14:creationId xmlns:p14="http://schemas.microsoft.com/office/powerpoint/2010/main" val="163104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Equations: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solidFill>
                      <a:schemeClr val="tx1"/>
                    </a:solidFill>
                  </a:rPr>
                  <a:t>Consider the following differential equation involving dependent variable </a:t>
                </a:r>
                <a:r>
                  <a:rPr lang="en-US" i="1" dirty="0">
                    <a:solidFill>
                      <a:schemeClr val="tx1"/>
                    </a:solidFill>
                  </a:rPr>
                  <a:t>x</a:t>
                </a:r>
                <a:r>
                  <a:rPr lang="en-US" dirty="0">
                    <a:solidFill>
                      <a:schemeClr val="tx1"/>
                    </a:solidFill>
                  </a:rPr>
                  <a:t> and independent variable </a:t>
                </a:r>
                <a:r>
                  <a:rPr lang="en-US" i="1" dirty="0">
                    <a:solidFill>
                      <a:schemeClr val="tx1"/>
                    </a:solidFill>
                  </a:rPr>
                  <a:t>t</a:t>
                </a:r>
                <a:r>
                  <a:rPr lang="en-US" dirty="0">
                    <a:solidFill>
                      <a:schemeClr val="tx1"/>
                    </a:solidFill>
                  </a:rPr>
                  <a:t>:</a:t>
                </a:r>
              </a:p>
              <a:p>
                <a:pPr marL="0" indent="0">
                  <a:buNone/>
                </a:pPr>
                <a:r>
                  <a:rPr lang="en-US" dirty="0">
                    <a:solidFill>
                      <a:schemeClr val="tx1"/>
                    </a:solidFill>
                  </a:rPr>
                  <a:t>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𝑑𝑥</m:t>
                        </m:r>
                      </m:num>
                      <m:den>
                        <m:r>
                          <a:rPr lang="en-US" sz="3200" i="1">
                            <a:solidFill>
                              <a:schemeClr val="tx1"/>
                            </a:solidFill>
                            <a:latin typeface="Cambria Math" panose="02040503050406030204" pitchFamily="18" charset="0"/>
                          </a:rPr>
                          <m:t>𝑑𝑡</m:t>
                        </m:r>
                      </m:den>
                    </m:f>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𝑡</m:t>
                    </m:r>
                  </m:oMath>
                </a14:m>
                <a:endParaRPr lang="en-US" sz="3200"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Its solution is:				</a:t>
                </a:r>
              </a:p>
              <a:p>
                <a:pPr marL="0" indent="0">
                  <a:buNone/>
                </a:pPr>
                <a:r>
                  <a:rPr lang="en-US"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1</m:t>
                        </m:r>
                      </m:num>
                      <m:den>
                        <m:r>
                          <a:rPr lang="en-US" sz="3200" i="1">
                            <a:solidFill>
                              <a:schemeClr val="tx1"/>
                            </a:solidFill>
                            <a:latin typeface="Cambria Math" panose="02040503050406030204" pitchFamily="18" charset="0"/>
                          </a:rPr>
                          <m:t>2</m:t>
                        </m:r>
                      </m:den>
                    </m:f>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𝑡</m:t>
                        </m:r>
                      </m:e>
                      <m:sup>
                        <m:r>
                          <a:rPr lang="en-US" sz="3200" i="1">
                            <a:solidFill>
                              <a:schemeClr val="tx1"/>
                            </a:solidFill>
                            <a:latin typeface="Cambria Math" panose="02040503050406030204" pitchFamily="18" charset="0"/>
                          </a:rPr>
                          <m:t>2</m:t>
                        </m:r>
                      </m:sup>
                    </m:sSup>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𝐶</m:t>
                    </m:r>
                  </m:oMath>
                </a14:m>
                <a:r>
                  <a:rPr lang="en-US" dirty="0">
                    <a:solidFill>
                      <a:schemeClr val="tx1"/>
                    </a:solidFill>
                  </a:rPr>
                  <a:t>	 </a:t>
                </a:r>
                <a:r>
                  <a:rPr lang="en-US" sz="2600" dirty="0">
                    <a:solidFill>
                      <a:schemeClr val="tx1"/>
                    </a:solidFill>
                  </a:rPr>
                  <a:t>where </a:t>
                </a:r>
                <a:r>
                  <a:rPr lang="en-US" sz="2600" i="1" dirty="0">
                    <a:solidFill>
                      <a:schemeClr val="tx1"/>
                    </a:solidFill>
                  </a:rPr>
                  <a:t>C</a:t>
                </a:r>
                <a:r>
                  <a:rPr lang="en-US" sz="2600" dirty="0">
                    <a:solidFill>
                      <a:schemeClr val="tx1"/>
                    </a:solidFill>
                  </a:rPr>
                  <a:t> is a constant</a:t>
                </a:r>
                <a:r>
                  <a:rPr lang="en-US" dirty="0">
                    <a:solidFill>
                      <a:schemeClr val="tx1"/>
                    </a:solidFill>
                  </a:rPr>
                  <a:t>							</a:t>
                </a: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68"/>
                </a:stretch>
              </a:blipFill>
            </p:spPr>
            <p:txBody>
              <a:bodyPr/>
              <a:lstStyle/>
              <a:p>
                <a:r>
                  <a:rPr lang="en-US">
                    <a:noFill/>
                  </a:rPr>
                  <a:t> </a:t>
                </a:r>
              </a:p>
            </p:txBody>
          </p:sp>
        </mc:Fallback>
      </mc:AlternateContent>
    </p:spTree>
    <p:extLst>
      <p:ext uri="{BB962C8B-B14F-4D97-AF65-F5344CB8AC3E}">
        <p14:creationId xmlns:p14="http://schemas.microsoft.com/office/powerpoint/2010/main" val="352194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Differential Equations In Financial Modeling: An Introduction</a:t>
            </a:r>
          </a:p>
        </p:txBody>
      </p:sp>
      <p:sp>
        <p:nvSpPr>
          <p:cNvPr id="3" name="Content Placeholder 2"/>
          <p:cNvSpPr>
            <a:spLocks noGrp="1"/>
          </p:cNvSpPr>
          <p:nvPr>
            <p:ph sz="quarter" idx="1"/>
          </p:nvPr>
        </p:nvSpPr>
        <p:spPr/>
        <p:txBody>
          <a:bodyPr/>
          <a:lstStyle/>
          <a:p>
            <a:pPr marL="0" indent="0">
              <a:buNone/>
            </a:pPr>
            <a:r>
              <a:rPr lang="en-US" dirty="0"/>
              <a:t>A </a:t>
            </a:r>
            <a:r>
              <a:rPr lang="en-US" i="1" dirty="0"/>
              <a:t>differential equation</a:t>
            </a:r>
            <a:r>
              <a:rPr lang="en-US" dirty="0"/>
              <a:t> can be structured to model the change (evolution or direction) of an asset’s price over time. </a:t>
            </a:r>
          </a:p>
          <a:p>
            <a:pPr marL="0" indent="0">
              <a:buNone/>
            </a:pPr>
            <a:r>
              <a:rPr lang="en-US" dirty="0"/>
              <a:t>From this equation, a second equation (</a:t>
            </a:r>
            <a:r>
              <a:rPr lang="en-US" i="1" dirty="0"/>
              <a:t>solution</a:t>
            </a:r>
            <a:r>
              <a:rPr lang="en-US" dirty="0"/>
              <a:t>) might be derived to describe the asset’s value (state or path) at a given point in time. </a:t>
            </a:r>
          </a:p>
          <a:p>
            <a:pPr marL="0" indent="0">
              <a:buNone/>
            </a:pPr>
            <a:r>
              <a:rPr lang="en-US" dirty="0"/>
              <a:t>The asset price is the dependent variable which is a function of the independent variable (time). </a:t>
            </a:r>
          </a:p>
          <a:p>
            <a:pPr marL="0" indent="0">
              <a:buNone/>
            </a:pPr>
            <a:r>
              <a:rPr lang="en-US" dirty="0"/>
              <a:t>More generally, one is interested in determining the solution for a dependent variable as a function of one or more independent variables. </a:t>
            </a:r>
          </a:p>
        </p:txBody>
      </p:sp>
    </p:spTree>
    <p:extLst>
      <p:ext uri="{BB962C8B-B14F-4D97-AF65-F5344CB8AC3E}">
        <p14:creationId xmlns:p14="http://schemas.microsoft.com/office/powerpoint/2010/main" val="235577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Separable Differential Equations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A differential equation is said to be </a:t>
                </a:r>
                <a:r>
                  <a:rPr lang="en-US" i="1" dirty="0"/>
                  <a:t>separable</a:t>
                </a:r>
                <a:r>
                  <a:rPr lang="en-US" dirty="0"/>
                  <a:t> if it can be rewritten in the form </a:t>
                </a:r>
                <a:r>
                  <a:rPr lang="en-US" i="1" dirty="0"/>
                  <a:t>g</a:t>
                </a:r>
                <a:r>
                  <a:rPr lang="en-US" dirty="0"/>
                  <a:t>(</a:t>
                </a:r>
                <a:r>
                  <a:rPr lang="en-US" i="1" dirty="0"/>
                  <a:t>x</a:t>
                </a:r>
                <a:r>
                  <a:rPr lang="en-US" dirty="0"/>
                  <a:t>)</a:t>
                </a:r>
                <a:r>
                  <a:rPr lang="en-US" i="1" dirty="0"/>
                  <a:t>dx</a:t>
                </a:r>
                <a:r>
                  <a:rPr lang="en-US" dirty="0"/>
                  <a:t> = </a:t>
                </a:r>
                <a:r>
                  <a:rPr lang="en-US" i="1" dirty="0"/>
                  <a:t>f</a:t>
                </a:r>
                <a:r>
                  <a:rPr lang="en-US" dirty="0"/>
                  <a:t>(</a:t>
                </a:r>
                <a:r>
                  <a:rPr lang="en-US" i="1" dirty="0"/>
                  <a:t>t</a:t>
                </a:r>
                <a:r>
                  <a:rPr lang="en-US" dirty="0"/>
                  <a:t>)</a:t>
                </a:r>
                <a:r>
                  <a:rPr lang="en-US" i="1" dirty="0" err="1"/>
                  <a:t>dt</a:t>
                </a:r>
                <a:r>
                  <a:rPr lang="en-US" dirty="0" err="1"/>
                  <a:t>.</a:t>
                </a:r>
                <a:r>
                  <a:rPr lang="en-US" dirty="0"/>
                  <a:t> A separable differential equation written in this form can be solved by the following: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 </m:t>
                          </m:r>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e>
                      </m:nary>
                    </m:oMath>
                  </m:oMathPara>
                </a14:m>
                <a:endParaRPr lang="en-US" dirty="0"/>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37418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Separable Differential Equations: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a:t>The following is an example of a separable differential equation:</a:t>
                </a:r>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panose="02040503050406030204" pitchFamily="18" charset="0"/>
                            </a:rPr>
                          </m:ctrlPr>
                        </m:fPr>
                        <m:num>
                          <m:r>
                            <a:rPr lang="en-US" sz="2900" i="1">
                              <a:latin typeface="Cambria Math" panose="02040503050406030204" pitchFamily="18" charset="0"/>
                            </a:rPr>
                            <m:t>𝑑𝑥</m:t>
                          </m:r>
                        </m:num>
                        <m:den>
                          <m:r>
                            <a:rPr lang="en-US" sz="2900" i="1">
                              <a:latin typeface="Cambria Math" panose="02040503050406030204" pitchFamily="18" charset="0"/>
                            </a:rPr>
                            <m:t>𝑑𝑡</m:t>
                          </m:r>
                        </m:den>
                      </m:f>
                      <m:r>
                        <a:rPr lang="en-US" sz="2900" i="1">
                          <a:latin typeface="Cambria Math" panose="02040503050406030204" pitchFamily="18" charset="0"/>
                        </a:rPr>
                        <m:t>=</m:t>
                      </m:r>
                      <m:r>
                        <a:rPr lang="en-US" sz="2900" i="1">
                          <a:latin typeface="Cambria Math" panose="02040503050406030204" pitchFamily="18" charset="0"/>
                        </a:rPr>
                        <m:t>𝑡</m:t>
                      </m:r>
                      <m:sSup>
                        <m:sSupPr>
                          <m:ctrlPr>
                            <a:rPr lang="en-US" sz="2900" i="1">
                              <a:latin typeface="Cambria Math" panose="02040503050406030204" pitchFamily="18" charset="0"/>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r>
                        <a:rPr lang="en-US" sz="2900" i="1">
                          <a:latin typeface="Cambria Math" panose="02040503050406030204" pitchFamily="18" charset="0"/>
                        </a:rPr>
                        <m:t>−2</m:t>
                      </m:r>
                      <m:r>
                        <a:rPr lang="en-US" sz="2900" i="1">
                          <a:latin typeface="Cambria Math" panose="02040503050406030204" pitchFamily="18" charset="0"/>
                        </a:rPr>
                        <m:t>𝑡𝑥</m:t>
                      </m:r>
                    </m:oMath>
                  </m:oMathPara>
                </a14:m>
                <a:endParaRPr lang="en-US" sz="2900" dirty="0"/>
              </a:p>
              <a:p>
                <a:pPr marL="0" indent="0">
                  <a:buNone/>
                </a:pPr>
                <a:r>
                  <a:rPr lang="en-US" sz="3200" dirty="0"/>
                  <a:t> </a:t>
                </a:r>
              </a:p>
              <a:p>
                <a:pPr marL="0" indent="0">
                  <a:buNone/>
                </a:pPr>
                <a:r>
                  <a:rPr lang="en-US" sz="2900" dirty="0"/>
                  <a:t>We separate as follows:    </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𝑑𝑥</m:t>
                        </m:r>
                      </m:num>
                      <m:den>
                        <m:r>
                          <a:rPr lang="en-US" sz="3200" i="1">
                            <a:latin typeface="Cambria Math" panose="02040503050406030204" pitchFamily="18" charset="0"/>
                          </a:rPr>
                          <m:t>𝑑𝑡</m:t>
                        </m:r>
                      </m:den>
                    </m:f>
                    <m:r>
                      <a:rPr lang="en-US" sz="3200" i="1">
                        <a:latin typeface="Cambria Math" panose="02040503050406030204" pitchFamily="18" charset="0"/>
                      </a:rPr>
                      <m:t>=</m:t>
                    </m:r>
                    <m:r>
                      <a:rPr lang="en-US" sz="3200" i="1">
                        <a:latin typeface="Cambria Math" panose="02040503050406030204" pitchFamily="18" charset="0"/>
                      </a:rPr>
                      <m:t>𝑡</m:t>
                    </m:r>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 </m:t>
                    </m:r>
                  </m:oMath>
                </a14:m>
                <a:r>
                  <a:rPr lang="en-US" sz="3200" b="0" i="1" dirty="0">
                    <a:latin typeface="Cambria Math" panose="02040503050406030204" pitchFamily="18" charset="0"/>
                  </a:rPr>
                  <a:t>                </a:t>
                </a:r>
              </a:p>
              <a:p>
                <a:pPr marL="0" indent="0">
                  <a:buNone/>
                </a:pPr>
                <a:r>
                  <a:rPr lang="en-US" sz="3200" b="0" i="1" dirty="0">
                    <a:latin typeface="Cambria Math" panose="02040503050406030204" pitchFamily="18" charset="0"/>
                  </a:rPr>
                  <a:t>        </a:t>
                </a:r>
              </a:p>
              <a:p>
                <a:pPr marL="0" indent="0">
                  <a:buNone/>
                </a:pPr>
                <a:r>
                  <a:rPr lang="en-US" sz="3200" i="1" dirty="0">
                    <a:latin typeface="Cambria Math" panose="020405030504060302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𝑑𝑥</m:t>
                        </m:r>
                      </m:num>
                      <m:den>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m:t>
                    </m:r>
                    <m:r>
                      <a:rPr lang="en-US" sz="3200" i="1">
                        <a:latin typeface="Cambria Math" panose="02040503050406030204" pitchFamily="18" charset="0"/>
                      </a:rPr>
                      <m:t>𝑡𝑑𝑡</m:t>
                    </m:r>
                  </m:oMath>
                </a14:m>
                <a:r>
                  <a:rPr lang="en-US" sz="3200" dirty="0"/>
                  <a:t>     or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1</m:t>
                        </m:r>
                      </m:num>
                      <m:den>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𝑑𝑥</m:t>
                    </m:r>
                    <m:r>
                      <a:rPr lang="en-US" sz="3200" i="1">
                        <a:latin typeface="Cambria Math" panose="02040503050406030204" pitchFamily="18" charset="0"/>
                      </a:rPr>
                      <m:t>=</m:t>
                    </m:r>
                    <m:r>
                      <a:rPr lang="en-US" sz="3200" i="1">
                        <a:latin typeface="Cambria Math" panose="02040503050406030204" pitchFamily="18" charset="0"/>
                      </a:rPr>
                      <m:t>𝑡𝑑𝑡</m:t>
                    </m:r>
                  </m:oMath>
                </a14:m>
                <a:r>
                  <a:rPr lang="en-US" sz="3200" dirty="0"/>
                  <a:t>              </a:t>
                </a:r>
                <a14:m>
                  <m:oMath xmlns:m="http://schemas.openxmlformats.org/officeDocument/2006/math">
                    <m:nary>
                      <m:naryPr>
                        <m:limLoc m:val="undOvr"/>
                        <m:subHide m:val="on"/>
                        <m:supHide m:val="on"/>
                        <m:ctrlPr>
                          <a:rPr lang="en-US" sz="3200" i="1">
                            <a:latin typeface="Cambria Math" panose="02040503050406030204" pitchFamily="18" charset="0"/>
                          </a:rPr>
                        </m:ctrlPr>
                      </m:naryPr>
                      <m:sub/>
                      <m:sup/>
                      <m:e>
                        <m:f>
                          <m:fPr>
                            <m:ctrlPr>
                              <a:rPr lang="en-US" sz="3200" i="1">
                                <a:latin typeface="Cambria Math" panose="02040503050406030204" pitchFamily="18" charset="0"/>
                              </a:rPr>
                            </m:ctrlPr>
                          </m:fPr>
                          <m:num>
                            <m:r>
                              <a:rPr lang="en-US" sz="3200" i="1">
                                <a:latin typeface="Cambria Math" panose="02040503050406030204" pitchFamily="18" charset="0"/>
                              </a:rPr>
                              <m:t>1</m:t>
                            </m:r>
                          </m:num>
                          <m:den>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𝑑𝑥</m:t>
                        </m:r>
                      </m:e>
                    </m:nary>
                    <m:r>
                      <a:rPr lang="en-US" sz="3200" i="1">
                        <a:latin typeface="Cambria Math" panose="02040503050406030204" pitchFamily="18" charset="0"/>
                      </a:rPr>
                      <m:t>=</m:t>
                    </m:r>
                    <m:nary>
                      <m:naryPr>
                        <m:limLoc m:val="undOvr"/>
                        <m:subHide m:val="on"/>
                        <m:supHide m:val="on"/>
                        <m:ctrlPr>
                          <a:rPr lang="en-US" sz="3200" i="1">
                            <a:latin typeface="Cambria Math" panose="02040503050406030204" pitchFamily="18" charset="0"/>
                          </a:rPr>
                        </m:ctrlPr>
                      </m:naryPr>
                      <m:sub/>
                      <m:sup/>
                      <m:e>
                        <m:r>
                          <a:rPr lang="en-US" sz="3200" i="1">
                            <a:latin typeface="Cambria Math" panose="02040503050406030204" pitchFamily="18" charset="0"/>
                          </a:rPr>
                          <m:t>𝑡𝑑𝑡</m:t>
                        </m:r>
                      </m:e>
                    </m:nary>
                  </m:oMath>
                </a14:m>
                <a:endParaRPr lang="en-US" sz="32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
        <p:nvSpPr>
          <p:cNvPr id="4" name="Right Arrow 3"/>
          <p:cNvSpPr/>
          <p:nvPr/>
        </p:nvSpPr>
        <p:spPr>
          <a:xfrm>
            <a:off x="519503" y="5275009"/>
            <a:ext cx="575187" cy="20647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544652" y="5275009"/>
            <a:ext cx="575187" cy="20647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178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Growth Models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pPr marL="0" indent="0">
                  <a:buNone/>
                </a:pPr>
                <a:r>
                  <a:rPr lang="en-US" dirty="0">
                    <a:solidFill>
                      <a:schemeClr val="tx1"/>
                    </a:solidFill>
                  </a:rPr>
                  <a:t>Consider the separable differential equation :             	</a:t>
                </a:r>
              </a:p>
              <a:p>
                <a:pPr marL="0" indent="0">
                  <a:buNone/>
                </a:pPr>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𝑑𝑥</m:t>
                        </m:r>
                      </m:num>
                      <m:den>
                        <m:r>
                          <a:rPr lang="en-US" i="1">
                            <a:solidFill>
                              <a:schemeClr val="tx1"/>
                            </a:solidFill>
                            <a:latin typeface="Cambria Math" panose="02040503050406030204" pitchFamily="18" charset="0"/>
                          </a:rPr>
                          <m:t>𝑑𝑡</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𝑟𝑥</m:t>
                    </m:r>
                  </m:oMath>
                </a14:m>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To solve this equation, we first separate the variables as follows:          	</a:t>
                </a:r>
              </a:p>
              <a:p>
                <a:pPr marL="0" indent="0">
                  <a:buNone/>
                </a:pPr>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𝑑𝑥</m:t>
                        </m:r>
                      </m:num>
                      <m:den>
                        <m:r>
                          <a:rPr lang="en-US" i="1">
                            <a:solidFill>
                              <a:schemeClr val="tx1"/>
                            </a:solidFill>
                            <a:latin typeface="Cambria Math" panose="02040503050406030204" pitchFamily="18" charset="0"/>
                          </a:rPr>
                          <m:t>𝑑𝑡</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𝑟𝑥</m:t>
                    </m:r>
                  </m:oMath>
                </a14:m>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𝑥</m:t>
                        </m:r>
                      </m:den>
                    </m:f>
                    <m:r>
                      <a:rPr lang="en-US" i="1">
                        <a:solidFill>
                          <a:schemeClr val="tx1"/>
                        </a:solidFill>
                        <a:latin typeface="Cambria Math" panose="02040503050406030204" pitchFamily="18" charset="0"/>
                      </a:rPr>
                      <m:t>𝑑𝑥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𝑟𝑑𝑡</m:t>
                    </m:r>
                  </m:oMath>
                </a14:m>
                <a:r>
                  <a:rPr lang="en-US" dirty="0">
                    <a:solidFill>
                      <a:schemeClr val="tx1"/>
                    </a:solidFill>
                  </a:rPr>
                  <a:t>   </a:t>
                </a:r>
              </a:p>
              <a:p>
                <a:pPr marL="0" indent="0">
                  <a:buNone/>
                </a:pPr>
                <a:r>
                  <a:rPr lang="en-US" dirty="0">
                    <a:solidFill>
                      <a:schemeClr val="tx1"/>
                    </a:solidFill>
                  </a:rPr>
                  <a:t>Next we integrate both sides and obtain a </a:t>
                </a:r>
                <a:r>
                  <a:rPr lang="en-US" i="1" dirty="0">
                    <a:solidFill>
                      <a:schemeClr val="tx1"/>
                    </a:solidFill>
                  </a:rPr>
                  <a:t>general solution</a:t>
                </a:r>
                <a:r>
                  <a:rPr lang="en-US" dirty="0">
                    <a:solidFill>
                      <a:schemeClr val="tx1"/>
                    </a:solidFill>
                  </a:rPr>
                  <a:t> for </a:t>
                </a:r>
                <a:r>
                  <a:rPr lang="en-US" i="1" dirty="0">
                    <a:solidFill>
                      <a:schemeClr val="tx1"/>
                    </a:solidFill>
                  </a:rPr>
                  <a:t>x</a:t>
                </a:r>
                <a:r>
                  <a:rPr lang="en-US" dirty="0">
                    <a:solidFill>
                      <a:schemeClr val="tx1"/>
                    </a:solidFill>
                  </a:rPr>
                  <a:t>:</a:t>
                </a:r>
              </a:p>
              <a:p>
                <a:pPr marL="0" indent="0">
                  <a:buNone/>
                </a:pPr>
                <a14:m>
                  <m:oMath xmlns:m="http://schemas.openxmlformats.org/officeDocument/2006/math">
                    <m:nary>
                      <m:naryPr>
                        <m:limLoc m:val="undOvr"/>
                        <m:subHide m:val="on"/>
                        <m:supHide m:val="on"/>
                        <m:ctrlPr>
                          <a:rPr lang="en-US" i="1">
                            <a:solidFill>
                              <a:schemeClr val="tx1"/>
                            </a:solidFill>
                            <a:latin typeface="Cambria Math" panose="02040503050406030204" pitchFamily="18" charset="0"/>
                          </a:rPr>
                        </m:ctrlPr>
                      </m:naryPr>
                      <m:sub/>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𝑥</m:t>
                            </m:r>
                          </m:den>
                        </m:f>
                        <m:r>
                          <a:rPr lang="en-US" i="1">
                            <a:solidFill>
                              <a:schemeClr val="tx1"/>
                            </a:solidFill>
                            <a:latin typeface="Cambria Math" panose="02040503050406030204" pitchFamily="18" charset="0"/>
                          </a:rPr>
                          <m:t>𝑑𝑥</m:t>
                        </m:r>
                        <m:r>
                          <a:rPr lang="en-US" i="1">
                            <a:solidFill>
                              <a:schemeClr val="tx1"/>
                            </a:solidFill>
                            <a:latin typeface="Cambria Math" panose="02040503050406030204" pitchFamily="18" charset="0"/>
                          </a:rPr>
                          <m:t>= </m:t>
                        </m:r>
                        <m:nary>
                          <m:naryPr>
                            <m:limLoc m:val="undOvr"/>
                            <m:subHide m:val="on"/>
                            <m:supHide m:val="on"/>
                            <m:ctrlPr>
                              <a:rPr lang="en-US" i="1">
                                <a:solidFill>
                                  <a:schemeClr val="tx1"/>
                                </a:solidFill>
                                <a:latin typeface="Cambria Math" panose="02040503050406030204" pitchFamily="18" charset="0"/>
                              </a:rPr>
                            </m:ctrlPr>
                          </m:naryPr>
                          <m:sub/>
                          <m:sup/>
                          <m:e>
                            <m:r>
                              <a:rPr lang="en-US" i="1">
                                <a:solidFill>
                                  <a:schemeClr val="tx1"/>
                                </a:solidFill>
                                <a:latin typeface="Cambria Math" panose="02040503050406030204" pitchFamily="18" charset="0"/>
                              </a:rPr>
                              <m:t>𝑟𝑑𝑡</m:t>
                            </m:r>
                          </m:e>
                        </m:nary>
                      </m:e>
                    </m:nary>
                  </m:oMath>
                </a14:m>
                <a:r>
                  <a:rPr lang="en-US" dirty="0">
                    <a:solidFill>
                      <a:schemeClr val="tx1"/>
                    </a:solidFill>
                  </a:rPr>
                  <a:t>        	</a:t>
                </a:r>
                <a14:m>
                  <m:oMath xmlns:m="http://schemas.openxmlformats.org/officeDocument/2006/math">
                    <m:func>
                      <m:funcPr>
                        <m:ctrlPr>
                          <a:rPr lang="en-US" i="1" smtClean="0">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r>
                          <a:rPr lang="en-US" i="1">
                            <a:solidFill>
                              <a:schemeClr val="tx1"/>
                            </a:solidFill>
                            <a:latin typeface="Cambria Math" panose="02040503050406030204" pitchFamily="18" charset="0"/>
                          </a:rPr>
                          <m:t>|</m:t>
                        </m:r>
                      </m:fName>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𝑟𝑡</m:t>
                    </m:r>
                    <m:r>
                      <a:rPr lang="en-US" i="1">
                        <a:solidFill>
                          <a:schemeClr val="tx1"/>
                        </a:solidFill>
                        <a:latin typeface="Cambria Math" panose="02040503050406030204" pitchFamily="18" charset="0"/>
                      </a:rPr>
                      <m:t>+</m:t>
                    </m:r>
                  </m:oMath>
                </a14:m>
                <a:r>
                  <a:rPr lang="en-US" dirty="0">
                    <a:solidFill>
                      <a:schemeClr val="tx1"/>
                    </a:solidFill>
                  </a:rPr>
                  <a:t>C</a:t>
                </a:r>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ight Arrow 3"/>
          <p:cNvSpPr/>
          <p:nvPr/>
        </p:nvSpPr>
        <p:spPr>
          <a:xfrm>
            <a:off x="4650659" y="3994945"/>
            <a:ext cx="816077" cy="2624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944761" y="5228893"/>
            <a:ext cx="816077" cy="2624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42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Models </a:t>
            </a:r>
            <a:r>
              <a:rPr lang="en-US" sz="2500" dirty="0"/>
              <a:t>(Continued)</a:t>
            </a: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426087" y="1491422"/>
            <a:ext cx="11338560" cy="4572000"/>
          </a:xfrm>
          <a:blipFill rotWithShape="0">
            <a:blip r:embed="rId2" cstate="print"/>
            <a:stretch>
              <a:fillRect l="-914"/>
            </a:stretch>
          </a:blipFill>
        </p:spPr>
        <p:txBody>
          <a:bodyPr/>
          <a:lstStyle/>
          <a:p>
            <a:pPr>
              <a:buNone/>
            </a:pPr>
            <a:r>
              <a:rPr lang="en-US" dirty="0">
                <a:noFill/>
              </a:rPr>
              <a:t> </a:t>
            </a:r>
          </a:p>
        </p:txBody>
      </p:sp>
    </p:spTree>
    <p:extLst>
      <p:ext uri="{BB962C8B-B14F-4D97-AF65-F5344CB8AC3E}">
        <p14:creationId xmlns:p14="http://schemas.microsoft.com/office/powerpoint/2010/main" val="43919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Security Returns In Continuous Time</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62500" lnSpcReduction="20000"/>
              </a:bodyPr>
              <a:lstStyle/>
              <a:p>
                <a:pPr marL="0" indent="0">
                  <a:buNone/>
                </a:pPr>
                <a:r>
                  <a:rPr lang="en-US" sz="3500" dirty="0"/>
                  <a:t>Suppose that the evolution of a stock’s price is modeled by the following separable differential equation:</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m:oMathPara>
                </a14:m>
                <a:endParaRPr lang="en-US" dirty="0"/>
              </a:p>
              <a:p>
                <a:pPr marL="0" indent="0">
                  <a:buNone/>
                </a:pPr>
                <a:r>
                  <a:rPr lang="en-US" dirty="0"/>
                  <a:t>		</a:t>
                </a:r>
              </a:p>
              <a:p>
                <a:pPr marL="0" indent="0">
                  <a:buNone/>
                </a:pPr>
                <a:r>
                  <a:rPr lang="en-US" sz="3500" i="1" dirty="0"/>
                  <a:t>where µ represents the security’s drift or mean instantaneous rate of return. </a:t>
                </a:r>
              </a:p>
              <a:p>
                <a:pPr marL="0" indent="0">
                  <a:buNone/>
                </a:pPr>
                <a:r>
                  <a:rPr lang="en-US" sz="3500" dirty="0"/>
                  <a:t> </a:t>
                </a:r>
                <a:endParaRPr lang="en-US" sz="3500" dirty="0">
                  <a:solidFill>
                    <a:schemeClr val="tx1"/>
                  </a:solidFill>
                </a:endParaRPr>
              </a:p>
              <a:p>
                <a:pPr marL="0" indent="0">
                  <a:buNone/>
                </a:pPr>
                <a:r>
                  <a:rPr lang="en-US" sz="3500" dirty="0">
                    <a:solidFill>
                      <a:schemeClr val="tx1"/>
                    </a:solidFill>
                  </a:rPr>
                  <a:t>This differential equation is identical to “Growth Models,” and the solution is: </a:t>
                </a:r>
              </a:p>
              <a:p>
                <a:pPr marL="0" indent="0">
                  <a:buNone/>
                </a:pPr>
                <a:r>
                  <a:rPr lang="en-US" sz="3500"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sz="3500" i="1">
                              <a:solidFill>
                                <a:schemeClr val="tx1"/>
                              </a:solidFill>
                              <a:latin typeface="Cambria Math" panose="02040503050406030204" pitchFamily="18" charset="0"/>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𝑡</m:t>
                          </m:r>
                        </m:sub>
                      </m:sSub>
                      <m:r>
                        <a:rPr lang="en-US" sz="3500" i="1">
                          <a:solidFill>
                            <a:schemeClr val="tx1"/>
                          </a:solidFill>
                          <a:latin typeface="Cambria Math" panose="02040503050406030204" pitchFamily="18" charset="0"/>
                        </a:rPr>
                        <m:t>=</m:t>
                      </m:r>
                      <m:sSup>
                        <m:sSupPr>
                          <m:ctrlPr>
                            <a:rPr lang="en-US" sz="3500" i="1">
                              <a:solidFill>
                                <a:schemeClr val="tx1"/>
                              </a:solidFill>
                              <a:latin typeface="Cambria Math" panose="02040503050406030204" pitchFamily="18" charset="0"/>
                            </a:rPr>
                          </m:ctrlPr>
                        </m:sSupPr>
                        <m:e>
                          <m:r>
                            <a:rPr lang="en-US" sz="3500" i="1">
                              <a:solidFill>
                                <a:schemeClr val="tx1"/>
                              </a:solidFill>
                              <a:latin typeface="Cambria Math" panose="02040503050406030204" pitchFamily="18" charset="0"/>
                            </a:rPr>
                            <m:t>𝐾𝑒</m:t>
                          </m:r>
                        </m:e>
                        <m:sup>
                          <m:r>
                            <a:rPr lang="en-US" sz="3500" i="1">
                              <a:solidFill>
                                <a:schemeClr val="tx1"/>
                              </a:solidFill>
                              <a:latin typeface="Cambria Math" panose="02040503050406030204" pitchFamily="18" charset="0"/>
                            </a:rPr>
                            <m:t>𝜇</m:t>
                          </m:r>
                          <m:r>
                            <a:rPr lang="en-US" sz="3500" i="1">
                              <a:solidFill>
                                <a:schemeClr val="tx1"/>
                              </a:solidFill>
                              <a:latin typeface="Cambria Math" panose="02040503050406030204" pitchFamily="18" charset="0"/>
                            </a:rPr>
                            <m:t>𝑡</m:t>
                          </m:r>
                        </m:sup>
                      </m:sSup>
                    </m:oMath>
                  </m:oMathPara>
                </a14:m>
                <a:endParaRPr lang="en-US" sz="3500" dirty="0">
                  <a:solidFill>
                    <a:schemeClr val="tx1"/>
                  </a:solidFill>
                </a:endParaRPr>
              </a:p>
              <a:p>
                <a:pPr marL="0" indent="0">
                  <a:buNone/>
                </a:pPr>
                <a:r>
                  <a:rPr lang="en-US" sz="3500" dirty="0">
                    <a:solidFill>
                      <a:schemeClr val="tx1"/>
                    </a:solidFill>
                  </a:rPr>
                  <a:t> </a:t>
                </a:r>
              </a:p>
              <a:p>
                <a:pPr marL="0" indent="0">
                  <a:buNone/>
                </a:pPr>
                <a:r>
                  <a:rPr lang="en-US" sz="3500" dirty="0">
                    <a:solidFill>
                      <a:schemeClr val="tx1"/>
                    </a:solidFill>
                  </a:rPr>
                  <a:t>Observe that </a:t>
                </a:r>
                <a:r>
                  <a:rPr lang="en-US" sz="3500" i="1" dirty="0">
                    <a:solidFill>
                      <a:schemeClr val="tx1"/>
                    </a:solidFill>
                  </a:rPr>
                  <a:t>K</a:t>
                </a:r>
                <a:r>
                  <a:rPr lang="en-US" sz="3500" dirty="0">
                    <a:solidFill>
                      <a:schemeClr val="tx1"/>
                    </a:solidFill>
                  </a:rPr>
                  <a:t> equals the stock’s price </a:t>
                </a:r>
                <a:r>
                  <a:rPr lang="en-US" sz="3500" i="1" dirty="0">
                    <a:solidFill>
                      <a:schemeClr val="tx1"/>
                    </a:solidFill>
                  </a:rPr>
                  <a:t>S</a:t>
                </a:r>
                <a:r>
                  <a:rPr lang="en-US" sz="3500" baseline="-25000" dirty="0">
                    <a:solidFill>
                      <a:schemeClr val="tx1"/>
                    </a:solidFill>
                  </a:rPr>
                  <a:t>0</a:t>
                </a:r>
                <a:r>
                  <a:rPr lang="en-US" sz="3500" dirty="0">
                    <a:solidFill>
                      <a:schemeClr val="tx1"/>
                    </a:solidFill>
                  </a:rPr>
                  <a:t> at time zero (</a:t>
                </a:r>
                <a:r>
                  <a:rPr lang="en-US" sz="3500" i="1" dirty="0">
                    <a:solidFill>
                      <a:schemeClr val="tx1"/>
                    </a:solidFill>
                  </a:rPr>
                  <a:t>K</a:t>
                </a:r>
                <a:r>
                  <a:rPr lang="en-US" sz="3500" dirty="0">
                    <a:solidFill>
                      <a:schemeClr val="tx1"/>
                    </a:solidFill>
                  </a:rPr>
                  <a:t> can equal any constant), the particular solution to would be:</a:t>
                </a:r>
              </a:p>
              <a:p>
                <a:pPr marL="0" indent="0">
                  <a:buNone/>
                </a:pPr>
                <a14:m>
                  <m:oMathPara xmlns:m="http://schemas.openxmlformats.org/officeDocument/2006/math">
                    <m:oMathParaPr>
                      <m:jc m:val="centerGroup"/>
                    </m:oMathParaPr>
                    <m:oMath xmlns:m="http://schemas.openxmlformats.org/officeDocument/2006/math">
                      <m:sSub>
                        <m:sSubPr>
                          <m:ctrlPr>
                            <a:rPr lang="en-US" sz="3500" i="1">
                              <a:solidFill>
                                <a:schemeClr val="tx1"/>
                              </a:solidFill>
                              <a:latin typeface="Cambria Math" panose="02040503050406030204" pitchFamily="18" charset="0"/>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𝑡</m:t>
                          </m:r>
                        </m:sub>
                      </m:sSub>
                      <m:r>
                        <a:rPr lang="en-US" sz="3500" i="1">
                          <a:solidFill>
                            <a:schemeClr val="tx1"/>
                          </a:solidFill>
                          <a:latin typeface="Cambria Math" panose="02040503050406030204" pitchFamily="18" charset="0"/>
                        </a:rPr>
                        <m:t>=</m:t>
                      </m:r>
                      <m:sSub>
                        <m:sSubPr>
                          <m:ctrlPr>
                            <a:rPr lang="en-US" sz="3500" i="1">
                              <a:solidFill>
                                <a:schemeClr val="tx1"/>
                              </a:solidFill>
                              <a:latin typeface="Cambria Math" panose="02040503050406030204" pitchFamily="18" charset="0"/>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0</m:t>
                          </m:r>
                        </m:sub>
                      </m:sSub>
                      <m:sSup>
                        <m:sSupPr>
                          <m:ctrlPr>
                            <a:rPr lang="en-US" sz="3500" i="1">
                              <a:solidFill>
                                <a:schemeClr val="tx1"/>
                              </a:solidFill>
                              <a:latin typeface="Cambria Math" panose="02040503050406030204" pitchFamily="18" charset="0"/>
                            </a:rPr>
                          </m:ctrlPr>
                        </m:sSupPr>
                        <m:e>
                          <m:r>
                            <a:rPr lang="en-US" sz="3500" i="1">
                              <a:solidFill>
                                <a:schemeClr val="tx1"/>
                              </a:solidFill>
                              <a:latin typeface="Cambria Math" panose="02040503050406030204" pitchFamily="18" charset="0"/>
                            </a:rPr>
                            <m:t>𝑒</m:t>
                          </m:r>
                        </m:e>
                        <m:sup>
                          <m:r>
                            <a:rPr lang="en-US" sz="3500" i="1">
                              <a:solidFill>
                                <a:schemeClr val="tx1"/>
                              </a:solidFill>
                              <a:latin typeface="Cambria Math" panose="02040503050406030204" pitchFamily="18" charset="0"/>
                            </a:rPr>
                            <m:t>𝜇</m:t>
                          </m:r>
                          <m:r>
                            <a:rPr lang="en-US" sz="3500" i="1">
                              <a:solidFill>
                                <a:schemeClr val="tx1"/>
                              </a:solidFill>
                              <a:latin typeface="Cambria Math" panose="02040503050406030204" pitchFamily="18" charset="0"/>
                            </a:rPr>
                            <m:t>𝑡</m:t>
                          </m:r>
                        </m:sup>
                      </m:sSup>
                    </m:oMath>
                  </m:oMathPara>
                </a14:m>
                <a:endParaRPr lang="en-US" sz="3500"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699" t="-2400"/>
                </a:stretch>
              </a:blipFill>
            </p:spPr>
            <p:txBody>
              <a:bodyPr/>
              <a:lstStyle/>
              <a:p>
                <a:r>
                  <a:rPr lang="en-US">
                    <a:noFill/>
                  </a:rPr>
                  <a:t> </a:t>
                </a:r>
              </a:p>
            </p:txBody>
          </p:sp>
        </mc:Fallback>
      </mc:AlternateContent>
    </p:spTree>
    <p:extLst>
      <p:ext uri="{BB962C8B-B14F-4D97-AF65-F5344CB8AC3E}">
        <p14:creationId xmlns:p14="http://schemas.microsoft.com/office/powerpoint/2010/main" val="85048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Doubling An Investment Amount</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02336" y="1527048"/>
                <a:ext cx="11338560" cy="4795094"/>
              </a:xfrm>
            </p:spPr>
            <p:txBody>
              <a:bodyPr>
                <a:normAutofit fontScale="85000" lnSpcReduction="20000"/>
              </a:bodyPr>
              <a:lstStyle/>
              <a:p>
                <a:pPr marL="0" indent="0">
                  <a:buNone/>
                </a:pPr>
                <a:r>
                  <a:rPr lang="en-US" dirty="0"/>
                  <a:t>Consider a security with value </a:t>
                </a:r>
                <a:r>
                  <a:rPr lang="en-US" i="1" dirty="0"/>
                  <a:t>S</a:t>
                </a:r>
                <a:r>
                  <a:rPr lang="en-US" baseline="-25000" dirty="0"/>
                  <a:t>t</a:t>
                </a:r>
                <a:r>
                  <a:rPr lang="en-US" dirty="0"/>
                  <a:t> in time </a:t>
                </a:r>
                <a:r>
                  <a:rPr lang="en-US" i="1" dirty="0"/>
                  <a:t>t</a:t>
                </a:r>
                <a:r>
                  <a:rPr lang="en-US" dirty="0"/>
                  <a:t> generating returns on a continuous basis such that the security’s price doubles every 7 years. Suppose that the value of this security after 10 years was $50. What would have been the initial value </a:t>
                </a:r>
                <a:r>
                  <a:rPr lang="en-US" i="1" dirty="0"/>
                  <a:t>S</a:t>
                </a:r>
                <a:r>
                  <a:rPr lang="en-US" baseline="-25000" dirty="0"/>
                  <a:t>0</a:t>
                </a:r>
                <a:r>
                  <a:rPr lang="en-US" dirty="0"/>
                  <a:t> of this security? </a:t>
                </a:r>
              </a:p>
              <a:p>
                <a:pPr marL="0" indent="0">
                  <a:buNone/>
                </a:pPr>
                <a:r>
                  <a:rPr lang="en-US" dirty="0"/>
                  <a:t>Solution:  </a:t>
                </a:r>
              </a:p>
              <a:p>
                <a:pPr marL="0" indent="0">
                  <a:buNone/>
                </a:pPr>
                <a:r>
                  <a:rPr lang="en-US" dirty="0"/>
                  <a:t>This security price which can also be depicted by the security’s return generating process: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a:latin typeface="Cambria Math" panose="02040503050406030204" pitchFamily="18" charset="0"/>
                      </a:rPr>
                      <m:t> </m:t>
                    </m:r>
                  </m:oMath>
                </a14:m>
                <a:r>
                  <a:rPr lang="en-US" dirty="0">
                    <a:latin typeface="Cambria Math" panose="02040503050406030204" pitchFamily="18" charset="0"/>
                  </a:rPr>
                  <a:t> and its solution: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0</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𝜇</m:t>
                        </m:r>
                        <m:r>
                          <a:rPr lang="en-US" sz="2800" i="1">
                            <a:latin typeface="Cambria Math" panose="02040503050406030204" pitchFamily="18" charset="0"/>
                          </a:rPr>
                          <m:t>𝑡</m:t>
                        </m:r>
                      </m:sup>
                    </m:sSup>
                  </m:oMath>
                </a14:m>
                <a:r>
                  <a:rPr lang="en-US" dirty="0"/>
                  <a:t>,  then            </a:t>
                </a:r>
              </a:p>
              <a:p>
                <a:pPr marL="0" indent="0">
                  <a:buNone/>
                </a:pPr>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7</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7</m:t>
                        </m:r>
                        <m:r>
                          <a:rPr lang="en-US" i="1">
                            <a:latin typeface="Cambria Math" panose="02040503050406030204" pitchFamily="18" charset="0"/>
                          </a:rPr>
                          <m:t>𝜇</m:t>
                        </m:r>
                      </m:sup>
                    </m:sSup>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a:t>           </a:t>
                </a:r>
                <a:r>
                  <a:rPr lang="en-US" i="1" dirty="0"/>
                  <a:t>µ</a:t>
                </a:r>
                <a:r>
                  <a:rPr lang="en-US" dirty="0"/>
                  <a:t> = </a:t>
                </a:r>
                <a:r>
                  <a:rPr lang="en-US" i="1" dirty="0"/>
                  <a:t>ln</a:t>
                </a:r>
                <a:r>
                  <a:rPr lang="en-US" dirty="0"/>
                  <a:t>(2) ÷ 7 = .09902</a:t>
                </a:r>
              </a:p>
              <a:p>
                <a:pPr marL="0" indent="0">
                  <a:buNone/>
                </a:pPr>
                <a:endParaRPr lang="en-US" dirty="0"/>
              </a:p>
              <a:p>
                <a:pPr marL="0" indent="0">
                  <a:buNone/>
                </a:pPr>
                <a:r>
                  <a:rPr lang="en-US" dirty="0"/>
                  <a:t>With this result, we can easily solve for the security's initial value: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−10×.09902</m:t>
                          </m:r>
                        </m:sup>
                      </m:sSup>
                      <m:r>
                        <a:rPr lang="en-US" i="1">
                          <a:latin typeface="Cambria Math" panose="02040503050406030204" pitchFamily="18" charset="0"/>
                        </a:rPr>
                        <m:t>=$50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−10×.09902</m:t>
                          </m:r>
                        </m:sup>
                      </m:sSup>
                      <m:r>
                        <a:rPr lang="en-US" i="1">
                          <a:latin typeface="Cambria Math" panose="02040503050406030204" pitchFamily="18" charset="0"/>
                        </a:rPr>
                        <m:t>=$18.58</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a:blip r:embed="rId2"/>
                <a:stretch>
                  <a:fillRect l="-753" t="-2417"/>
                </a:stretch>
              </a:blipFill>
            </p:spPr>
            <p:txBody>
              <a:bodyPr/>
              <a:lstStyle/>
              <a:p>
                <a:r>
                  <a:rPr lang="en-US">
                    <a:noFill/>
                  </a:rPr>
                  <a:t> </a:t>
                </a:r>
              </a:p>
            </p:txBody>
          </p:sp>
        </mc:Fallback>
      </mc:AlternateContent>
      <p:sp>
        <p:nvSpPr>
          <p:cNvPr id="6" name="Right Arrow 5"/>
          <p:cNvSpPr/>
          <p:nvPr/>
        </p:nvSpPr>
        <p:spPr>
          <a:xfrm>
            <a:off x="5506064" y="4257368"/>
            <a:ext cx="467884" cy="235974"/>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75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Continuous Time Payment Models</a:t>
            </a: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08172" y="2625342"/>
            <a:ext cx="5906531" cy="1206711"/>
          </a:xfrm>
          <a:prstGeom prst="rect">
            <a:avLst/>
          </a:prstGeom>
          <a:noFill/>
        </p:spPr>
      </p:pic>
    </p:spTree>
    <p:extLst>
      <p:ext uri="{BB962C8B-B14F-4D97-AF65-F5344CB8AC3E}">
        <p14:creationId xmlns:p14="http://schemas.microsoft.com/office/powerpoint/2010/main" val="141040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Mean Reverting Interest Rates</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r>
                  <a:rPr lang="en-US" dirty="0"/>
                  <a:t>While interest rates vary over time, they tend to be more likely to increase when they are “low” and decrease when they are high</a:t>
                </a:r>
              </a:p>
              <a:p>
                <a:r>
                  <a:rPr lang="en-US" dirty="0"/>
                  <a:t>That is, interest rates tend to drift or revert to some long-term mean rate (long-term mean rate, not long-term rate).</a:t>
                </a:r>
              </a:p>
              <a:p>
                <a:r>
                  <a:rPr lang="en-US" dirty="0"/>
                  <a:t>Suppose that </a:t>
                </a:r>
                <a:r>
                  <a:rPr lang="en-US" i="1" dirty="0"/>
                  <a:t>μ</a:t>
                </a:r>
                <a:r>
                  <a:rPr lang="en-US" dirty="0"/>
                  <a:t> represents the long-term mean interest rate, </a:t>
                </a:r>
                <a:r>
                  <a:rPr lang="en-US" i="1" dirty="0"/>
                  <a:t>r</a:t>
                </a:r>
                <a:r>
                  <a:rPr lang="en-US" i="1" baseline="-25000" dirty="0"/>
                  <a:t>t</a:t>
                </a:r>
                <a:r>
                  <a:rPr lang="en-US" dirty="0"/>
                  <a:t> the short-term rate at a particular time and </a:t>
                </a:r>
                <a:r>
                  <a:rPr lang="en-US" i="1" dirty="0"/>
                  <a:t>λ</a:t>
                </a:r>
                <a:r>
                  <a:rPr lang="en-US" dirty="0"/>
                  <a:t> an interest rate adjustment mechanism (also known as a "pullback factor”):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2531259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Rates</a:t>
            </a:r>
            <a:r>
              <a:rPr lang="en-US" sz="2800" b="1" dirty="0"/>
              <a:t>(Continued)</a:t>
            </a:r>
            <a:endParaRPr lang="en-US" sz="2800"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pPr marL="0" indent="0">
                  <a:buNone/>
                </a:pPr>
                <a:r>
                  <a:rPr lang="en-US" dirty="0"/>
                  <a:t>Solution to  </a:t>
                </a:r>
                <a14:m>
                  <m:oMath xmlns:m="http://schemas.openxmlformats.org/officeDocument/2006/math">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oMath>
                </a14:m>
                <a:r>
                  <a:rPr lang="en-US" dirty="0"/>
                  <a:t> :</a:t>
                </a:r>
              </a:p>
              <a:p>
                <a:pPr marL="0" indent="0">
                  <a:buNone/>
                </a:pPr>
                <a:r>
                  <a:rPr lang="en-US" dirty="0"/>
                  <a:t> </a:t>
                </a:r>
              </a:p>
              <a:p>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pic>
        <p:nvPicPr>
          <p:cNvPr id="7" name="Picture 6"/>
          <p:cNvPicPr>
            <a:picLocks noChangeAspect="1"/>
          </p:cNvPicPr>
          <p:nvPr/>
        </p:nvPicPr>
        <p:blipFill>
          <a:blip r:embed="rId3" cstate="print"/>
          <a:stretch>
            <a:fillRect/>
          </a:stretch>
        </p:blipFill>
        <p:spPr>
          <a:xfrm>
            <a:off x="401353" y="2321169"/>
            <a:ext cx="11485847" cy="3777879"/>
          </a:xfrm>
          <a:prstGeom prst="rect">
            <a:avLst/>
          </a:prstGeom>
        </p:spPr>
      </p:pic>
    </p:spTree>
    <p:extLst>
      <p:ext uri="{BB962C8B-B14F-4D97-AF65-F5344CB8AC3E}">
        <p14:creationId xmlns:p14="http://schemas.microsoft.com/office/powerpoint/2010/main" val="348600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Rates</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40000" lnSpcReduction="20000"/>
              </a:bodyPr>
              <a:lstStyle/>
              <a:p>
                <a:pPr marL="0" indent="0">
                  <a:buNone/>
                </a:pPr>
                <a:r>
                  <a:rPr lang="en-US" sz="6800" dirty="0"/>
                  <a:t>Suppose, for example, the interest rate 2 months ago was 18%, and currently is 16.5% as it drifts back to the long-term mean rate of 7%. How long will it take for the interest rate to drop below 10%? </a:t>
                </a:r>
              </a:p>
              <a:p>
                <a:pPr marL="0" indent="0">
                  <a:buNone/>
                </a:pPr>
                <a:endParaRPr lang="en-US" dirty="0"/>
              </a:p>
              <a:p>
                <a:pPr marL="0" indent="0">
                  <a:buNone/>
                </a:pPr>
                <a:r>
                  <a:rPr lang="en-US" sz="6300" dirty="0"/>
                  <a:t>Solution : </a:t>
                </a:r>
              </a:p>
              <a:p>
                <a:pPr marL="0" indent="0">
                  <a:buNone/>
                </a:pPr>
                <a:r>
                  <a:rPr lang="en-US" sz="6300" dirty="0"/>
                  <a:t>First, we use the long-term drift to obtain </a:t>
                </a:r>
                <a:r>
                  <a:rPr lang="en-US" sz="6300" i="1" dirty="0"/>
                  <a:t>K </a:t>
                </a:r>
                <a:r>
                  <a:rPr lang="en-US" sz="6300" dirty="0"/>
                  <a:t>= 11%</a:t>
                </a:r>
              </a:p>
              <a:p>
                <a:pPr marL="0" indent="0">
                  <a:buNone/>
                </a:pPr>
                <a14:m>
                  <m:oMathPara xmlns:m="http://schemas.openxmlformats.org/officeDocument/2006/math">
                    <m:oMathParaPr>
                      <m:jc m:val="centerGroup"/>
                    </m:oMathParaPr>
                    <m:oMath xmlns:m="http://schemas.openxmlformats.org/officeDocument/2006/math">
                      <m:sSub>
                        <m:sSubPr>
                          <m:ctrlPr>
                            <a:rPr lang="en-US" sz="6300" i="1">
                              <a:latin typeface="Cambria Math" panose="02040503050406030204" pitchFamily="18" charset="0"/>
                            </a:rPr>
                          </m:ctrlPr>
                        </m:sSubPr>
                        <m:e>
                          <m:r>
                            <a:rPr lang="en-US" sz="6300" i="1">
                              <a:latin typeface="Cambria Math" panose="02040503050406030204" pitchFamily="18" charset="0"/>
                            </a:rPr>
                            <m:t>𝑟</m:t>
                          </m:r>
                        </m:e>
                        <m:sub>
                          <m:r>
                            <a:rPr lang="en-US" sz="6300" i="1">
                              <a:latin typeface="Cambria Math" panose="02040503050406030204" pitchFamily="18" charset="0"/>
                            </a:rPr>
                            <m:t>0</m:t>
                          </m:r>
                        </m:sub>
                      </m:sSub>
                      <m:r>
                        <a:rPr lang="en-US" sz="6300" i="1">
                          <a:latin typeface="Cambria Math" panose="02040503050406030204" pitchFamily="18" charset="0"/>
                        </a:rPr>
                        <m:t>=18%=7%+</m:t>
                      </m:r>
                      <m:r>
                        <a:rPr lang="en-US" sz="6300" b="0" i="1" smtClean="0">
                          <a:latin typeface="Cambria Math" panose="02040503050406030204" pitchFamily="18" charset="0"/>
                        </a:rPr>
                        <m:t>𝐾</m:t>
                      </m:r>
                      <m:sSup>
                        <m:sSupPr>
                          <m:ctrlPr>
                            <a:rPr lang="en-US" sz="6300" i="1" smtClean="0">
                              <a:latin typeface="Cambria Math" panose="02040503050406030204" pitchFamily="18" charset="0"/>
                            </a:rPr>
                          </m:ctrlPr>
                        </m:sSupPr>
                        <m:e>
                          <m:r>
                            <a:rPr lang="en-US" sz="6300" i="1">
                              <a:latin typeface="Cambria Math" panose="02040503050406030204" pitchFamily="18" charset="0"/>
                            </a:rPr>
                            <m:t>𝑒</m:t>
                          </m:r>
                        </m:e>
                        <m:sup>
                          <m:r>
                            <a:rPr lang="en-US" sz="6300" i="1">
                              <a:latin typeface="Cambria Math" panose="02040503050406030204" pitchFamily="18" charset="0"/>
                            </a:rPr>
                            <m:t>−</m:t>
                          </m:r>
                          <m:r>
                            <m:rPr>
                              <m:sty m:val="p"/>
                            </m:rPr>
                            <a:rPr lang="el-GR" sz="6300" i="1">
                              <a:latin typeface="Cambria Math" panose="02040503050406030204" pitchFamily="18" charset="0"/>
                            </a:rPr>
                            <m:t>λ</m:t>
                          </m:r>
                          <m:r>
                            <a:rPr lang="el-GR" sz="6300" i="1" smtClean="0">
                              <a:latin typeface="Cambria Math" panose="02040503050406030204" pitchFamily="18" charset="0"/>
                              <a:ea typeface="Cambria Math" panose="02040503050406030204" pitchFamily="18" charset="0"/>
                            </a:rPr>
                            <m:t>×</m:t>
                          </m:r>
                          <m:r>
                            <a:rPr lang="en-US" sz="6300" b="0" i="1" smtClean="0">
                              <a:latin typeface="Cambria Math" panose="02040503050406030204" pitchFamily="18" charset="0"/>
                              <a:ea typeface="Cambria Math" panose="02040503050406030204" pitchFamily="18" charset="0"/>
                            </a:rPr>
                            <m:t>0</m:t>
                          </m:r>
                        </m:sup>
                      </m:sSup>
                    </m:oMath>
                  </m:oMathPara>
                </a14:m>
                <a:endParaRPr lang="en-US" sz="6300" dirty="0"/>
              </a:p>
              <a:p>
                <a:pPr marL="0" indent="0">
                  <a:buNone/>
                </a:pPr>
                <a:r>
                  <a:rPr lang="en-US" sz="6300" dirty="0"/>
                  <a:t> </a:t>
                </a:r>
              </a:p>
              <a:p>
                <a:pPr marL="0" indent="0">
                  <a:buNone/>
                </a:pPr>
                <a:r>
                  <a:rPr lang="en-US" sz="6300" dirty="0"/>
                  <a:t>Next, we solve for the "pullback factor" λ by using the interest rate drift over the past two months:</a:t>
                </a:r>
              </a:p>
              <a:p>
                <a:pPr marL="0" indent="0" algn="ctr">
                  <a:buNone/>
                </a:pPr>
                <a:r>
                  <a:rPr lang="en-US" sz="6300" dirty="0"/>
                  <a:t> </a:t>
                </a:r>
              </a:p>
              <a:p>
                <a:pPr marL="0" indent="0" algn="ctr">
                  <a:buNone/>
                </a:pPr>
                <a14:m>
                  <m:oMath xmlns:m="http://schemas.openxmlformats.org/officeDocument/2006/math">
                    <m:sSub>
                      <m:sSubPr>
                        <m:ctrlPr>
                          <a:rPr lang="en-US" sz="6300" i="1">
                            <a:latin typeface="Cambria Math" panose="02040503050406030204" pitchFamily="18" charset="0"/>
                          </a:rPr>
                        </m:ctrlPr>
                      </m:sSubPr>
                      <m:e>
                        <m:r>
                          <a:rPr lang="en-US" sz="6300" i="1">
                            <a:latin typeface="Cambria Math" panose="02040503050406030204" pitchFamily="18" charset="0"/>
                          </a:rPr>
                          <m:t>𝑟</m:t>
                        </m:r>
                      </m:e>
                      <m:sub>
                        <m:r>
                          <a:rPr lang="en-US" sz="6300" i="1">
                            <a:latin typeface="Cambria Math" panose="02040503050406030204" pitchFamily="18" charset="0"/>
                          </a:rPr>
                          <m:t>2</m:t>
                        </m:r>
                      </m:sub>
                    </m:sSub>
                    <m:r>
                      <a:rPr lang="en-US" sz="6300" i="1">
                        <a:latin typeface="Cambria Math" panose="02040503050406030204" pitchFamily="18" charset="0"/>
                      </a:rPr>
                      <m:t>=16.5%=7%+11</m:t>
                    </m:r>
                    <m:r>
                      <a:rPr lang="en-US" sz="6300" i="1" smtClean="0">
                        <a:latin typeface="Cambria Math" panose="02040503050406030204" pitchFamily="18" charset="0"/>
                      </a:rPr>
                      <m:t>%×</m:t>
                    </m:r>
                    <m:sSup>
                      <m:sSupPr>
                        <m:ctrlPr>
                          <a:rPr lang="en-US" sz="6300" b="0" i="1" smtClean="0">
                            <a:latin typeface="Cambria Math" panose="02040503050406030204" pitchFamily="18" charset="0"/>
                          </a:rPr>
                        </m:ctrlPr>
                      </m:sSupPr>
                      <m:e>
                        <m:r>
                          <a:rPr lang="en-US" sz="6300" b="0" i="1" smtClean="0">
                            <a:latin typeface="Cambria Math" panose="02040503050406030204" pitchFamily="18" charset="0"/>
                          </a:rPr>
                          <m:t>𝑒</m:t>
                        </m:r>
                      </m:e>
                      <m:sup>
                        <m:r>
                          <a:rPr lang="en-US" sz="6300" b="0" i="1" smtClean="0">
                            <a:latin typeface="Cambria Math" panose="02040503050406030204" pitchFamily="18" charset="0"/>
                          </a:rPr>
                          <m:t>−2</m:t>
                        </m:r>
                        <m:r>
                          <m:rPr>
                            <m:sty m:val="p"/>
                          </m:rPr>
                          <a:rPr lang="el-GR" sz="6300" b="0" i="1" smtClean="0">
                            <a:latin typeface="Cambria Math" panose="02040503050406030204" pitchFamily="18" charset="0"/>
                          </a:rPr>
                          <m:t>λ</m:t>
                        </m:r>
                      </m:sup>
                    </m:sSup>
                  </m:oMath>
                </a14:m>
                <a:r>
                  <a:rPr lang="en-US" sz="6300" b="0" i="1" dirty="0">
                    <a:latin typeface="Cambria Math" panose="02040503050406030204" pitchFamily="18" charset="0"/>
                  </a:rPr>
                  <a:t>      </a:t>
                </a:r>
                <a14:m>
                  <m:oMath xmlns:m="http://schemas.openxmlformats.org/officeDocument/2006/math">
                    <m:r>
                      <a:rPr lang="en-US" sz="6300" b="0" i="1" smtClean="0">
                        <a:latin typeface="Cambria Math" panose="02040503050406030204" pitchFamily="18" charset="0"/>
                      </a:rPr>
                      <m:t>          </m:t>
                    </m:r>
                    <m:sSup>
                      <m:sSupPr>
                        <m:ctrlPr>
                          <a:rPr lang="en-US" sz="6300" i="1">
                            <a:latin typeface="Cambria Math" panose="02040503050406030204" pitchFamily="18" charset="0"/>
                          </a:rPr>
                        </m:ctrlPr>
                      </m:sSupPr>
                      <m:e>
                        <m:r>
                          <a:rPr lang="en-US" sz="6300" i="1">
                            <a:latin typeface="Cambria Math" panose="02040503050406030204" pitchFamily="18" charset="0"/>
                          </a:rPr>
                          <m:t>𝑒</m:t>
                        </m:r>
                      </m:e>
                      <m:sup>
                        <m:r>
                          <a:rPr lang="en-US" sz="6300" i="1">
                            <a:latin typeface="Cambria Math" panose="02040503050406030204" pitchFamily="18" charset="0"/>
                          </a:rPr>
                          <m:t>−2</m:t>
                        </m:r>
                        <m:r>
                          <m:rPr>
                            <m:sty m:val="p"/>
                          </m:rPr>
                          <a:rPr lang="el-GR" sz="6300" i="1">
                            <a:latin typeface="Cambria Math" panose="02040503050406030204" pitchFamily="18" charset="0"/>
                          </a:rPr>
                          <m:t>λ</m:t>
                        </m:r>
                      </m:sup>
                    </m:sSup>
                    <m:r>
                      <a:rPr lang="en-US" sz="6300" i="1">
                        <a:latin typeface="Cambria Math" panose="02040503050406030204" pitchFamily="18" charset="0"/>
                      </a:rPr>
                      <m:t>=</m:t>
                    </m:r>
                    <m:f>
                      <m:fPr>
                        <m:ctrlPr>
                          <a:rPr lang="en-US" sz="6300" i="1">
                            <a:latin typeface="Cambria Math" panose="02040503050406030204" pitchFamily="18" charset="0"/>
                          </a:rPr>
                        </m:ctrlPr>
                      </m:fPr>
                      <m:num>
                        <m:r>
                          <a:rPr lang="en-US" sz="6300" i="1">
                            <a:latin typeface="Cambria Math" panose="02040503050406030204" pitchFamily="18" charset="0"/>
                          </a:rPr>
                          <m:t>16.5%−7%</m:t>
                        </m:r>
                      </m:num>
                      <m:den>
                        <m:r>
                          <a:rPr lang="en-US" sz="6300" i="1">
                            <a:latin typeface="Cambria Math" panose="02040503050406030204" pitchFamily="18" charset="0"/>
                          </a:rPr>
                          <m:t>11%</m:t>
                        </m:r>
                      </m:den>
                    </m:f>
                    <m:r>
                      <a:rPr lang="en-US" sz="6300" i="1">
                        <a:latin typeface="Cambria Math" panose="02040503050406030204" pitchFamily="18" charset="0"/>
                      </a:rPr>
                      <m:t>=.86363636</m:t>
                    </m:r>
                  </m:oMath>
                </a14:m>
                <a:r>
                  <a:rPr lang="en-US" sz="6300" i="1" dirty="0">
                    <a:latin typeface="Cambria Math"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290"/>
                </a:stretch>
              </a:blipFill>
            </p:spPr>
            <p:txBody>
              <a:bodyPr/>
              <a:lstStyle/>
              <a:p>
                <a:r>
                  <a:rPr lang="en-US">
                    <a:noFill/>
                  </a:rPr>
                  <a:t> </a:t>
                </a:r>
              </a:p>
            </p:txBody>
          </p:sp>
        </mc:Fallback>
      </mc:AlternateContent>
      <p:sp>
        <p:nvSpPr>
          <p:cNvPr id="4" name="Right Arrow 3"/>
          <p:cNvSpPr/>
          <p:nvPr/>
        </p:nvSpPr>
        <p:spPr>
          <a:xfrm>
            <a:off x="5948515" y="5525729"/>
            <a:ext cx="648929"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00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Rates</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686939"/>
              </a:xfrm>
            </p:spPr>
            <p:txBody>
              <a:bodyPr>
                <a:noAutofit/>
              </a:bodyPr>
              <a:lstStyle/>
              <a:p>
                <a:pPr marL="0" indent="0" algn="ctr">
                  <a:buNone/>
                </a:pPr>
                <a14:m>
                  <m:oMath xmlns:m="http://schemas.openxmlformats.org/officeDocument/2006/math">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−2</m:t>
                        </m:r>
                        <m:r>
                          <m:rPr>
                            <m:sty m:val="p"/>
                          </m:rPr>
                          <a:rPr lang="el-GR" sz="2500" i="1">
                            <a:latin typeface="Cambria Math" panose="02040503050406030204" pitchFamily="18" charset="0"/>
                          </a:rPr>
                          <m:t>λ</m:t>
                        </m:r>
                      </m:sup>
                    </m:sSup>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16.5%−7%</m:t>
                        </m:r>
                      </m:num>
                      <m:den>
                        <m:r>
                          <a:rPr lang="en-US" sz="2500" i="1">
                            <a:latin typeface="Cambria Math" panose="02040503050406030204" pitchFamily="18" charset="0"/>
                          </a:rPr>
                          <m:t>11%</m:t>
                        </m:r>
                      </m:den>
                    </m:f>
                    <m:r>
                      <a:rPr lang="en-US" sz="2500" i="1">
                        <a:latin typeface="Cambria Math" panose="02040503050406030204" pitchFamily="18" charset="0"/>
                      </a:rPr>
                      <m:t>=.86363636</m:t>
                    </m:r>
                  </m:oMath>
                </a14:m>
                <a:r>
                  <a:rPr lang="en-US" sz="2500" i="1" dirty="0">
                    <a:latin typeface="Cambria Math" panose="02040503050406030204" pitchFamily="18" charset="0"/>
                  </a:rPr>
                  <a:t>                       </a:t>
                </a:r>
                <a14:m>
                  <m:oMath xmlns:m="http://schemas.openxmlformats.org/officeDocument/2006/math">
                    <m:r>
                      <a:rPr lang="en-US" sz="2500" i="1">
                        <a:latin typeface="Cambria Math" panose="02040503050406030204" pitchFamily="18" charset="0"/>
                        <a:sym typeface="Symbol" panose="05050102010706020507" pitchFamily="18" charset="2"/>
                      </a:rPr>
                      <m:t></m:t>
                    </m:r>
                    <m:r>
                      <a:rPr lang="en-US" sz="2500" i="1">
                        <a:latin typeface="Cambria Math" panose="02040503050406030204" pitchFamily="18" charset="0"/>
                      </a:rPr>
                      <m:t>=</m:t>
                    </m:r>
                    <m:f>
                      <m:fPr>
                        <m:ctrlPr>
                          <a:rPr lang="en-US" sz="2500" i="1">
                            <a:latin typeface="Cambria Math" panose="02040503050406030204" pitchFamily="18" charset="0"/>
                          </a:rPr>
                        </m:ctrlPr>
                      </m:fPr>
                      <m:num>
                        <m:func>
                          <m:funcPr>
                            <m:ctrlPr>
                              <a:rPr lang="en-US" sz="2500" i="1">
                                <a:latin typeface="Cambria Math" panose="02040503050406030204" pitchFamily="18" charset="0"/>
                              </a:rPr>
                            </m:ctrlPr>
                          </m:funcPr>
                          <m:fName>
                            <m:r>
                              <m:rPr>
                                <m:sty m:val="p"/>
                              </m:rPr>
                              <a:rPr lang="en-US" sz="2500">
                                <a:latin typeface="Cambria Math" panose="02040503050406030204" pitchFamily="18" charset="0"/>
                              </a:rPr>
                              <m:t>ln</m:t>
                            </m:r>
                          </m:fName>
                          <m:e>
                            <m:d>
                              <m:dPr>
                                <m:ctrlPr>
                                  <a:rPr lang="en-US" sz="2500" i="1">
                                    <a:latin typeface="Cambria Math" panose="02040503050406030204" pitchFamily="18" charset="0"/>
                                  </a:rPr>
                                </m:ctrlPr>
                              </m:dPr>
                              <m:e>
                                <m:r>
                                  <a:rPr lang="en-US" sz="2500" i="1">
                                    <a:latin typeface="Cambria Math" panose="02040503050406030204" pitchFamily="18" charset="0"/>
                                  </a:rPr>
                                  <m:t>.86363636</m:t>
                                </m:r>
                              </m:e>
                            </m:d>
                          </m:e>
                        </m:func>
                      </m:num>
                      <m:den>
                        <m:r>
                          <a:rPr lang="en-US" sz="2500" i="1">
                            <a:latin typeface="Cambria Math" panose="02040503050406030204" pitchFamily="18" charset="0"/>
                          </a:rPr>
                          <m:t>−2</m:t>
                        </m:r>
                      </m:den>
                    </m:f>
                    <m:r>
                      <a:rPr lang="en-US" sz="2500" i="1">
                        <a:latin typeface="Cambria Math" panose="02040503050406030204" pitchFamily="18" charset="0"/>
                      </a:rPr>
                      <m:t>= .0733017</m:t>
                    </m:r>
                  </m:oMath>
                </a14:m>
                <a:endParaRPr lang="en-US" sz="2500" dirty="0"/>
              </a:p>
              <a:p>
                <a:pPr marL="0" indent="0">
                  <a:buNone/>
                </a:pPr>
                <a:endParaRPr lang="en-US" sz="2500" dirty="0"/>
              </a:p>
              <a:p>
                <a:pPr marL="0" indent="0">
                  <a:buNone/>
                </a:pPr>
                <a:r>
                  <a:rPr lang="en-US" sz="2500" dirty="0"/>
                  <a:t>Finally, we solve for the time (in months) for the interest rate to drop below 10%:  </a:t>
                </a:r>
              </a:p>
              <a:p>
                <a:pPr marL="0" indent="0">
                  <a:buNone/>
                </a:pP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=10%= 7%+11%×</m:t>
                    </m:r>
                    <m:sSup>
                      <m:sSupPr>
                        <m:ctrlPr>
                          <a:rPr lang="en-US" sz="2500" i="1" dirty="0">
                            <a:latin typeface="Cambria Math" panose="02040503050406030204" pitchFamily="18" charset="0"/>
                          </a:rPr>
                        </m:ctrlPr>
                      </m:sSupPr>
                      <m:e>
                        <m:r>
                          <a:rPr lang="en-US" sz="2500" i="1" dirty="0">
                            <a:latin typeface="Cambria Math" panose="02040503050406030204" pitchFamily="18" charset="0"/>
                          </a:rPr>
                          <m:t>𝑒</m:t>
                        </m:r>
                      </m:e>
                      <m:sup>
                        <m:r>
                          <a:rPr lang="en-US" sz="2500" i="1" dirty="0">
                            <a:latin typeface="Cambria Math" panose="02040503050406030204" pitchFamily="18" charset="0"/>
                          </a:rPr>
                          <m:t>−</m:t>
                        </m:r>
                        <m:r>
                          <a:rPr lang="en-US" sz="2500" i="1">
                            <a:latin typeface="Cambria Math" panose="02040503050406030204" pitchFamily="18" charset="0"/>
                          </a:rPr>
                          <m:t>.0733017</m:t>
                        </m:r>
                        <m:r>
                          <a:rPr lang="en-US" sz="2500" i="1">
                            <a:latin typeface="Cambria Math" panose="02040503050406030204" pitchFamily="18" charset="0"/>
                          </a:rPr>
                          <m:t>𝑡</m:t>
                        </m:r>
                      </m:sup>
                    </m:sSup>
                  </m:oMath>
                </a14:m>
                <a:r>
                  <a:rPr lang="en-US" sz="2500" dirty="0"/>
                  <a:t>		</a:t>
                </a:r>
                <a14:m>
                  <m:oMath xmlns:m="http://schemas.openxmlformats.org/officeDocument/2006/math">
                    <m:r>
                      <a:rPr lang="en-US" sz="2500" i="1">
                        <a:latin typeface="Cambria Math" panose="02040503050406030204" pitchFamily="18" charset="0"/>
                      </a:rPr>
                      <m:t>𝑡</m:t>
                    </m:r>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a:latin typeface="Cambria Math" panose="02040503050406030204" pitchFamily="18" charset="0"/>
                          </a:rPr>
                          <m:t>1</m:t>
                        </m:r>
                      </m:num>
                      <m:den>
                        <m:r>
                          <a:rPr lang="en-US" sz="2500" i="1">
                            <a:latin typeface="Cambria Math" panose="02040503050406030204" pitchFamily="18" charset="0"/>
                          </a:rPr>
                          <m:t>.0733017</m:t>
                        </m:r>
                      </m:den>
                    </m:f>
                    <m:r>
                      <a:rPr lang="en-US" sz="2500" i="1">
                        <a:latin typeface="Cambria Math" panose="02040503050406030204" pitchFamily="18" charset="0"/>
                      </a:rPr>
                      <m:t>𝑙𝑛</m:t>
                    </m:r>
                    <m:f>
                      <m:fPr>
                        <m:ctrlPr>
                          <a:rPr lang="en-US" sz="2500" i="1">
                            <a:latin typeface="Cambria Math" panose="02040503050406030204" pitchFamily="18" charset="0"/>
                          </a:rPr>
                        </m:ctrlPr>
                      </m:fPr>
                      <m:num>
                        <m:r>
                          <a:rPr lang="en-US" sz="2500" i="1">
                            <a:latin typeface="Cambria Math" panose="02040503050406030204" pitchFamily="18" charset="0"/>
                          </a:rPr>
                          <m:t>3</m:t>
                        </m:r>
                      </m:num>
                      <m:den>
                        <m:r>
                          <a:rPr lang="en-US" sz="2500" i="1">
                            <a:latin typeface="Cambria Math" panose="02040503050406030204" pitchFamily="18" charset="0"/>
                          </a:rPr>
                          <m:t>11</m:t>
                        </m:r>
                      </m:den>
                    </m:f>
                  </m:oMath>
                </a14:m>
                <a:r>
                  <a:rPr lang="en-US" sz="2500" dirty="0"/>
                  <a:t> = 17.7251</a:t>
                </a:r>
              </a:p>
              <a:p>
                <a:pPr marL="0" indent="0">
                  <a:buNone/>
                </a:pPr>
                <a:r>
                  <a:rPr lang="en-US" sz="2500" dirty="0"/>
                  <a:t> </a:t>
                </a:r>
              </a:p>
              <a:p>
                <a:pPr marL="0" indent="0">
                  <a:buNone/>
                </a:pPr>
                <a:r>
                  <a:rPr lang="en-US" sz="2500" dirty="0"/>
                  <a:t>We see now that it will take 17.7251 months from the start of the process for the interest rate to drift below 10%, or 15.7251 months from now.</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686939"/>
              </a:xfrm>
              <a:blipFill rotWithShape="0">
                <a:blip r:embed="rId2" cstate="print"/>
                <a:stretch>
                  <a:fillRect l="-860" r="-914"/>
                </a:stretch>
              </a:blipFill>
            </p:spPr>
            <p:txBody>
              <a:bodyPr/>
              <a:lstStyle/>
              <a:p>
                <a:r>
                  <a:rPr lang="en-US">
                    <a:noFill/>
                  </a:rPr>
                  <a:t> </a:t>
                </a:r>
              </a:p>
            </p:txBody>
          </p:sp>
        </mc:Fallback>
      </mc:AlternateContent>
      <p:sp>
        <p:nvSpPr>
          <p:cNvPr id="4" name="Right Arrow 3"/>
          <p:cNvSpPr/>
          <p:nvPr/>
        </p:nvSpPr>
        <p:spPr>
          <a:xfrm>
            <a:off x="5874769" y="1720055"/>
            <a:ext cx="658761" cy="2654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869856" y="3687096"/>
            <a:ext cx="658761" cy="2654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571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 Continuous State Models</a:t>
            </a:r>
          </a:p>
        </p:txBody>
      </p:sp>
      <p:sp>
        <p:nvSpPr>
          <p:cNvPr id="3" name="Content Placeholder 2"/>
          <p:cNvSpPr>
            <a:spLocks noGrp="1"/>
          </p:cNvSpPr>
          <p:nvPr>
            <p:ph sz="quarter" idx="1"/>
          </p:nvPr>
        </p:nvSpPr>
        <p:spPr/>
        <p:txBody>
          <a:bodyPr>
            <a:normAutofit/>
          </a:bodyPr>
          <a:lstStyle/>
          <a:p>
            <a:r>
              <a:rPr lang="en-US" sz="2900" dirty="0"/>
              <a:t>Multiple states imply uncertainty.</a:t>
            </a:r>
          </a:p>
          <a:p>
            <a:r>
              <a:rPr lang="en-US" sz="2900" dirty="0"/>
              <a:t>Continuous states imply an infinity of potential outcomes.</a:t>
            </a:r>
          </a:p>
          <a:p>
            <a:r>
              <a:rPr lang="en-US" sz="2900" dirty="0"/>
              <a:t>Risk-neutral valuation becomes more important than ever with continuous states.</a:t>
            </a:r>
          </a:p>
          <a:p>
            <a:pPr marL="0" indent="0">
              <a:buNone/>
            </a:pPr>
            <a:endParaRPr lang="en-US" dirty="0"/>
          </a:p>
        </p:txBody>
      </p:sp>
    </p:spTree>
    <p:extLst>
      <p:ext uri="{BB962C8B-B14F-4D97-AF65-F5344CB8AC3E}">
        <p14:creationId xmlns:p14="http://schemas.microsoft.com/office/powerpoint/2010/main" val="133121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State Models: Option Pricing</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92500"/>
              </a:bodyPr>
              <a:lstStyle/>
              <a:p>
                <a:pPr marL="0" indent="0">
                  <a:buNone/>
                </a:pPr>
                <a:r>
                  <a:rPr lang="en-US" sz="2900" dirty="0"/>
                  <a:t>The expected future value of a European call is equal to its expected value conditional on its exercise at time </a:t>
                </a:r>
                <a:r>
                  <a:rPr lang="en-US" sz="2900" i="1" dirty="0"/>
                  <a:t>T</a:t>
                </a:r>
                <a:r>
                  <a:rPr lang="en-US" sz="2900" dirty="0"/>
                  <a:t>: (E[(</a:t>
                </a:r>
                <a:r>
                  <a:rPr lang="en-US" sz="2900" i="1" dirty="0"/>
                  <a:t>S</a:t>
                </a:r>
                <a:r>
                  <a:rPr lang="en-US" sz="2900" i="1" baseline="-25000" dirty="0"/>
                  <a:t>T</a:t>
                </a:r>
                <a:r>
                  <a:rPr lang="en-US" sz="2900" dirty="0"/>
                  <a:t> - </a:t>
                </a:r>
                <a:r>
                  <a:rPr lang="en-US" sz="2900" i="1" dirty="0"/>
                  <a:t>X</a:t>
                </a:r>
                <a:r>
                  <a:rPr lang="en-US" sz="2900" dirty="0"/>
                  <a:t>)</a:t>
                </a:r>
                <a:r>
                  <a:rPr lang="en-US" sz="2900" dirty="0">
                    <a:sym typeface="Symbol" panose="05050102010706020507" pitchFamily="18" charset="2"/>
                  </a:rPr>
                  <a:t></a:t>
                </a:r>
                <a:r>
                  <a:rPr lang="en-US" sz="2900" i="1" dirty="0"/>
                  <a:t>S</a:t>
                </a:r>
                <a:r>
                  <a:rPr lang="en-US" sz="2900" i="1" baseline="-25000" dirty="0"/>
                  <a:t>T</a:t>
                </a:r>
                <a:r>
                  <a:rPr lang="en-US" sz="2900" dirty="0"/>
                  <a:t>&gt;</a:t>
                </a:r>
                <a:r>
                  <a:rPr lang="en-US" sz="2900" i="1" dirty="0"/>
                  <a:t>X</a:t>
                </a:r>
                <a:r>
                  <a:rPr lang="en-US" sz="2900" dirty="0"/>
                  <a:t>]) multiplied by the probability that it will be exercised P[(</a:t>
                </a:r>
                <a:r>
                  <a:rPr lang="en-US" sz="2900" i="1" dirty="0"/>
                  <a:t>S</a:t>
                </a:r>
                <a:r>
                  <a:rPr lang="en-US" sz="2900" i="1" baseline="-25000" dirty="0"/>
                  <a:t>T</a:t>
                </a:r>
                <a:r>
                  <a:rPr lang="en-US" sz="2900" dirty="0"/>
                  <a:t>&gt;</a:t>
                </a:r>
                <a:r>
                  <a:rPr lang="en-US" sz="2900" i="1" dirty="0"/>
                  <a:t>X</a:t>
                </a:r>
                <a:r>
                  <a:rPr lang="en-US" sz="2900" dirty="0"/>
                  <a:t>). </a:t>
                </a:r>
              </a:p>
              <a:p>
                <a:pPr marL="0" indent="0">
                  <a:buNone/>
                </a:pPr>
                <a:r>
                  <a:rPr lang="en-US" sz="2900" dirty="0"/>
                  <a:t>We will define </a:t>
                </a:r>
                <a:r>
                  <a:rPr lang="en-US" sz="2900" i="1" dirty="0"/>
                  <a:t>q</a:t>
                </a:r>
                <a:r>
                  <a:rPr lang="en-US" sz="2900" dirty="0"/>
                  <a:t>[</a:t>
                </a:r>
                <a:r>
                  <a:rPr lang="en-US" sz="2900" i="1" dirty="0"/>
                  <a:t>S</a:t>
                </a:r>
                <a:r>
                  <a:rPr lang="en-US" sz="2900" i="1" baseline="-25000" dirty="0"/>
                  <a:t>T</a:t>
                </a:r>
                <a:r>
                  <a:rPr lang="en-US" sz="2900" dirty="0"/>
                  <a:t>] to be the hedging probability that </a:t>
                </a:r>
                <a:r>
                  <a:rPr lang="en-US" sz="2900" i="1" dirty="0"/>
                  <a:t>S</a:t>
                </a:r>
                <a:r>
                  <a:rPr lang="en-US" sz="2900" i="1" baseline="-25000" dirty="0"/>
                  <a:t>T</a:t>
                </a:r>
                <a:r>
                  <a:rPr lang="en-US" sz="2900" dirty="0"/>
                  <a:t> = </a:t>
                </a:r>
                <a:r>
                  <a:rPr lang="en-US" sz="2900" i="1" dirty="0"/>
                  <a:t>S</a:t>
                </a:r>
                <a:r>
                  <a:rPr lang="en-US" sz="2900" dirty="0"/>
                  <a:t>. If the range of potential stock prices is continuous, this expected value is written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𝑀𝐴𝑋</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,0]</m:t>
                          </m:r>
                        </m:e>
                      </m:d>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𝑞</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dirty="0"/>
              </a:p>
              <a:p>
                <a:pPr marL="274320" lvl="1" indent="0">
                  <a:buNone/>
                </a:pPr>
                <a:r>
                  <a:rPr lang="en-US" sz="2900" dirty="0">
                    <a:solidFill>
                      <a:schemeClr val="tx1"/>
                    </a:solidFill>
                  </a:rPr>
                  <a:t>where </a:t>
                </a:r>
                <a:r>
                  <a:rPr lang="en-US" sz="2900" i="1" dirty="0">
                    <a:solidFill>
                      <a:schemeClr val="tx1"/>
                    </a:solidFill>
                  </a:rPr>
                  <a:t>q</a:t>
                </a:r>
                <a:r>
                  <a:rPr lang="en-US" sz="2900" dirty="0">
                    <a:solidFill>
                      <a:schemeClr val="tx1"/>
                    </a:solidFill>
                  </a:rPr>
                  <a:t>(</a:t>
                </a:r>
                <a:r>
                  <a:rPr lang="en-US" sz="2900" i="1" dirty="0">
                    <a:solidFill>
                      <a:schemeClr val="tx1"/>
                    </a:solidFill>
                  </a:rPr>
                  <a:t>S</a:t>
                </a:r>
                <a:r>
                  <a:rPr lang="en-US" sz="2900" i="1" baseline="-25000" dirty="0">
                    <a:solidFill>
                      <a:schemeClr val="tx1"/>
                    </a:solidFill>
                  </a:rPr>
                  <a:t>T</a:t>
                </a:r>
                <a:r>
                  <a:rPr lang="en-US" sz="2900" dirty="0">
                    <a:solidFill>
                      <a:schemeClr val="tx1"/>
                    </a:solidFill>
                  </a:rPr>
                  <a:t>) is the density associated with a stock priced at </a:t>
                </a:r>
                <a:r>
                  <a:rPr lang="en-US" sz="2900" i="1" dirty="0">
                    <a:solidFill>
                      <a:schemeClr val="tx1"/>
                    </a:solidFill>
                  </a:rPr>
                  <a:t>S</a:t>
                </a:r>
                <a:r>
                  <a:rPr lang="en-US" sz="2900" i="1" baseline="-25000" dirty="0">
                    <a:solidFill>
                      <a:schemeClr val="tx1"/>
                    </a:solidFill>
                  </a:rPr>
                  <a:t>T</a:t>
                </a:r>
                <a:r>
                  <a:rPr lang="en-US" sz="2900" dirty="0">
                    <a:solidFill>
                      <a:schemeClr val="tx1"/>
                    </a:solidFill>
                  </a:rPr>
                  <a:t> at time </a:t>
                </a:r>
                <a:r>
                  <a:rPr lang="en-US" sz="2900" i="1" dirty="0">
                    <a:solidFill>
                      <a:schemeClr val="tx1"/>
                    </a:solidFill>
                  </a:rPr>
                  <a:t>T</a:t>
                </a:r>
                <a:r>
                  <a:rPr lang="en-US" sz="2900" dirty="0">
                    <a:solidFill>
                      <a:schemeClr val="tx1"/>
                    </a:solidFill>
                  </a:rPr>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val="259465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State Models: Option Pricing</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5" y="1527048"/>
                <a:ext cx="11465199" cy="4795094"/>
              </a:xfrm>
            </p:spPr>
            <p:txBody>
              <a:bodyPr>
                <a:normAutofit fontScale="70000" lnSpcReduction="20000"/>
              </a:bodyPr>
              <a:lstStyle/>
              <a:p>
                <a:pPr marL="0" indent="0">
                  <a:buNone/>
                </a:pPr>
                <a:r>
                  <a:rPr lang="en-US" sz="3300" dirty="0"/>
                  <a:t>The probability that the call will be exercised is: </a:t>
                </a:r>
              </a:p>
              <a:p>
                <a:pPr marL="0" indent="0">
                  <a:buNone/>
                </a:pPr>
                <a:r>
                  <a:rPr lang="en-US" sz="3300" dirty="0"/>
                  <a:t> </a:t>
                </a:r>
              </a:p>
              <a:p>
                <a:pPr marL="0" indent="0">
                  <a:buNone/>
                </a:pPr>
                <a14:m>
                  <m:oMathPara xmlns:m="http://schemas.openxmlformats.org/officeDocument/2006/math">
                    <m:oMathParaPr>
                      <m:jc m:val="centerGroup"/>
                    </m:oMathParaPr>
                    <m:oMath xmlns:m="http://schemas.openxmlformats.org/officeDocument/2006/math">
                      <m:r>
                        <a:rPr lang="en-US" sz="3300" i="1">
                          <a:latin typeface="Cambria Math" panose="02040503050406030204" pitchFamily="18" charset="0"/>
                        </a:rPr>
                        <m:t>𝑃</m:t>
                      </m:r>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 </m:t>
                      </m:r>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oMath>
                  </m:oMathPara>
                </a14:m>
                <a:endParaRPr lang="en-US" sz="3300" dirty="0"/>
              </a:p>
              <a:p>
                <a:pPr marL="0" indent="0">
                  <a:buNone/>
                </a:pPr>
                <a:r>
                  <a:rPr lang="en-US" sz="3300" dirty="0"/>
                  <a:t> </a:t>
                </a:r>
              </a:p>
              <a:p>
                <a:pPr marL="0" indent="0">
                  <a:buNone/>
                </a:pPr>
                <a:r>
                  <a:rPr lang="en-US" sz="3300" dirty="0"/>
                  <a:t>The expected value of the stock and call given that the stock price exceeds the call exercise price are:</a:t>
                </a:r>
              </a:p>
              <a:p>
                <a:pPr marL="0" indent="0">
                  <a:buNone/>
                </a:pPr>
                <a:r>
                  <a:rPr lang="en-US" sz="3600" dirty="0"/>
                  <a:t> </a:t>
                </a:r>
              </a:p>
              <a:p>
                <a:pPr marL="0" indent="0">
                  <a:buNone/>
                </a:pPr>
                <a14:m>
                  <m:oMath xmlns:m="http://schemas.openxmlformats.org/officeDocument/2006/math">
                    <m:r>
                      <a:rPr lang="en-US" sz="3300" i="1">
                        <a:latin typeface="Cambria Math" panose="02040503050406030204" pitchFamily="18" charset="0"/>
                      </a:rPr>
                      <m:t>𝐸</m:t>
                    </m:r>
                    <m:d>
                      <m:dPr>
                        <m:begChr m:val="["/>
                        <m:endChr m:val="]"/>
                        <m:ctrlPr>
                          <a:rPr lang="en-US" sz="3300" i="1">
                            <a:latin typeface="Cambria Math" panose="02040503050406030204" pitchFamily="18" charset="0"/>
                          </a:rPr>
                        </m:ctrlPr>
                      </m:dPr>
                      <m:e>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d>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 </m:t>
                    </m:r>
                    <m:f>
                      <m:fPr>
                        <m:ctrlPr>
                          <a:rPr lang="en-US" sz="3300" i="1">
                            <a:latin typeface="Cambria Math" panose="02040503050406030204" pitchFamily="18" charset="0"/>
                          </a:rPr>
                        </m:ctrlPr>
                      </m:fPr>
                      <m:num>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num>
                      <m:den>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den>
                    </m:f>
                  </m:oMath>
                </a14:m>
                <a:r>
                  <a:rPr lang="en-US" sz="3300" dirty="0"/>
                  <a:t>       and       </a:t>
                </a:r>
                <a14:m>
                  <m:oMath xmlns:m="http://schemas.openxmlformats.org/officeDocument/2006/math">
                    <m:r>
                      <a:rPr lang="en-US" sz="3300" i="1">
                        <a:latin typeface="Cambria Math" panose="02040503050406030204" pitchFamily="18" charset="0"/>
                      </a:rPr>
                      <m:t>𝐸</m:t>
                    </m:r>
                    <m:d>
                      <m:dPr>
                        <m:begChr m:val="["/>
                        <m:endChr m:val="]"/>
                        <m:ctrlPr>
                          <a:rPr lang="en-US" sz="3300" i="1">
                            <a:latin typeface="Cambria Math" panose="02040503050406030204" pitchFamily="18" charset="0"/>
                          </a:rPr>
                        </m:ctrlPr>
                      </m:dPr>
                      <m:e>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𝑐</m:t>
                                </m:r>
                              </m:e>
                              <m:sub>
                                <m:r>
                                  <a:rPr lang="en-US" sz="3300" i="1">
                                    <a:latin typeface="Cambria Math" panose="02040503050406030204" pitchFamily="18" charset="0"/>
                                  </a:rPr>
                                  <m:t>𝑇</m:t>
                                </m:r>
                              </m:sub>
                            </m:sSub>
                          </m:e>
                        </m:d>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m:t>
                    </m:r>
                    <m:f>
                      <m:fPr>
                        <m:ctrlPr>
                          <a:rPr lang="en-US" sz="3300" i="1">
                            <a:latin typeface="Cambria Math" panose="02040503050406030204" pitchFamily="18" charset="0"/>
                          </a:rPr>
                        </m:ctrlPr>
                      </m:fPr>
                      <m:num>
                        <m:r>
                          <a:rPr lang="en-US" sz="3300" i="1">
                            <a:latin typeface="Cambria Math" panose="02040503050406030204" pitchFamily="18" charset="0"/>
                          </a:rPr>
                          <m:t>𝐸</m:t>
                        </m:r>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𝑐</m:t>
                                </m:r>
                              </m:e>
                              <m:sub>
                                <m:r>
                                  <a:rPr lang="en-US" sz="3300" i="1">
                                    <a:latin typeface="Cambria Math" panose="02040503050406030204" pitchFamily="18" charset="0"/>
                                  </a:rPr>
                                  <m:t>𝑇</m:t>
                                </m:r>
                              </m:sub>
                            </m:sSub>
                          </m:e>
                        </m:d>
                      </m:num>
                      <m:den>
                        <m:r>
                          <a:rPr lang="en-US" sz="3300" i="1">
                            <a:latin typeface="Cambria Math" panose="02040503050406030204" pitchFamily="18" charset="0"/>
                          </a:rPr>
                          <m:t>𝑃</m:t>
                        </m:r>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den>
                    </m:f>
                    <m:r>
                      <a:rPr lang="en-US" sz="3300" i="1">
                        <a:latin typeface="Cambria Math" panose="02040503050406030204" pitchFamily="18" charset="0"/>
                      </a:rPr>
                      <m:t>= </m:t>
                    </m:r>
                    <m:f>
                      <m:fPr>
                        <m:ctrlPr>
                          <a:rPr lang="en-US" sz="3300" i="1">
                            <a:latin typeface="Cambria Math" panose="02040503050406030204" pitchFamily="18" charset="0"/>
                          </a:rPr>
                        </m:ctrlPr>
                      </m:fPr>
                      <m:num>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d>
                              <m:dPr>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𝑋</m:t>
                                </m:r>
                              </m:e>
                            </m:d>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num>
                      <m:den>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den>
                    </m:f>
                  </m:oMath>
                </a14:m>
                <a:endParaRPr lang="en-US" sz="3300" dirty="0"/>
              </a:p>
              <a:p>
                <a:pPr marL="0" indent="0">
                  <a:buNone/>
                </a:pPr>
                <a:r>
                  <a:rPr lang="en-US" sz="3200" dirty="0"/>
                  <a:t> </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465199" cy="4795094"/>
              </a:xfrm>
              <a:blipFill rotWithShape="0">
                <a:blip r:embed="rId2" cstate="print"/>
                <a:stretch>
                  <a:fillRect l="-744" t="-2417"/>
                </a:stretch>
              </a:blipFill>
            </p:spPr>
            <p:txBody>
              <a:bodyPr/>
              <a:lstStyle/>
              <a:p>
                <a:r>
                  <a:rPr lang="en-US">
                    <a:noFill/>
                  </a:rPr>
                  <a:t> </a:t>
                </a:r>
              </a:p>
            </p:txBody>
          </p:sp>
        </mc:Fallback>
      </mc:AlternateContent>
      <p:sp>
        <p:nvSpPr>
          <p:cNvPr id="5" name="Rectangle 4"/>
          <p:cNvSpPr/>
          <p:nvPr/>
        </p:nvSpPr>
        <p:spPr>
          <a:xfrm>
            <a:off x="402336" y="5643716"/>
            <a:ext cx="10845767" cy="678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dirty="0">
                <a:solidFill>
                  <a:schemeClr val="tx1"/>
                </a:solidFill>
              </a:rPr>
              <a:t>Note: These conditional expected values do not account for stock prices when </a:t>
            </a:r>
            <a:r>
              <a:rPr lang="en-US" i="1" dirty="0">
                <a:solidFill>
                  <a:schemeClr val="tx1"/>
                </a:solidFill>
              </a:rPr>
              <a:t>S</a:t>
            </a:r>
            <a:r>
              <a:rPr lang="en-US" i="1" baseline="-25000" dirty="0">
                <a:solidFill>
                  <a:schemeClr val="tx1"/>
                </a:solidFill>
              </a:rPr>
              <a:t>T</a:t>
            </a:r>
            <a:r>
              <a:rPr lang="en-US" dirty="0">
                <a:solidFill>
                  <a:schemeClr val="tx1"/>
                </a:solidFill>
              </a:rPr>
              <a:t>&lt;</a:t>
            </a:r>
            <a:r>
              <a:rPr lang="en-US" i="1" dirty="0">
                <a:solidFill>
                  <a:schemeClr val="tx1"/>
                </a:solidFill>
              </a:rPr>
              <a:t>X</a:t>
            </a:r>
            <a:r>
              <a:rPr lang="en-US" dirty="0">
                <a:solidFill>
                  <a:schemeClr val="tx1"/>
                </a:solidFill>
              </a:rPr>
              <a:t>. The expected value of the call is simply the product of its conditional expected value and the probability that it is exercised.</a:t>
            </a:r>
          </a:p>
          <a:p>
            <a:pPr algn="ctr"/>
            <a:endParaRPr lang="en-US" dirty="0">
              <a:solidFill>
                <a:schemeClr val="tx1"/>
              </a:solidFill>
            </a:endParaRPr>
          </a:p>
        </p:txBody>
      </p:sp>
    </p:spTree>
    <p:extLst>
      <p:ext uri="{BB962C8B-B14F-4D97-AF65-F5344CB8AC3E}">
        <p14:creationId xmlns:p14="http://schemas.microsoft.com/office/powerpoint/2010/main" val="1749173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Illustration: </a:t>
            </a:r>
            <a:r>
              <a:rPr lang="en-US" b="1" i="1" dirty="0"/>
              <a:t>Call Options and Uniformly Distributed Stock Prices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36100"/>
              </a:xfrm>
            </p:spPr>
            <p:txBody>
              <a:bodyPr>
                <a:normAutofit fontScale="77500" lnSpcReduction="20000"/>
              </a:bodyPr>
              <a:lstStyle/>
              <a:p>
                <a:pPr marL="0" indent="0">
                  <a:buNone/>
                </a:pPr>
                <a:r>
                  <a:rPr lang="en-US" sz="3200" dirty="0"/>
                  <a:t>Suppose that a stock's price at time </a:t>
                </a:r>
                <a:r>
                  <a:rPr lang="en-US" sz="3200" i="1" dirty="0"/>
                  <a:t>T </a:t>
                </a:r>
                <a:r>
                  <a:rPr lang="en-US" sz="3200" dirty="0"/>
                  <a:t>is expected to be uniformly distributed over the integer values that range from 1 to 100; that is:</a:t>
                </a:r>
              </a:p>
              <a:p>
                <a:pPr marL="0" indent="0">
                  <a:buNone/>
                </a:pPr>
                <a:r>
                  <a:rPr lang="en-US" sz="3200" dirty="0"/>
                  <a:t> </a:t>
                </a:r>
                <a14:m>
                  <m:oMath xmlns:m="http://schemas.openxmlformats.org/officeDocument/2006/math">
                    <m:r>
                      <a:rPr lang="en-US" sz="3200" i="1">
                        <a:latin typeface="Cambria Math" panose="02040503050406030204" pitchFamily="18" charset="0"/>
                      </a:rPr>
                      <m:t>𝑞</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 </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100</m:t>
                                  </m:r>
                                </m:den>
                              </m:f>
                              <m:r>
                                <a:rPr lang="en-US" sz="3200" i="1">
                                  <a:latin typeface="Cambria Math" panose="02040503050406030204" pitchFamily="18" charset="0"/>
                                </a:rPr>
                                <m:t>,      1≤</m:t>
                              </m:r>
                              <m:r>
                                <a:rPr lang="en-US" sz="3200" i="1">
                                  <a:latin typeface="Cambria Math" panose="02040503050406030204" pitchFamily="18" charset="0"/>
                                </a:rPr>
                                <m:t>𝑥</m:t>
                              </m:r>
                              <m:r>
                                <a:rPr lang="en-US" sz="3200" i="1">
                                  <a:latin typeface="Cambria Math" panose="02040503050406030204" pitchFamily="18" charset="0"/>
                                </a:rPr>
                                <m:t>≤100</m:t>
                              </m:r>
                            </m:e>
                          </m:mr>
                          <m:mr>
                            <m:e>
                              <m:r>
                                <a:rPr lang="en-US" sz="3200" i="1">
                                  <a:latin typeface="Cambria Math" panose="02040503050406030204" pitchFamily="18" charset="0"/>
                                </a:rPr>
                                <m:t> </m:t>
                              </m:r>
                            </m:e>
                          </m:mr>
                          <m:mr>
                            <m:e>
                              <m:r>
                                <a:rPr lang="en-US" sz="3200" i="1">
                                  <a:latin typeface="Cambria Math" panose="02040503050406030204" pitchFamily="18" charset="0"/>
                                </a:rPr>
                                <m:t>0,           </m:t>
                              </m:r>
                              <m:r>
                                <a:rPr lang="en-US" sz="3200" i="1">
                                  <a:latin typeface="Cambria Math" panose="02040503050406030204" pitchFamily="18" charset="0"/>
                                </a:rPr>
                                <m:t>𝑒𝑙𝑠𝑒𝑤h𝑒𝑟𝑒</m:t>
                              </m:r>
                            </m:e>
                          </m:mr>
                        </m:m>
                      </m:e>
                    </m:d>
                  </m:oMath>
                </a14:m>
                <a:endParaRPr lang="en-US" sz="3200" dirty="0"/>
              </a:p>
              <a:p>
                <a:pPr marL="0" indent="0">
                  <a:buNone/>
                </a:pPr>
                <a:r>
                  <a:rPr lang="en-US" sz="3200" dirty="0"/>
                  <a:t>Further suppose that a call option with exercise price </a:t>
                </a:r>
                <a:r>
                  <a:rPr lang="en-US" sz="3200" i="1" dirty="0"/>
                  <a:t>X</a:t>
                </a:r>
                <a:r>
                  <a:rPr lang="en-US" sz="3200" dirty="0"/>
                  <a:t> = 60 trades on this stock with the terminal payoff function: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𝑐</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𝑀𝐴𝑋</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𝑋</m:t>
                    </m:r>
                    <m:r>
                      <a:rPr lang="en-US" sz="3200" i="1">
                        <a:latin typeface="Cambria Math" panose="02040503050406030204" pitchFamily="18" charset="0"/>
                      </a:rPr>
                      <m:t>, 0]</m:t>
                    </m:r>
                  </m:oMath>
                </a14:m>
                <a:endParaRPr lang="en-US" sz="3200" dirty="0"/>
              </a:p>
              <a:p>
                <a:pPr marL="0" indent="0">
                  <a:buNone/>
                </a:pPr>
                <a:endParaRPr lang="en-US" dirty="0"/>
              </a:p>
              <a:p>
                <a:pPr marL="0" indent="0">
                  <a:buNone/>
                </a:pPr>
                <a:r>
                  <a:rPr lang="en-US" dirty="0"/>
                  <a:t>The probability that the call will be exercised :    </a:t>
                </a:r>
                <a:endParaRPr lang="en-US" i="1" dirty="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𝑄</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&gt;60</m:t>
                        </m:r>
                      </m:e>
                    </m:d>
                    <m:r>
                      <a:rPr lang="en-US" i="1">
                        <a:latin typeface="Cambria Math" panose="02040503050406030204" pitchFamily="18" charset="0"/>
                      </a:rPr>
                      <m:t>= </m:t>
                    </m:r>
                    <m:nary>
                      <m:naryPr>
                        <m:limLoc m:val="subSup"/>
                        <m:ctrlPr>
                          <a:rPr lang="en-US" i="1">
                            <a:latin typeface="Cambria Math" panose="02040503050406030204" pitchFamily="18" charset="0"/>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m:t>
                        </m:r>
                      </m:den>
                    </m:f>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100</m:t>
                              </m:r>
                            </m:e>
                          </m:mr>
                          <m:mr>
                            <m:e>
                              <m:r>
                                <a:rPr lang="en-US" i="1">
                                  <a:latin typeface="Cambria Math" panose="02040503050406030204" pitchFamily="18" charset="0"/>
                                </a:rPr>
                                <m:t> </m:t>
                              </m:r>
                            </m:e>
                          </m:mr>
                          <m:mr>
                            <m:e>
                              <m:r>
                                <a:rPr lang="en-US" i="1">
                                  <a:latin typeface="Cambria Math" panose="02040503050406030204" pitchFamily="18" charset="0"/>
                                </a:rPr>
                                <m:t>60</m:t>
                              </m:r>
                            </m:e>
                          </m:mr>
                        </m:m>
                      </m:e>
                    </m:d>
                    <m:r>
                      <a:rPr lang="en-US" i="1">
                        <a:latin typeface="Cambria Math" panose="02040503050406030204" pitchFamily="18" charset="0"/>
                      </a:rPr>
                      <m:t>=1−.6=.4</m:t>
                    </m:r>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860" t="-2706"/>
                </a:stretch>
              </a:blipFill>
            </p:spPr>
            <p:txBody>
              <a:bodyPr/>
              <a:lstStyle/>
              <a:p>
                <a:r>
                  <a:rPr lang="en-US">
                    <a:noFill/>
                  </a:rPr>
                  <a:t> </a:t>
                </a:r>
              </a:p>
            </p:txBody>
          </p:sp>
        </mc:Fallback>
      </mc:AlternateContent>
    </p:spTree>
    <p:extLst>
      <p:ext uri="{BB962C8B-B14F-4D97-AF65-F5344CB8AC3E}">
        <p14:creationId xmlns:p14="http://schemas.microsoft.com/office/powerpoint/2010/main" val="191251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1000433"/>
          </a:xfrm>
        </p:spPr>
        <p:txBody>
          <a:bodyPr>
            <a:normAutofit fontScale="90000"/>
          </a:bodyPr>
          <a:lstStyle/>
          <a:p>
            <a:r>
              <a:rPr lang="en-US" b="1" dirty="0"/>
              <a:t>Illustration: </a:t>
            </a:r>
            <a:r>
              <a:rPr lang="en-US" b="1" i="1" dirty="0"/>
              <a:t>Call Options and Uniformly Distributed Stock Prices (Continued)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55639" y="1543665"/>
                <a:ext cx="11641393" cy="4807974"/>
              </a:xfrm>
            </p:spPr>
            <p:txBody>
              <a:bodyPr>
                <a:normAutofit fontScale="85000" lnSpcReduction="20000"/>
              </a:bodyPr>
              <a:lstStyle/>
              <a:p>
                <a:pPr marL="0" indent="0">
                  <a:buNone/>
                </a:pPr>
                <a:r>
                  <a:rPr lang="en-US" sz="3200" dirty="0"/>
                  <a:t>The expected value of the stock, contingent on its price exceeding 60 is: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&gt;60</m:t>
                          </m:r>
                        </m:e>
                      </m:d>
                      <m:r>
                        <a:rPr lang="en-US" i="1">
                          <a:latin typeface="Cambria Math" panose="02040503050406030204" pitchFamily="18" charset="0"/>
                        </a:rPr>
                        <m:t>= </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num>
                        <m:den>
                          <m:nary>
                            <m:naryPr>
                              <m:limLoc m:val="subSup"/>
                              <m:ctrlPr>
                                <a:rPr lang="en-US" i="1">
                                  <a:latin typeface="Cambria Math" panose="02040503050406030204" pitchFamily="18" charset="0"/>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1</m:t>
                                      </m:r>
                                    </m:e>
                                    <m:sub>
                                      <m:r>
                                        <a:rPr lang="en-US" i="1">
                                          <a:latin typeface="Cambria Math" panose="02040503050406030204" pitchFamily="18" charset="0"/>
                                        </a:rPr>
                                        <m:t> </m:t>
                                      </m:r>
                                    </m:sub>
                                  </m:sSub>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200</m:t>
                              </m:r>
                            </m:den>
                          </m:f>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𝑇</m:t>
                              </m:r>
                            </m:sub>
                            <m:sup>
                              <m:r>
                                <a:rPr lang="en-US" i="1">
                                  <a:latin typeface="Cambria Math" panose="02040503050406030204" pitchFamily="18" charset="0"/>
                                </a:rPr>
                                <m:t>2</m:t>
                              </m:r>
                            </m:sup>
                          </m:sSubSup>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100</m:t>
                                    </m:r>
                                  </m:e>
                                </m:mr>
                                <m:mr>
                                  <m:e>
                                    <m:r>
                                      <a:rPr lang="en-US" i="1">
                                        <a:latin typeface="Cambria Math" panose="02040503050406030204" pitchFamily="18" charset="0"/>
                                      </a:rPr>
                                      <m:t> </m:t>
                                    </m:r>
                                  </m:e>
                                </m:mr>
                                <m:mr>
                                  <m:e>
                                    <m:r>
                                      <a:rPr lang="en-US" i="1">
                                        <a:latin typeface="Cambria Math" panose="02040503050406030204" pitchFamily="18" charset="0"/>
                                      </a:rPr>
                                      <m:t>60</m:t>
                                    </m:r>
                                  </m:e>
                                </m:mr>
                              </m:m>
                            </m:e>
                          </m:d>
                        </m:num>
                        <m:den>
                          <m:r>
                            <a:rPr lang="en-US" i="1">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32</m:t>
                          </m:r>
                        </m:num>
                        <m:den>
                          <m:r>
                            <a:rPr lang="en-US" i="1">
                              <a:latin typeface="Cambria Math" panose="02040503050406030204" pitchFamily="18" charset="0"/>
                            </a:rPr>
                            <m:t>.4</m:t>
                          </m:r>
                        </m:den>
                      </m:f>
                      <m:r>
                        <a:rPr lang="en-US" i="1">
                          <a:latin typeface="Cambria Math" panose="02040503050406030204" pitchFamily="18" charset="0"/>
                        </a:rPr>
                        <m:t>=80</m:t>
                      </m:r>
                    </m:oMath>
                  </m:oMathPara>
                </a14:m>
                <a:endParaRPr lang="en-US" sz="2800" dirty="0"/>
              </a:p>
              <a:p>
                <a:pPr marL="0" indent="0">
                  <a:buNone/>
                </a:pPr>
                <a:r>
                  <a:rPr lang="en-US" sz="3200" dirty="0"/>
                  <a:t>The expected value of the call, contingent on it being exercised is:</a:t>
                </a:r>
              </a:p>
              <a:p>
                <a:pPr marL="0" indent="0">
                  <a:buNone/>
                </a:pPr>
                <a:r>
                  <a:rPr lang="en-US" sz="2800" dirty="0"/>
                  <a:t>	 </a:t>
                </a:r>
                <a14:m>
                  <m:oMath xmlns:m="http://schemas.openxmlformats.org/officeDocument/2006/math">
                    <m:r>
                      <a:rPr lang="en-US" sz="2800" i="1">
                        <a:latin typeface="Cambria Math" panose="02040503050406030204" pitchFamily="18" charset="0"/>
                      </a:rPr>
                      <m:t>𝐸</m:t>
                    </m:r>
                    <m:d>
                      <m:dPr>
                        <m:begChr m:val="["/>
                        <m:endChr m:val="]"/>
                        <m:ctrlPr>
                          <a:rPr lang="en-US" sz="2800" i="1">
                            <a:latin typeface="Cambria Math" panose="02040503050406030204" pitchFamily="18" charset="0"/>
                          </a:rPr>
                        </m:ctrlPr>
                      </m:dPr>
                      <m:e>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𝑇</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&gt;</m:t>
                        </m:r>
                        <m:r>
                          <a:rPr lang="en-US" sz="2800" i="1">
                            <a:latin typeface="Cambria Math" panose="02040503050406030204" pitchFamily="18" charset="0"/>
                          </a:rPr>
                          <m:t>𝑋</m:t>
                        </m:r>
                      </m:e>
                    </m:d>
                    <m:r>
                      <a:rPr lang="en-US" sz="2800" i="1">
                        <a:latin typeface="Cambria Math" panose="02040503050406030204" pitchFamily="18" charset="0"/>
                      </a:rPr>
                      <m:t>= </m:t>
                    </m:r>
                    <m:f>
                      <m:fPr>
                        <m:ctrlPr>
                          <a:rPr lang="en-US" sz="2800" i="1">
                            <a:latin typeface="Cambria Math" panose="02040503050406030204" pitchFamily="18" charset="0"/>
                          </a:rPr>
                        </m:ctrlPr>
                      </m:fPr>
                      <m:num>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𝑋</m:t>
                            </m:r>
                          </m:sub>
                          <m:sup>
                            <m:r>
                              <a:rPr lang="en-US" sz="2800" i="1">
                                <a:latin typeface="Cambria Math" panose="02040503050406030204" pitchFamily="18" charset="0"/>
                              </a:rPr>
                              <m:t>∞</m:t>
                            </m:r>
                          </m:sup>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𝑋</m:t>
                                </m:r>
                              </m:e>
                            </m:d>
                            <m:r>
                              <a:rPr lang="en-US" sz="2800" i="1">
                                <a:latin typeface="Cambria Math" panose="02040503050406030204" pitchFamily="18" charset="0"/>
                              </a:rPr>
                              <m:t>𝑞</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num>
                      <m:den>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𝑋</m:t>
                            </m:r>
                          </m:sub>
                          <m:sup>
                            <m:r>
                              <a:rPr lang="en-US" sz="2800" i="1">
                                <a:latin typeface="Cambria Math" panose="02040503050406030204" pitchFamily="18" charset="0"/>
                              </a:rPr>
                              <m:t>∞</m:t>
                            </m:r>
                          </m:sup>
                          <m:e>
                            <m:r>
                              <a:rPr lang="en-US" sz="2800" i="1">
                                <a:latin typeface="Cambria Math" panose="02040503050406030204" pitchFamily="18" charset="0"/>
                              </a:rPr>
                              <m:t>𝑞</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den>
                    </m:f>
                    <m:r>
                      <a:rPr lang="en-US" sz="2800" i="1">
                        <a:latin typeface="Cambria Math" panose="02040503050406030204" pitchFamily="18" charset="0"/>
                      </a:rPr>
                      <m:t>=</m:t>
                    </m:r>
                    <m:f>
                      <m:fPr>
                        <m:ctrlPr>
                          <a:rPr lang="en-US" sz="2800" i="1">
                            <a:latin typeface="Cambria Math" panose="02040503050406030204" pitchFamily="18" charset="0"/>
                          </a:rPr>
                        </m:ctrlPr>
                      </m:fPr>
                      <m:num>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60</m:t>
                            </m:r>
                          </m:sub>
                          <m:sup>
                            <m:r>
                              <a:rPr lang="en-US" sz="2800" i="1">
                                <a:latin typeface="Cambria Math" panose="02040503050406030204" pitchFamily="18" charset="0"/>
                              </a:rPr>
                              <m:t>100</m:t>
                            </m:r>
                          </m:sup>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−60</m:t>
                                </m:r>
                              </m:num>
                              <m:den>
                                <m:r>
                                  <a:rPr lang="en-US" sz="2800" i="1">
                                    <a:latin typeface="Cambria Math" panose="02040503050406030204" pitchFamily="18" charset="0"/>
                                  </a:rPr>
                                  <m:t>100</m:t>
                                </m:r>
                              </m:den>
                            </m:f>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num>
                      <m:den>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60</m:t>
                            </m:r>
                          </m:sub>
                          <m:sup>
                            <m:r>
                              <a:rPr lang="en-US" sz="2800" i="1">
                                <a:latin typeface="Cambria Math" panose="02040503050406030204" pitchFamily="18" charset="0"/>
                              </a:rPr>
                              <m:t>100</m:t>
                            </m:r>
                          </m:sup>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1</m:t>
                                    </m:r>
                                  </m:e>
                                  <m:sub>
                                    <m:r>
                                      <a:rPr lang="en-US" sz="2800" i="1">
                                        <a:latin typeface="Cambria Math" panose="02040503050406030204" pitchFamily="18" charset="0"/>
                                      </a:rPr>
                                      <m:t> </m:t>
                                    </m:r>
                                  </m:sub>
                                </m:sSub>
                              </m:num>
                              <m:den>
                                <m:r>
                                  <a:rPr lang="en-US" sz="2800" i="1">
                                    <a:latin typeface="Cambria Math" panose="02040503050406030204" pitchFamily="18" charset="0"/>
                                  </a:rPr>
                                  <m:t>100</m:t>
                                </m:r>
                              </m:den>
                            </m:f>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den>
                    </m:f>
                    <m:r>
                      <a:rPr lang="en-US" sz="2800" i="1">
                        <a:latin typeface="Cambria Math" panose="02040503050406030204" pitchFamily="18" charset="0"/>
                      </a:rPr>
                      <m:t>=</m:t>
                    </m:r>
                    <m:f>
                      <m:fPr>
                        <m:ctrlPr>
                          <a:rPr lang="en-US" sz="2800" i="1">
                            <a:latin typeface="Cambria Math" panose="02040503050406030204" pitchFamily="18" charset="0"/>
                          </a:rPr>
                        </m:ctrlPr>
                      </m:fPr>
                      <m:num>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200</m:t>
                            </m:r>
                          </m:den>
                        </m:f>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sub>
                          <m:sup>
                            <m:r>
                              <a:rPr lang="en-US" sz="2800" i="1">
                                <a:latin typeface="Cambria Math" panose="02040503050406030204" pitchFamily="18" charset="0"/>
                              </a:rPr>
                              <m:t>2</m:t>
                            </m:r>
                          </m:sup>
                        </m:sSubSup>
                        <m:r>
                          <a:rPr lang="en-US" sz="2800" i="1">
                            <a:latin typeface="Cambria Math" panose="02040503050406030204" pitchFamily="18" charset="0"/>
                          </a:rPr>
                          <m:t>−.6</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100</m:t>
                                  </m:r>
                                </m:e>
                              </m:mr>
                              <m:mr>
                                <m:e>
                                  <m:r>
                                    <a:rPr lang="en-US" sz="2800" i="1">
                                      <a:latin typeface="Cambria Math" panose="02040503050406030204" pitchFamily="18" charset="0"/>
                                    </a:rPr>
                                    <m:t> </m:t>
                                  </m:r>
                                </m:e>
                              </m:mr>
                              <m:mr>
                                <m:e>
                                  <m:r>
                                    <a:rPr lang="en-US" sz="2800" i="1">
                                      <a:latin typeface="Cambria Math" panose="02040503050406030204" pitchFamily="18" charset="0"/>
                                    </a:rPr>
                                    <m:t>60</m:t>
                                  </m:r>
                                </m:e>
                              </m:mr>
                            </m:m>
                          </m:e>
                        </m:d>
                      </m:num>
                      <m:den>
                        <m:r>
                          <a:rPr lang="en-US" sz="2800" i="1">
                            <a:latin typeface="Cambria Math" panose="02040503050406030204" pitchFamily="18" charset="0"/>
                          </a:rPr>
                          <m:t>.4</m:t>
                        </m:r>
                      </m:den>
                    </m:f>
                  </m:oMath>
                </a14:m>
                <a:endParaRPr lang="en-US" sz="2800" i="1" dirty="0">
                  <a:latin typeface="Cambria Math" panose="02040503050406030204" pitchFamily="18" charset="0"/>
                </a:endParaRPr>
              </a:p>
              <a:p>
                <a:pPr marL="0" indent="0">
                  <a:buNone/>
                </a:pPr>
                <a:endParaRPr lang="en-US" sz="2800" i="1" dirty="0">
                  <a:latin typeface="Cambria Math" panose="02040503050406030204" pitchFamily="18" charset="0"/>
                </a:endParaRPr>
              </a:p>
              <a:p>
                <a:pPr marL="0" indent="0">
                  <a:buNone/>
                </a:pPr>
                <a:r>
                  <a:rPr lang="en-US" sz="2800" i="1" dirty="0">
                    <a:latin typeface="Cambria Math" panose="02040503050406030204" pitchFamily="18" charset="0"/>
                  </a:rPr>
                  <a:t>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d>
                          <m:dPr>
                            <m:ctrlPr>
                              <a:rPr lang="en-US" sz="2800" i="1">
                                <a:latin typeface="Cambria Math" panose="02040503050406030204" pitchFamily="18" charset="0"/>
                              </a:rPr>
                            </m:ctrlPr>
                          </m:dPr>
                          <m:e>
                            <m:r>
                              <a:rPr lang="en-US" sz="2800" i="1">
                                <a:latin typeface="Cambria Math" panose="02040503050406030204" pitchFamily="18" charset="0"/>
                              </a:rPr>
                              <m:t>50−60</m:t>
                            </m:r>
                          </m:e>
                        </m:d>
                        <m:r>
                          <a:rPr lang="en-US" sz="2800" i="1">
                            <a:latin typeface="Cambria Math" panose="02040503050406030204" pitchFamily="18" charset="0"/>
                          </a:rPr>
                          <m:t>−(18−36)</m:t>
                        </m:r>
                      </m:num>
                      <m:den>
                        <m:r>
                          <a:rPr lang="en-US" sz="2800" i="1">
                            <a:latin typeface="Cambria Math" panose="02040503050406030204" pitchFamily="18" charset="0"/>
                          </a:rPr>
                          <m:t>.4</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8</m:t>
                        </m:r>
                      </m:num>
                      <m:den>
                        <m:r>
                          <a:rPr lang="en-US" sz="2800" i="1">
                            <a:latin typeface="Cambria Math" panose="02040503050406030204" pitchFamily="18" charset="0"/>
                          </a:rPr>
                          <m:t>.4</m:t>
                        </m:r>
                      </m:den>
                    </m:f>
                    <m:r>
                      <a:rPr lang="en-US" sz="2800" i="1">
                        <a:latin typeface="Cambria Math" panose="02040503050406030204" pitchFamily="18" charset="0"/>
                      </a:rPr>
                      <m:t>=20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55639" y="1543665"/>
                <a:ext cx="11641393" cy="4807974"/>
              </a:xfrm>
              <a:blipFill rotWithShape="0">
                <a:blip r:embed="rId2" cstate="print"/>
                <a:stretch>
                  <a:fillRect l="-995" t="-2915"/>
                </a:stretch>
              </a:blipFill>
            </p:spPr>
            <p:txBody>
              <a:bodyPr/>
              <a:lstStyle/>
              <a:p>
                <a:r>
                  <a:rPr lang="en-US">
                    <a:noFill/>
                  </a:rPr>
                  <a:t> </a:t>
                </a:r>
              </a:p>
            </p:txBody>
          </p:sp>
        </mc:Fallback>
      </mc:AlternateContent>
    </p:spTree>
    <p:extLst>
      <p:ext uri="{BB962C8B-B14F-4D97-AF65-F5344CB8AC3E}">
        <p14:creationId xmlns:p14="http://schemas.microsoft.com/office/powerpoint/2010/main" val="3638099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Illustration: </a:t>
            </a:r>
            <a:r>
              <a:rPr lang="en-US" b="1" i="1" dirty="0"/>
              <a:t>Call Options and Uniformly Distributed Stock Prices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657442"/>
              </a:xfrm>
            </p:spPr>
            <p:txBody>
              <a:bodyPr>
                <a:normAutofit fontScale="92500" lnSpcReduction="10000"/>
              </a:bodyPr>
              <a:lstStyle/>
              <a:p>
                <a:pPr marL="0" indent="0">
                  <a:buNone/>
                </a:pPr>
                <a:r>
                  <a:rPr lang="en-US" sz="2500" dirty="0"/>
                  <a:t>The expected value of the call at time </a:t>
                </a:r>
                <a:r>
                  <a:rPr lang="en-US" sz="2500" i="1" dirty="0"/>
                  <a:t>T</a:t>
                </a:r>
                <a:r>
                  <a:rPr lang="en-US" sz="2500" dirty="0"/>
                  <a:t> is:</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𝑇</m:t>
                              </m:r>
                            </m:sub>
                          </m:sSub>
                        </m:e>
                      </m:d>
                      <m:r>
                        <a:rPr lang="en-US" sz="2500" i="1">
                          <a:latin typeface="Cambria Math" panose="02040503050406030204" pitchFamily="18" charset="0"/>
                        </a:rPr>
                        <m:t>= </m:t>
                      </m:r>
                      <m:nary>
                        <m:naryPr>
                          <m:limLoc m:val="subSup"/>
                          <m:ctrlPr>
                            <a:rPr lang="en-US" sz="2500" i="1">
                              <a:latin typeface="Cambria Math" panose="02040503050406030204" pitchFamily="18" charset="0"/>
                            </a:rPr>
                          </m:ctrlPr>
                        </m:naryPr>
                        <m:sub>
                          <m:r>
                            <a:rPr lang="en-US" sz="2500" i="1">
                              <a:latin typeface="Cambria Math" panose="02040503050406030204" pitchFamily="18" charset="0"/>
                            </a:rPr>
                            <m:t>60</m:t>
                          </m:r>
                        </m:sub>
                        <m:sup>
                          <m:r>
                            <a:rPr lang="en-US" sz="2500" i="1">
                              <a:latin typeface="Cambria Math" panose="02040503050406030204" pitchFamily="18" charset="0"/>
                            </a:rPr>
                            <m:t>100</m:t>
                          </m:r>
                        </m:sup>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−60</m:t>
                              </m:r>
                            </m:e>
                          </m:d>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100</m:t>
                              </m:r>
                            </m:den>
                          </m:f>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e>
                      </m:nary>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200</m:t>
                          </m:r>
                        </m:den>
                      </m:f>
                      <m:sSubSup>
                        <m:sSubSupPr>
                          <m:ctrlPr>
                            <a:rPr lang="en-US" sz="2500" i="1">
                              <a:latin typeface="Cambria Math" panose="02040503050406030204" pitchFamily="18" charset="0"/>
                            </a:rPr>
                          </m:ctrlPr>
                        </m:sSubSupPr>
                        <m:e>
                          <m:r>
                            <a:rPr lang="en-US" sz="2500" i="1">
                              <a:latin typeface="Cambria Math" panose="02040503050406030204" pitchFamily="18" charset="0"/>
                            </a:rPr>
                            <m:t>𝑆</m:t>
                          </m:r>
                        </m:e>
                        <m:sub>
                          <m:r>
                            <a:rPr lang="en-US" sz="2500" i="1">
                              <a:latin typeface="Cambria Math" panose="02040503050406030204" pitchFamily="18" charset="0"/>
                            </a:rPr>
                            <m:t>𝑇</m:t>
                          </m:r>
                        </m:sub>
                        <m:sup>
                          <m:r>
                            <a:rPr lang="en-US" sz="2500" i="1">
                              <a:latin typeface="Cambria Math" panose="02040503050406030204" pitchFamily="18" charset="0"/>
                            </a:rPr>
                            <m:t>2</m:t>
                          </m:r>
                        </m:sup>
                      </m:sSubSup>
                      <m:r>
                        <a:rPr lang="en-US" sz="2500" i="1">
                          <a:latin typeface="Cambria Math" panose="02040503050406030204" pitchFamily="18" charset="0"/>
                        </a:rPr>
                        <m:t>−.6</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d>
                        <m:dPr>
                          <m:begChr m:val="|"/>
                          <m:endChr m:val=""/>
                          <m:ctrlPr>
                            <a:rPr lang="en-US" sz="2500" i="1">
                              <a:latin typeface="Cambria Math" panose="02040503050406030204" pitchFamily="18" charset="0"/>
                            </a:rPr>
                          </m:ctrlPr>
                        </m:dPr>
                        <m:e>
                          <m:m>
                            <m:mPr>
                              <m:mcs>
                                <m:mc>
                                  <m:mcPr>
                                    <m:count m:val="1"/>
                                    <m:mcJc m:val="center"/>
                                  </m:mcPr>
                                </m:mc>
                              </m:mcs>
                              <m:ctrlPr>
                                <a:rPr lang="en-US" sz="2500" i="1">
                                  <a:latin typeface="Cambria Math" panose="02040503050406030204" pitchFamily="18" charset="0"/>
                                </a:rPr>
                              </m:ctrlPr>
                            </m:mPr>
                            <m:mr>
                              <m:e>
                                <m:r>
                                  <a:rPr lang="en-US" sz="2500" i="1">
                                    <a:latin typeface="Cambria Math" panose="02040503050406030204" pitchFamily="18" charset="0"/>
                                  </a:rPr>
                                  <m:t>100</m:t>
                                </m:r>
                              </m:e>
                            </m:mr>
                            <m:mr>
                              <m:e>
                                <m:r>
                                  <a:rPr lang="en-US" sz="2500" i="1">
                                    <a:latin typeface="Cambria Math" panose="02040503050406030204" pitchFamily="18" charset="0"/>
                                  </a:rPr>
                                  <m:t> </m:t>
                                </m:r>
                              </m:e>
                            </m:mr>
                            <m:mr>
                              <m:e>
                                <m:r>
                                  <a:rPr lang="en-US" sz="2500" i="1">
                                    <a:latin typeface="Cambria Math" panose="02040503050406030204" pitchFamily="18" charset="0"/>
                                  </a:rPr>
                                  <m:t>60</m:t>
                                </m:r>
                              </m:e>
                            </m:mr>
                          </m:m>
                        </m:e>
                      </m:d>
                    </m:oMath>
                  </m:oMathPara>
                </a14:m>
                <a:endParaRPr lang="en-US" sz="2500" i="1" dirty="0">
                  <a:latin typeface="Cambria Math" panose="02040503050406030204" pitchFamily="18" charset="0"/>
                </a:endParaRPr>
              </a:p>
              <a:p>
                <a:pPr marL="0" indent="0">
                  <a:buNone/>
                </a:pPr>
                <a:endParaRPr lang="en-US" sz="2500" i="1" dirty="0">
                  <a:latin typeface="Cambria Math" panose="02040503050406030204" pitchFamily="18" charset="0"/>
                </a:endParaRPr>
              </a:p>
              <a:p>
                <a:pPr marL="0" indent="0">
                  <a:buNone/>
                </a:pPr>
                <a:r>
                  <a:rPr lang="en-US" sz="2500" i="1" dirty="0">
                    <a:latin typeface="Cambria Math" panose="02040503050406030204" pitchFamily="18" charset="0"/>
                  </a:rPr>
                  <a:t>			   </a:t>
                </a:r>
                <a14:m>
                  <m:oMath xmlns:m="http://schemas.openxmlformats.org/officeDocument/2006/math">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50−60</m:t>
                        </m:r>
                      </m:e>
                    </m:d>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18−36</m:t>
                        </m:r>
                      </m:e>
                    </m:d>
                    <m:r>
                      <a:rPr lang="en-US" sz="2500" i="1">
                        <a:latin typeface="Cambria Math" panose="02040503050406030204" pitchFamily="18" charset="0"/>
                      </a:rPr>
                      <m:t>=8</m:t>
                    </m:r>
                  </m:oMath>
                </a14:m>
                <a:endParaRPr lang="en-US" sz="2500" dirty="0"/>
              </a:p>
              <a:p>
                <a:pPr marL="0" indent="0">
                  <a:buNone/>
                </a:pPr>
                <a:r>
                  <a:rPr lang="en-US" sz="2500" dirty="0"/>
                  <a:t> </a:t>
                </a:r>
              </a:p>
              <a:p>
                <a:pPr marL="0" indent="0">
                  <a:buNone/>
                </a:pPr>
                <a:r>
                  <a:rPr lang="en-US" sz="2500" dirty="0"/>
                  <a:t>The present value of this call would simply be its discounted value:</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 </m:t>
                      </m:r>
                      <m:nary>
                        <m:naryPr>
                          <m:limLoc m:val="subSup"/>
                          <m:ctrlPr>
                            <a:rPr lang="en-US" sz="2500" i="1">
                              <a:latin typeface="Cambria Math" panose="02040503050406030204" pitchFamily="18" charset="0"/>
                            </a:rPr>
                          </m:ctrlPr>
                        </m:naryPr>
                        <m:sub>
                          <m:r>
                            <a:rPr lang="en-US" sz="2500" i="1">
                              <a:latin typeface="Cambria Math" panose="02040503050406030204" pitchFamily="18" charset="0"/>
                            </a:rPr>
                            <m:t>𝑋</m:t>
                          </m:r>
                        </m:sub>
                        <m:sup>
                          <m:r>
                            <a:rPr lang="en-US" sz="2500" i="1">
                              <a:latin typeface="Cambria Math" panose="02040503050406030204" pitchFamily="18" charset="0"/>
                            </a:rPr>
                            <m:t>∞</m:t>
                          </m:r>
                        </m:sup>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m:t>
                              </m:r>
                              <m:r>
                                <a:rPr lang="en-US" sz="2500" i="1">
                                  <a:latin typeface="Cambria Math" panose="02040503050406030204" pitchFamily="18" charset="0"/>
                                </a:rPr>
                                <m:t>𝑋</m:t>
                              </m:r>
                            </m:e>
                          </m:d>
                          <m:r>
                            <a:rPr lang="en-US" sz="2500" i="1">
                              <a:latin typeface="Cambria Math" panose="02040503050406030204" pitchFamily="18" charset="0"/>
                            </a:rPr>
                            <m:t>𝑞</m:t>
                          </m:r>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m:t>
                          </m:r>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e>
                      </m:nary>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=8</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57442"/>
              </a:xfrm>
              <a:blipFill rotWithShape="0">
                <a:blip r:embed="rId2" cstate="print"/>
                <a:stretch>
                  <a:fillRect l="-750" t="-1702"/>
                </a:stretch>
              </a:blipFill>
            </p:spPr>
            <p:txBody>
              <a:bodyPr/>
              <a:lstStyle/>
              <a:p>
                <a:r>
                  <a:rPr lang="en-US">
                    <a:noFill/>
                  </a:rPr>
                  <a:t> </a:t>
                </a:r>
              </a:p>
            </p:txBody>
          </p:sp>
        </mc:Fallback>
      </mc:AlternateContent>
    </p:spTree>
    <p:extLst>
      <p:ext uri="{BB962C8B-B14F-4D97-AF65-F5344CB8AC3E}">
        <p14:creationId xmlns:p14="http://schemas.microsoft.com/office/powerpoint/2010/main" val="396117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Taylor Polynomial </a:t>
            </a:r>
            <a:r>
              <a:rPr lang="en-US" b="1"/>
              <a:t>Of The </a:t>
            </a:r>
            <a:r>
              <a:rPr lang="en-US" b="1" dirty="0"/>
              <a:t>Natural Logarithm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solidFill>
                      <a:schemeClr val="tx1"/>
                    </a:solidFill>
                  </a:rPr>
                  <a:t>Taylor polynomial of the function </a:t>
                </a:r>
                <a:r>
                  <a:rPr lang="en-US" i="1" dirty="0">
                    <a:solidFill>
                      <a:schemeClr val="tx1"/>
                    </a:solidFill>
                  </a:rPr>
                  <a:t>f(x) = ln(1+x) </a:t>
                </a:r>
                <a:r>
                  <a:rPr lang="en-US" dirty="0">
                    <a:solidFill>
                      <a:schemeClr val="tx1"/>
                    </a:solidFill>
                  </a:rPr>
                  <a:t>about </a:t>
                </a:r>
                <a:r>
                  <a:rPr lang="en-US" i="1" dirty="0">
                    <a:solidFill>
                      <a:schemeClr val="tx1"/>
                    </a:solidFill>
                  </a:rPr>
                  <a:t>x = 0. </a:t>
                </a:r>
                <a:r>
                  <a:rPr lang="en-US" dirty="0">
                    <a:solidFill>
                      <a:schemeClr val="tx1"/>
                    </a:solidFill>
                  </a:rPr>
                  <a:t>Taking derivatives, we calculate that: </a:t>
                </a:r>
                <a:r>
                  <a:rPr lang="en-US" i="1" dirty="0">
                    <a:solidFill>
                      <a:schemeClr val="tx1"/>
                    </a:solidFill>
                  </a:rPr>
                  <a:t>f’(x) =(1+x)</a:t>
                </a:r>
                <a:r>
                  <a:rPr lang="en-US" i="1" baseline="30000" dirty="0">
                    <a:solidFill>
                      <a:schemeClr val="tx1"/>
                    </a:solidFill>
                  </a:rPr>
                  <a:t>-1</a:t>
                </a:r>
                <a:r>
                  <a:rPr lang="en-US" i="1" dirty="0">
                    <a:solidFill>
                      <a:schemeClr val="tx1"/>
                    </a:solidFill>
                  </a:rPr>
                  <a:t>, f"(x) = -(1+x)</a:t>
                </a:r>
                <a:r>
                  <a:rPr lang="en-US" i="1" baseline="30000" dirty="0">
                    <a:solidFill>
                      <a:schemeClr val="tx1"/>
                    </a:solidFill>
                  </a:rPr>
                  <a:t>-2</a:t>
                </a:r>
                <a:r>
                  <a:rPr lang="en-US" dirty="0">
                    <a:solidFill>
                      <a:schemeClr val="tx1"/>
                    </a:solidFill>
                  </a:rPr>
                  <a:t>, and so </a:t>
                </a:r>
                <a:r>
                  <a:rPr lang="en-US" i="1" dirty="0">
                    <a:solidFill>
                      <a:schemeClr val="tx1"/>
                    </a:solidFill>
                  </a:rPr>
                  <a:t>f(0) = 0, f’(0) = 1, f"(0) = -1.</a:t>
                </a:r>
                <a:r>
                  <a:rPr lang="en-US" dirty="0">
                    <a:solidFill>
                      <a:schemeClr val="tx1"/>
                    </a:solidFill>
                  </a:rPr>
                  <a:t> The function </a:t>
                </a:r>
                <a:r>
                  <a:rPr lang="en-US" i="1" dirty="0">
                    <a:solidFill>
                      <a:schemeClr val="tx1"/>
                    </a:solidFill>
                  </a:rPr>
                  <a:t>ln(1+x) </a:t>
                </a:r>
                <a:r>
                  <a:rPr lang="en-US" dirty="0">
                    <a:solidFill>
                      <a:schemeClr val="tx1"/>
                    </a:solidFill>
                  </a:rPr>
                  <a:t>can be estimated by its second-order Taylor polynomial about 0:</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−0</m:t>
                          </m:r>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−0</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oMath>
                  </m:oMathPara>
                </a14:m>
                <a:endParaRPr lang="en-US" dirty="0">
                  <a:solidFill>
                    <a:srgbClr val="FF0000"/>
                  </a:solidFill>
                </a:endParaRPr>
              </a:p>
              <a:p>
                <a:pPr marL="0" indent="0">
                  <a:buNone/>
                </a:pPr>
                <a:r>
                  <a:rPr lang="en-US" dirty="0"/>
                  <a:t>This result will be useful in the next section.</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41961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Many continuous valuation models are derived by first approximating equations using Riemann Sums.</a:t>
            </a:r>
          </a:p>
          <a:p>
            <a:r>
              <a:rPr lang="en-US" dirty="0"/>
              <a:t>Then, taking the limit as </a:t>
            </a:r>
            <a:r>
              <a:rPr lang="en-US" i="1" dirty="0"/>
              <a:t>n</a:t>
            </a:r>
            <a:r>
              <a:rPr lang="en-US" dirty="0"/>
              <a:t> approaches infinity, we derive an appropriate continuous valuation model. Here we will see this principle illustrated to price a bond.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Pricing A Zero Coupon Bond With Continuous Deterministic Interest Rates</a:t>
            </a:r>
          </a:p>
        </p:txBody>
      </p:sp>
      <p:sp>
        <p:nvSpPr>
          <p:cNvPr id="3" name="Content Placeholder 2"/>
          <p:cNvSpPr>
            <a:spLocks noGrp="1"/>
          </p:cNvSpPr>
          <p:nvPr>
            <p:ph sz="quarter" idx="1"/>
          </p:nvPr>
        </p:nvSpPr>
        <p:spPr>
          <a:xfrm>
            <a:off x="255638" y="1527048"/>
            <a:ext cx="11838039" cy="4785262"/>
          </a:xfrm>
        </p:spPr>
        <p:txBody>
          <a:bodyPr>
            <a:noAutofit/>
          </a:bodyPr>
          <a:lstStyle/>
          <a:p>
            <a:pPr marL="0" indent="0">
              <a:buNone/>
            </a:pPr>
            <a:r>
              <a:rPr lang="en-US" sz="3600" dirty="0">
                <a:solidFill>
                  <a:schemeClr val="tx1"/>
                </a:solidFill>
              </a:rPr>
              <a:t>Let </a:t>
            </a:r>
            <a:r>
              <a:rPr lang="en-US" sz="3600" i="1" dirty="0">
                <a:solidFill>
                  <a:schemeClr val="tx1"/>
                </a:solidFill>
              </a:rPr>
              <a:t>F </a:t>
            </a:r>
            <a:r>
              <a:rPr lang="en-US" sz="3600" dirty="0">
                <a:solidFill>
                  <a:schemeClr val="tx1"/>
                </a:solidFill>
              </a:rPr>
              <a:t>denote the face value of the bond,</a:t>
            </a:r>
            <a:r>
              <a:rPr lang="en-US" sz="3600" i="1" dirty="0">
                <a:solidFill>
                  <a:schemeClr val="tx1"/>
                </a:solidFill>
              </a:rPr>
              <a:t> </a:t>
            </a:r>
            <a:r>
              <a:rPr lang="en-US" sz="3600" dirty="0">
                <a:solidFill>
                  <a:schemeClr val="tx1"/>
                </a:solidFill>
              </a:rPr>
              <a:t>and assume that it is purchased at time </a:t>
            </a:r>
            <a:r>
              <a:rPr lang="en-US" sz="3600" i="1" dirty="0">
                <a:solidFill>
                  <a:schemeClr val="tx1"/>
                </a:solidFill>
              </a:rPr>
              <a:t>0 </a:t>
            </a:r>
            <a:r>
              <a:rPr lang="en-US" sz="3600" dirty="0">
                <a:solidFill>
                  <a:schemeClr val="tx1"/>
                </a:solidFill>
              </a:rPr>
              <a:t>and matures at time </a:t>
            </a:r>
            <a:r>
              <a:rPr lang="en-US" sz="3600" i="1" dirty="0">
                <a:solidFill>
                  <a:schemeClr val="tx1"/>
                </a:solidFill>
              </a:rPr>
              <a:t>T.</a:t>
            </a:r>
            <a:r>
              <a:rPr lang="en-US" sz="3600" dirty="0">
                <a:solidFill>
                  <a:schemeClr val="tx1"/>
                </a:solidFill>
              </a:rPr>
              <a:t> </a:t>
            </a:r>
          </a:p>
          <a:p>
            <a:pPr marL="0" indent="0">
              <a:buNone/>
            </a:pPr>
            <a:endParaRPr lang="en-US" sz="3600" dirty="0"/>
          </a:p>
          <a:p>
            <a:pPr marL="0" indent="0">
              <a:buNone/>
            </a:pPr>
            <a:r>
              <a:rPr lang="en-US" sz="3600" dirty="0">
                <a:solidFill>
                  <a:schemeClr val="tx1"/>
                </a:solidFill>
              </a:rPr>
              <a:t>Let ∆</a:t>
            </a:r>
            <a:r>
              <a:rPr lang="en-US" sz="3600" i="1" dirty="0">
                <a:solidFill>
                  <a:schemeClr val="tx1"/>
                </a:solidFill>
              </a:rPr>
              <a:t>t = (T– 0)/n = T/n.</a:t>
            </a:r>
            <a:r>
              <a:rPr lang="en-US" sz="3600" dirty="0">
                <a:solidFill>
                  <a:schemeClr val="tx1"/>
                </a:solidFill>
              </a:rPr>
              <a:t> The </a:t>
            </a:r>
            <a:r>
              <a:rPr lang="en-US" sz="3600" i="1" dirty="0">
                <a:solidFill>
                  <a:schemeClr val="tx1"/>
                </a:solidFill>
              </a:rPr>
              <a:t>n </a:t>
            </a:r>
            <a:r>
              <a:rPr lang="en-US" sz="3600" dirty="0">
                <a:solidFill>
                  <a:schemeClr val="tx1"/>
                </a:solidFill>
              </a:rPr>
              <a:t>time intervals for a </a:t>
            </a:r>
            <a:r>
              <a:rPr lang="en-US" sz="3600" dirty="0" err="1">
                <a:solidFill>
                  <a:schemeClr val="tx1"/>
                </a:solidFill>
              </a:rPr>
              <a:t>Reimann</a:t>
            </a:r>
            <a:r>
              <a:rPr lang="en-US" sz="3600" dirty="0">
                <a:solidFill>
                  <a:schemeClr val="tx1"/>
                </a:solidFill>
              </a:rPr>
              <a:t> sum are [</a:t>
            </a:r>
            <a:r>
              <a:rPr lang="en-US" sz="3600" i="1" dirty="0">
                <a:solidFill>
                  <a:schemeClr val="tx1"/>
                </a:solidFill>
              </a:rPr>
              <a:t>t</a:t>
            </a:r>
            <a:r>
              <a:rPr lang="en-US" sz="3600" i="1" baseline="-25000" dirty="0">
                <a:solidFill>
                  <a:schemeClr val="tx1"/>
                </a:solidFill>
              </a:rPr>
              <a:t>i-1</a:t>
            </a:r>
            <a:r>
              <a:rPr lang="en-US" sz="3600" i="1" dirty="0">
                <a:solidFill>
                  <a:schemeClr val="tx1"/>
                </a:solidFill>
              </a:rPr>
              <a:t>,t</a:t>
            </a:r>
            <a:r>
              <a:rPr lang="en-US" sz="3600" i="1" baseline="-25000" dirty="0">
                <a:solidFill>
                  <a:schemeClr val="tx1"/>
                </a:solidFill>
              </a:rPr>
              <a:t>i</a:t>
            </a:r>
            <a:r>
              <a:rPr lang="en-US" sz="3600" dirty="0">
                <a:solidFill>
                  <a:schemeClr val="tx1"/>
                </a:solidFill>
              </a:rPr>
              <a:t>] for </a:t>
            </a:r>
            <a:r>
              <a:rPr lang="en-US" sz="3600" i="1" dirty="0" err="1">
                <a:solidFill>
                  <a:schemeClr val="tx1"/>
                </a:solidFill>
              </a:rPr>
              <a:t>i</a:t>
            </a:r>
            <a:r>
              <a:rPr lang="en-US" sz="3600" i="1" dirty="0">
                <a:solidFill>
                  <a:schemeClr val="tx1"/>
                </a:solidFill>
              </a:rPr>
              <a:t>=1,2,…,n </a:t>
            </a:r>
            <a:r>
              <a:rPr lang="en-US" sz="3600" dirty="0">
                <a:solidFill>
                  <a:schemeClr val="tx1"/>
                </a:solidFill>
              </a:rPr>
              <a:t>with </a:t>
            </a:r>
            <a:r>
              <a:rPr lang="en-US" sz="3600" i="1" dirty="0">
                <a:solidFill>
                  <a:schemeClr val="tx1"/>
                </a:solidFill>
              </a:rPr>
              <a:t>t</a:t>
            </a:r>
            <a:r>
              <a:rPr lang="en-US" sz="3600" i="1" baseline="-25000" dirty="0">
                <a:solidFill>
                  <a:schemeClr val="tx1"/>
                </a:solidFill>
              </a:rPr>
              <a:t>0</a:t>
            </a:r>
            <a:r>
              <a:rPr lang="en-US" sz="3600" i="1" dirty="0">
                <a:solidFill>
                  <a:schemeClr val="tx1"/>
                </a:solidFill>
              </a:rPr>
              <a:t>=0</a:t>
            </a:r>
            <a:r>
              <a:rPr lang="en-US" sz="3600" dirty="0">
                <a:solidFill>
                  <a:schemeClr val="tx1"/>
                </a:solidFill>
              </a:rPr>
              <a:t> and </a:t>
            </a:r>
            <a:r>
              <a:rPr lang="en-US" sz="3600" i="1" dirty="0" err="1">
                <a:solidFill>
                  <a:schemeClr val="tx1"/>
                </a:solidFill>
              </a:rPr>
              <a:t>t</a:t>
            </a:r>
            <a:r>
              <a:rPr lang="en-US" sz="3600" i="1" baseline="-25000" dirty="0" err="1">
                <a:solidFill>
                  <a:schemeClr val="tx1"/>
                </a:solidFill>
              </a:rPr>
              <a:t>n</a:t>
            </a:r>
            <a:r>
              <a:rPr lang="en-US" sz="3600" i="1" dirty="0">
                <a:solidFill>
                  <a:schemeClr val="tx1"/>
                </a:solidFill>
              </a:rPr>
              <a:t>=T.</a:t>
            </a:r>
            <a:r>
              <a:rPr lang="en-US" sz="3600" dirty="0">
                <a:solidFill>
                  <a:schemeClr val="tx1"/>
                </a:solidFill>
              </a:rPr>
              <a:t> </a:t>
            </a:r>
          </a:p>
        </p:txBody>
      </p:sp>
    </p:spTree>
    <p:extLst>
      <p:ext uri="{BB962C8B-B14F-4D97-AF65-F5344CB8AC3E}">
        <p14:creationId xmlns:p14="http://schemas.microsoft.com/office/powerpoint/2010/main" val="406351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a:bodyPr>
          <a:lstStyle/>
          <a:p>
            <a:r>
              <a:rPr lang="en-US" b="1" dirty="0"/>
              <a:t>Setting up the </a:t>
            </a:r>
            <a:r>
              <a:rPr lang="en-US" b="1" dirty="0" err="1"/>
              <a:t>Reimann</a:t>
            </a:r>
            <a:r>
              <a:rPr lang="en-US" b="1" dirty="0"/>
              <a:t> Sum</a:t>
            </a:r>
          </a:p>
        </p:txBody>
      </p:sp>
      <p:sp>
        <p:nvSpPr>
          <p:cNvPr id="3" name="Content Placeholder 2"/>
          <p:cNvSpPr>
            <a:spLocks noGrp="1"/>
          </p:cNvSpPr>
          <p:nvPr>
            <p:ph sz="quarter" idx="1"/>
          </p:nvPr>
        </p:nvSpPr>
        <p:spPr>
          <a:xfrm>
            <a:off x="255638" y="1527048"/>
            <a:ext cx="11838039" cy="4785262"/>
          </a:xfrm>
        </p:spPr>
        <p:txBody>
          <a:bodyPr>
            <a:noAutofit/>
          </a:bodyPr>
          <a:lstStyle/>
          <a:p>
            <a:r>
              <a:rPr lang="en-US" dirty="0">
                <a:solidFill>
                  <a:schemeClr val="tx1"/>
                </a:solidFill>
              </a:rPr>
              <a:t>Consider the last time interval [</a:t>
            </a:r>
            <a:r>
              <a:rPr lang="en-US" i="1" dirty="0">
                <a:solidFill>
                  <a:schemeClr val="tx1"/>
                </a:solidFill>
              </a:rPr>
              <a:t>t</a:t>
            </a:r>
            <a:r>
              <a:rPr lang="en-US" i="1" baseline="-25000" dirty="0">
                <a:solidFill>
                  <a:schemeClr val="tx1"/>
                </a:solidFill>
              </a:rPr>
              <a:t>n-1</a:t>
            </a:r>
            <a:r>
              <a:rPr lang="en-US" i="1" dirty="0">
                <a:solidFill>
                  <a:schemeClr val="tx1"/>
                </a:solidFill>
              </a:rPr>
              <a:t>,t</a:t>
            </a:r>
            <a:r>
              <a:rPr lang="en-US" i="1" baseline="-25000" dirty="0">
                <a:solidFill>
                  <a:schemeClr val="tx1"/>
                </a:solidFill>
              </a:rPr>
              <a:t>n</a:t>
            </a:r>
            <a:r>
              <a:rPr lang="en-US" dirty="0">
                <a:solidFill>
                  <a:schemeClr val="tx1"/>
                </a:solidFill>
              </a:rPr>
              <a:t>]. The interest rate over this time period is    </a:t>
            </a:r>
            <a:r>
              <a:rPr lang="en-US" i="1" dirty="0">
                <a:solidFill>
                  <a:schemeClr val="tx1"/>
                </a:solidFill>
              </a:rPr>
              <a:t>r(t</a:t>
            </a:r>
            <a:r>
              <a:rPr lang="en-US" i="1" baseline="-25000" dirty="0">
                <a:solidFill>
                  <a:schemeClr val="tx1"/>
                </a:solidFill>
              </a:rPr>
              <a:t>n-1</a:t>
            </a:r>
            <a:r>
              <a:rPr lang="en-US" i="1" dirty="0">
                <a:solidFill>
                  <a:schemeClr val="tx1"/>
                </a:solidFill>
              </a:rPr>
              <a:t>). </a:t>
            </a:r>
            <a:r>
              <a:rPr lang="en-US" dirty="0">
                <a:solidFill>
                  <a:schemeClr val="tx1"/>
                </a:solidFill>
              </a:rPr>
              <a:t>Since </a:t>
            </a:r>
            <a:r>
              <a:rPr lang="en-US" i="1" dirty="0">
                <a:solidFill>
                  <a:schemeClr val="tx1"/>
                </a:solidFill>
              </a:rPr>
              <a:t>t</a:t>
            </a:r>
            <a:r>
              <a:rPr lang="en-US" i="1" baseline="-25000" dirty="0">
                <a:solidFill>
                  <a:schemeClr val="tx1"/>
                </a:solidFill>
              </a:rPr>
              <a:t>n</a:t>
            </a:r>
            <a:r>
              <a:rPr lang="en-US" i="1" dirty="0">
                <a:solidFill>
                  <a:schemeClr val="tx1"/>
                </a:solidFill>
              </a:rPr>
              <a:t>-t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dirty="0">
                <a:solidFill>
                  <a:schemeClr val="tx1"/>
                </a:solidFill>
              </a:rPr>
              <a:t> then the amount of interest paid on $1 is </a:t>
            </a:r>
            <a:r>
              <a:rPr lang="en-US" i="1" dirty="0">
                <a:solidFill>
                  <a:schemeClr val="tx1"/>
                </a:solidFill>
              </a:rPr>
              <a:t>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p>
          <a:p>
            <a:r>
              <a:rPr lang="en-US" dirty="0">
                <a:solidFill>
                  <a:schemeClr val="tx1"/>
                </a:solidFill>
              </a:rPr>
              <a:t>If we were to regard time </a:t>
            </a:r>
            <a:r>
              <a:rPr lang="en-US" i="1" dirty="0">
                <a:solidFill>
                  <a:schemeClr val="tx1"/>
                </a:solidFill>
              </a:rPr>
              <a:t>t</a:t>
            </a:r>
            <a:r>
              <a:rPr lang="en-US" i="1" baseline="-25000" dirty="0">
                <a:solidFill>
                  <a:schemeClr val="tx1"/>
                </a:solidFill>
              </a:rPr>
              <a:t>n-1</a:t>
            </a:r>
            <a:r>
              <a:rPr lang="en-US" dirty="0">
                <a:solidFill>
                  <a:schemeClr val="tx1"/>
                </a:solidFill>
              </a:rPr>
              <a:t> to be the present time, then the present value of the $1 face value bond would equal </a:t>
            </a:r>
            <a:r>
              <a:rPr lang="en-US" i="1" dirty="0">
                <a:solidFill>
                  <a:schemeClr val="tx1"/>
                </a:solidFill>
              </a:rPr>
              <a:t>F(1+ 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i="1" dirty="0">
                <a:solidFill>
                  <a:schemeClr val="tx1"/>
                </a:solidFill>
              </a:rPr>
              <a:t>.</a:t>
            </a:r>
            <a:r>
              <a:rPr lang="en-US" dirty="0">
                <a:solidFill>
                  <a:schemeClr val="tx1"/>
                </a:solidFill>
              </a:rPr>
              <a:t> </a:t>
            </a:r>
          </a:p>
          <a:p>
            <a:r>
              <a:rPr lang="en-US" dirty="0">
                <a:solidFill>
                  <a:schemeClr val="tx1"/>
                </a:solidFill>
              </a:rPr>
              <a:t>Next, consider the time interval [</a:t>
            </a:r>
            <a:r>
              <a:rPr lang="en-US" i="1" dirty="0">
                <a:solidFill>
                  <a:schemeClr val="tx1"/>
                </a:solidFill>
              </a:rPr>
              <a:t>t</a:t>
            </a:r>
            <a:r>
              <a:rPr lang="en-US" i="1" baseline="-25000" dirty="0">
                <a:solidFill>
                  <a:schemeClr val="tx1"/>
                </a:solidFill>
              </a:rPr>
              <a:t>n-2</a:t>
            </a:r>
            <a:r>
              <a:rPr lang="en-US" i="1" dirty="0">
                <a:solidFill>
                  <a:schemeClr val="tx1"/>
                </a:solidFill>
              </a:rPr>
              <a:t>,t</a:t>
            </a:r>
            <a:r>
              <a:rPr lang="en-US" i="1" baseline="-25000" dirty="0">
                <a:solidFill>
                  <a:schemeClr val="tx1"/>
                </a:solidFill>
              </a:rPr>
              <a:t>n-1</a:t>
            </a:r>
            <a:r>
              <a:rPr lang="en-US" dirty="0">
                <a:solidFill>
                  <a:schemeClr val="tx1"/>
                </a:solidFill>
              </a:rPr>
              <a:t>]. If we regard time </a:t>
            </a:r>
            <a:r>
              <a:rPr lang="en-US" i="1" dirty="0">
                <a:solidFill>
                  <a:schemeClr val="tx1"/>
                </a:solidFill>
              </a:rPr>
              <a:t>t</a:t>
            </a:r>
            <a:r>
              <a:rPr lang="en-US" i="1" baseline="-25000" dirty="0">
                <a:solidFill>
                  <a:schemeClr val="tx1"/>
                </a:solidFill>
              </a:rPr>
              <a:t>n-2</a:t>
            </a:r>
            <a:r>
              <a:rPr lang="en-US" dirty="0">
                <a:solidFill>
                  <a:schemeClr val="tx1"/>
                </a:solidFill>
              </a:rPr>
              <a:t> as the present time, and repeat the same argument, then the present value of the bond at time </a:t>
            </a:r>
            <a:r>
              <a:rPr lang="en-US" i="1" dirty="0">
                <a:solidFill>
                  <a:schemeClr val="tx1"/>
                </a:solidFill>
              </a:rPr>
              <a:t>t</a:t>
            </a:r>
            <a:r>
              <a:rPr lang="en-US" i="1" baseline="-25000" dirty="0">
                <a:solidFill>
                  <a:schemeClr val="tx1"/>
                </a:solidFill>
              </a:rPr>
              <a:t>n-2</a:t>
            </a:r>
            <a:r>
              <a:rPr lang="en-US" dirty="0">
                <a:solidFill>
                  <a:schemeClr val="tx1"/>
                </a:solidFill>
              </a:rPr>
              <a:t> equals </a:t>
            </a:r>
            <a:r>
              <a:rPr lang="en-US" i="1" dirty="0">
                <a:solidFill>
                  <a:schemeClr val="tx1"/>
                </a:solidFill>
              </a:rPr>
              <a:t>F(1+ r(t</a:t>
            </a:r>
            <a:r>
              <a:rPr lang="en-US" i="1" baseline="-25000" dirty="0">
                <a:solidFill>
                  <a:schemeClr val="tx1"/>
                </a:solidFill>
              </a:rPr>
              <a:t>n-2</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i="1" dirty="0">
                <a:solidFill>
                  <a:schemeClr val="tx1"/>
                </a:solidFill>
              </a:rPr>
              <a:t>(1+ 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dirty="0">
                <a:solidFill>
                  <a:schemeClr val="tx1"/>
                </a:solidFill>
              </a:rPr>
              <a:t>.</a:t>
            </a:r>
          </a:p>
        </p:txBody>
      </p:sp>
    </p:spTree>
    <p:extLst>
      <p:ext uri="{BB962C8B-B14F-4D97-AF65-F5344CB8AC3E}">
        <p14:creationId xmlns:p14="http://schemas.microsoft.com/office/powerpoint/2010/main" val="406351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1607"/>
          </a:xfrm>
        </p:spPr>
        <p:txBody>
          <a:bodyPr>
            <a:normAutofit/>
          </a:bodyPr>
          <a:lstStyle/>
          <a:p>
            <a:r>
              <a:rPr lang="en-US" b="1" dirty="0"/>
              <a:t>The Log of the </a:t>
            </a:r>
            <a:r>
              <a:rPr lang="en-US" b="1" dirty="0" err="1"/>
              <a:t>Reimann</a:t>
            </a:r>
            <a:r>
              <a:rPr lang="en-US" b="1" dirty="0"/>
              <a:t> Sum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sz="2800" dirty="0"/>
                  <a:t>Continuing the process all the way back to time 0 and choosing </a:t>
                </a:r>
                <a:r>
                  <a:rPr lang="en-US" sz="2800" dirty="0" err="1"/>
                  <a:t>Δ</a:t>
                </a:r>
                <a:r>
                  <a:rPr lang="en-US" sz="2800" i="1" dirty="0" err="1"/>
                  <a:t>t</a:t>
                </a:r>
                <a:r>
                  <a:rPr lang="en-US" sz="2800" dirty="0"/>
                  <a:t> to be very small, then we see that we can approximate the present value of the continuously modeled bond by the equation </a:t>
                </a:r>
              </a:p>
              <a:p>
                <a:endParaRPr lang="en-US" sz="2800"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oMath>
                  </m:oMathPara>
                </a14:m>
                <a:endParaRPr lang="en-US" dirty="0"/>
              </a:p>
              <a:p>
                <a:pPr marL="0" indent="0">
                  <a:buNone/>
                </a:pPr>
                <a:endParaRPr lang="en-US" dirty="0">
                  <a:solidFill>
                    <a:srgbClr val="FF0000"/>
                  </a:solidFill>
                </a:endParaRPr>
              </a:p>
              <a:p>
                <a:r>
                  <a:rPr lang="en-US" dirty="0"/>
                  <a:t>Next, take the log of both sides of the equation above: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e>
                      </m:func>
                      <m:r>
                        <a:rPr lang="en-US" i="1">
                          <a:latin typeface="Cambria Math" panose="02040503050406030204" pitchFamily="18" charset="0"/>
                        </a:rPr>
                        <m:t>≈</m:t>
                      </m:r>
                      <m:r>
                        <a:rPr lang="en-US" i="1">
                          <a:latin typeface="Cambria Math" panose="02040503050406030204" pitchFamily="18" charset="0"/>
                        </a:rPr>
                        <m:t>𝑙𝑛𝐹</m:t>
                      </m:r>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1467" r="-860"/>
                </a:stretch>
              </a:blipFill>
            </p:spPr>
            <p:txBody>
              <a:bodyPr/>
              <a:lstStyle/>
              <a:p>
                <a:r>
                  <a:rPr lang="en-US" dirty="0">
                    <a:noFill/>
                  </a:rPr>
                  <a:t> </a:t>
                </a:r>
              </a:p>
            </p:txBody>
          </p:sp>
        </mc:Fallback>
      </mc:AlternateContent>
    </p:spTree>
    <p:extLst>
      <p:ext uri="{BB962C8B-B14F-4D97-AF65-F5344CB8AC3E}">
        <p14:creationId xmlns:p14="http://schemas.microsoft.com/office/powerpoint/2010/main" val="414342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06477"/>
            <a:ext cx="11379200" cy="934065"/>
          </a:xfrm>
        </p:spPr>
        <p:txBody>
          <a:bodyPr>
            <a:normAutofit/>
          </a:bodyPr>
          <a:lstStyle/>
          <a:p>
            <a:r>
              <a:rPr lang="en-US" b="1" dirty="0"/>
              <a:t>The Taylor Polynomial</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78008"/>
                <a:ext cx="10953922" cy="4748981"/>
              </a:xfrm>
            </p:spPr>
            <p:txBody>
              <a:bodyPr>
                <a:noAutofit/>
              </a:bodyPr>
              <a:lstStyle/>
              <a:p>
                <a:pPr marL="0" indent="0">
                  <a:buNone/>
                </a:pPr>
                <a:r>
                  <a:rPr lang="en-US" dirty="0">
                    <a:solidFill>
                      <a:schemeClr val="tx1"/>
                    </a:solidFill>
                  </a:rPr>
                  <a:t>This can be used to approximate the log terms in the estimate for </a:t>
                </a:r>
                <a:r>
                  <a:rPr lang="en-US" i="1" dirty="0">
                    <a:solidFill>
                      <a:schemeClr val="tx1"/>
                    </a:solidFill>
                  </a:rPr>
                  <a:t>lnB</a:t>
                </a:r>
                <a:r>
                  <a:rPr lang="en-US" i="1" baseline="-25000" dirty="0">
                    <a:solidFill>
                      <a:schemeClr val="tx1"/>
                    </a:solidFill>
                  </a:rPr>
                  <a:t>0</a:t>
                </a:r>
                <a:r>
                  <a:rPr lang="en-US" dirty="0">
                    <a:solidFill>
                      <a:schemeClr val="tx1"/>
                    </a:solidFill>
                  </a:rPr>
                  <a:t>:</a:t>
                </a:r>
              </a:p>
              <a:p>
                <a:pPr marL="0" indent="0">
                  <a:buNone/>
                </a:pPr>
                <a:r>
                  <a:rPr lang="en-US" i="1" dirty="0">
                    <a:solidFill>
                      <a:schemeClr val="tx1"/>
                    </a:solidFill>
                  </a:rPr>
                  <a:t> </a:t>
                </a:r>
                <a:endParaRPr lang="en-US" dirty="0">
                  <a:solidFill>
                    <a:schemeClr val="tx1"/>
                  </a:solidFill>
                </a:endParaRPr>
              </a:p>
              <a:p>
                <a:pPr marL="0" indent="0">
                  <a:buNone/>
                </a:pPr>
                <a:r>
                  <a:rPr lang="en-US" dirty="0">
                    <a:solidFill>
                      <a:schemeClr val="tx1"/>
                    </a:solidFill>
                  </a:rPr>
                  <a:t>                               </a:t>
                </a:r>
                <a14:m>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e>
                        </m:d>
                      </m:e>
                      <m:sup>
                        <m:r>
                          <a:rPr lang="en-US" i="1">
                            <a:solidFill>
                              <a:schemeClr val="tx1"/>
                            </a:solidFill>
                            <a:latin typeface="Cambria Math" panose="02040503050406030204" pitchFamily="18" charset="0"/>
                          </a:rPr>
                          <m:t>2</m:t>
                        </m:r>
                      </m:sup>
                    </m:sSup>
                    <m:sSup>
                      <m:sSupPr>
                        <m:ctrlPr>
                          <a:rPr lang="en-US" i="1" smtClean="0">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sup>
                        <m:r>
                          <a:rPr lang="en-US" i="1">
                            <a:solidFill>
                              <a:schemeClr val="tx1"/>
                            </a:solidFill>
                            <a:latin typeface="Cambria Math" panose="02040503050406030204" pitchFamily="18" charset="0"/>
                          </a:rPr>
                          <m:t>2</m:t>
                        </m:r>
                      </m:sup>
                    </m:sSup>
                  </m:oMath>
                </a14:m>
                <a:r>
                  <a:rPr lang="en-US" dirty="0">
                    <a:solidFill>
                      <a:schemeClr val="tx1"/>
                    </a:solidFill>
                  </a:rPr>
                  <a:t>,</a:t>
                </a:r>
              </a:p>
              <a:p>
                <a:pPr marL="0" indent="0">
                  <a:buNone/>
                </a:pPr>
                <a:r>
                  <a:rPr lang="en-US" dirty="0">
                    <a:solidFill>
                      <a:schemeClr val="tx1"/>
                    </a:solidFill>
                  </a:rPr>
                  <a:t>where we have used the Taylor polynomial result from the previous section.</a:t>
                </a:r>
              </a:p>
              <a:p>
                <a:pPr marL="0" indent="0">
                  <a:buNone/>
                </a:pPr>
                <a:r>
                  <a:rPr lang="en-US" dirty="0">
                    <a:solidFill>
                      <a:schemeClr val="tx1"/>
                    </a:solidFill>
                  </a:rPr>
                  <a:t> As ∆</a:t>
                </a:r>
                <a:r>
                  <a:rPr lang="en-US" i="1" dirty="0">
                    <a:solidFill>
                      <a:schemeClr val="tx1"/>
                    </a:solidFill>
                  </a:rPr>
                  <a:t>t </a:t>
                </a:r>
                <a:r>
                  <a:rPr lang="en-US" dirty="0">
                    <a:solidFill>
                      <a:schemeClr val="tx1"/>
                    </a:solidFill>
                    <a:sym typeface="Symbol" panose="05050102010706020507" pitchFamily="18" charset="2"/>
                  </a:rPr>
                  <a:t></a:t>
                </a:r>
                <a:r>
                  <a:rPr lang="en-US" dirty="0">
                    <a:solidFill>
                      <a:schemeClr val="tx1"/>
                    </a:solidFill>
                  </a:rPr>
                  <a:t> 0, the term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e>
                        </m:d>
                      </m:e>
                      <m:sup>
                        <m:r>
                          <a:rPr lang="en-US" i="1">
                            <a:solidFill>
                              <a:schemeClr val="tx1"/>
                            </a:solidFill>
                            <a:latin typeface="Cambria Math" panose="02040503050406030204" pitchFamily="18" charset="0"/>
                          </a:rPr>
                          <m:t>2</m:t>
                        </m:r>
                      </m:sup>
                    </m:sSup>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sup>
                        <m:r>
                          <a:rPr lang="en-US" i="1">
                            <a:solidFill>
                              <a:schemeClr val="tx1"/>
                            </a:solidFill>
                            <a:latin typeface="Cambria Math" panose="02040503050406030204" pitchFamily="18" charset="0"/>
                          </a:rPr>
                          <m:t>2</m:t>
                        </m:r>
                      </m:sup>
                    </m:sSup>
                  </m:oMath>
                </a14:m>
                <a:r>
                  <a:rPr lang="en-US" dirty="0">
                    <a:solidFill>
                      <a:schemeClr val="tx1"/>
                    </a:solidFill>
                  </a:rPr>
                  <a:t> becomes negligible, resulting in the approximation:</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oMath>
                  </m:oMathPara>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78008"/>
                <a:ext cx="10953922" cy="4748981"/>
              </a:xfrm>
              <a:blipFill rotWithShape="0">
                <a:blip r:embed="rId2" cstate="print"/>
                <a:stretch>
                  <a:fillRect l="-1057" t="-1284"/>
                </a:stretch>
              </a:blipFill>
            </p:spPr>
            <p:txBody>
              <a:bodyPr/>
              <a:lstStyle/>
              <a:p>
                <a:r>
                  <a:rPr lang="en-US" dirty="0">
                    <a:noFill/>
                  </a:rPr>
                  <a:t> </a:t>
                </a:r>
              </a:p>
            </p:txBody>
          </p:sp>
        </mc:Fallback>
      </mc:AlternateContent>
    </p:spTree>
    <p:extLst>
      <p:ext uri="{BB962C8B-B14F-4D97-AF65-F5344CB8AC3E}">
        <p14:creationId xmlns:p14="http://schemas.microsoft.com/office/powerpoint/2010/main" val="111481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Pricing a Bond with Continuous Deterministic Interest Rates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47610"/>
              </a:xfrm>
            </p:spPr>
            <p:txBody>
              <a:bodyPr>
                <a:normAutofit fontScale="92500" lnSpcReduction="10000"/>
              </a:bodyPr>
              <a:lstStyle/>
              <a:p>
                <a:pPr marL="0" indent="0">
                  <a:buNone/>
                </a:pPr>
                <a:r>
                  <a:rPr lang="en-US" dirty="0">
                    <a:solidFill>
                      <a:schemeClr val="tx1"/>
                    </a:solidFill>
                  </a:rPr>
                  <a:t>Using this approximation in the estimate for </a:t>
                </a:r>
                <a:r>
                  <a:rPr lang="en-US" i="1" dirty="0">
                    <a:solidFill>
                      <a:schemeClr val="tx1"/>
                    </a:solidFill>
                  </a:rPr>
                  <a:t>lnB</a:t>
                </a:r>
                <a:r>
                  <a:rPr lang="en-US" i="1" baseline="-25000" dirty="0">
                    <a:solidFill>
                      <a:schemeClr val="tx1"/>
                    </a:solidFill>
                  </a:rPr>
                  <a:t>0</a:t>
                </a:r>
                <a:r>
                  <a:rPr lang="en-US" dirty="0">
                    <a:solidFill>
                      <a:schemeClr val="tx1"/>
                    </a:solidFill>
                  </a:rPr>
                  <a:t> gives:</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𝑙𝑛𝐹</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0</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𝑙𝑛𝐹</m:t>
                      </m:r>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oMath>
                  </m:oMathPara>
                </a14:m>
                <a:endParaRPr lang="en-US" dirty="0">
                  <a:solidFill>
                    <a:schemeClr val="tx1"/>
                  </a:solidFill>
                </a:endParaRPr>
              </a:p>
              <a:p>
                <a:pPr marL="0" indent="0">
                  <a:buNone/>
                </a:pPr>
                <a:r>
                  <a:rPr lang="en-US" dirty="0">
                    <a:solidFill>
                      <a:schemeClr val="tx1"/>
                    </a:solidFill>
                  </a:rPr>
                  <a:t> </a:t>
                </a:r>
                <a:r>
                  <a:rPr lang="en-US" dirty="0" err="1">
                    <a:solidFill>
                      <a:schemeClr val="tx1"/>
                    </a:solidFill>
                  </a:rPr>
                  <a:t>Exponentiating</a:t>
                </a:r>
                <a:r>
                  <a:rPr lang="en-US" dirty="0">
                    <a:solidFill>
                      <a:schemeClr val="tx1"/>
                    </a:solidFill>
                  </a:rPr>
                  <a:t> both sides of the equation results in:</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e>
                          </m:d>
                        </m:sup>
                      </m:sSup>
                      <m:r>
                        <a:rPr lang="en-US" i="1">
                          <a:solidFill>
                            <a:schemeClr val="tx1"/>
                          </a:solidFill>
                          <a:latin typeface="Cambria Math" panose="02040503050406030204" pitchFamily="18" charset="0"/>
                        </a:rPr>
                        <m:t>.</m:t>
                      </m:r>
                    </m:oMath>
                  </m:oMathPara>
                </a14:m>
                <a:endParaRPr lang="en-US" dirty="0">
                  <a:solidFill>
                    <a:schemeClr val="tx1"/>
                  </a:solidFill>
                </a:endParaRPr>
              </a:p>
              <a:p>
                <a:pPr marL="0" indent="0">
                  <a:buNone/>
                </a:pPr>
                <a:r>
                  <a:rPr lang="en-US" dirty="0">
                    <a:solidFill>
                      <a:schemeClr val="tx1"/>
                    </a:solidFill>
                  </a:rPr>
                  <a:t>In the limit, as </a:t>
                </a:r>
                <a:r>
                  <a:rPr lang="en-US" i="1" dirty="0">
                    <a:solidFill>
                      <a:schemeClr val="tx1"/>
                    </a:solidFill>
                  </a:rPr>
                  <a:t>n</a:t>
                </a:r>
                <a:r>
                  <a:rPr lang="en-US" dirty="0">
                    <a:solidFill>
                      <a:schemeClr val="tx1"/>
                    </a:solidFill>
                  </a:rPr>
                  <a:t> approaches infinity, we obtain the present value of the bond:</a:t>
                </a:r>
              </a:p>
              <a:p>
                <a:pPr marL="0" indent="0">
                  <a:buNone/>
                </a:pPr>
                <a:r>
                  <a:rPr lang="en-US" dirty="0">
                    <a:solidFill>
                      <a:schemeClr val="tx1"/>
                    </a:solidFill>
                  </a:rPr>
                  <a:t> </a:t>
                </a:r>
              </a:p>
              <a:p>
                <a:pPr marL="0" indent="0" algn="ctr">
                  <a:buNone/>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lim</m:t>
                                    </m:r>
                                  </m:e>
                                  <m:lim>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lim>
                                </m:limLow>
                                <m:r>
                                  <a:rPr lang="en-US" i="1">
                                    <a:solidFill>
                                      <a:schemeClr val="tx1"/>
                                    </a:solidFill>
                                    <a:latin typeface="Cambria Math" panose="02040503050406030204" pitchFamily="18" charset="0"/>
                                  </a:rPr>
                                  <m:t>−</m:t>
                                </m:r>
                              </m:fName>
                              <m:e>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e>
                            </m:func>
                          </m:e>
                        </m:d>
                      </m:sup>
                    </m:sSup>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nary>
                              <m:naryPr>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𝑇</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𝑑𝑡</m:t>
                                </m:r>
                              </m:e>
                            </m:nary>
                          </m:e>
                        </m:d>
                      </m:sup>
                    </m:sSup>
                  </m:oMath>
                </a14:m>
                <a:endParaRPr lang="en-US" dirty="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47610"/>
              </a:xfrm>
              <a:blipFill rotWithShape="0">
                <a:blip r:embed="rId2" cstate="print"/>
                <a:stretch>
                  <a:fillRect l="-860" t="-1969"/>
                </a:stretch>
              </a:blipFill>
            </p:spPr>
            <p:txBody>
              <a:bodyPr/>
              <a:lstStyle/>
              <a:p>
                <a:r>
                  <a:rPr lang="en-US">
                    <a:noFill/>
                  </a:rPr>
                  <a:t> </a:t>
                </a:r>
              </a:p>
            </p:txBody>
          </p:sp>
        </mc:Fallback>
      </mc:AlternateContent>
      <p:sp>
        <p:nvSpPr>
          <p:cNvPr id="4" name="Right Arrow 3"/>
          <p:cNvSpPr/>
          <p:nvPr/>
        </p:nvSpPr>
        <p:spPr>
          <a:xfrm>
            <a:off x="6164827" y="5692878"/>
            <a:ext cx="757084"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391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2182</Words>
  <Application>Microsoft Office PowerPoint</Application>
  <PresentationFormat>Widescreen</PresentationFormat>
  <Paragraphs>182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Cambria Math</vt:lpstr>
      <vt:lpstr>Georgia</vt:lpstr>
      <vt:lpstr>Wingdings</vt:lpstr>
      <vt:lpstr>Wingdings 2</vt:lpstr>
      <vt:lpstr>Civic</vt:lpstr>
      <vt:lpstr>Chapter 3</vt:lpstr>
      <vt:lpstr>A. Continuous Time Payment Models</vt:lpstr>
      <vt:lpstr>Taylor Polynomial Of The Natural Logarithm Function</vt:lpstr>
      <vt:lpstr>PowerPoint Presentation</vt:lpstr>
      <vt:lpstr>Pricing A Zero Coupon Bond With Continuous Deterministic Interest Rates</vt:lpstr>
      <vt:lpstr>Setting up the Reimann Sum</vt:lpstr>
      <vt:lpstr>The Log of the Reimann Sum</vt:lpstr>
      <vt:lpstr>The Taylor Polynomial</vt:lpstr>
      <vt:lpstr>Pricing a Bond with Continuous Deterministic Interest Rates (Continued)</vt:lpstr>
      <vt:lpstr>Illustration: Pricing a Bond with a Deterministic Continuous Rate</vt:lpstr>
      <vt:lpstr>B. Differential Equations in Financial Modeling</vt:lpstr>
      <vt:lpstr>Differential Equations: Example</vt:lpstr>
      <vt:lpstr>Differential Equations In Financial Modeling: An Introduction</vt:lpstr>
      <vt:lpstr>Separable Differential Equations</vt:lpstr>
      <vt:lpstr>Separable Differential Equations: Example</vt:lpstr>
      <vt:lpstr>Growth Models</vt:lpstr>
      <vt:lpstr>Growth Models (Continued)</vt:lpstr>
      <vt:lpstr>Security Returns In Continuous Time</vt:lpstr>
      <vt:lpstr>Illustration: Doubling An Investment Amount</vt:lpstr>
      <vt:lpstr>Illustration: Mean Reverting Interest Rates</vt:lpstr>
      <vt:lpstr>Illustration: Mean Reverting Interest Rates(Continued)</vt:lpstr>
      <vt:lpstr>Illustration: Mean Reverting Interest Rates(Continued)</vt:lpstr>
      <vt:lpstr>Illustration: Mean Reverting Interest Rates(Continued)</vt:lpstr>
      <vt:lpstr>C. Continuous State Models</vt:lpstr>
      <vt:lpstr>Continuous State Models: Option Pricing</vt:lpstr>
      <vt:lpstr>Continuous State Models: Option Pricing</vt:lpstr>
      <vt:lpstr>Illustration: Call Options and Uniformly Distributed Stock Prices</vt:lpstr>
      <vt:lpstr>Illustration: Call Options and Uniformly Distributed Stock Prices (Continued)</vt:lpstr>
      <vt:lpstr>Illustration: Call Options and Uniformly Distributed Stock Prices (Continued)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Continuous Time and State Models</dc:title>
  <dc:creator>Eric Yan</dc:creator>
  <cp:lastModifiedBy>John L Teall</cp:lastModifiedBy>
  <cp:revision>110</cp:revision>
  <cp:lastPrinted>2015-02-07T05:23:58Z</cp:lastPrinted>
  <dcterms:created xsi:type="dcterms:W3CDTF">2015-02-04T00:52:50Z</dcterms:created>
  <dcterms:modified xsi:type="dcterms:W3CDTF">2021-01-16T23:45:57Z</dcterms:modified>
</cp:coreProperties>
</file>