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9" r:id="rId2"/>
    <p:sldId id="260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64" r:id="rId14"/>
    <p:sldId id="284" r:id="rId15"/>
    <p:sldId id="285" r:id="rId16"/>
    <p:sldId id="262" r:id="rId17"/>
    <p:sldId id="263" r:id="rId18"/>
    <p:sldId id="286" r:id="rId19"/>
    <p:sldId id="271" r:id="rId20"/>
    <p:sldId id="287" r:id="rId21"/>
    <p:sldId id="267" r:id="rId22"/>
    <p:sldId id="268" r:id="rId23"/>
    <p:sldId id="269" r:id="rId24"/>
    <p:sldId id="270" r:id="rId25"/>
    <p:sldId id="288" r:id="rId26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7" autoAdjust="0"/>
    <p:restoredTop sz="99760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39EBEA-24AA-42EB-9B22-32556D942BDB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349F851-ABC6-4253-B22F-2724C3943F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3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9858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8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6488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366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4276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4700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7650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8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A1330E-35AA-4619-A5C3-0E7CDD93BC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4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7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8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0CE4A1-C236-4610-AF9C-E0219E1C9262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A1330E-35AA-4619-A5C3-0E7CDD93BC68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377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243" y="2743200"/>
            <a:ext cx="11511643" cy="2895600"/>
          </a:xfrm>
        </p:spPr>
        <p:txBody>
          <a:bodyPr>
            <a:normAutofit/>
          </a:bodyPr>
          <a:lstStyle/>
          <a:p>
            <a:r>
              <a:rPr lang="en-US" sz="4000" cap="none" dirty="0"/>
              <a:t>Structures and Mechanics of Forward and Futures Markets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92394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dirty="0"/>
              <a:t>Chapter 4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08051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88748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8556"/>
            <a:ext cx="11582400" cy="5110843"/>
          </a:xfrm>
        </p:spPr>
        <p:txBody>
          <a:bodyPr>
            <a:normAutofit/>
          </a:bodyPr>
          <a:lstStyle/>
          <a:p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Liquidity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refers to an asset's ability to be easily purchased or sold without causing significant change in the price of the asset.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356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Fisher Black’s Description of 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18556"/>
            <a:ext cx="11582400" cy="511084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 are always bid and asked prices for the investor who wants to buy or sell small amounts of stock immediately.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difference between the bid and asked prices (the spread) is always small.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investor who is buying or selling a large amount of stock can expect to do so over a long period of time at a price not very different from the current market price.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investor can buy or sell a large block of stock immediately, but at a premium or discount that depends on the size of the block.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larger the block, the larger the premium or discount.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D.  Futures Clearing and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clearinghouse serves as the intermediary for all futures transactions.</a:t>
            </a:r>
          </a:p>
          <a:p>
            <a:r>
              <a:rPr lang="en-US" dirty="0"/>
              <a:t>The clearinghouse is the neutral counterparty to every trade. </a:t>
            </a:r>
          </a:p>
          <a:p>
            <a:r>
              <a:rPr lang="en-US" dirty="0"/>
              <a:t>Futures contract participants are all obligated to the clearinghouse to settle their contracts.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Clearing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i="1" dirty="0"/>
              <a:t>Clearing</a:t>
            </a:r>
            <a:r>
              <a:rPr lang="en-US" sz="2800" dirty="0"/>
              <a:t> is the process of settling accounts by:</a:t>
            </a:r>
          </a:p>
          <a:p>
            <a:pPr lvl="1"/>
            <a:r>
              <a:rPr lang="en-US" sz="2400" dirty="0"/>
              <a:t>delivering money and/or financial instruments</a:t>
            </a:r>
          </a:p>
          <a:p>
            <a:pPr lvl="1"/>
            <a:r>
              <a:rPr lang="en-US" sz="2400" dirty="0"/>
              <a:t>turning a payment document such as a check or electronic payment request into an actual change in account values at payer and payee financial institutions. </a:t>
            </a:r>
          </a:p>
          <a:p>
            <a:r>
              <a:rPr lang="en-US" sz="2800" i="1" dirty="0"/>
              <a:t>Clearinghouses</a:t>
            </a:r>
            <a:r>
              <a:rPr lang="en-US" sz="2800" dirty="0"/>
              <a:t> facilitate the process of clearing</a:t>
            </a:r>
          </a:p>
          <a:p>
            <a:r>
              <a:rPr lang="en-US" sz="2800" dirty="0"/>
              <a:t>Clearing is processed either in</a:t>
            </a:r>
          </a:p>
          <a:p>
            <a:pPr lvl="1"/>
            <a:r>
              <a:rPr lang="en-US" sz="2400" dirty="0"/>
              <a:t>Real time, that is one transaction at a time as it is executed, or</a:t>
            </a:r>
          </a:p>
          <a:p>
            <a:pPr lvl="1"/>
            <a:r>
              <a:rPr lang="en-US" sz="2400" dirty="0"/>
              <a:t>Batches, which allows for both debits and credits to accumulate for each institution, then settle at a later time in a single large batch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Trade Confirmation and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" y="1266737"/>
            <a:ext cx="12192000" cy="5293453"/>
          </a:xfrm>
        </p:spPr>
        <p:txBody>
          <a:bodyPr>
            <a:noAutofit/>
          </a:bodyPr>
          <a:lstStyle/>
          <a:p>
            <a:r>
              <a:rPr lang="en-US" sz="2800" i="1" dirty="0"/>
              <a:t>Trade confirmation:</a:t>
            </a:r>
          </a:p>
          <a:p>
            <a:pPr lvl="1"/>
            <a:r>
              <a:rPr lang="en-US" sz="2300" dirty="0"/>
              <a:t>First step of the clearing process. Buyers and sellers record trade details. </a:t>
            </a:r>
          </a:p>
          <a:p>
            <a:pPr lvl="1"/>
            <a:r>
              <a:rPr lang="en-US" sz="2300" dirty="0"/>
              <a:t>Brokers and dealers receive trade confirmations</a:t>
            </a:r>
          </a:p>
          <a:p>
            <a:pPr lvl="1"/>
            <a:r>
              <a:rPr lang="en-US" sz="2300" dirty="0"/>
              <a:t>Brokers  pass on details of the confirmation to clients.</a:t>
            </a:r>
          </a:p>
          <a:p>
            <a:pPr lvl="1"/>
            <a:r>
              <a:rPr lang="en-US" sz="2300" dirty="0"/>
              <a:t>The typical confirmation document received by the client reports the security’s name and CUSIP number (the security’s nine-character alphanumeric identifier), the number of units traded, the security price, and the broker commission and other fees, along with trade and settlement dates.</a:t>
            </a:r>
          </a:p>
          <a:p>
            <a:r>
              <a:rPr lang="en-US" sz="2800" i="1" dirty="0"/>
              <a:t>Trade comparison</a:t>
            </a:r>
            <a:r>
              <a:rPr lang="en-US" sz="2800" dirty="0"/>
              <a:t>:</a:t>
            </a:r>
          </a:p>
          <a:p>
            <a:pPr lvl="1"/>
            <a:r>
              <a:rPr lang="en-US" sz="2300" dirty="0"/>
              <a:t>Second step in the clearing process. Comparison matches counterparties in transactions. Trades are compared and are cleared when the counterparties’ records are identical. </a:t>
            </a:r>
          </a:p>
          <a:p>
            <a:pPr lvl="1"/>
            <a:r>
              <a:rPr lang="en-US" sz="2300" dirty="0"/>
              <a:t>Out-trades in futures markets are trade reports with discrepancies.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err="1"/>
              <a:t>Novation</a:t>
            </a:r>
            <a:r>
              <a:rPr lang="en-US" dirty="0"/>
              <a:t> occurs when the clearinghouse will step into a transaction to be settled by its members and assumes the settlement obligations of both counterparties.</a:t>
            </a:r>
          </a:p>
          <a:p>
            <a:r>
              <a:rPr lang="en-US" dirty="0"/>
              <a:t>The clearinghouse, acting as a central counterparty, acts as the bilateral counterparty for each party to every transaction, and assumes all credit risk associated with each party.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257800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Netting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simplification process used by clearing firms: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 all of an institution’s purchases of each security,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 all of the institution’s sales of each security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deducting sells from buys for each security to determine the net change in holdings of that security for the institution and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compute the net cash flows associated with all transactions.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clearinghouse uses an automated system to “net down” or reduce the number of trading obligations that require financial settlement.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end of the netting process, the clearinghouse delivers to each brokerage firm settlement instructions.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Trade Settlement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53000"/>
          </a:xfrm>
        </p:spPr>
        <p:txBody>
          <a:bodyPr>
            <a:normAutofit/>
          </a:bodyPr>
          <a:lstStyle/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Trade settlement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occurs when buyers receive securities and sellers receive payment.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securities are held in street name, meaning that securities are held in the names of brokers, who, in turn, maintain their own records of ownership in client accounts.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Settlement of a trade is completed when the clearinghouse transfers security ownership from the selling firm to the buying firm in its automated book-entry recordkeeping system and transfers money between firms with net credits and net debits.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U.S. Federal law requires that settlement occur within three days after the transaction.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Clearinghouses provide clearing services at low cost, averaging less than $.03 per trade.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1960s, clearing involved the physical transfer of paper securities and checks.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E. Regulation of Futures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Regulation of futures markets is more comprehensive than for forward markets. </a:t>
            </a:r>
          </a:p>
          <a:p>
            <a:r>
              <a:rPr lang="en-US" dirty="0"/>
              <a:t>More participants execute futures transactions because counterparty reputation issues aren’t so crucial.</a:t>
            </a:r>
          </a:p>
          <a:p>
            <a:r>
              <a:rPr lang="en-US" dirty="0"/>
              <a:t> In the United States, much regulation is based on legislation, which is then interpreted and implemented by federal agencies such as the CFTC and self-regulatory organizations such as the NFA.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Early U.S Securities Legislation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Futures legislation activity in the U.S. was very slow to start.</a:t>
            </a:r>
          </a:p>
          <a:p>
            <a:pPr lvl="1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At the Federal level, Congress passed and then quickly repealed the </a:t>
            </a:r>
            <a:r>
              <a:rPr lang="en-US" sz="4300" i="1" dirty="0">
                <a:latin typeface="Times New Roman" pitchFamily="18" charset="0"/>
                <a:cs typeface="Times New Roman" pitchFamily="18" charset="0"/>
              </a:rPr>
              <a:t>Anti-Gold Futures Act of 1864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intending to restrict trading in gold and exchange contracts. </a:t>
            </a:r>
          </a:p>
          <a:p>
            <a:pPr lvl="1"/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Congress attempted to regulate agricultural futures trading with the </a:t>
            </a:r>
            <a:r>
              <a:rPr lang="en-US" sz="4300" i="1" dirty="0">
                <a:latin typeface="Times New Roman" pitchFamily="18" charset="0"/>
                <a:cs typeface="Times New Roman" pitchFamily="18" charset="0"/>
              </a:rPr>
              <a:t>Future Trading Act of 1921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, but this Act was found by the U.S. Supreme Court to be unconstitutional.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A. Forward Contracts and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Forward contracts involve two offsetting positions in each instruments:</a:t>
            </a:r>
          </a:p>
          <a:p>
            <a:endParaRPr lang="en-US" sz="3200" dirty="0"/>
          </a:p>
          <a:p>
            <a:r>
              <a:rPr lang="en-US" sz="3200" dirty="0"/>
              <a:t>  1.	</a:t>
            </a:r>
            <a:r>
              <a:rPr lang="en-US" sz="3200" i="1" dirty="0"/>
              <a:t>Long</a:t>
            </a:r>
            <a:r>
              <a:rPr lang="en-US" sz="3200" dirty="0"/>
              <a:t>: An investor has a “long” position in that instrument that she is obligate to accept delivery of at the later date.</a:t>
            </a:r>
          </a:p>
          <a:p>
            <a:r>
              <a:rPr lang="en-US" sz="3200" dirty="0"/>
              <a:t>  2.	</a:t>
            </a:r>
            <a:r>
              <a:rPr lang="en-US" sz="3200" i="1" dirty="0"/>
              <a:t>Short</a:t>
            </a:r>
            <a:r>
              <a:rPr lang="en-US" sz="3200" dirty="0"/>
              <a:t>: An investor has a “short” position in that instrument that he must deliver in the exchange at a later date.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Commodity Exchange Act of 1936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i="1" dirty="0"/>
              <a:t>The Commodity Exchange Act of 1936 </a:t>
            </a:r>
            <a:r>
              <a:rPr lang="en-US" sz="3600" dirty="0"/>
              <a:t>provided for regulation of commodities and futures trading markets by the Department of Agriculture.</a:t>
            </a:r>
          </a:p>
          <a:p>
            <a:r>
              <a:rPr lang="en-US" sz="3600" dirty="0"/>
              <a:t>Required all futures and commodity options to be traded on organized exchanges.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Commodity Futures Trading Commission Act of 1974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Commodity Futures Trading Commission Act of 1974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created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Commodity Futures Trading Commission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(CFTC) for regulatory authority over futures markets.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Act also gave the CFTC regulatory authority over nonagricultural futures and options on those futures.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1982, the CFTC provided for the creation of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National Futures Association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(NFA), a self-regulatory body for commodities and futures traders.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Commodity Futures Modernization Act of 2000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06286"/>
            <a:ext cx="11176000" cy="5170714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The Commodity Futures Modernization Act of 2000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exempted most over-the-counter non-agricultural derivatives and transactions between “sophisticated parties” from regulation under the Commodity Exchange Act (CEA) or as “securities” under other federal securities laws.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Excluded most over-the-counter energy trades from CFTC oversight and financial derivatives from SEC and CFTC oversight.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Formed the so-called “Enron Loophole” that contributed to massive fraud and the failure of Enron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Enabled credit default swaps to play a key role in the 2008 financial crisis. 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Sought to resolve disputes between the SEC and CFTC concerning overlapping jurisdictions</a:t>
            </a: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Allowed for trading 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single equity futures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CFTC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71600"/>
            <a:ext cx="11582400" cy="51054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Commodity Futures Trading Commission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(CFTC) was created as an independent agency in 1974 after the enactment of the Commodity Futures Trading Commission Act to regulate U.S. commodity futures and option markets.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a manner similar to the SEC, the CFTC has 5 commissioners including its Chair appointed by the president to staggered 5-year terms, with no more than 3 from any one political party.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Its mission is to protect market participants and the public from fraud, manipulation, and abusive practices related to futures and options, and to foster open, competitive, and financially sound markets.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59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CFTC’s Offices and 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387928"/>
            <a:ext cx="11582400" cy="5089071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The CFTC Office of the General Counsel: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Represents the Commission in appellate litigation and certain trial-level cases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Advises the Commission on the application and interpretation of the Commodity Exchange Act and other administrative statutes.</a:t>
            </a:r>
          </a:p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The Office of the Executive Director formulates and implements the management and administrative functions of the CFTC and the agency's budget.</a:t>
            </a:r>
          </a:p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The Division of Clearing and Risk oversees derivatives clearing organizations (DCOs) oversees: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clearing of swaps, futures, and options on futures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Market participants that may pose risk to the clearing process. </a:t>
            </a:r>
          </a:p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The Division of Market Oversight is responsible for: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Fostering markets that accurately reflect supply and demand for the underlying commodity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Ensuring that markets are free of abusive trading activity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Overseeing trade execution facilities</a:t>
            </a:r>
          </a:p>
          <a:p>
            <a:pPr lvl="1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Performing market surveillance, market compliance, and market and product review functions</a:t>
            </a:r>
          </a:p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The Division of Enforcement investigates and prosecutes alleged violations.</a:t>
            </a:r>
          </a:p>
          <a:p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The Office of the Chief Economist provides economic support and advice to the Commission.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F. Prediction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Placed in readings mostly for fun</a:t>
            </a:r>
          </a:p>
          <a:p>
            <a:r>
              <a:rPr lang="en-US" sz="4000" dirty="0"/>
              <a:t>But still useful for understanding price discovery, futures markets for various events and for digital options.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Forward Market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	Price or rate risk</a:t>
            </a:r>
          </a:p>
          <a:p>
            <a:r>
              <a:rPr lang="en-US" sz="4400" dirty="0"/>
              <a:t>2.	Credit risk</a:t>
            </a:r>
          </a:p>
          <a:p>
            <a:r>
              <a:rPr lang="en-US" sz="4400" dirty="0"/>
              <a:t>3.	Liquidity risk</a:t>
            </a:r>
          </a:p>
          <a:p>
            <a:r>
              <a:rPr lang="en-US" sz="4400" dirty="0"/>
              <a:t>4.	Trading system risk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Forward Markets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Institutions trading in forward markets are mostly well-established and regarded</a:t>
            </a:r>
          </a:p>
          <a:p>
            <a:r>
              <a:rPr lang="en-US" sz="2800" dirty="0"/>
              <a:t>Such institutions face regulations with respect to risk-taking, asset quality, reporting and asset type are based largely on what type of institutions they are. </a:t>
            </a:r>
          </a:p>
          <a:p>
            <a:pPr lvl="1"/>
            <a:r>
              <a:rPr lang="en-US" sz="2400" dirty="0"/>
              <a:t>banks are regulated by the Fed, FDIC and the Office of the Comptroller of the Currency (OCC). </a:t>
            </a:r>
          </a:p>
          <a:p>
            <a:pPr lvl="1"/>
            <a:r>
              <a:rPr lang="en-US" sz="2400" dirty="0"/>
              <a:t>insurance companies report to state insurance regulators.</a:t>
            </a:r>
          </a:p>
          <a:p>
            <a:r>
              <a:rPr lang="en-US" sz="2800" dirty="0"/>
              <a:t>Otherwise, forward markets are largely self-regulated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Futures Contracts and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Futures exchanges and their associated clearing corporations eliminate much credit risk and some liquidity risk.</a:t>
            </a:r>
          </a:p>
          <a:p>
            <a:r>
              <a:rPr lang="en-US" sz="3200" dirty="0"/>
              <a:t>Standardization of contracts limits the numbers of different contracts that can be created, enhancing interest those that do trade.</a:t>
            </a:r>
          </a:p>
          <a:p>
            <a:r>
              <a:rPr lang="en-US" sz="3200" dirty="0"/>
              <a:t>While forward contracts frequently settle with delivery of underlying assets, futures typically provide for cash settlement.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Futures Market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7826" name="Object 2"/>
          <p:cNvGraphicFramePr>
            <a:graphicFrameLocks noChangeAspect="1"/>
          </p:cNvGraphicFramePr>
          <p:nvPr/>
        </p:nvGraphicFramePr>
        <p:xfrm>
          <a:off x="195942" y="1338944"/>
          <a:ext cx="13405758" cy="5812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6" name="Document" r:id="rId2" imgW="6046231" imgH="3504098" progId="Word.Document.12">
                  <p:embed/>
                </p:oleObj>
              </mc:Choice>
              <mc:Fallback>
                <p:oleObj name="Document" r:id="rId2" imgW="6046231" imgH="3504098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42" y="1338944"/>
                        <a:ext cx="13405758" cy="58129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 Market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1.	Price or rate risk</a:t>
            </a:r>
          </a:p>
          <a:p>
            <a:r>
              <a:rPr lang="en-US" sz="4400" dirty="0"/>
              <a:t>2.	Basis risk</a:t>
            </a:r>
          </a:p>
          <a:p>
            <a:r>
              <a:rPr lang="en-US" sz="4400" dirty="0"/>
              <a:t>3.	Liquidity risk</a:t>
            </a:r>
          </a:p>
          <a:p>
            <a:r>
              <a:rPr lang="en-US" sz="4400" dirty="0"/>
              <a:t>4.	Trading system risk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C. Order Types and Liquidity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i="1" dirty="0">
                <a:latin typeface="Times New Roman" pitchFamily="18" charset="0"/>
                <a:cs typeface="Times New Roman" pitchFamily="18" charset="0"/>
              </a:rPr>
              <a:t>Orders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are specific trade instructions placed with brokers or in markets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Order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11582400" cy="5257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Market order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execute ASAP at the best price available in the market.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Limit order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An upper price limit is placed for a buy order; a lower price limit is placed for a sell order.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Stop order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buy (sell) once the price has risen above (below) a given level.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Day order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If not executed by the end of the day, the order is canceled.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Good till canceled order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This order is good until canceled.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Not held order: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Here, the broker is not obliged to execute while attempting to improve the price.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Fill or Kill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orders must be filled in their entirety immediately or they are canceled.</a:t>
            </a:r>
          </a:p>
          <a:p>
            <a:pPr lvl="0"/>
            <a:r>
              <a:rPr lang="en-US" i="1" dirty="0">
                <a:latin typeface="Times New Roman" pitchFamily="18" charset="0"/>
                <a:cs typeface="Times New Roman" pitchFamily="18" charset="0"/>
              </a:rPr>
              <a:t>Immediate or Cancel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orders are immediately executed to the extent possible; unexecuted amounts are canceled.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1822</Words>
  <Application>Microsoft Office PowerPoint</Application>
  <PresentationFormat>Widescreen</PresentationFormat>
  <Paragraphs>153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Georgia</vt:lpstr>
      <vt:lpstr>Times New Roman</vt:lpstr>
      <vt:lpstr>Wingdings</vt:lpstr>
      <vt:lpstr>Wingdings 2</vt:lpstr>
      <vt:lpstr>Civic</vt:lpstr>
      <vt:lpstr>Document</vt:lpstr>
      <vt:lpstr>Chapter 4</vt:lpstr>
      <vt:lpstr>A. Forward Contracts and Markets</vt:lpstr>
      <vt:lpstr>Forward Market Risks</vt:lpstr>
      <vt:lpstr>Forward Markets Regulation</vt:lpstr>
      <vt:lpstr>B. Futures Contracts and Markets</vt:lpstr>
      <vt:lpstr>Sample Futures Market Overview</vt:lpstr>
      <vt:lpstr>Futures Market Risks</vt:lpstr>
      <vt:lpstr>C. Order Types and Liquidity</vt:lpstr>
      <vt:lpstr>Order Types</vt:lpstr>
      <vt:lpstr>Liquidity</vt:lpstr>
      <vt:lpstr>Fisher Black’s Description of Liquidity</vt:lpstr>
      <vt:lpstr>D.  Futures Clearing and Settlement</vt:lpstr>
      <vt:lpstr>Clearing</vt:lpstr>
      <vt:lpstr>Trade Confirmation and Comparison</vt:lpstr>
      <vt:lpstr>Novation</vt:lpstr>
      <vt:lpstr>Netting</vt:lpstr>
      <vt:lpstr>Trade Settlement</vt:lpstr>
      <vt:lpstr>E. Regulation of Futures Markets</vt:lpstr>
      <vt:lpstr>Early U.S Securities Legislation</vt:lpstr>
      <vt:lpstr>The Commodity Exchange Act of 1936 </vt:lpstr>
      <vt:lpstr>The Commodity Futures Trading Commission Act of 1974</vt:lpstr>
      <vt:lpstr>The Commodity Futures Modernization Act of 2000 </vt:lpstr>
      <vt:lpstr>The CFTC</vt:lpstr>
      <vt:lpstr>The CFTC’s Offices and Divisions</vt:lpstr>
      <vt:lpstr>F. Prediction Markets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 Continuous Time and State Models</dc:title>
  <dc:creator>Eric Yan</dc:creator>
  <cp:lastModifiedBy>John L Teall</cp:lastModifiedBy>
  <cp:revision>113</cp:revision>
  <cp:lastPrinted>2015-02-07T05:23:58Z</cp:lastPrinted>
  <dcterms:created xsi:type="dcterms:W3CDTF">2015-02-04T00:52:50Z</dcterms:created>
  <dcterms:modified xsi:type="dcterms:W3CDTF">2021-01-18T17:18:42Z</dcterms:modified>
</cp:coreProperties>
</file>