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9" r:id="rId2"/>
    <p:sldId id="261" r:id="rId3"/>
    <p:sldId id="263" r:id="rId4"/>
    <p:sldId id="321" r:id="rId5"/>
    <p:sldId id="330" r:id="rId6"/>
    <p:sldId id="322" r:id="rId7"/>
    <p:sldId id="324" r:id="rId8"/>
    <p:sldId id="323" r:id="rId9"/>
    <p:sldId id="325" r:id="rId10"/>
    <p:sldId id="326" r:id="rId11"/>
    <p:sldId id="327" r:id="rId12"/>
    <p:sldId id="328" r:id="rId13"/>
    <p:sldId id="264" r:id="rId14"/>
    <p:sldId id="268" r:id="rId15"/>
    <p:sldId id="265" r:id="rId16"/>
    <p:sldId id="266" r:id="rId17"/>
    <p:sldId id="267" r:id="rId18"/>
    <p:sldId id="331" r:id="rId19"/>
    <p:sldId id="332" r:id="rId20"/>
    <p:sldId id="333" r:id="rId21"/>
    <p:sldId id="334" r:id="rId22"/>
  </p:sldIdLst>
  <p:sldSz cx="12192000" cy="6858000"/>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14" d="100"/>
          <a:sy n="114" d="100"/>
        </p:scale>
        <p:origin x="41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51737"/>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5231639" y="1"/>
            <a:ext cx="4002299" cy="351737"/>
          </a:xfrm>
          <a:prstGeom prst="rect">
            <a:avLst/>
          </a:prstGeom>
        </p:spPr>
        <p:txBody>
          <a:bodyPr vert="horz" lIns="92830" tIns="46415" rIns="92830" bIns="46415" rtlCol="0"/>
          <a:lstStyle>
            <a:lvl1pPr algn="r">
              <a:defRPr sz="1200"/>
            </a:lvl1pPr>
          </a:lstStyle>
          <a:p>
            <a:fld id="{D739EBEA-24AA-42EB-9B22-32556D942BDB}" type="datetimeFigureOut">
              <a:rPr lang="en-US" smtClean="0"/>
              <a:pPr/>
              <a:t>1/19/2021</a:t>
            </a:fld>
            <a:endParaRPr lang="en-US"/>
          </a:p>
        </p:txBody>
      </p:sp>
      <p:sp>
        <p:nvSpPr>
          <p:cNvPr id="4" name="Footer Placeholder 3"/>
          <p:cNvSpPr>
            <a:spLocks noGrp="1"/>
          </p:cNvSpPr>
          <p:nvPr>
            <p:ph type="ftr" sz="quarter" idx="2"/>
          </p:nvPr>
        </p:nvSpPr>
        <p:spPr>
          <a:xfrm>
            <a:off x="0" y="6658664"/>
            <a:ext cx="4002299" cy="351736"/>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4"/>
            <a:ext cx="4002299" cy="351736"/>
          </a:xfrm>
          <a:prstGeom prst="rect">
            <a:avLst/>
          </a:prstGeom>
        </p:spPr>
        <p:txBody>
          <a:bodyPr vert="horz" lIns="92830" tIns="46415" rIns="92830" bIns="46415" rtlCol="0" anchor="b"/>
          <a:lstStyle>
            <a:lvl1pPr algn="r">
              <a:defRPr sz="1200"/>
            </a:lvl1pPr>
          </a:lstStyle>
          <a:p>
            <a:fld id="{3349F851-ABC6-4253-B22F-2724C3943FE8}" type="slidenum">
              <a:rPr lang="en-US" smtClean="0"/>
              <a:pPr/>
              <a:t>‹#›</a:t>
            </a:fld>
            <a:endParaRPr lang="en-US"/>
          </a:p>
        </p:txBody>
      </p:sp>
    </p:spTree>
    <p:extLst>
      <p:ext uri="{BB962C8B-B14F-4D97-AF65-F5344CB8AC3E}">
        <p14:creationId xmlns:p14="http://schemas.microsoft.com/office/powerpoint/2010/main" val="27008231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70CE4A1-C236-4610-AF9C-E0219E1C9262}" type="datetimeFigureOut">
              <a:rPr lang="en-US" smtClean="0"/>
              <a:pPr/>
              <a:t>1/19/2021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275985874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70CE4A1-C236-4610-AF9C-E0219E1C9262}"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319008363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9221216" y="3009902"/>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70CE4A1-C236-4610-AF9C-E0219E1C9262}"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83648898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B70CE4A1-C236-4610-AF9C-E0219E1C9262}"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36936625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70CE4A1-C236-4610-AF9C-E0219E1C9262}" type="datetimeFigureOut">
              <a:rPr lang="en-US" smtClean="0"/>
              <a:pPr/>
              <a:t>1/19/2021</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114427619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B70CE4A1-C236-4610-AF9C-E0219E1C9262}"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58470019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70CE4A1-C236-4610-AF9C-E0219E1C9262}" type="datetimeFigureOut">
              <a:rPr lang="en-US" smtClean="0"/>
              <a:pPr/>
              <a:t>1/19/2021</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91765018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70CE4A1-C236-4610-AF9C-E0219E1C9262}" type="datetimeFigureOut">
              <a:rPr lang="en-US" smtClean="0"/>
              <a:pPr/>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3470080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70CE4A1-C236-4610-AF9C-E0219E1C9262}" type="datetimeFigureOut">
              <a:rPr lang="en-US" smtClean="0"/>
              <a:pPr/>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D7A1330E-35AA-4619-A5C3-0E7CDD93BC68}" type="slidenum">
              <a:rPr lang="en-US" smtClean="0"/>
              <a:pPr/>
              <a:t>‹#›</a:t>
            </a:fld>
            <a:endParaRPr lang="en-US"/>
          </a:p>
        </p:txBody>
      </p:sp>
    </p:spTree>
    <p:extLst>
      <p:ext uri="{BB962C8B-B14F-4D97-AF65-F5344CB8AC3E}">
        <p14:creationId xmlns:p14="http://schemas.microsoft.com/office/powerpoint/2010/main" val="324864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p:txBody>
          <a:bodyPr/>
          <a:lstStyle/>
          <a:p>
            <a:fld id="{B70CE4A1-C236-4610-AF9C-E0219E1C9262}" type="datetimeFigureOut">
              <a:rPr lang="en-US" smtClean="0"/>
              <a:pPr/>
              <a:t>1/19/2021</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extLst>
      <p:ext uri="{BB962C8B-B14F-4D97-AF65-F5344CB8AC3E}">
        <p14:creationId xmlns:p14="http://schemas.microsoft.com/office/powerpoint/2010/main" val="252773736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B70CE4A1-C236-4610-AF9C-E0219E1C9262}" type="datetimeFigureOut">
              <a:rPr lang="en-US" smtClean="0"/>
              <a:pPr/>
              <a:t>1/19/2021</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extLst>
      <p:ext uri="{BB962C8B-B14F-4D97-AF65-F5344CB8AC3E}">
        <p14:creationId xmlns:p14="http://schemas.microsoft.com/office/powerpoint/2010/main" val="1701182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B70CE4A1-C236-4610-AF9C-E0219E1C9262}" type="datetimeFigureOut">
              <a:rPr lang="en-US" smtClean="0"/>
              <a:pPr/>
              <a:t>1/19/2021</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A1330E-35AA-4619-A5C3-0E7CDD93BC68}" type="slidenum">
              <a:rPr lang="en-US" smtClean="0">
                <a:solidFill>
                  <a:srgbClr val="8CADAE">
                    <a:shade val="75000"/>
                  </a:srgbClr>
                </a:solidFill>
              </a:rPr>
              <a:pPr/>
              <a:t>‹#›</a:t>
            </a:fld>
            <a:endParaRPr lang="en-US">
              <a:solidFill>
                <a:srgbClr val="8CADAE">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937776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package" Target="../embeddings/Microsoft_Word_Document3.docx"/><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package" Target="../embeddings/Microsoft_Word_Document4.docx"/><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package" Target="../embeddings/Microsoft_Word_Document1.docx"/><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package" Target="../embeddings/Microsoft_Word_Document2.docx"/><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557" y="2743200"/>
            <a:ext cx="11413671" cy="2895600"/>
          </a:xfrm>
        </p:spPr>
        <p:txBody>
          <a:bodyPr>
            <a:noAutofit/>
          </a:bodyPr>
          <a:lstStyle/>
          <a:p>
            <a:r>
              <a:rPr lang="en-US" sz="4800" cap="none" dirty="0"/>
              <a:t>Pricing and Hedging with Forward and Futures Contracts</a:t>
            </a:r>
          </a:p>
        </p:txBody>
      </p:sp>
      <p:sp>
        <p:nvSpPr>
          <p:cNvPr id="2" name="Title 1"/>
          <p:cNvSpPr>
            <a:spLocks noGrp="1"/>
          </p:cNvSpPr>
          <p:nvPr>
            <p:ph type="ctrTitle"/>
          </p:nvPr>
        </p:nvSpPr>
        <p:spPr>
          <a:xfrm>
            <a:off x="2209800" y="592394"/>
            <a:ext cx="7772400" cy="1470025"/>
          </a:xfrm>
        </p:spPr>
        <p:txBody>
          <a:bodyPr>
            <a:normAutofit/>
          </a:bodyPr>
          <a:lstStyle/>
          <a:p>
            <a:r>
              <a:rPr lang="en-US" sz="6600" b="1" dirty="0"/>
              <a:t>Chapter 5</a:t>
            </a:r>
            <a:endParaRPr lang="en-US" sz="6600" dirty="0"/>
          </a:p>
        </p:txBody>
      </p:sp>
    </p:spTree>
    <p:extLst>
      <p:ext uri="{BB962C8B-B14F-4D97-AF65-F5344CB8AC3E}">
        <p14:creationId xmlns:p14="http://schemas.microsoft.com/office/powerpoint/2010/main" val="1508051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Backwardation</a:t>
            </a:r>
          </a:p>
        </p:txBody>
      </p:sp>
      <p:sp>
        <p:nvSpPr>
          <p:cNvPr id="3" name="Content Placeholder 2"/>
          <p:cNvSpPr>
            <a:spLocks noGrp="1"/>
          </p:cNvSpPr>
          <p:nvPr>
            <p:ph sz="quarter" idx="1"/>
          </p:nvPr>
        </p:nvSpPr>
        <p:spPr/>
        <p:txBody>
          <a:bodyPr>
            <a:normAutofit/>
          </a:bodyPr>
          <a:lstStyle/>
          <a:p>
            <a:endParaRPr lang="en-US" i="1" dirty="0"/>
          </a:p>
          <a:p>
            <a:endParaRPr lang="en-US" i="1" dirty="0"/>
          </a:p>
          <a:p>
            <a:endParaRPr lang="en-US" i="1" dirty="0"/>
          </a:p>
          <a:p>
            <a:r>
              <a:rPr lang="en-US" i="1" dirty="0"/>
              <a:t>Backwardation</a:t>
            </a:r>
            <a:r>
              <a:rPr lang="en-US" dirty="0"/>
              <a:t> occurs when the futures price is less than the spot price</a:t>
            </a:r>
          </a:p>
          <a:p>
            <a:r>
              <a:rPr lang="en-US" dirty="0"/>
              <a:t>Backwardation might suggest that investors expect the underlying asset price to fall over time; e.g., bad weather during a growing season </a:t>
            </a:r>
          </a:p>
          <a:p>
            <a:r>
              <a:rPr lang="en-US" dirty="0"/>
              <a:t>The process of convergence of higher forward prices to lower spot prices is known as </a:t>
            </a:r>
            <a:r>
              <a:rPr lang="en-US" i="1" dirty="0"/>
              <a:t>normal backwardation</a:t>
            </a:r>
            <a:r>
              <a:rPr lang="en-US" dirty="0"/>
              <a:t> or simply backwardation.</a:t>
            </a:r>
          </a:p>
        </p:txBody>
      </p:sp>
      <p:sp>
        <p:nvSpPr>
          <p:cNvPr id="8397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39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8783" y="1959427"/>
            <a:ext cx="2771562" cy="702129"/>
          </a:xfrm>
          <a:prstGeom prst="rect">
            <a:avLst/>
          </a:prstGeom>
          <a:noFill/>
        </p:spPr>
      </p:pic>
      <p:sp>
        <p:nvSpPr>
          <p:cNvPr id="83971" name="Rectangle 3"/>
          <p:cNvSpPr>
            <a:spLocks noChangeArrowheads="1"/>
          </p:cNvSpPr>
          <p:nvPr/>
        </p:nvSpPr>
        <p:spPr bwMode="auto">
          <a:xfrm>
            <a:off x="0" y="6381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Backwardation: Possible Causes</a:t>
            </a:r>
          </a:p>
        </p:txBody>
      </p:sp>
      <p:sp>
        <p:nvSpPr>
          <p:cNvPr id="3" name="Content Placeholder 2"/>
          <p:cNvSpPr>
            <a:spLocks noGrp="1"/>
          </p:cNvSpPr>
          <p:nvPr>
            <p:ph sz="quarter" idx="1"/>
          </p:nvPr>
        </p:nvSpPr>
        <p:spPr/>
        <p:txBody>
          <a:bodyPr>
            <a:normAutofit fontScale="92500"/>
          </a:bodyPr>
          <a:lstStyle/>
          <a:p>
            <a:r>
              <a:rPr lang="en-US" sz="3200" dirty="0"/>
              <a:t>Backwardation implies that investors who own the commodity pay to do so, perhaps because: </a:t>
            </a:r>
          </a:p>
          <a:p>
            <a:pPr lvl="1"/>
            <a:r>
              <a:rPr lang="en-US" sz="2800" dirty="0"/>
              <a:t>commodity is to be consumed</a:t>
            </a:r>
          </a:p>
          <a:p>
            <a:pPr lvl="1"/>
            <a:r>
              <a:rPr lang="en-US" sz="2800" dirty="0"/>
              <a:t>is in high current demand or shortage</a:t>
            </a:r>
          </a:p>
          <a:p>
            <a:pPr lvl="1"/>
            <a:r>
              <a:rPr lang="en-US" sz="2800" dirty="0"/>
              <a:t>if the underlying makes a payment (such as a dividend for a stock or ETF)</a:t>
            </a:r>
          </a:p>
          <a:p>
            <a:r>
              <a:rPr lang="en-US" sz="3200" dirty="0"/>
              <a:t>Another investor with a long position in a forward or futures contract does not have to pay the storage cost, and can hold money instead, but would not receive any ownership benefits.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336" y="-1"/>
            <a:ext cx="11379200" cy="1110343"/>
          </a:xfrm>
        </p:spPr>
        <p:txBody>
          <a:bodyPr>
            <a:normAutofit/>
          </a:bodyPr>
          <a:lstStyle/>
          <a:p>
            <a:r>
              <a:rPr lang="en-US" b="1" dirty="0"/>
              <a:t>Cash Price vs. Futures Price: November ETF Contract in Backwardation Market</a:t>
            </a:r>
          </a:p>
        </p:txBody>
      </p:sp>
      <p:sp>
        <p:nvSpPr>
          <p:cNvPr id="3" name="Content Placeholder 2"/>
          <p:cNvSpPr>
            <a:spLocks noGrp="1"/>
          </p:cNvSpPr>
          <p:nvPr>
            <p:ph sz="quarter" idx="1"/>
          </p:nvPr>
        </p:nvSpPr>
        <p:spPr/>
        <p:txBody>
          <a:bodyPr/>
          <a:lstStyle/>
          <a:p>
            <a:endParaRPr lang="en-US" dirty="0"/>
          </a:p>
          <a:p>
            <a:endParaRPr lang="en-US" dirty="0"/>
          </a:p>
          <a:p>
            <a:endParaRPr lang="en-US" dirty="0"/>
          </a:p>
        </p:txBody>
      </p:sp>
      <p:graphicFrame>
        <p:nvGraphicFramePr>
          <p:cNvPr id="86018" name="Object 2"/>
          <p:cNvGraphicFramePr>
            <a:graphicFrameLocks noChangeAspect="1"/>
          </p:cNvGraphicFramePr>
          <p:nvPr/>
        </p:nvGraphicFramePr>
        <p:xfrm>
          <a:off x="815723" y="1312113"/>
          <a:ext cx="10784919" cy="5105015"/>
        </p:xfrm>
        <a:graphic>
          <a:graphicData uri="http://schemas.openxmlformats.org/presentationml/2006/ole">
            <mc:AlternateContent xmlns:mc="http://schemas.openxmlformats.org/markup-compatibility/2006">
              <mc:Choice xmlns:v="urn:schemas-microsoft-com:vml" Requires="v">
                <p:oleObj spid="_x0000_s86018" name="Document" r:id="rId2" imgW="5956042" imgH="2819906" progId="Word.Document.12">
                  <p:embed/>
                </p:oleObj>
              </mc:Choice>
              <mc:Fallback>
                <p:oleObj name="Document" r:id="rId2" imgW="5956042" imgH="2819906"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723" y="1312113"/>
                        <a:ext cx="10784919" cy="5105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Forward Market Complications</a:t>
            </a:r>
          </a:p>
        </p:txBody>
      </p:sp>
      <p:sp>
        <p:nvSpPr>
          <p:cNvPr id="3" name="Content Placeholder 2"/>
          <p:cNvSpPr>
            <a:spLocks noGrp="1"/>
          </p:cNvSpPr>
          <p:nvPr>
            <p:ph sz="quarter" idx="1"/>
          </p:nvPr>
        </p:nvSpPr>
        <p:spPr/>
        <p:txBody>
          <a:bodyPr/>
          <a:lstStyle/>
          <a:p>
            <a:r>
              <a:rPr lang="en-US" i="1" dirty="0"/>
              <a:t>Dividends</a:t>
            </a:r>
          </a:p>
          <a:p>
            <a:endParaRPr lang="en-US" i="1" dirty="0"/>
          </a:p>
          <a:p>
            <a:endParaRPr lang="en-US" dirty="0"/>
          </a:p>
          <a:p>
            <a:r>
              <a:rPr lang="en-US" i="1" dirty="0"/>
              <a:t>Foreign Exchange</a:t>
            </a:r>
          </a:p>
          <a:p>
            <a:endParaRPr lang="en-US" i="1" dirty="0"/>
          </a:p>
          <a:p>
            <a:endParaRPr lang="en-US" dirty="0"/>
          </a:p>
          <a:p>
            <a:r>
              <a:rPr lang="en-US" i="1" dirty="0"/>
              <a:t>Carry Costs </a:t>
            </a:r>
            <a:endParaRPr lang="en-US" dirty="0"/>
          </a:p>
          <a:p>
            <a:pPr marL="0" indent="0">
              <a:buNone/>
            </a:pPr>
            <a:endParaRPr lang="en-US" dirty="0"/>
          </a:p>
        </p:txBody>
      </p:sp>
      <p:sp>
        <p:nvSpPr>
          <p:cNvPr id="59394"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93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98126" y="2106386"/>
            <a:ext cx="3463290" cy="685800"/>
          </a:xfrm>
          <a:prstGeom prst="rect">
            <a:avLst/>
          </a:prstGeom>
          <a:noFill/>
        </p:spPr>
      </p:pic>
      <p:sp>
        <p:nvSpPr>
          <p:cNvPr id="59396"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93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04283" y="5213506"/>
            <a:ext cx="2939145" cy="587829"/>
          </a:xfrm>
          <a:prstGeom prst="rect">
            <a:avLst/>
          </a:prstGeom>
          <a:noFill/>
        </p:spPr>
      </p:pic>
      <p:sp>
        <p:nvSpPr>
          <p:cNvPr id="59398"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939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04283" y="3612860"/>
            <a:ext cx="3691887" cy="555171"/>
          </a:xfrm>
          <a:prstGeom prst="rect">
            <a:avLst/>
          </a:prstGeom>
          <a:noFill/>
        </p:spPr>
      </p:pic>
    </p:spTree>
    <p:extLst>
      <p:ext uri="{BB962C8B-B14F-4D97-AF65-F5344CB8AC3E}">
        <p14:creationId xmlns:p14="http://schemas.microsoft.com/office/powerpoint/2010/main" val="3025050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Carry Costs </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a:t>An asset on which storage or transportation costs are incurred, for example a commodity such as natural gas, leads to a negative cash flow from the asset. The forward price </a:t>
                </a:r>
                <a:r>
                  <a:rPr lang="en-US" i="1" dirty="0"/>
                  <a:t>F</a:t>
                </a:r>
                <a:r>
                  <a:rPr lang="en-US" baseline="-25000" dirty="0"/>
                  <a:t>T</a:t>
                </a:r>
                <a:r>
                  <a:rPr lang="en-US" dirty="0"/>
                  <a:t> of an asset with carry cost </a:t>
                </a:r>
                <a:r>
                  <a:rPr lang="en-US" i="1" dirty="0"/>
                  <a:t>κ</a:t>
                </a:r>
                <a:r>
                  <a:rPr lang="en-US" dirty="0"/>
                  <a:t> (expressed as a proportion </a:t>
                </a:r>
                <a:r>
                  <a:rPr lang="en-US" i="1" dirty="0"/>
                  <a:t>κ</a:t>
                </a:r>
                <a:r>
                  <a:rPr lang="en-US" dirty="0"/>
                  <a:t> of asset value) is calculated as follows:</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𝑇</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𝑟</m:t>
                          </m:r>
                          <m:r>
                            <a:rPr lang="en-US" i="1">
                              <a:latin typeface="Cambria Math" panose="02040503050406030204" pitchFamily="18" charset="0"/>
                            </a:rPr>
                            <m:t>+</m:t>
                          </m:r>
                          <m:r>
                            <a:rPr lang="en-US" i="1">
                              <a:latin typeface="Cambria Math" panose="02040503050406030204" pitchFamily="18" charset="0"/>
                            </a:rPr>
                            <m:t>𝜅</m:t>
                          </m:r>
                          <m:r>
                            <a:rPr lang="en-US" i="1">
                              <a:latin typeface="Cambria Math" panose="02040503050406030204" pitchFamily="18" charset="0"/>
                            </a:rPr>
                            <m:t>)</m:t>
                          </m:r>
                          <m:r>
                            <a:rPr lang="en-US" i="1">
                              <a:latin typeface="Cambria Math" panose="02040503050406030204" pitchFamily="18" charset="0"/>
                            </a:rPr>
                            <m:t>𝑇</m:t>
                          </m:r>
                        </m:sup>
                      </m:sSup>
                    </m:oMath>
                  </m:oMathPara>
                </a14:m>
                <a:endParaRPr lang="en-US" dirty="0"/>
              </a:p>
              <a:p>
                <a:pPr marL="0" indent="0">
                  <a:buNone/>
                </a:pPr>
                <a:r>
                  <a:rPr lang="en-US" dirty="0"/>
                  <a:t> </a:t>
                </a:r>
              </a:p>
              <a:p>
                <a:pPr marL="0" indent="0">
                  <a:buNone/>
                </a:pPr>
                <a:endParaRPr lang="en-US" sz="2000" dirty="0"/>
              </a:p>
              <a:p>
                <a:pPr marL="0" indent="0">
                  <a:buNone/>
                </a:pPr>
                <a:endParaRPr lang="en-US" sz="2000" dirty="0"/>
              </a:p>
              <a:p>
                <a:pPr marL="0" indent="0">
                  <a:buNone/>
                </a:pPr>
                <a:r>
                  <a:rPr lang="en-US" sz="2000" dirty="0"/>
                  <a:t>Note that this “negative income” involves a simple sign change from our dividend illustration. </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cstate="print"/>
                <a:stretch>
                  <a:fillRect l="-1022" t="-1333"/>
                </a:stretch>
              </a:blipFill>
            </p:spPr>
            <p:txBody>
              <a:bodyPr/>
              <a:lstStyle/>
              <a:p>
                <a:r>
                  <a:rPr lang="en-US">
                    <a:noFill/>
                  </a:rPr>
                  <a:t> </a:t>
                </a:r>
              </a:p>
            </p:txBody>
          </p:sp>
        </mc:Fallback>
      </mc:AlternateContent>
    </p:spTree>
    <p:extLst>
      <p:ext uri="{BB962C8B-B14F-4D97-AF65-F5344CB8AC3E}">
        <p14:creationId xmlns:p14="http://schemas.microsoft.com/office/powerpoint/2010/main" val="935250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Dividends</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pPr marL="0" indent="0">
                  <a:buNone/>
                </a:pPr>
                <a:r>
                  <a:rPr lang="en-US" dirty="0"/>
                  <a:t>An equity index forward contract in which the underlying stocks pay dividends. These dividends, when paid (technically, on ex-dividend dates), reduce stock prices by amounts roughly comparable to dividend amounts.  Consider the effect of income spun off by the asset prior to time </a:t>
                </a:r>
                <a:r>
                  <a:rPr lang="en-US" i="1" dirty="0"/>
                  <a:t>T</a:t>
                </a:r>
                <a:r>
                  <a:rPr lang="en-US" dirty="0"/>
                  <a:t>, where </a:t>
                </a:r>
                <a:r>
                  <a:rPr lang="en-US" i="1" dirty="0"/>
                  <a:t>δ</a:t>
                </a:r>
                <a:r>
                  <a:rPr lang="en-US" dirty="0"/>
                  <a:t> is the instantaneous periodic income divided by the asset value: </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𝑇</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 </m:t>
                              </m:r>
                            </m:sub>
                          </m:sSub>
                          <m:r>
                            <a:rPr lang="en-US" i="1">
                              <a:latin typeface="Cambria Math" panose="02040503050406030204" pitchFamily="18" charset="0"/>
                            </a:rPr>
                            <m:t>−</m:t>
                          </m:r>
                          <m:r>
                            <a:rPr lang="en-US" i="1">
                              <a:latin typeface="Cambria Math" panose="02040503050406030204" pitchFamily="18" charset="0"/>
                            </a:rPr>
                            <m:t>𝛿</m:t>
                          </m:r>
                          <m:r>
                            <a:rPr lang="en-US" i="1">
                              <a:latin typeface="Cambria Math" panose="02040503050406030204" pitchFamily="18" charset="0"/>
                            </a:rPr>
                            <m:t>)</m:t>
                          </m:r>
                          <m:r>
                            <a:rPr lang="en-US" i="1">
                              <a:latin typeface="Cambria Math" panose="02040503050406030204" pitchFamily="18" charset="0"/>
                            </a:rPr>
                            <m:t>𝑇</m:t>
                          </m:r>
                        </m:sup>
                      </m:sSup>
                    </m:oMath>
                  </m:oMathPara>
                </a14:m>
                <a:endParaRPr lang="en-US" dirty="0"/>
              </a:p>
              <a:p>
                <a:pPr marL="0" indent="0">
                  <a:buNone/>
                </a:pPr>
                <a:endParaRPr lang="en-US" sz="2000" dirty="0"/>
              </a:p>
              <a:p>
                <a:pPr marL="0" indent="0">
                  <a:buNone/>
                </a:pPr>
                <a:r>
                  <a:rPr lang="en-US" sz="2000" dirty="0"/>
                  <a:t>The equity dividend payout ratio </a:t>
                </a:r>
                <a:r>
                  <a:rPr lang="en-US" sz="2000" i="1" dirty="0"/>
                  <a:t>δ</a:t>
                </a:r>
                <a:r>
                  <a:rPr lang="en-US" sz="2000" dirty="0"/>
                  <a:t> reflects the proportion of equity value that the long position in the forward contract will not accrue from the equity waiting delivery at time </a:t>
                </a:r>
                <a:r>
                  <a:rPr lang="en-US" sz="2000" i="1" dirty="0"/>
                  <a:t>T</a:t>
                </a:r>
                <a:r>
                  <a:rPr lang="en-US" sz="2000" dirty="0"/>
                  <a:t>.</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cstate="print"/>
                <a:stretch>
                  <a:fillRect l="-1022" t="-1333" r="-1613" b="-1067"/>
                </a:stretch>
              </a:blipFill>
            </p:spPr>
            <p:txBody>
              <a:bodyPr/>
              <a:lstStyle/>
              <a:p>
                <a:r>
                  <a:rPr lang="en-US">
                    <a:noFill/>
                  </a:rPr>
                  <a:t> </a:t>
                </a:r>
              </a:p>
            </p:txBody>
          </p:sp>
        </mc:Fallback>
      </mc:AlternateContent>
    </p:spTree>
    <p:extLst>
      <p:ext uri="{BB962C8B-B14F-4D97-AF65-F5344CB8AC3E}">
        <p14:creationId xmlns:p14="http://schemas.microsoft.com/office/powerpoint/2010/main" val="3582489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Foreign Exchange</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pPr marL="0" indent="0">
                  <a:buNone/>
                </a:pPr>
                <a:r>
                  <a:rPr lang="en-US" dirty="0"/>
                  <a:t>An FX contract provides for one counterparty to purchase one currency from a second counterparty in exchange for a second currency.  Each counterparty can earn interest on the currency until delivering it at time </a:t>
                </a:r>
                <a:r>
                  <a:rPr lang="en-US" i="1" dirty="0"/>
                  <a:t>T</a:t>
                </a:r>
                <a:r>
                  <a:rPr lang="en-US" dirty="0"/>
                  <a:t>.  Suppose that </a:t>
                </a:r>
                <a:r>
                  <a:rPr lang="en-US" i="1" dirty="0"/>
                  <a:t>r</a:t>
                </a:r>
                <a:r>
                  <a:rPr lang="en-US" dirty="0"/>
                  <a:t>(</a:t>
                </a:r>
                <a:r>
                  <a:rPr lang="en-US" i="1" dirty="0"/>
                  <a:t>d</a:t>
                </a:r>
                <a:r>
                  <a:rPr lang="en-US" dirty="0"/>
                  <a:t>) is the riskless rate in the country issuing the currency associated with the short position in the contract and that </a:t>
                </a:r>
                <a:r>
                  <a:rPr lang="en-US" i="1" dirty="0"/>
                  <a:t>r</a:t>
                </a:r>
                <a:r>
                  <a:rPr lang="en-US" dirty="0"/>
                  <a:t>(</a:t>
                </a:r>
                <a:r>
                  <a:rPr lang="en-US" i="1" dirty="0"/>
                  <a:t>f</a:t>
                </a:r>
                <a:r>
                  <a:rPr lang="en-US" dirty="0"/>
                  <a:t>) is the interest rate associated with the long position in the contract (the foreign currency):</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𝑇</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𝑟</m:t>
                          </m:r>
                          <m:r>
                            <a:rPr lang="en-US" i="1">
                              <a:latin typeface="Cambria Math" panose="02040503050406030204" pitchFamily="18" charset="0"/>
                            </a:rPr>
                            <m:t>(</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𝑟</m:t>
                          </m:r>
                          <m:r>
                            <a:rPr lang="en-US" i="1">
                              <a:latin typeface="Cambria Math" panose="02040503050406030204" pitchFamily="18" charset="0"/>
                            </a:rPr>
                            <m:t>(</m:t>
                          </m:r>
                          <m:r>
                            <a:rPr lang="en-US" i="1">
                              <a:latin typeface="Cambria Math" panose="02040503050406030204" pitchFamily="18" charset="0"/>
                            </a:rPr>
                            <m:t>𝑓</m:t>
                          </m:r>
                          <m:r>
                            <a:rPr lang="en-US" i="1">
                              <a:latin typeface="Cambria Math" panose="02040503050406030204" pitchFamily="18" charset="0"/>
                            </a:rPr>
                            <m:t>))</m:t>
                          </m:r>
                          <m:r>
                            <a:rPr lang="en-US" i="1">
                              <a:latin typeface="Cambria Math" panose="02040503050406030204" pitchFamily="18" charset="0"/>
                            </a:rPr>
                            <m:t>𝑇</m:t>
                          </m:r>
                        </m:sup>
                      </m:sSup>
                    </m:oMath>
                  </m:oMathPara>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cstate="print"/>
                <a:stretch>
                  <a:fillRect l="-1022" t="-1333" r="-860"/>
                </a:stretch>
              </a:blipFill>
            </p:spPr>
            <p:txBody>
              <a:bodyPr/>
              <a:lstStyle/>
              <a:p>
                <a:r>
                  <a:rPr lang="en-US">
                    <a:noFill/>
                  </a:rPr>
                  <a:t> </a:t>
                </a:r>
              </a:p>
            </p:txBody>
          </p:sp>
        </mc:Fallback>
      </mc:AlternateContent>
    </p:spTree>
    <p:extLst>
      <p:ext uri="{BB962C8B-B14F-4D97-AF65-F5344CB8AC3E}">
        <p14:creationId xmlns:p14="http://schemas.microsoft.com/office/powerpoint/2010/main" val="1473007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Interest Rate Parity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a:t>Suppose one counterparty to a two-year FX forward contract longs </a:t>
                </a:r>
                <a:r>
                  <a:rPr lang="en-US" i="1" dirty="0"/>
                  <a:t>CNY</a:t>
                </a:r>
                <a:r>
                  <a:rPr lang="en-US" dirty="0"/>
                  <a:t>1 (1 Chinese yuan) and shorts </a:t>
                </a:r>
                <a:r>
                  <a:rPr lang="en-US" i="1" dirty="0"/>
                  <a:t>USD</a:t>
                </a:r>
                <a:r>
                  <a:rPr lang="en-US" dirty="0"/>
                  <a:t>0.16 (0.16 U.S. dollars). This counterparty agrees to purchase 1 yuan for USD0.16 and can invest the </a:t>
                </a:r>
                <a:r>
                  <a:rPr lang="en-US" i="1" dirty="0"/>
                  <a:t>USD</a:t>
                </a:r>
                <a:r>
                  <a:rPr lang="en-US" dirty="0"/>
                  <a:t>0.16 at rate </a:t>
                </a:r>
                <a:r>
                  <a:rPr lang="en-US" i="1" dirty="0"/>
                  <a:t>r</a:t>
                </a:r>
                <a:r>
                  <a:rPr lang="en-US" dirty="0"/>
                  <a:t>(</a:t>
                </a:r>
                <a:r>
                  <a:rPr lang="en-US" i="1" dirty="0"/>
                  <a:t>d</a:t>
                </a:r>
                <a:r>
                  <a:rPr lang="en-US" dirty="0"/>
                  <a:t>) until time </a:t>
                </a:r>
                <a:r>
                  <a:rPr lang="en-US" i="1" dirty="0"/>
                  <a:t>T</a:t>
                </a:r>
                <a:r>
                  <a:rPr lang="en-US" dirty="0"/>
                  <a:t> = 2. However, this counterparty loses the opportunity to invest </a:t>
                </a:r>
                <a:r>
                  <a:rPr lang="en-US" i="1" dirty="0"/>
                  <a:t>CNY</a:t>
                </a:r>
                <a:r>
                  <a:rPr lang="en-US" dirty="0"/>
                  <a:t>1 at rate </a:t>
                </a:r>
                <a:r>
                  <a:rPr lang="en-US" i="1" dirty="0"/>
                  <a:t>r</a:t>
                </a:r>
                <a:r>
                  <a:rPr lang="en-US" dirty="0"/>
                  <a:t>(</a:t>
                </a:r>
                <a:r>
                  <a:rPr lang="en-US" i="1" dirty="0"/>
                  <a:t>f</a:t>
                </a:r>
                <a:r>
                  <a:rPr lang="en-US" dirty="0"/>
                  <a:t>) until time </a:t>
                </a:r>
                <a:r>
                  <a:rPr lang="en-US" i="1" dirty="0"/>
                  <a:t>T</a:t>
                </a:r>
                <a:r>
                  <a:rPr lang="en-US" dirty="0"/>
                  <a:t> = 2. If the U.S. interest rate is </a:t>
                </a:r>
                <a:r>
                  <a:rPr lang="en-US" i="1" dirty="0"/>
                  <a:t>r</a:t>
                </a:r>
                <a:r>
                  <a:rPr lang="en-US" dirty="0"/>
                  <a:t>(</a:t>
                </a:r>
                <a:r>
                  <a:rPr lang="en-US" i="1" dirty="0"/>
                  <a:t>d</a:t>
                </a:r>
                <a:r>
                  <a:rPr lang="en-US" dirty="0"/>
                  <a:t>) = .02 and the Chinese rate is </a:t>
                </a:r>
                <a:r>
                  <a:rPr lang="en-US" i="1" dirty="0"/>
                  <a:t>r</a:t>
                </a:r>
                <a:r>
                  <a:rPr lang="en-US" dirty="0"/>
                  <a:t>(</a:t>
                </a:r>
                <a:r>
                  <a:rPr lang="en-US" i="1" dirty="0"/>
                  <a:t>f</a:t>
                </a:r>
                <a:r>
                  <a:rPr lang="en-US" dirty="0"/>
                  <a:t>) = .04, the spot rate </a:t>
                </a:r>
                <a:r>
                  <a:rPr lang="en-US" i="1" dirty="0"/>
                  <a:t>S</a:t>
                </a:r>
                <a:r>
                  <a:rPr lang="en-US" baseline="-25000" dirty="0"/>
                  <a:t>0</a:t>
                </a:r>
                <a:r>
                  <a:rPr lang="en-US" dirty="0"/>
                  <a:t> = </a:t>
                </a:r>
                <a:r>
                  <a:rPr lang="en-US" i="1" dirty="0"/>
                  <a:t>USD</a:t>
                </a:r>
                <a:r>
                  <a:rPr lang="en-US" dirty="0"/>
                  <a:t>0.1665 is consistent with our pricing relation above:</a:t>
                </a:r>
              </a:p>
              <a:p>
                <a:pPr marL="0" indent="0">
                  <a:buNone/>
                </a:pPr>
                <a:r>
                  <a:rPr lang="en-US" dirty="0"/>
                  <a:t> </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0.16=0.1665</m:t>
                      </m:r>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(.02−.04)×2</m:t>
                          </m:r>
                        </m:sup>
                      </m:sSup>
                    </m:oMath>
                  </m:oMathPara>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cstate="print"/>
                <a:stretch>
                  <a:fillRect l="-1022" t="-1333" r="-54"/>
                </a:stretch>
              </a:blipFill>
            </p:spPr>
            <p:txBody>
              <a:bodyPr/>
              <a:lstStyle/>
              <a:p>
                <a:r>
                  <a:rPr lang="en-US">
                    <a:noFill/>
                  </a:rPr>
                  <a:t> </a:t>
                </a:r>
              </a:p>
            </p:txBody>
          </p:sp>
        </mc:Fallback>
      </mc:AlternateContent>
    </p:spTree>
    <p:extLst>
      <p:ext uri="{BB962C8B-B14F-4D97-AF65-F5344CB8AC3E}">
        <p14:creationId xmlns:p14="http://schemas.microsoft.com/office/powerpoint/2010/main" val="682589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Interest Rate Parity: Discrete Time</a:t>
            </a:r>
            <a:endParaRPr lang="en-US" dirty="0"/>
          </a:p>
        </p:txBody>
      </p:sp>
      <p:sp>
        <p:nvSpPr>
          <p:cNvPr id="3" name="Content Placeholder 2"/>
          <p:cNvSpPr>
            <a:spLocks noGrp="1"/>
          </p:cNvSpPr>
          <p:nvPr>
            <p:ph sz="quarter" idx="1"/>
          </p:nvPr>
        </p:nvSpPr>
        <p:spPr/>
        <p:txBody>
          <a:bodyPr/>
          <a:lstStyle/>
          <a:p>
            <a:endParaRPr lang="en-US" dirty="0"/>
          </a:p>
          <a:p>
            <a:endParaRPr lang="en-US" dirty="0"/>
          </a:p>
          <a:p>
            <a:endParaRPr lang="en-US" dirty="0"/>
          </a:p>
          <a:p>
            <a:r>
              <a:rPr lang="en-US" sz="3200" dirty="0"/>
              <a:t>Describes an international currency market equilibrium</a:t>
            </a:r>
          </a:p>
          <a:p>
            <a:r>
              <a:rPr lang="en-US" sz="3200" dirty="0"/>
              <a:t>Violation is expected to result in a shift in:</a:t>
            </a:r>
          </a:p>
          <a:p>
            <a:pPr lvl="1"/>
            <a:r>
              <a:rPr lang="en-US" sz="2800" dirty="0"/>
              <a:t>one or both of the affected interest rates</a:t>
            </a:r>
          </a:p>
          <a:p>
            <a:pPr lvl="1"/>
            <a:r>
              <a:rPr lang="en-US" sz="2800" dirty="0"/>
              <a:t>forward or spot prices of affected currencies</a:t>
            </a:r>
          </a:p>
          <a:p>
            <a:pPr lvl="1"/>
            <a:r>
              <a:rPr lang="en-US" sz="2800" dirty="0"/>
              <a:t>or some combination thereof</a:t>
            </a:r>
          </a:p>
        </p:txBody>
      </p:sp>
      <p:sp>
        <p:nvSpPr>
          <p:cNvPr id="89090"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90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127171" y="1828800"/>
            <a:ext cx="1921790" cy="914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Interest Rate Parity Illustration</a:t>
            </a:r>
          </a:p>
        </p:txBody>
      </p:sp>
      <p:sp>
        <p:nvSpPr>
          <p:cNvPr id="3" name="Content Placeholder 2"/>
          <p:cNvSpPr>
            <a:spLocks noGrp="1"/>
          </p:cNvSpPr>
          <p:nvPr>
            <p:ph sz="quarter" idx="1"/>
          </p:nvPr>
        </p:nvSpPr>
        <p:spPr/>
        <p:txBody>
          <a:bodyPr/>
          <a:lstStyle/>
          <a:p>
            <a:r>
              <a:rPr lang="en-US" dirty="0"/>
              <a:t>Exchange rates of USD for GBP are 1.6 and 1.629629 in spot and one-year forward markets, respectively.</a:t>
            </a:r>
          </a:p>
          <a:p>
            <a:r>
              <a:rPr lang="en-US" dirty="0"/>
              <a:t>Assume that nominal interest rates are 12.5% in the U.S. and 12% in the U.K. </a:t>
            </a:r>
          </a:p>
          <a:p>
            <a:r>
              <a:rPr lang="en-US" dirty="0"/>
              <a:t>We will be able to demonstrate an arbitrage opportunity because:</a:t>
            </a:r>
          </a:p>
        </p:txBody>
      </p:sp>
      <p:sp>
        <p:nvSpPr>
          <p:cNvPr id="90114"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01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608615" y="4163786"/>
            <a:ext cx="4229918" cy="107768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 Pricing Forward Contracts</a:t>
            </a:r>
          </a:p>
        </p:txBody>
      </p:sp>
      <p:sp>
        <p:nvSpPr>
          <p:cNvPr id="4" name="Content Placeholder 3"/>
          <p:cNvSpPr>
            <a:spLocks noGrp="1"/>
          </p:cNvSpPr>
          <p:nvPr>
            <p:ph sz="quarter" idx="1"/>
          </p:nvPr>
        </p:nvSpPr>
        <p:spPr/>
        <p:txBody>
          <a:bodyPr>
            <a:normAutofit lnSpcReduction="10000"/>
          </a:bodyPr>
          <a:lstStyle/>
          <a:p>
            <a:r>
              <a:rPr lang="en-US" dirty="0"/>
              <a:t>The Expectations Hypothesis holds that:</a:t>
            </a:r>
          </a:p>
          <a:p>
            <a:endParaRPr lang="en-US" dirty="0"/>
          </a:p>
          <a:p>
            <a:endParaRPr lang="en-US" dirty="0"/>
          </a:p>
          <a:p>
            <a:r>
              <a:rPr lang="en-US" dirty="0"/>
              <a:t>In a riskless or risk-neutral environment:</a:t>
            </a:r>
          </a:p>
          <a:p>
            <a:endParaRPr lang="en-US" dirty="0"/>
          </a:p>
          <a:p>
            <a:endParaRPr lang="en-US" dirty="0"/>
          </a:p>
          <a:p>
            <a:r>
              <a:rPr lang="en-US" dirty="0"/>
              <a:t>Note that this second equation implies that futures prices will converge to  spot prices as settlement dates draw nearer.  This means that the contract basis </a:t>
            </a:r>
            <a:r>
              <a:rPr lang="en-US" i="1" dirty="0" err="1"/>
              <a:t>b</a:t>
            </a:r>
            <a:r>
              <a:rPr lang="en-US" sz="2000" i="1" dirty="0" err="1"/>
              <a:t>t</a:t>
            </a:r>
            <a:r>
              <a:rPr lang="en-US" dirty="0"/>
              <a:t> = </a:t>
            </a:r>
            <a:r>
              <a:rPr lang="en-US" i="1" dirty="0"/>
              <a:t>S</a:t>
            </a:r>
            <a:r>
              <a:rPr lang="en-US" sz="2000" i="1" dirty="0"/>
              <a:t>t</a:t>
            </a:r>
            <a:r>
              <a:rPr lang="en-US" dirty="0"/>
              <a:t> – </a:t>
            </a:r>
            <a:r>
              <a:rPr lang="en-US" i="1" dirty="0"/>
              <a:t>F</a:t>
            </a:r>
            <a:r>
              <a:rPr lang="en-US" sz="2000" i="1" dirty="0"/>
              <a:t>T</a:t>
            </a:r>
            <a:r>
              <a:rPr lang="en-US" dirty="0"/>
              <a:t>  will approach zero as </a:t>
            </a:r>
            <a:r>
              <a:rPr lang="en-US" i="1" dirty="0"/>
              <a:t>t</a:t>
            </a:r>
            <a:r>
              <a:rPr lang="en-US" dirty="0"/>
              <a:t> (                ) approaches </a:t>
            </a:r>
            <a:r>
              <a:rPr lang="en-US" i="1" dirty="0"/>
              <a:t>T</a:t>
            </a:r>
            <a:r>
              <a:rPr lang="en-US" dirty="0"/>
              <a:t>.</a:t>
            </a:r>
          </a:p>
        </p:txBody>
      </p:sp>
      <p:sp>
        <p:nvSpPr>
          <p:cNvPr id="6246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24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04657" y="2286000"/>
            <a:ext cx="1670672" cy="391886"/>
          </a:xfrm>
          <a:prstGeom prst="rect">
            <a:avLst/>
          </a:prstGeom>
          <a:noFill/>
        </p:spPr>
      </p:pic>
      <p:sp>
        <p:nvSpPr>
          <p:cNvPr id="62468"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246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486060" y="3510642"/>
            <a:ext cx="1720516" cy="424543"/>
          </a:xfrm>
          <a:prstGeom prst="rect">
            <a:avLst/>
          </a:prstGeom>
          <a:noFill/>
        </p:spPr>
      </p:pic>
      <p:sp>
        <p:nvSpPr>
          <p:cNvPr id="62470"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246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311243" y="5033486"/>
            <a:ext cx="1371599" cy="388962"/>
          </a:xfrm>
          <a:prstGeom prst="rect">
            <a:avLst/>
          </a:prstGeom>
          <a:noFill/>
        </p:spPr>
      </p:pic>
    </p:spTree>
    <p:extLst>
      <p:ext uri="{BB962C8B-B14F-4D97-AF65-F5344CB8AC3E}">
        <p14:creationId xmlns:p14="http://schemas.microsoft.com/office/powerpoint/2010/main" val="3582534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Arbitrage Transactions</a:t>
            </a:r>
          </a:p>
        </p:txBody>
      </p:sp>
      <p:sp>
        <p:nvSpPr>
          <p:cNvPr id="3" name="Content Placeholder 2"/>
          <p:cNvSpPr>
            <a:spLocks noGrp="1"/>
          </p:cNvSpPr>
          <p:nvPr>
            <p:ph sz="quarter" idx="1"/>
          </p:nvPr>
        </p:nvSpPr>
        <p:spPr/>
        <p:txBody>
          <a:bodyPr/>
          <a:lstStyle/>
          <a:p>
            <a:r>
              <a:rPr lang="en-US" dirty="0"/>
              <a:t> 1.      Borrow $1000 now in the U.S. at 12.5%; repay at Time One</a:t>
            </a:r>
          </a:p>
          <a:p>
            <a:r>
              <a:rPr lang="en-US" dirty="0"/>
              <a:t> 2.      Buy £625 now for $1000</a:t>
            </a:r>
          </a:p>
          <a:p>
            <a:r>
              <a:rPr lang="en-US" dirty="0"/>
              <a:t> 3.      Loan £625 at 12%; Collect £700 in proceeds at Time One</a:t>
            </a:r>
          </a:p>
          <a:p>
            <a:r>
              <a:rPr lang="en-US" dirty="0"/>
              <a:t> 4.      Sell £700 at Time One at F1=1.629629 for $1140.74; </a:t>
            </a:r>
          </a:p>
          <a:p>
            <a:r>
              <a:rPr lang="en-US" dirty="0"/>
              <a:t> 5.	   Repay $1125 in U.S. debt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Arbitrage Portfolio Positions</a:t>
            </a:r>
          </a:p>
        </p:txBody>
      </p:sp>
      <p:sp>
        <p:nvSpPr>
          <p:cNvPr id="3" name="Content Placeholder 2"/>
          <p:cNvSpPr>
            <a:spLocks noGrp="1"/>
          </p:cNvSpPr>
          <p:nvPr>
            <p:ph sz="quarter" idx="1"/>
          </p:nvPr>
        </p:nvSpPr>
        <p:spPr/>
        <p:txBody>
          <a:bodyPr/>
          <a:lstStyle/>
          <a:p>
            <a:endParaRPr lang="en-US" dirty="0"/>
          </a:p>
          <a:p>
            <a:endParaRPr lang="en-US" dirty="0"/>
          </a:p>
          <a:p>
            <a:endParaRPr lang="en-US" dirty="0"/>
          </a:p>
        </p:txBody>
      </p:sp>
      <p:graphicFrame>
        <p:nvGraphicFramePr>
          <p:cNvPr id="91138" name="Object 2"/>
          <p:cNvGraphicFramePr>
            <a:graphicFrameLocks noChangeAspect="1"/>
          </p:cNvGraphicFramePr>
          <p:nvPr/>
        </p:nvGraphicFramePr>
        <p:xfrm>
          <a:off x="1161989" y="1404257"/>
          <a:ext cx="11915863" cy="4963885"/>
        </p:xfrm>
        <a:graphic>
          <a:graphicData uri="http://schemas.openxmlformats.org/presentationml/2006/ole">
            <mc:AlternateContent xmlns:mc="http://schemas.openxmlformats.org/markup-compatibility/2006">
              <mc:Choice xmlns:v="urn:schemas-microsoft-com:vml" Requires="v">
                <p:oleObj spid="_x0000_s91138" name="Document" r:id="rId2" imgW="5956042" imgH="2481949" progId="Word.Document.12">
                  <p:embed/>
                </p:oleObj>
              </mc:Choice>
              <mc:Fallback>
                <p:oleObj name="Document" r:id="rId2" imgW="5956042" imgH="2481949"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1989" y="1404257"/>
                        <a:ext cx="11915863" cy="4963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Illustration: Forward Contract</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lnSpcReduction="10000"/>
              </a:bodyPr>
              <a:lstStyle/>
              <a:p>
                <a:pPr marL="0" indent="0">
                  <a:buNone/>
                </a:pPr>
                <a:r>
                  <a:rPr lang="en-US" dirty="0"/>
                  <a:t>Suppose, for example, that the spot price for one ounce of gold is </a:t>
                </a:r>
                <a:r>
                  <a:rPr lang="en-US" i="1" dirty="0"/>
                  <a:t>S</a:t>
                </a:r>
                <a:r>
                  <a:rPr lang="en-US" baseline="-25000" dirty="0"/>
                  <a:t>0</a:t>
                </a:r>
                <a:r>
                  <a:rPr lang="en-US" dirty="0"/>
                  <a:t> = $1,152.95. If the 2-year interest rate is 2%, What is the 2-year forward price for gold?  </a:t>
                </a:r>
              </a:p>
              <a:p>
                <a:pPr marL="0" indent="0">
                  <a:buNone/>
                </a:pPr>
                <a:r>
                  <a:rPr lang="en-US" dirty="0"/>
                  <a:t>Solution: </a:t>
                </a:r>
              </a:p>
              <a:p>
                <a:pPr marL="0" indent="0">
                  <a:buNone/>
                </a:pPr>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𝑇</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r>
                          <a:rPr lang="en-US" i="1">
                            <a:latin typeface="Cambria Math" panose="02040503050406030204" pitchFamily="18" charset="0"/>
                          </a:rPr>
                          <m:t>0</m:t>
                        </m:r>
                      </m:sub>
                    </m:sSub>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𝑟𝑇</m:t>
                        </m:r>
                      </m:sup>
                    </m:sSup>
                  </m:oMath>
                </a14:m>
                <a:r>
                  <a:rPr lang="en-US" dirty="0"/>
                  <a:t> =</a:t>
                </a:r>
                <a14:m>
                  <m:oMath xmlns:m="http://schemas.openxmlformats.org/officeDocument/2006/math">
                    <m:r>
                      <a:rPr lang="en-US" i="1">
                        <a:latin typeface="Cambria Math" panose="02040503050406030204" pitchFamily="18" charset="0"/>
                      </a:rPr>
                      <m:t>$1,152.95</m:t>
                    </m:r>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.02×2</m:t>
                        </m:r>
                      </m:sup>
                    </m:sSup>
                  </m:oMath>
                </a14:m>
                <a:r>
                  <a:rPr lang="en-US" dirty="0"/>
                  <a:t> =$1200</a:t>
                </a:r>
              </a:p>
              <a:p>
                <a:pPr marL="0" indent="0">
                  <a:buNone/>
                </a:pPr>
                <a:r>
                  <a:rPr lang="en-US" i="1" dirty="0"/>
                  <a:t>Remarks: </a:t>
                </a:r>
              </a:p>
              <a:p>
                <a:pPr marL="0" indent="0">
                  <a:buNone/>
                </a:pPr>
                <a:r>
                  <a:rPr lang="en-US" sz="2200" i="1" dirty="0"/>
                  <a:t>The counterparty taking the long position in gold agrees to purchase one ounce for $1,200 at time T from the counterparty taking the short position in gold. If the counterparty with the short position in gold currently owns one ounce of gold, the forward contract provides her the riskless opportunity (and obligation) to sell her gold for $1,200 in one year, consistent with the absence of arbitrage opportunities given the spot price of $1,152.95 and the riskless rate equal to .02.</a:t>
                </a:r>
              </a:p>
              <a:p>
                <a:pPr marL="0" indent="0">
                  <a:buNone/>
                </a:pPr>
                <a:endParaRPr lang="en-US" dirty="0"/>
              </a:p>
              <a:p>
                <a:pPr marL="0" indent="0">
                  <a:buNone/>
                </a:pPr>
                <a:endParaRPr lang="en-US" dirty="0"/>
              </a:p>
              <a:p>
                <a:pPr marL="0" indent="0">
                  <a:buNone/>
                </a:pP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cstate="print"/>
                <a:stretch>
                  <a:fillRect l="-1022" t="-2133"/>
                </a:stretch>
              </a:blipFill>
            </p:spPr>
            <p:txBody>
              <a:bodyPr/>
              <a:lstStyle/>
              <a:p>
                <a:r>
                  <a:rPr lang="en-US">
                    <a:noFill/>
                  </a:rPr>
                  <a:t> </a:t>
                </a:r>
              </a:p>
            </p:txBody>
          </p:sp>
        </mc:Fallback>
      </mc:AlternateContent>
    </p:spTree>
    <p:extLst>
      <p:ext uri="{BB962C8B-B14F-4D97-AF65-F5344CB8AC3E}">
        <p14:creationId xmlns:p14="http://schemas.microsoft.com/office/powerpoint/2010/main" val="932500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Contango</a:t>
            </a:r>
            <a:endParaRPr lang="en-US" dirty="0"/>
          </a:p>
        </p:txBody>
      </p:sp>
      <p:sp>
        <p:nvSpPr>
          <p:cNvPr id="3" name="Content Placeholder 2"/>
          <p:cNvSpPr>
            <a:spLocks noGrp="1"/>
          </p:cNvSpPr>
          <p:nvPr>
            <p:ph sz="quarter" idx="1"/>
          </p:nvPr>
        </p:nvSpPr>
        <p:spPr>
          <a:xfrm>
            <a:off x="244929" y="1387929"/>
            <a:ext cx="11723913" cy="4947557"/>
          </a:xfrm>
        </p:spPr>
        <p:txBody>
          <a:bodyPr>
            <a:normAutofit/>
          </a:bodyPr>
          <a:lstStyle/>
          <a:p>
            <a:endParaRPr lang="en-US" dirty="0"/>
          </a:p>
          <a:p>
            <a:endParaRPr lang="en-US" dirty="0"/>
          </a:p>
          <a:p>
            <a:r>
              <a:rPr lang="en-US" sz="2800" i="1" dirty="0" err="1"/>
              <a:t>Contango</a:t>
            </a:r>
            <a:r>
              <a:rPr lang="en-US" sz="2800" dirty="0"/>
              <a:t>: when futures prices are higher than the spot prices </a:t>
            </a:r>
          </a:p>
          <a:p>
            <a:r>
              <a:rPr lang="en-US" sz="2800" dirty="0"/>
              <a:t>Common in markets in which:</a:t>
            </a:r>
          </a:p>
          <a:p>
            <a:pPr lvl="1"/>
            <a:r>
              <a:rPr lang="en-US" sz="2400" dirty="0"/>
              <a:t>commodities are not consumed</a:t>
            </a:r>
          </a:p>
          <a:p>
            <a:pPr lvl="1"/>
            <a:r>
              <a:rPr lang="en-US" sz="2400" dirty="0"/>
              <a:t>current demand is not high relative to anticipated demand</a:t>
            </a:r>
          </a:p>
          <a:p>
            <a:r>
              <a:rPr lang="en-US" sz="2800" dirty="0"/>
              <a:t>Enables traders who are net long in spot markets and short in forward or futures contracts to obtain riskless returns</a:t>
            </a:r>
          </a:p>
        </p:txBody>
      </p:sp>
      <p:sp>
        <p:nvSpPr>
          <p:cNvPr id="788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88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814562" y="1616527"/>
            <a:ext cx="2771566" cy="702130"/>
          </a:xfrm>
          <a:prstGeom prst="rect">
            <a:avLst/>
          </a:prstGeom>
          <a:noFill/>
        </p:spPr>
      </p:pic>
      <p:sp>
        <p:nvSpPr>
          <p:cNvPr id="78851" name="Rectangle 3"/>
          <p:cNvSpPr>
            <a:spLocks noChangeArrowheads="1"/>
          </p:cNvSpPr>
          <p:nvPr/>
        </p:nvSpPr>
        <p:spPr bwMode="auto">
          <a:xfrm>
            <a:off x="0" y="6381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Contango</a:t>
            </a:r>
            <a:r>
              <a:rPr lang="en-US" dirty="0"/>
              <a:t>: Possible Causes</a:t>
            </a:r>
          </a:p>
        </p:txBody>
      </p:sp>
      <p:sp>
        <p:nvSpPr>
          <p:cNvPr id="3" name="Content Placeholder 2"/>
          <p:cNvSpPr>
            <a:spLocks noGrp="1"/>
          </p:cNvSpPr>
          <p:nvPr>
            <p:ph sz="quarter" idx="1"/>
          </p:nvPr>
        </p:nvSpPr>
        <p:spPr>
          <a:xfrm>
            <a:off x="244929" y="1534886"/>
            <a:ext cx="11723913" cy="4604657"/>
          </a:xfrm>
        </p:spPr>
        <p:txBody>
          <a:bodyPr>
            <a:normAutofit/>
          </a:bodyPr>
          <a:lstStyle/>
          <a:p>
            <a:r>
              <a:rPr lang="en-US" sz="3600" dirty="0" err="1"/>
              <a:t>Contango</a:t>
            </a:r>
            <a:r>
              <a:rPr lang="en-US" sz="3600" dirty="0"/>
              <a:t> may derive from hedgers paying premiums to lock in purchase prices for the underlying asset</a:t>
            </a:r>
          </a:p>
          <a:p>
            <a:r>
              <a:rPr lang="en-US" sz="3600" dirty="0"/>
              <a:t>Other forces that might drive </a:t>
            </a:r>
            <a:r>
              <a:rPr lang="en-US" sz="3600" dirty="0" err="1"/>
              <a:t>contango</a:t>
            </a:r>
            <a:r>
              <a:rPr lang="en-US" sz="3600" dirty="0"/>
              <a:t>:</a:t>
            </a:r>
          </a:p>
          <a:p>
            <a:pPr lvl="1"/>
            <a:r>
              <a:rPr lang="en-US" sz="3200" dirty="0"/>
              <a:t>high carry costs</a:t>
            </a:r>
          </a:p>
          <a:p>
            <a:pPr lvl="1"/>
            <a:r>
              <a:rPr lang="en-US" sz="3200" dirty="0"/>
              <a:t>high time value of money or interest rates</a:t>
            </a:r>
          </a:p>
        </p:txBody>
      </p:sp>
      <p:sp>
        <p:nvSpPr>
          <p:cNvPr id="788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8851" name="Rectangle 3"/>
          <p:cNvSpPr>
            <a:spLocks noChangeArrowheads="1"/>
          </p:cNvSpPr>
          <p:nvPr/>
        </p:nvSpPr>
        <p:spPr bwMode="auto">
          <a:xfrm>
            <a:off x="0" y="6381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336" y="-1"/>
            <a:ext cx="11379200" cy="1110343"/>
          </a:xfrm>
        </p:spPr>
        <p:txBody>
          <a:bodyPr>
            <a:normAutofit/>
          </a:bodyPr>
          <a:lstStyle/>
          <a:p>
            <a:r>
              <a:rPr lang="en-US" dirty="0"/>
              <a:t>Cash Price vs. Futures Price: November Silver Contract in </a:t>
            </a:r>
            <a:r>
              <a:rPr lang="en-US" dirty="0" err="1"/>
              <a:t>Contango</a:t>
            </a:r>
            <a:r>
              <a:rPr lang="en-US" dirty="0"/>
              <a:t> Market</a:t>
            </a:r>
          </a:p>
        </p:txBody>
      </p:sp>
      <p:sp>
        <p:nvSpPr>
          <p:cNvPr id="3" name="Content Placeholder 2"/>
          <p:cNvSpPr>
            <a:spLocks noGrp="1"/>
          </p:cNvSpPr>
          <p:nvPr>
            <p:ph sz="quarter" idx="1"/>
          </p:nvPr>
        </p:nvSpPr>
        <p:spPr/>
        <p:txBody>
          <a:bodyPr/>
          <a:lstStyle/>
          <a:p>
            <a:endParaRPr lang="en-US" dirty="0"/>
          </a:p>
          <a:p>
            <a:endParaRPr lang="en-US" dirty="0"/>
          </a:p>
        </p:txBody>
      </p:sp>
      <p:graphicFrame>
        <p:nvGraphicFramePr>
          <p:cNvPr id="79874" name="Object 2"/>
          <p:cNvGraphicFramePr>
            <a:graphicFrameLocks noChangeAspect="1"/>
          </p:cNvGraphicFramePr>
          <p:nvPr/>
        </p:nvGraphicFramePr>
        <p:xfrm>
          <a:off x="1260713" y="1469571"/>
          <a:ext cx="10348785" cy="4898572"/>
        </p:xfrm>
        <a:graphic>
          <a:graphicData uri="http://schemas.openxmlformats.org/presentationml/2006/ole">
            <mc:AlternateContent xmlns:mc="http://schemas.openxmlformats.org/markup-compatibility/2006">
              <mc:Choice xmlns:v="urn:schemas-microsoft-com:vml" Requires="v">
                <p:oleObj spid="_x0000_s79874" name="Document" r:id="rId2" imgW="5956042" imgH="2819906" progId="Word.Document.12">
                  <p:embed/>
                </p:oleObj>
              </mc:Choice>
              <mc:Fallback>
                <p:oleObj name="Document" r:id="rId2" imgW="5956042" imgH="2819906"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0713" y="1469571"/>
                        <a:ext cx="10348785" cy="4898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Different </a:t>
            </a:r>
            <a:r>
              <a:rPr lang="en-US" b="1" dirty="0" err="1"/>
              <a:t>Persepctive</a:t>
            </a:r>
            <a:endParaRPr lang="en-US" b="1" dirty="0"/>
          </a:p>
        </p:txBody>
      </p:sp>
      <p:sp>
        <p:nvSpPr>
          <p:cNvPr id="3" name="Content Placeholder 2"/>
          <p:cNvSpPr>
            <a:spLocks noGrp="1"/>
          </p:cNvSpPr>
          <p:nvPr>
            <p:ph sz="quarter" idx="1"/>
          </p:nvPr>
        </p:nvSpPr>
        <p:spPr/>
        <p:txBody>
          <a:bodyPr>
            <a:normAutofit/>
          </a:bodyPr>
          <a:lstStyle/>
          <a:p>
            <a:r>
              <a:rPr lang="en-US" sz="4000" dirty="0"/>
              <a:t>Now, let’s look at a </a:t>
            </a:r>
            <a:r>
              <a:rPr lang="en-US" sz="4000" dirty="0" err="1"/>
              <a:t>contango</a:t>
            </a:r>
            <a:r>
              <a:rPr lang="en-US" sz="4000" dirty="0"/>
              <a:t> market from a different perspective.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Gold Futures, per Ounce, Dec. 7, 2020</a:t>
            </a:r>
          </a:p>
        </p:txBody>
      </p:sp>
      <p:sp>
        <p:nvSpPr>
          <p:cNvPr id="3" name="Content Placeholder 2"/>
          <p:cNvSpPr>
            <a:spLocks noGrp="1"/>
          </p:cNvSpPr>
          <p:nvPr>
            <p:ph sz="quarter" idx="1"/>
          </p:nvPr>
        </p:nvSpPr>
        <p:spPr/>
        <p:txBody>
          <a:bodyPr/>
          <a:lstStyle/>
          <a:p>
            <a:endParaRPr lang="en-US" dirty="0"/>
          </a:p>
          <a:p>
            <a:endParaRPr lang="en-US" dirty="0"/>
          </a:p>
        </p:txBody>
      </p:sp>
      <p:graphicFrame>
        <p:nvGraphicFramePr>
          <p:cNvPr id="80899" name="Object 3"/>
          <p:cNvGraphicFramePr>
            <a:graphicFrameLocks noChangeAspect="1"/>
          </p:cNvGraphicFramePr>
          <p:nvPr/>
        </p:nvGraphicFramePr>
        <p:xfrm>
          <a:off x="783771" y="1387928"/>
          <a:ext cx="12938437" cy="5470072"/>
        </p:xfrm>
        <a:graphic>
          <a:graphicData uri="http://schemas.openxmlformats.org/presentationml/2006/ole">
            <mc:AlternateContent xmlns:mc="http://schemas.openxmlformats.org/markup-compatibility/2006">
              <mc:Choice xmlns:v="urn:schemas-microsoft-com:vml" Requires="v">
                <p:oleObj spid="_x0000_s80899" name="Document" r:id="rId2" imgW="6106116" imgH="2580565" progId="Word.Document.12">
                  <p:embed/>
                </p:oleObj>
              </mc:Choice>
              <mc:Fallback>
                <p:oleObj name="Document" r:id="rId2" imgW="6106116" imgH="2580565" progId="Word.Document.12">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3771" y="1387928"/>
                        <a:ext cx="12938437" cy="5470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865414"/>
          </a:xfrm>
        </p:spPr>
        <p:txBody>
          <a:bodyPr>
            <a:normAutofit fontScale="90000"/>
          </a:bodyPr>
          <a:lstStyle/>
          <a:p>
            <a:r>
              <a:rPr lang="en-US" b="1" dirty="0"/>
              <a:t>The Gold Futures Curve: December, 2020 to June 2026 in </a:t>
            </a:r>
            <a:r>
              <a:rPr lang="en-US" b="1" dirty="0" err="1"/>
              <a:t>Contago</a:t>
            </a:r>
            <a:endParaRPr lang="en-US" b="1" dirty="0"/>
          </a:p>
        </p:txBody>
      </p:sp>
      <p:sp>
        <p:nvSpPr>
          <p:cNvPr id="3" name="Content Placeholder 2"/>
          <p:cNvSpPr>
            <a:spLocks noGrp="1"/>
          </p:cNvSpPr>
          <p:nvPr>
            <p:ph sz="quarter" idx="1"/>
          </p:nvPr>
        </p:nvSpPr>
        <p:spPr/>
        <p:txBody>
          <a:bodyPr/>
          <a:lstStyle/>
          <a:p>
            <a:endParaRPr lang="en-US" dirty="0"/>
          </a:p>
          <a:p>
            <a:endParaRPr lang="en-US" dirty="0"/>
          </a:p>
          <a:p>
            <a:endParaRPr lang="en-US" dirty="0"/>
          </a:p>
        </p:txBody>
      </p:sp>
      <p:graphicFrame>
        <p:nvGraphicFramePr>
          <p:cNvPr id="81922" name="Object 2"/>
          <p:cNvGraphicFramePr>
            <a:graphicFrameLocks noChangeAspect="1"/>
          </p:cNvGraphicFramePr>
          <p:nvPr/>
        </p:nvGraphicFramePr>
        <p:xfrm>
          <a:off x="527013" y="1308098"/>
          <a:ext cx="10004915" cy="5076373"/>
        </p:xfrm>
        <a:graphic>
          <a:graphicData uri="http://schemas.openxmlformats.org/presentationml/2006/ole">
            <mc:AlternateContent xmlns:mc="http://schemas.openxmlformats.org/markup-compatibility/2006">
              <mc:Choice xmlns:v="urn:schemas-microsoft-com:vml" Requires="v">
                <p:oleObj spid="_x0000_s81922" name="Document" r:id="rId2" imgW="6015927" imgH="3052409" progId="Word.Document.12">
                  <p:embed/>
                </p:oleObj>
              </mc:Choice>
              <mc:Fallback>
                <p:oleObj name="Document" r:id="rId2" imgW="6015927" imgH="3052409" progId="Word.Document.12">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013" y="1308098"/>
                        <a:ext cx="10004915" cy="5076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4982</TotalTime>
  <Words>1099</Words>
  <Application>Microsoft Office PowerPoint</Application>
  <PresentationFormat>Widescreen</PresentationFormat>
  <Paragraphs>103</Paragraphs>
  <Slides>21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Cambria Math</vt:lpstr>
      <vt:lpstr>Georgia</vt:lpstr>
      <vt:lpstr>Wingdings</vt:lpstr>
      <vt:lpstr>Wingdings 2</vt:lpstr>
      <vt:lpstr>Civic</vt:lpstr>
      <vt:lpstr>Document</vt:lpstr>
      <vt:lpstr>Chapter 5</vt:lpstr>
      <vt:lpstr>A. Pricing Forward Contracts</vt:lpstr>
      <vt:lpstr>Illustration: Forward Contract</vt:lpstr>
      <vt:lpstr>Contango</vt:lpstr>
      <vt:lpstr>Contango: Possible Causes</vt:lpstr>
      <vt:lpstr>Cash Price vs. Futures Price: November Silver Contract in Contango Market</vt:lpstr>
      <vt:lpstr>Different Persepctive</vt:lpstr>
      <vt:lpstr>Gold Futures, per Ounce, Dec. 7, 2020</vt:lpstr>
      <vt:lpstr>The Gold Futures Curve: December, 2020 to June 2026 in Contago</vt:lpstr>
      <vt:lpstr>Backwardation</vt:lpstr>
      <vt:lpstr>Backwardation: Possible Causes</vt:lpstr>
      <vt:lpstr>Cash Price vs. Futures Price: November ETF Contract in Backwardation Market</vt:lpstr>
      <vt:lpstr>Forward Market Complications</vt:lpstr>
      <vt:lpstr>Carry Costs </vt:lpstr>
      <vt:lpstr>Dividends</vt:lpstr>
      <vt:lpstr>Foreign Exchange</vt:lpstr>
      <vt:lpstr>Interest Rate Parity</vt:lpstr>
      <vt:lpstr>Interest Rate Parity: Discrete Time</vt:lpstr>
      <vt:lpstr>Interest Rate Parity Illustration</vt:lpstr>
      <vt:lpstr>Arbitrage Transactions</vt:lpstr>
      <vt:lpstr>Arbitrage Portfolio Positions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Continuous Time and State Models</dc:title>
  <dc:creator>Eric Yan</dc:creator>
  <cp:lastModifiedBy>John L Teall</cp:lastModifiedBy>
  <cp:revision>113</cp:revision>
  <cp:lastPrinted>2015-02-07T05:23:58Z</cp:lastPrinted>
  <dcterms:created xsi:type="dcterms:W3CDTF">2015-02-04T00:52:50Z</dcterms:created>
  <dcterms:modified xsi:type="dcterms:W3CDTF">2021-01-19T17:19:28Z</dcterms:modified>
</cp:coreProperties>
</file>