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1"/>
  </p:handoutMasterIdLst>
  <p:sldIdLst>
    <p:sldId id="259" r:id="rId2"/>
    <p:sldId id="260" r:id="rId3"/>
    <p:sldId id="265" r:id="rId4"/>
    <p:sldId id="266" r:id="rId5"/>
    <p:sldId id="270" r:id="rId6"/>
    <p:sldId id="267" r:id="rId7"/>
    <p:sldId id="268" r:id="rId8"/>
    <p:sldId id="269" r:id="rId9"/>
    <p:sldId id="271" r:id="rId10"/>
    <p:sldId id="272" r:id="rId11"/>
    <p:sldId id="273" r:id="rId12"/>
    <p:sldId id="277" r:id="rId13"/>
    <p:sldId id="278" r:id="rId14"/>
    <p:sldId id="279" r:id="rId15"/>
    <p:sldId id="274" r:id="rId16"/>
    <p:sldId id="264" r:id="rId17"/>
    <p:sldId id="275" r:id="rId18"/>
    <p:sldId id="276" r:id="rId19"/>
    <p:sldId id="261" r:id="rId20"/>
  </p:sldIdLst>
  <p:sldSz cx="12192000" cy="6858000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02299" cy="351737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39" y="1"/>
            <a:ext cx="4002299" cy="351737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D739EBEA-24AA-42EB-9B22-32556D942BDB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02299" cy="351736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39" y="6658664"/>
            <a:ext cx="4002299" cy="351736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3349F851-ABC6-4253-B22F-2724C3943F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23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598587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083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364889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693662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442761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B70CE4A1-C236-4610-AF9C-E0219E1C9262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847001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176501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08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A1330E-35AA-4619-A5C3-0E7CDD93BC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42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B70CE4A1-C236-4610-AF9C-E0219E1C9262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8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70CE4A1-C236-4610-AF9C-E0219E1C9262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3777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package" Target="../embeddings/Microsoft_Word_Document6.docx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Word_Document1.docx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Word_Document2.docx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Word_Document3.docx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package" Target="../embeddings/Microsoft_Word_Document4.docx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package" Target="../embeddings/Microsoft_Word_Document5.docx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5557" y="2743200"/>
            <a:ext cx="11413671" cy="2895600"/>
          </a:xfrm>
        </p:spPr>
        <p:txBody>
          <a:bodyPr>
            <a:noAutofit/>
          </a:bodyPr>
          <a:lstStyle/>
          <a:p>
            <a:r>
              <a:rPr lang="en-US" sz="5400" cap="none" dirty="0"/>
              <a:t>Structure and Mechanics of Options Markets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592394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b="1" dirty="0"/>
              <a:t>Chapter 6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508051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Put Payoff Functions: A Simple Illustration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Consider a one-year put with X = $90 on one share of stock.</a:t>
            </a:r>
          </a:p>
          <a:p>
            <a:r>
              <a:rPr lang="en-US" dirty="0"/>
              <a:t>The stock is expected to be worth either $80 or $120 in one year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S</a:t>
            </a:r>
            <a:r>
              <a:rPr lang="en-US" sz="1800" dirty="0"/>
              <a:t>T</a:t>
            </a:r>
            <a:r>
              <a:rPr lang="en-US" dirty="0"/>
              <a:t> = 80, </a:t>
            </a:r>
            <a:r>
              <a:rPr lang="en-US" dirty="0" err="1"/>
              <a:t>p</a:t>
            </a:r>
            <a:r>
              <a:rPr lang="en-US" sz="1800" dirty="0" err="1"/>
              <a:t>T</a:t>
            </a:r>
            <a:r>
              <a:rPr lang="en-US" dirty="0"/>
              <a:t> = MAX[0, 90 – 80] = 10</a:t>
            </a:r>
          </a:p>
          <a:p>
            <a:r>
              <a:rPr lang="en-US" dirty="0"/>
              <a:t>If S</a:t>
            </a:r>
            <a:r>
              <a:rPr lang="en-US" sz="1800" dirty="0"/>
              <a:t>T</a:t>
            </a:r>
            <a:r>
              <a:rPr lang="en-US" dirty="0"/>
              <a:t>=120, </a:t>
            </a:r>
            <a:r>
              <a:rPr lang="en-US" dirty="0" err="1"/>
              <a:t>p</a:t>
            </a:r>
            <a:r>
              <a:rPr lang="en-US" sz="1800" dirty="0" err="1"/>
              <a:t>T</a:t>
            </a:r>
            <a:r>
              <a:rPr lang="en-US" dirty="0"/>
              <a:t> = MAX[0, 90 – 120] = 0</a:t>
            </a:r>
          </a:p>
          <a:p>
            <a:endParaRPr lang="en-US" dirty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6381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08513" y="2726872"/>
            <a:ext cx="3588851" cy="473529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6381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Stock and Plain Vanilla Option Position Payoffs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372095" y="2041072"/>
          <a:ext cx="11819905" cy="3118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" name="Document" r:id="rId2" imgW="6099983" imgH="1609884" progId="Word.Document.12">
                  <p:embed/>
                </p:oleObj>
              </mc:Choice>
              <mc:Fallback>
                <p:oleObj name="Document" r:id="rId2" imgW="6099983" imgH="1609884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095" y="2041072"/>
                        <a:ext cx="11819905" cy="31187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Option Combinations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Many investors find it useful to combine different options to achieve specific overall payoff structures or risk profiles. </a:t>
            </a:r>
          </a:p>
          <a:p>
            <a:r>
              <a:rPr lang="en-US" sz="3200" dirty="0"/>
              <a:t>Many of these combinations have specific names:</a:t>
            </a:r>
          </a:p>
          <a:p>
            <a:pPr lvl="1"/>
            <a:r>
              <a:rPr lang="en-US" sz="2800" dirty="0"/>
              <a:t>Straddle</a:t>
            </a:r>
          </a:p>
          <a:p>
            <a:pPr lvl="1"/>
            <a:r>
              <a:rPr lang="en-US" sz="2800" dirty="0"/>
              <a:t>Spread</a:t>
            </a:r>
          </a:p>
          <a:p>
            <a:r>
              <a:rPr lang="en-US" sz="3200" dirty="0"/>
              <a:t>Some options exchanges and markets will even accept orders for such combinations.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Long Straddle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5843" name="Group 3"/>
          <p:cNvGrpSpPr>
            <a:grpSpLocks noChangeAspect="1"/>
          </p:cNvGrpSpPr>
          <p:nvPr/>
        </p:nvGrpSpPr>
        <p:grpSpPr bwMode="auto">
          <a:xfrm>
            <a:off x="212459" y="1132514"/>
            <a:ext cx="9505209" cy="5259897"/>
            <a:chOff x="-476" y="0"/>
            <a:chExt cx="8642" cy="4782"/>
          </a:xfrm>
        </p:grpSpPr>
        <p:sp>
          <p:nvSpPr>
            <p:cNvPr id="35861" name="AutoShape 21"/>
            <p:cNvSpPr>
              <a:spLocks noChangeAspect="1" noChangeArrowheads="1" noTextEdit="1"/>
            </p:cNvSpPr>
            <p:nvPr/>
          </p:nvSpPr>
          <p:spPr bwMode="auto">
            <a:xfrm>
              <a:off x="-476" y="0"/>
              <a:ext cx="8642" cy="478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60" name="Line 20"/>
            <p:cNvSpPr>
              <a:spLocks noChangeShapeType="1"/>
            </p:cNvSpPr>
            <p:nvPr/>
          </p:nvSpPr>
          <p:spPr bwMode="auto">
            <a:xfrm>
              <a:off x="810" y="223"/>
              <a:ext cx="1" cy="3854"/>
            </a:xfrm>
            <a:prstGeom prst="line">
              <a:avLst/>
            </a:prstGeom>
            <a:noFill/>
            <a:ln w="4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59" name="Line 19"/>
            <p:cNvSpPr>
              <a:spLocks noChangeShapeType="1"/>
            </p:cNvSpPr>
            <p:nvPr/>
          </p:nvSpPr>
          <p:spPr bwMode="auto">
            <a:xfrm>
              <a:off x="810" y="4077"/>
              <a:ext cx="6773" cy="1"/>
            </a:xfrm>
            <a:prstGeom prst="line">
              <a:avLst/>
            </a:prstGeom>
            <a:noFill/>
            <a:ln w="4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58" name="Rectangle 18"/>
            <p:cNvSpPr>
              <a:spLocks noChangeArrowheads="1"/>
            </p:cNvSpPr>
            <p:nvPr/>
          </p:nvSpPr>
          <p:spPr bwMode="auto">
            <a:xfrm>
              <a:off x="5579" y="4212"/>
              <a:ext cx="213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Underlying Stock Price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57" name="Rectangle 17"/>
            <p:cNvSpPr>
              <a:spLocks noChangeArrowheads="1"/>
            </p:cNvSpPr>
            <p:nvPr/>
          </p:nvSpPr>
          <p:spPr bwMode="auto">
            <a:xfrm>
              <a:off x="-363" y="223"/>
              <a:ext cx="1173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Security</a:t>
              </a: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and Combination</a:t>
              </a: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Payoffs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56" name="Line 16"/>
            <p:cNvSpPr>
              <a:spLocks noChangeShapeType="1"/>
            </p:cNvSpPr>
            <p:nvPr/>
          </p:nvSpPr>
          <p:spPr bwMode="auto">
            <a:xfrm flipV="1">
              <a:off x="811" y="1911"/>
              <a:ext cx="2421" cy="216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55" name="Rectangle 15"/>
            <p:cNvSpPr>
              <a:spLocks noChangeArrowheads="1"/>
            </p:cNvSpPr>
            <p:nvPr/>
          </p:nvSpPr>
          <p:spPr bwMode="auto">
            <a:xfrm>
              <a:off x="4918" y="424"/>
              <a:ext cx="457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</a:t>
              </a:r>
              <a:r>
                <a:rPr kumimoji="0" lang="en-US" sz="10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54" name="Line 14"/>
            <p:cNvSpPr>
              <a:spLocks noChangeShapeType="1"/>
            </p:cNvSpPr>
            <p:nvPr/>
          </p:nvSpPr>
          <p:spPr bwMode="auto">
            <a:xfrm flipV="1">
              <a:off x="3231" y="425"/>
              <a:ext cx="4147" cy="3653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53" name="Line 13"/>
            <p:cNvSpPr>
              <a:spLocks noChangeShapeType="1"/>
            </p:cNvSpPr>
            <p:nvPr/>
          </p:nvSpPr>
          <p:spPr bwMode="auto">
            <a:xfrm>
              <a:off x="812" y="1909"/>
              <a:ext cx="689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52" name="Line 12"/>
            <p:cNvSpPr>
              <a:spLocks noChangeShapeType="1"/>
            </p:cNvSpPr>
            <p:nvPr/>
          </p:nvSpPr>
          <p:spPr bwMode="auto">
            <a:xfrm>
              <a:off x="3231" y="1907"/>
              <a:ext cx="1" cy="21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>
              <a:off x="2815" y="4212"/>
              <a:ext cx="74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108" y="1786"/>
              <a:ext cx="637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4653" y="2894"/>
              <a:ext cx="35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Long Straddle Call Payoff: </a:t>
              </a: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</a:t>
              </a:r>
              <a:r>
                <a:rPr kumimoji="0" lang="en-US" sz="10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</a:t>
              </a: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+ </a:t>
              </a:r>
              <a:r>
                <a:rPr kumimoji="0" 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</a:t>
              </a:r>
              <a:r>
                <a:rPr kumimoji="0" lang="en-US" sz="10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</a:t>
              </a: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= MAX [</a:t>
              </a:r>
              <a:r>
                <a:rPr kumimoji="0" 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X</a:t>
              </a: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</a:t>
              </a:r>
              <a:r>
                <a:rPr kumimoji="0" 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</a:t>
              </a:r>
              <a:r>
                <a:rPr kumimoji="0" lang="en-US" sz="10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</a:t>
              </a: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, </a:t>
              </a:r>
              <a:r>
                <a:rPr kumimoji="0" 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</a:t>
              </a:r>
              <a:r>
                <a:rPr kumimoji="0" lang="en-US" sz="10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</a:t>
              </a: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-</a:t>
              </a:r>
              <a:r>
                <a:rPr kumimoji="0" 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X</a:t>
              </a: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]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48" name="Line 8"/>
            <p:cNvSpPr>
              <a:spLocks noChangeShapeType="1"/>
            </p:cNvSpPr>
            <p:nvPr/>
          </p:nvSpPr>
          <p:spPr bwMode="auto">
            <a:xfrm flipV="1">
              <a:off x="3232" y="312"/>
              <a:ext cx="1764" cy="159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47" name="Rectangle 7"/>
            <p:cNvSpPr>
              <a:spLocks noChangeArrowheads="1"/>
            </p:cNvSpPr>
            <p:nvPr/>
          </p:nvSpPr>
          <p:spPr bwMode="auto">
            <a:xfrm>
              <a:off x="173" y="4078"/>
              <a:ext cx="637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46" name="Rectangle 6"/>
            <p:cNvSpPr>
              <a:spLocks noChangeArrowheads="1"/>
            </p:cNvSpPr>
            <p:nvPr/>
          </p:nvSpPr>
          <p:spPr bwMode="auto">
            <a:xfrm>
              <a:off x="4523" y="747"/>
              <a:ext cx="1131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Stock Payoff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45" name="Line 5"/>
            <p:cNvSpPr>
              <a:spLocks noChangeShapeType="1"/>
            </p:cNvSpPr>
            <p:nvPr/>
          </p:nvSpPr>
          <p:spPr bwMode="auto">
            <a:xfrm>
              <a:off x="812" y="4075"/>
              <a:ext cx="6771" cy="3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44" name="Line 4"/>
            <p:cNvSpPr>
              <a:spLocks noChangeShapeType="1"/>
            </p:cNvSpPr>
            <p:nvPr/>
          </p:nvSpPr>
          <p:spPr bwMode="auto">
            <a:xfrm>
              <a:off x="810" y="1907"/>
              <a:ext cx="2419" cy="216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299057" y="5927465"/>
            <a:ext cx="122908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Figure 5: Terminal Payoff of a Long Position in an Equity Straddle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Synthesizing Shares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276838" y="1619075"/>
            <a:ext cx="11425804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One can synthesize 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a share of equity with: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long position in a call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short position in a put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and a sum of money equivalent to the present value of the option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exercise prices invested in riskless bonds: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64066" y="4236440"/>
            <a:ext cx="10174891" cy="646565"/>
          </a:xfrm>
          <a:prstGeom prst="rect">
            <a:avLst/>
          </a:prstGeom>
          <a:noFill/>
        </p:spPr>
      </p:pic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6381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Pre-Expiry Option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2016252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59628" y="4049486"/>
            <a:ext cx="4397966" cy="605517"/>
          </a:xfrm>
          <a:prstGeom prst="rect">
            <a:avLst/>
          </a:prstGeom>
          <a:noFill/>
        </p:spPr>
      </p:pic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5956" y="5127172"/>
            <a:ext cx="4300426" cy="587828"/>
          </a:xfrm>
          <a:prstGeom prst="rect">
            <a:avLst/>
          </a:prstGeom>
          <a:noFill/>
        </p:spPr>
      </p:pic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0" y="6381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799" y="1338944"/>
            <a:ext cx="108639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On any date (0 &lt; t &lt; T) prior to option expiration, American calls and puts must be worth at least as much as the difference between the stock price and the call exercise price: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B. Option Exchanges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		Cleared				Avg. Daily   % of Total</a:t>
            </a:r>
          </a:p>
          <a:p>
            <a:r>
              <a:rPr lang="en-US" b="1" dirty="0"/>
              <a:t>Exchange       Contracts	Total Premiums	Contracts     </a:t>
            </a:r>
            <a:r>
              <a:rPr lang="en-US" b="1" dirty="0" err="1"/>
              <a:t>Contracts</a:t>
            </a:r>
            <a:endParaRPr lang="en-US" b="1" dirty="0"/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AMEX	  40,052,656	  $7,194,355,365 	   494,477        6.23%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ARCA	  46,398,747	  $9,835,963,150 	   572,824        7.21%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BATS		  80,526,945	$13,236,975,848 	   994,160      12.52%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BOX		  19,523,025	  $3,402,861,794 	   241,025        3.03%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CBOE	114,005,724	$22,220,467,876 	1,407,478      17.72%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GEM		  39,509,887	  $6,994,957,378 	   487,776        6.14%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ISE		  56,012,033	$15,048,479,569 	   691,507        8.71%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MIAX		  41,402,081	  $5,584,565,629 	   511,137        6.44%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NSDQ	  71,436,631	$12,703,227,700 	   881,934      11.10%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PHLX		106,360,933	$27,025,495,817 	1,313,098      16.53%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TOTAL	643,371,684     $127,844,864,169 	7,942,860    100.00%</a:t>
            </a:r>
          </a:p>
          <a:p>
            <a:endParaRPr lang="en-US" dirty="0"/>
          </a:p>
          <a:p>
            <a:r>
              <a:rPr lang="en-US" dirty="0"/>
              <a:t>TABLE </a:t>
            </a:r>
            <a:r>
              <a:rPr lang="en-US" sz="3400" dirty="0"/>
              <a:t>1</a:t>
            </a:r>
            <a:r>
              <a:rPr lang="en-US" dirty="0"/>
              <a:t>: U.S. Equity Options Exchanges (Data from January 1 through April 30, 2017)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Largest U.S. Option Exchanges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oldest and largest U.S. stock options exchange is </a:t>
            </a:r>
            <a:r>
              <a:rPr lang="en-US" i="1" dirty="0" err="1"/>
              <a:t>Cboe</a:t>
            </a:r>
            <a:r>
              <a:rPr lang="en-US" i="1" dirty="0"/>
              <a:t> Global Markets Incorporated </a:t>
            </a:r>
            <a:r>
              <a:rPr lang="en-US" dirty="0"/>
              <a:t>(formerly the </a:t>
            </a:r>
            <a:r>
              <a:rPr lang="en-US" i="1" dirty="0"/>
              <a:t>Chicago Board Options Exchange </a:t>
            </a:r>
            <a:r>
              <a:rPr lang="en-US" dirty="0"/>
              <a:t>[CBOE]), which also owns the </a:t>
            </a:r>
            <a:r>
              <a:rPr lang="en-US" i="1" dirty="0"/>
              <a:t>C2 Options Exchange</a:t>
            </a:r>
            <a:r>
              <a:rPr lang="en-US" dirty="0"/>
              <a:t>.</a:t>
            </a:r>
          </a:p>
          <a:p>
            <a:r>
              <a:rPr lang="en-US" dirty="0"/>
              <a:t>The second largest group is NASDAQ OMX Group, which operates the NSDQ and PHLX (formerly the Philadelphia Exchange).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Options Clearing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Options Clearing Corporation </a:t>
            </a:r>
            <a:r>
              <a:rPr lang="en-US" dirty="0"/>
              <a:t>(OCC) is jointly owned by the U.S. options exchanges</a:t>
            </a:r>
          </a:p>
          <a:p>
            <a:r>
              <a:rPr lang="en-US" dirty="0"/>
              <a:t>OCC is counterparty for all listed options transactions in the U.S.</a:t>
            </a:r>
          </a:p>
          <a:p>
            <a:r>
              <a:rPr lang="en-US" dirty="0"/>
              <a:t>The OCC also clears transactions for options and futures on equities, stock index contracts, currencies, and certain interest rate contracts as well as a number of contracts in other markets. </a:t>
            </a:r>
          </a:p>
          <a:p>
            <a:r>
              <a:rPr lang="en-US" dirty="0"/>
              <a:t>Given the stability of OCC and each of its affiliated exchanges, along with the brokerage firms that back exchange obligations options default risk is practically zero.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762000"/>
            <a:ext cx="11379200" cy="1143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Put-Call Parity: A Simple Numerical Illustration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0574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We use the put-call parity relation to find the value of the put in our simple numerical example as follows:</a:t>
            </a:r>
          </a:p>
          <a:p>
            <a:pPr marL="0" indent="0">
              <a:buNone/>
            </a:pP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0" indent="0">
              <a:buNone/>
            </a:pP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		p</a:t>
            </a:r>
            <a:r>
              <a:rPr lang="en-US" sz="28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= c</a:t>
            </a:r>
            <a:r>
              <a:rPr lang="en-US" sz="28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     +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i="1" baseline="30000" dirty="0" err="1">
                <a:latin typeface="Times New Roman" pitchFamily="18" charset="0"/>
                <a:cs typeface="Times New Roman" pitchFamily="18" charset="0"/>
              </a:rPr>
              <a:t>-rT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        - S</a:t>
            </a:r>
            <a:r>
              <a:rPr lang="en-US" sz="28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marL="0" indent="0">
              <a:buNone/>
            </a:pP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		p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7.958 + 80(.9512) - 75 = 9.054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9715501" y="0"/>
          <a:ext cx="2476500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Bitmap Image" r:id="rId2" imgW="1857143" imgH="314286" progId="PBrush">
                  <p:embed/>
                </p:oleObj>
              </mc:Choice>
              <mc:Fallback>
                <p:oleObj name="Bitmap Image" r:id="rId2" imgW="1857143" imgH="314286" progId="PBrush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1" y="0"/>
                        <a:ext cx="2476500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321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A. Option Contract Fundamentals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An option is a contract that grants its owner the right to purchase (call) or sell (put) an underlying security at an exercise (striking) price on or before the expiration date of the contract.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A call grants its owner to buy the underlying asset at the striking price on or before the expiration date.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A put grants its owner to sell the underlying asset at the striking price on or before the expiration date.</a:t>
            </a:r>
          </a:p>
          <a:p>
            <a:r>
              <a:rPr lang="en-US" i="1" dirty="0"/>
              <a:t>European options</a:t>
            </a:r>
            <a:r>
              <a:rPr lang="en-US" dirty="0"/>
              <a:t> may be exercised only at the time of their expiration</a:t>
            </a:r>
          </a:p>
          <a:p>
            <a:r>
              <a:rPr lang="en-US" i="1" dirty="0"/>
              <a:t>American options </a:t>
            </a:r>
            <a:r>
              <a:rPr lang="en-US" dirty="0"/>
              <a:t>may be exercised any time before and including the date of expiration.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9715501" y="0"/>
          <a:ext cx="2476500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Bitmap Image" r:id="rId2" imgW="1857143" imgH="314286" progId="PBrush">
                  <p:embed/>
                </p:oleObj>
              </mc:Choice>
              <mc:Fallback>
                <p:oleObj name="Bitmap Image" r:id="rId2" imgW="1857143" imgH="314286" progId="PBrush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1" y="0"/>
                        <a:ext cx="2476500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Option Payoff Functions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-5113681" y="2237016"/>
          <a:ext cx="22841975" cy="1369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Document" r:id="rId2" imgW="5956042" imgH="357392" progId="Word.Document.12">
                  <p:embed/>
                </p:oleObj>
              </mc:Choice>
              <mc:Fallback>
                <p:oleObj name="Document" r:id="rId2" imgW="5956042" imgH="357392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113681" y="2237016"/>
                        <a:ext cx="22841975" cy="13697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Stock and Plain Vanilla Option Position Payoffs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12272" y="2188028"/>
          <a:ext cx="12216951" cy="2873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Document" r:id="rId2" imgW="6099983" imgH="1434607" progId="Word.Document.12">
                  <p:embed/>
                </p:oleObj>
              </mc:Choice>
              <mc:Fallback>
                <p:oleObj name="Document" r:id="rId2" imgW="6099983" imgH="1434607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72" y="2188028"/>
                        <a:ext cx="12216951" cy="28738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Terminal Payoff of a Long Position in an Equity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435622" y="1490150"/>
          <a:ext cx="9700464" cy="4943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Document" r:id="rId2" imgW="5956042" imgH="3035853" progId="Word.Document.12">
                  <p:embed/>
                </p:oleObj>
              </mc:Choice>
              <mc:Fallback>
                <p:oleObj name="Document" r:id="rId2" imgW="5956042" imgH="3035853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622" y="1490150"/>
                        <a:ext cx="9700464" cy="49433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Terminal Payoff of a Short Position in an Equity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420585" y="1436914"/>
          <a:ext cx="10093946" cy="4831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Document" r:id="rId2" imgW="5956042" imgH="2851578" progId="Word.Document.12">
                  <p:embed/>
                </p:oleObj>
              </mc:Choice>
              <mc:Fallback>
                <p:oleObj name="Document" r:id="rId2" imgW="5956042" imgH="2851578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0585" y="1436914"/>
                        <a:ext cx="10093946" cy="48317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Terminal Payoff of a Long Position in an Equity 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420585" y="1338943"/>
          <a:ext cx="9853855" cy="5021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Document" r:id="rId2" imgW="5956042" imgH="3035853" progId="Word.Document.12">
                  <p:embed/>
                </p:oleObj>
              </mc:Choice>
              <mc:Fallback>
                <p:oleObj name="Document" r:id="rId2" imgW="5956042" imgH="3035853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0585" y="1338943"/>
                        <a:ext cx="9853855" cy="50214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Terminal Payoff of a Short Position in an Equity 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786771" y="1420587"/>
          <a:ext cx="10369987" cy="4963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Document" r:id="rId2" imgW="5956042" imgH="2851578" progId="Word.Document.12">
                  <p:embed/>
                </p:oleObj>
              </mc:Choice>
              <mc:Fallback>
                <p:oleObj name="Document" r:id="rId2" imgW="5956042" imgH="2851578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771" y="1420587"/>
                        <a:ext cx="10369987" cy="49638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Call Payoff Functions: A Simple Illustration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Consider a one-year call with X = $90 on one share of stock.</a:t>
            </a:r>
          </a:p>
          <a:p>
            <a:r>
              <a:rPr lang="en-US" dirty="0"/>
              <a:t>The stock is expected to be worth either $80 or $120 in one year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S</a:t>
            </a:r>
            <a:r>
              <a:rPr lang="en-US" sz="1800" dirty="0"/>
              <a:t>T</a:t>
            </a:r>
            <a:r>
              <a:rPr lang="en-US" dirty="0"/>
              <a:t> = 80, </a:t>
            </a:r>
            <a:r>
              <a:rPr lang="en-US" dirty="0" err="1"/>
              <a:t>c</a:t>
            </a:r>
            <a:r>
              <a:rPr lang="en-US" sz="1800" dirty="0" err="1"/>
              <a:t>T</a:t>
            </a:r>
            <a:r>
              <a:rPr lang="en-US" dirty="0"/>
              <a:t> = MAX[0, 80 – 90] = 0</a:t>
            </a:r>
          </a:p>
          <a:p>
            <a:r>
              <a:rPr lang="en-US" dirty="0"/>
              <a:t>If S</a:t>
            </a:r>
            <a:r>
              <a:rPr lang="en-US" sz="1800" dirty="0"/>
              <a:t>T</a:t>
            </a:r>
            <a:r>
              <a:rPr lang="en-US" dirty="0"/>
              <a:t>=120, </a:t>
            </a:r>
            <a:r>
              <a:rPr lang="en-US" dirty="0" err="1"/>
              <a:t>c</a:t>
            </a:r>
            <a:r>
              <a:rPr lang="en-US" sz="1800" dirty="0" err="1"/>
              <a:t>T</a:t>
            </a:r>
            <a:r>
              <a:rPr lang="en-US" dirty="0"/>
              <a:t> = MAX[0, 120 – 90] = 30</a:t>
            </a:r>
          </a:p>
          <a:p>
            <a:endParaRPr lang="en-US" dirty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22915" y="2645229"/>
            <a:ext cx="3563921" cy="473528"/>
          </a:xfrm>
          <a:prstGeom prst="rect">
            <a:avLst/>
          </a:prstGeom>
          <a:noFill/>
        </p:spPr>
      </p:pic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6381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895</Words>
  <Application>Microsoft Office PowerPoint</Application>
  <PresentationFormat>Widescreen</PresentationFormat>
  <Paragraphs>88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Georgia</vt:lpstr>
      <vt:lpstr>Times New Roman</vt:lpstr>
      <vt:lpstr>Wingdings</vt:lpstr>
      <vt:lpstr>Wingdings 2</vt:lpstr>
      <vt:lpstr>Civic</vt:lpstr>
      <vt:lpstr>Bitmap Image</vt:lpstr>
      <vt:lpstr>Document</vt:lpstr>
      <vt:lpstr>Chapter 6</vt:lpstr>
      <vt:lpstr>A. Option Contract Fundamentals</vt:lpstr>
      <vt:lpstr>Option Payoff Functions </vt:lpstr>
      <vt:lpstr>Stock and Plain Vanilla Option Position Payoffs</vt:lpstr>
      <vt:lpstr>Terminal Payoff of a Long Position in an Equity Call</vt:lpstr>
      <vt:lpstr>Terminal Payoff of a Short Position in an Equity Call</vt:lpstr>
      <vt:lpstr>Terminal Payoff of a Long Position in an Equity Put</vt:lpstr>
      <vt:lpstr>Terminal Payoff of a Short Position in an Equity Put</vt:lpstr>
      <vt:lpstr>Call Payoff Functions: A Simple Illustration</vt:lpstr>
      <vt:lpstr>Put Payoff Functions: A Simple Illustration</vt:lpstr>
      <vt:lpstr>Stock and Plain Vanilla Option Position Payoffs Example</vt:lpstr>
      <vt:lpstr>Option Combinations </vt:lpstr>
      <vt:lpstr>Long Straddle</vt:lpstr>
      <vt:lpstr>Synthesizing Shares</vt:lpstr>
      <vt:lpstr>Pre-Expiry Option Values</vt:lpstr>
      <vt:lpstr>B. Option Exchanges</vt:lpstr>
      <vt:lpstr>The Largest U.S. Option Exchanges</vt:lpstr>
      <vt:lpstr>Options Clearing</vt:lpstr>
      <vt:lpstr>Put-Call Parity: A Simple Numerical Illustration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 Continuous Time and State Models</dc:title>
  <dc:creator>Eric Yan</dc:creator>
  <cp:lastModifiedBy>John L Teall</cp:lastModifiedBy>
  <cp:revision>110</cp:revision>
  <cp:lastPrinted>2015-02-07T05:23:58Z</cp:lastPrinted>
  <dcterms:created xsi:type="dcterms:W3CDTF">2015-02-04T00:52:50Z</dcterms:created>
  <dcterms:modified xsi:type="dcterms:W3CDTF">2021-01-19T20:55:59Z</dcterms:modified>
</cp:coreProperties>
</file>