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322" r:id="rId4"/>
    <p:sldId id="321" r:id="rId5"/>
    <p:sldId id="320" r:id="rId6"/>
    <p:sldId id="319" r:id="rId7"/>
    <p:sldId id="323" r:id="rId8"/>
    <p:sldId id="260" r:id="rId9"/>
    <p:sldId id="258" r:id="rId10"/>
    <p:sldId id="265" r:id="rId11"/>
    <p:sldId id="266" r:id="rId12"/>
    <p:sldId id="267" r:id="rId13"/>
    <p:sldId id="268" r:id="rId14"/>
    <p:sldId id="324" r:id="rId15"/>
    <p:sldId id="278" r:id="rId16"/>
    <p:sldId id="269" r:id="rId17"/>
    <p:sldId id="270" r:id="rId18"/>
    <p:sldId id="271" r:id="rId19"/>
    <p:sldId id="272" r:id="rId20"/>
    <p:sldId id="274" r:id="rId21"/>
    <p:sldId id="276" r:id="rId22"/>
    <p:sldId id="325" r:id="rId23"/>
    <p:sldId id="326" r:id="rId24"/>
    <p:sldId id="275" r:id="rId25"/>
    <p:sldId id="309" r:id="rId26"/>
    <p:sldId id="310" r:id="rId27"/>
    <p:sldId id="311" r:id="rId28"/>
    <p:sldId id="327" r:id="rId29"/>
    <p:sldId id="329" r:id="rId30"/>
    <p:sldId id="330" r:id="rId31"/>
    <p:sldId id="280" r:id="rId32"/>
    <p:sldId id="281" r:id="rId33"/>
    <p:sldId id="282" r:id="rId34"/>
    <p:sldId id="283" r:id="rId35"/>
    <p:sldId id="316" r:id="rId36"/>
    <p:sldId id="284" r:id="rId37"/>
    <p:sldId id="290" r:id="rId38"/>
    <p:sldId id="292" r:id="rId39"/>
    <p:sldId id="293" r:id="rId40"/>
    <p:sldId id="318" r:id="rId41"/>
    <p:sldId id="273" r:id="rId42"/>
    <p:sldId id="331" r:id="rId43"/>
    <p:sldId id="294" r:id="rId44"/>
    <p:sldId id="302" r:id="rId45"/>
    <p:sldId id="303" r:id="rId46"/>
    <p:sldId id="304" r:id="rId47"/>
    <p:sldId id="332" r:id="rId48"/>
    <p:sldId id="305" r:id="rId49"/>
    <p:sldId id="306" r:id="rId50"/>
    <p:sldId id="307" r:id="rId51"/>
    <p:sldId id="333"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4" autoAdjust="0"/>
    <p:restoredTop sz="94660"/>
  </p:normalViewPr>
  <p:slideViewPr>
    <p:cSldViewPr>
      <p:cViewPr varScale="1">
        <p:scale>
          <a:sx n="111" d="100"/>
          <a:sy n="111" d="100"/>
        </p:scale>
        <p:origin x="191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image" Target="../media/image4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5.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61.emf"/><Relationship Id="rId1" Type="http://schemas.openxmlformats.org/officeDocument/2006/relationships/image" Target="../media/image6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70CE4A1-C236-4610-AF9C-E0219E1C9262}" type="datetimeFigureOut">
              <a:rPr lang="en-US" smtClean="0"/>
              <a:pPr/>
              <a:t>2/27/2022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D7A1330E-35AA-4619-A5C3-0E7CDD93BC6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1330E-35AA-4619-A5C3-0E7CDD93B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3"/>
            <a:ext cx="457200" cy="441325"/>
          </a:xfrm>
        </p:spPr>
        <p:txBody>
          <a:bodyPr/>
          <a:lstStyle/>
          <a:p>
            <a:fld id="{D7A1330E-35AA-4619-A5C3-0E7CDD93BC6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B70CE4A1-C236-4610-AF9C-E0219E1C9262}"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7A1330E-35AA-4619-A5C3-0E7CDD93BC6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70CE4A1-C236-4610-AF9C-E0219E1C9262}" type="datetimeFigureOut">
              <a:rPr lang="en-US" smtClean="0"/>
              <a:pPr/>
              <a:t>2/27/2022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D7A1330E-35AA-4619-A5C3-0E7CDD93BC6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B70CE4A1-C236-4610-AF9C-E0219E1C9262}"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1330E-35AA-4619-A5C3-0E7CDD93BC68}" type="slidenum">
              <a:rPr lang="en-US" smtClean="0"/>
              <a:pPr/>
              <a:t>‹#›</a:t>
            </a:fld>
            <a:endParaRPr lang="en-US"/>
          </a:p>
        </p:txBody>
      </p:sp>
      <p:sp>
        <p:nvSpPr>
          <p:cNvPr id="8" name="Straight Connector 7"/>
          <p:cNvSpPr>
            <a:spLocks noChangeShapeType="1"/>
          </p:cNvSpPr>
          <p:nvPr/>
        </p:nvSpPr>
        <p:spPr bwMode="auto">
          <a:xfrm flipV="1">
            <a:off x="4563081"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70CE4A1-C236-4610-AF9C-E0219E1C9262}" type="datetimeFigureOut">
              <a:rPr lang="en-US" smtClean="0"/>
              <a:pPr/>
              <a:t>2/27/2022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8"/>
            <a:ext cx="457200" cy="441325"/>
          </a:xfrm>
        </p:spPr>
        <p:txBody>
          <a:bodyPr/>
          <a:lstStyle>
            <a:lvl1pPr algn="ctr">
              <a:defRPr/>
            </a:lvl1pPr>
          </a:lstStyle>
          <a:p>
            <a:fld id="{D7A1330E-35AA-4619-A5C3-0E7CDD93BC6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70CE4A1-C236-4610-AF9C-E0219E1C9262}" type="datetimeFigureOut">
              <a:rPr lang="en-US" smtClean="0"/>
              <a:pPr/>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2"/>
            <a:ext cx="457200" cy="441325"/>
          </a:xfrm>
        </p:spPr>
        <p:txBody>
          <a:bodyPr/>
          <a:lstStyle/>
          <a:p>
            <a:fld id="{D7A1330E-35AA-4619-A5C3-0E7CDD93B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70CE4A1-C236-4610-AF9C-E0219E1C9262}" type="datetimeFigureOut">
              <a:rPr lang="en-US" smtClean="0"/>
              <a:pPr/>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A1330E-35AA-4619-A5C3-0E7CDD93B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2"/>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40"/>
            <a:ext cx="457200" cy="441325"/>
          </a:xfrm>
        </p:spPr>
        <p:txBody>
          <a:bodyPr/>
          <a:lstStyle>
            <a:lvl1pPr>
              <a:defRPr>
                <a:solidFill>
                  <a:schemeClr val="accent3">
                    <a:shade val="75000"/>
                  </a:schemeClr>
                </a:solidFill>
              </a:defRPr>
            </a:lvl1pPr>
          </a:lstStyle>
          <a:p>
            <a:fld id="{D7A1330E-35AA-4619-A5C3-0E7CDD93BC68}" type="slidenum">
              <a:rPr lang="en-US" smtClean="0"/>
              <a:pPr/>
              <a:t>‹#›</a:t>
            </a:fld>
            <a:endParaRPr lang="en-US"/>
          </a:p>
        </p:txBody>
      </p:sp>
      <p:sp>
        <p:nvSpPr>
          <p:cNvPr id="21" name="Rectangle 20"/>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70CE4A1-C236-4610-AF9C-E0219E1C9262}" type="datetimeFigureOut">
              <a:rPr lang="en-US" smtClean="0"/>
              <a:pPr/>
              <a:t>2/27/2022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40"/>
            <a:ext cx="457200" cy="441325"/>
          </a:xfrm>
        </p:spPr>
        <p:txBody>
          <a:bodyPr/>
          <a:lstStyle/>
          <a:p>
            <a:fld id="{D7A1330E-35AA-4619-A5C3-0E7CDD93BC6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70CE4A1-C236-4610-AF9C-E0219E1C9262}" type="datetimeFigureOut">
              <a:rPr lang="en-US" smtClean="0"/>
              <a:pPr/>
              <a:t>2/27/2022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70CE4A1-C236-4610-AF9C-E0219E1C9262}" type="datetimeFigureOut">
              <a:rPr lang="en-US" smtClean="0"/>
              <a:pPr/>
              <a:t>2/27/2022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A1330E-35AA-4619-A5C3-0E7CDD93BC6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emf"/><Relationship Id="rId5" Type="http://schemas.openxmlformats.org/officeDocument/2006/relationships/package" Target="../embeddings/Microsoft_Word_Document1.docx"/><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5.emf"/><Relationship Id="rId5" Type="http://schemas.openxmlformats.org/officeDocument/2006/relationships/package" Target="../embeddings/Microsoft_Word_Document3.docx"/><Relationship Id="rId4" Type="http://schemas.openxmlformats.org/officeDocument/2006/relationships/image" Target="../media/image14.emf"/></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9.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32.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49.emf"/><Relationship Id="rId5" Type="http://schemas.openxmlformats.org/officeDocument/2006/relationships/package" Target="../embeddings/Microsoft_Word_Document7.docx"/><Relationship Id="rId4" Type="http://schemas.openxmlformats.org/officeDocument/2006/relationships/image" Target="../media/image48.emf"/></Relationships>
</file>

<file path=ppt/slides/_rels/slide36.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Word_Document8.doc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52.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package" Target="../embeddings/Microsoft_Word_Document9.doc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55.emf"/></Relationships>
</file>

<file path=ppt/slides/_rels/slide4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2.png"/><Relationship Id="rId7" Type="http://schemas.openxmlformats.org/officeDocument/2006/relationships/image" Target="../media/image61.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bin"/><Relationship Id="rId5" Type="http://schemas.openxmlformats.org/officeDocument/2006/relationships/image" Target="../media/image60.emf"/><Relationship Id="rId4" Type="http://schemas.openxmlformats.org/officeDocument/2006/relationships/oleObject" Target="../embeddings/oleObject1.bin"/></Relationships>
</file>

<file path=ppt/slides/_rels/slide45.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47.xml.rels><?xml version="1.0" encoding="UTF-8" standalone="yes"?>
<Relationships xmlns="http://schemas.openxmlformats.org/package/2006/relationships"><Relationship Id="rId3" Type="http://schemas.openxmlformats.org/officeDocument/2006/relationships/package" Target="../embeddings/Microsoft_Word_Document10.docx"/><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68.emf"/></Relationships>
</file>

<file path=ppt/slides/_rels/slide48.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70.png"/><Relationship Id="rId7" Type="http://schemas.openxmlformats.org/officeDocument/2006/relationships/image" Target="../media/image72.png"/><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71.png"/><Relationship Id="rId5" Type="http://schemas.openxmlformats.org/officeDocument/2006/relationships/image" Target="../media/image69.emf"/><Relationship Id="rId4" Type="http://schemas.openxmlformats.org/officeDocument/2006/relationships/oleObject" Target="../embeddings/oleObject3.bin"/></Relationships>
</file>

<file path=ppt/slides/_rels/slide49.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74.emf"/><Relationship Id="rId5" Type="http://schemas.openxmlformats.org/officeDocument/2006/relationships/oleObject" Target="../embeddings/oleObject4.bin"/><Relationship Id="rId4" Type="http://schemas.openxmlformats.org/officeDocument/2006/relationships/image" Target="../media/image7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743200"/>
            <a:ext cx="8229600" cy="2895600"/>
          </a:xfrm>
        </p:spPr>
        <p:txBody>
          <a:bodyPr>
            <a:normAutofit/>
          </a:bodyPr>
          <a:lstStyle/>
          <a:p>
            <a:r>
              <a:rPr lang="en-US" sz="4000" cap="none" dirty="0"/>
              <a:t>Stochastic Processes: Introduction for Option Pricing</a:t>
            </a:r>
          </a:p>
        </p:txBody>
      </p:sp>
      <p:sp>
        <p:nvSpPr>
          <p:cNvPr id="2" name="Title 1"/>
          <p:cNvSpPr>
            <a:spLocks noGrp="1"/>
          </p:cNvSpPr>
          <p:nvPr>
            <p:ph type="ctrTitle"/>
          </p:nvPr>
        </p:nvSpPr>
        <p:spPr>
          <a:xfrm>
            <a:off x="685800" y="1143001"/>
            <a:ext cx="7772400" cy="1470025"/>
          </a:xfrm>
        </p:spPr>
        <p:txBody>
          <a:bodyPr>
            <a:normAutofit/>
          </a:bodyPr>
          <a:lstStyle/>
          <a:p>
            <a:r>
              <a:rPr lang="en-US" b="1" dirty="0"/>
              <a:t>Chapter 7</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066800"/>
          </a:xfrm>
        </p:spPr>
        <p:txBody>
          <a:bodyPr>
            <a:normAutofit fontScale="90000"/>
          </a:bodyPr>
          <a:lstStyle/>
          <a:p>
            <a:r>
              <a:rPr lang="en-US" b="1" dirty="0"/>
              <a:t>Equivalent Probabilities and Equivalent Martingale Measures</a:t>
            </a:r>
          </a:p>
        </p:txBody>
      </p:sp>
      <p:sp>
        <p:nvSpPr>
          <p:cNvPr id="3" name="Content Placeholder 2"/>
          <p:cNvSpPr>
            <a:spLocks noGrp="1"/>
          </p:cNvSpPr>
          <p:nvPr>
            <p:ph sz="quarter" idx="1"/>
          </p:nvPr>
        </p:nvSpPr>
        <p:spPr/>
        <p:txBody>
          <a:bodyPr>
            <a:normAutofit lnSpcReduction="10000"/>
          </a:bodyPr>
          <a:lstStyle/>
          <a:p>
            <a:r>
              <a:rPr lang="en-US" dirty="0"/>
              <a:t>Prices of assets need not be functions of physical probabilities or expected values based on physical probabilities.</a:t>
            </a:r>
          </a:p>
          <a:p>
            <a:r>
              <a:rPr lang="en-US" dirty="0"/>
              <a:t>Risk neutral probabilities arise from the strongest of financial forces - arbitrage. </a:t>
            </a:r>
          </a:p>
          <a:p>
            <a:r>
              <a:rPr lang="en-US" dirty="0"/>
              <a:t>Risk-neutral probabilities do not strictly measure opinions of likelihood in the way that physical probabilities do. </a:t>
            </a:r>
          </a:p>
          <a:p>
            <a:r>
              <a:rPr lang="en-US" dirty="0"/>
              <a:t>However, they are essential to arbitrage-free pricing, and they can still be treated as probabilities for relative pricing purposes.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Numeraires</a:t>
            </a:r>
            <a:endParaRPr lang="en-US" b="1" dirty="0"/>
          </a:p>
        </p:txBody>
      </p:sp>
      <p:sp>
        <p:nvSpPr>
          <p:cNvPr id="3" name="Content Placeholder 2"/>
          <p:cNvSpPr>
            <a:spLocks noGrp="1"/>
          </p:cNvSpPr>
          <p:nvPr>
            <p:ph sz="quarter" idx="1"/>
          </p:nvPr>
        </p:nvSpPr>
        <p:spPr/>
        <p:txBody>
          <a:bodyPr>
            <a:normAutofit fontScale="92500"/>
          </a:bodyPr>
          <a:lstStyle/>
          <a:p>
            <a:r>
              <a:rPr lang="en-US" dirty="0"/>
              <a:t>Thus far we have expressed all asset values in terms of dollars and returns relative to dollars. Thus, the dollar served as the numeraire</a:t>
            </a:r>
            <a:r>
              <a:rPr lang="en-US" dirty="0">
                <a:solidFill>
                  <a:schemeClr val="accent2">
                    <a:lumMod val="60000"/>
                    <a:lumOff val="40000"/>
                  </a:schemeClr>
                </a:solidFill>
              </a:rPr>
              <a:t>.</a:t>
            </a:r>
          </a:p>
          <a:p>
            <a:r>
              <a:rPr lang="en-US" dirty="0"/>
              <a:t>However, we can just as easily express values in terms of other currencies, other securities such as pure securities as we did in Chapters 2 and 3 or riskless bonds. </a:t>
            </a:r>
          </a:p>
          <a:p>
            <a:r>
              <a:rPr lang="en-US" dirty="0"/>
              <a:t>Flexibility in selecting the </a:t>
            </a:r>
            <a:r>
              <a:rPr lang="en-US" dirty="0" err="1"/>
              <a:t>numeraire</a:t>
            </a:r>
            <a:r>
              <a:rPr lang="en-US" dirty="0"/>
              <a:t> and an associated equivalent martingale measure affords us the ability of being able to use valuation techniques that otherwise would not be available or would be more complicated.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Equivalent Probability Measures</a:t>
            </a:r>
          </a:p>
        </p:txBody>
      </p:sp>
      <p:sp>
        <p:nvSpPr>
          <p:cNvPr id="3" name="Content Placeholder 2"/>
          <p:cNvSpPr>
            <a:spLocks noGrp="1"/>
          </p:cNvSpPr>
          <p:nvPr>
            <p:ph sz="quarter" idx="1"/>
          </p:nvPr>
        </p:nvSpPr>
        <p:spPr/>
        <p:txBody>
          <a:bodyPr>
            <a:normAutofit fontScale="77500" lnSpcReduction="20000"/>
          </a:bodyPr>
          <a:lstStyle/>
          <a:p>
            <a:r>
              <a:rPr lang="en-US" dirty="0"/>
              <a:t>A probability measure ℙ is a mapping from an event space such that all events </a:t>
            </a:r>
            <a:r>
              <a:rPr lang="en-US" dirty="0">
                <a:sym typeface="Symbol"/>
              </a:rPr>
              <a:t></a:t>
            </a:r>
            <a:r>
              <a:rPr lang="en-US" dirty="0"/>
              <a:t> have probabilities </a:t>
            </a:r>
            <a:r>
              <a:rPr lang="en-US" i="1" dirty="0"/>
              <a:t>p</a:t>
            </a:r>
            <a:r>
              <a:rPr lang="en-US" dirty="0"/>
              <a:t>[</a:t>
            </a:r>
            <a:r>
              <a:rPr lang="en-US" dirty="0">
                <a:sym typeface="Symbol"/>
              </a:rPr>
              <a:t></a:t>
            </a:r>
            <a:r>
              <a:rPr lang="en-US" dirty="0"/>
              <a:t>] </a:t>
            </a:r>
            <a:r>
              <a:rPr lang="en-US" dirty="0">
                <a:sym typeface="Symbol"/>
              </a:rPr>
              <a:t></a:t>
            </a:r>
            <a:r>
              <a:rPr lang="en-US" dirty="0"/>
              <a:t> [0, 1]. </a:t>
            </a:r>
          </a:p>
          <a:p>
            <a:r>
              <a:rPr lang="en-US" dirty="0"/>
              <a:t>An </a:t>
            </a:r>
            <a:r>
              <a:rPr lang="en-US" i="1" dirty="0"/>
              <a:t>equivalent probability measure </a:t>
            </a:r>
            <a:r>
              <a:rPr lang="en-US" dirty="0"/>
              <a:t>ℚ has the same null space as ℙ. </a:t>
            </a:r>
          </a:p>
          <a:p>
            <a:r>
              <a:rPr lang="en-US" dirty="0"/>
              <a:t>Two probability measures are said to be equivalent (ℙ ~ ℚ) if the set of events that have probability 0 under measure ℙ is the same as that set under the second measure ℚ . </a:t>
            </a:r>
          </a:p>
          <a:p>
            <a:r>
              <a:rPr lang="en-US" dirty="0"/>
              <a:t>This implies that ℚ &lt;&lt; ℙ  (ℚ is </a:t>
            </a:r>
            <a:r>
              <a:rPr lang="en-US" i="1" dirty="0"/>
              <a:t>absolutely continuous</a:t>
            </a:r>
            <a:r>
              <a:rPr lang="en-US" dirty="0"/>
              <a:t> with respect to ℙ, which means that </a:t>
            </a:r>
            <a:r>
              <a:rPr lang="en-US" i="1" dirty="0"/>
              <a:t>p</a:t>
            </a:r>
            <a:r>
              <a:rPr lang="en-US" dirty="0"/>
              <a:t>(</a:t>
            </a:r>
            <a:r>
              <a:rPr lang="en-US" dirty="0">
                <a:sym typeface="Symbol"/>
              </a:rPr>
              <a:t></a:t>
            </a:r>
            <a:r>
              <a:rPr lang="en-US" dirty="0"/>
              <a:t>) = 0 </a:t>
            </a:r>
            <a:r>
              <a:rPr lang="en-US" dirty="0">
                <a:sym typeface="Symbol"/>
              </a:rPr>
              <a:t></a:t>
            </a:r>
            <a:r>
              <a:rPr lang="en-US" dirty="0"/>
              <a:t> </a:t>
            </a:r>
            <a:r>
              <a:rPr lang="en-US" i="1" dirty="0"/>
              <a:t>q</a:t>
            </a:r>
            <a:r>
              <a:rPr lang="en-US" dirty="0"/>
              <a:t>(</a:t>
            </a:r>
            <a:r>
              <a:rPr lang="en-US" dirty="0">
                <a:sym typeface="Symbol"/>
              </a:rPr>
              <a:t></a:t>
            </a:r>
            <a:r>
              <a:rPr lang="en-US" dirty="0"/>
              <a:t>) =0) and ℙ &lt;&lt; ℚ  (ℙ is absolutely continuous with respect to ℚ; </a:t>
            </a:r>
            <a:r>
              <a:rPr lang="en-US" i="1" dirty="0"/>
              <a:t>q</a:t>
            </a:r>
            <a:r>
              <a:rPr lang="en-US" dirty="0"/>
              <a:t>(</a:t>
            </a:r>
            <a:r>
              <a:rPr lang="en-US" dirty="0">
                <a:sym typeface="Symbol"/>
              </a:rPr>
              <a:t></a:t>
            </a:r>
            <a:r>
              <a:rPr lang="en-US" dirty="0"/>
              <a:t>) = 0 </a:t>
            </a:r>
            <a:r>
              <a:rPr lang="en-US" dirty="0">
                <a:sym typeface="Symbol"/>
              </a:rPr>
              <a:t></a:t>
            </a:r>
            <a:r>
              <a:rPr lang="en-US" dirty="0"/>
              <a:t> </a:t>
            </a:r>
            <a:r>
              <a:rPr lang="en-US" i="1" dirty="0"/>
              <a:t>p</a:t>
            </a:r>
            <a:r>
              <a:rPr lang="en-US" dirty="0"/>
              <a:t>(</a:t>
            </a:r>
            <a:r>
              <a:rPr lang="en-US" dirty="0">
                <a:sym typeface="Symbol"/>
              </a:rPr>
              <a:t></a:t>
            </a:r>
            <a:r>
              <a:rPr lang="en-US" dirty="0"/>
              <a:t>) =0). </a:t>
            </a:r>
          </a:p>
          <a:p>
            <a:r>
              <a:rPr lang="en-US" dirty="0"/>
              <a:t>This implies that an equivalent probability measure is consistent with respect to which outcomes are possible. </a:t>
            </a:r>
          </a:p>
          <a:p>
            <a:r>
              <a:rPr lang="en-US" dirty="0"/>
              <a:t>However, the actual non-zero probabilities assigned to events might differ.</a:t>
            </a:r>
          </a:p>
          <a:p>
            <a:r>
              <a:rPr lang="en-US" dirty="0"/>
              <a:t>If ℚ &lt;&lt; ℙ and ℙ &lt;&lt; ℚ, then ℚ ~ ℙ.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Equivalent Martingale Measures</a:t>
            </a:r>
          </a:p>
        </p:txBody>
      </p:sp>
      <p:sp>
        <p:nvSpPr>
          <p:cNvPr id="3" name="Content Placeholder 2"/>
          <p:cNvSpPr>
            <a:spLocks noGrp="1"/>
          </p:cNvSpPr>
          <p:nvPr>
            <p:ph sz="quarter" idx="1"/>
          </p:nvPr>
        </p:nvSpPr>
        <p:spPr/>
        <p:txBody>
          <a:bodyPr>
            <a:normAutofit fontScale="92500" lnSpcReduction="10000"/>
          </a:bodyPr>
          <a:lstStyle/>
          <a:p>
            <a:r>
              <a:rPr lang="en-US" dirty="0"/>
              <a:t>A probability measure ℚ is an</a:t>
            </a:r>
            <a:r>
              <a:rPr lang="en-US" i="1" dirty="0"/>
              <a:t> equivalent martingale measure </a:t>
            </a:r>
            <a:r>
              <a:rPr lang="en-US" dirty="0"/>
              <a:t>(risk-neutral measure)</a:t>
            </a:r>
            <a:r>
              <a:rPr lang="en-US" i="1" dirty="0"/>
              <a:t> </a:t>
            </a:r>
            <a:r>
              <a:rPr lang="en-US" dirty="0"/>
              <a:t>to ℙ in a complete market if:</a:t>
            </a:r>
          </a:p>
          <a:p>
            <a:pPr lvl="1"/>
            <a:r>
              <a:rPr lang="en-US" dirty="0"/>
              <a:t>ℚ and ℙ are equivalent probability measures, and </a:t>
            </a:r>
          </a:p>
          <a:p>
            <a:pPr lvl="1"/>
            <a:r>
              <a:rPr lang="en-US" dirty="0"/>
              <a:t>The price of every security in the market (using the riskless bond as the </a:t>
            </a:r>
            <a:r>
              <a:rPr lang="en-US" dirty="0" err="1"/>
              <a:t>numeraire</a:t>
            </a:r>
            <a:r>
              <a:rPr lang="en-US" dirty="0"/>
              <a:t>) is a martingale with respect to the probability measure ℚ. </a:t>
            </a:r>
          </a:p>
          <a:p>
            <a:r>
              <a:rPr lang="en-US" dirty="0"/>
              <a:t>In a complete market in which there are no arbitrage opportunities, there will always exist a unique equivalent martingale measure. </a:t>
            </a:r>
          </a:p>
          <a:p>
            <a:r>
              <a:rPr lang="en-US" dirty="0"/>
              <a:t>This unique equivalent martingale measure can be used to obtain risk-neutral pricing for every security in that market.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914400"/>
          </a:xfrm>
        </p:spPr>
        <p:txBody>
          <a:bodyPr>
            <a:normAutofit fontScale="90000"/>
          </a:bodyPr>
          <a:lstStyle/>
          <a:p>
            <a:r>
              <a:rPr lang="en-US" b="1" dirty="0"/>
              <a:t>Equivalent Martingale Measures: Observations</a:t>
            </a:r>
          </a:p>
        </p:txBody>
      </p:sp>
      <p:sp>
        <p:nvSpPr>
          <p:cNvPr id="3" name="Content Placeholder 2"/>
          <p:cNvSpPr>
            <a:spLocks noGrp="1"/>
          </p:cNvSpPr>
          <p:nvPr>
            <p:ph sz="quarter" idx="1"/>
          </p:nvPr>
        </p:nvSpPr>
        <p:spPr/>
        <p:txBody>
          <a:bodyPr>
            <a:normAutofit/>
          </a:bodyPr>
          <a:lstStyle/>
          <a:p>
            <a:r>
              <a:rPr lang="en-US" dirty="0"/>
              <a:t>A complete market exists where every security can be expressed as a portfolio of priced pure securities. </a:t>
            </a:r>
          </a:p>
          <a:p>
            <a:r>
              <a:rPr lang="en-US" dirty="0"/>
              <a:t>Since the equivalent martingale measure ℚ is unique, one is free to choose any set of </a:t>
            </a:r>
            <a:r>
              <a:rPr lang="en-US" i="1" dirty="0"/>
              <a:t>n</a:t>
            </a:r>
            <a:r>
              <a:rPr lang="en-US" dirty="0"/>
              <a:t> linearly independent securities that form a basis for the market and that have been priced in order to construct the measure ℚ. </a:t>
            </a:r>
          </a:p>
          <a:p>
            <a:r>
              <a:rPr lang="en-US" dirty="0"/>
              <a:t>A market has a unique equivalent martingale measure if and only if it is both complete and arbitrage-free.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Riskless Bond as the </a:t>
            </a:r>
            <a:r>
              <a:rPr lang="en-US" b="1" dirty="0" err="1"/>
              <a:t>Numeraire</a:t>
            </a:r>
            <a:endParaRPr lang="en-US" b="1" dirty="0"/>
          </a:p>
        </p:txBody>
      </p:sp>
      <p:sp>
        <p:nvSpPr>
          <p:cNvPr id="3" name="Content Placeholder 2"/>
          <p:cNvSpPr>
            <a:spLocks noGrp="1"/>
          </p:cNvSpPr>
          <p:nvPr>
            <p:ph sz="quarter" idx="1"/>
          </p:nvPr>
        </p:nvSpPr>
        <p:spPr/>
        <p:txBody>
          <a:bodyPr/>
          <a:lstStyle/>
          <a:p>
            <a:r>
              <a:rPr lang="en-US" dirty="0"/>
              <a:t>To use the riskless bond as the </a:t>
            </a:r>
            <a:r>
              <a:rPr lang="en-US" dirty="0" err="1"/>
              <a:t>numeraire</a:t>
            </a:r>
            <a:r>
              <a:rPr lang="en-US" dirty="0"/>
              <a:t> is equivalent to discounting the security by the riskless rate.</a:t>
            </a:r>
          </a:p>
          <a:p>
            <a:r>
              <a:rPr lang="en-US" dirty="0"/>
              <a:t>Since the discounted security price is a martingale, its expected value has the same return as the return on the riskless bond. If this were not the case, there would be an opportunity for arbitrage.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Pricing with </a:t>
            </a:r>
            <a:r>
              <a:rPr lang="en-US" b="1" dirty="0" err="1"/>
              <a:t>Submartingales</a:t>
            </a:r>
            <a:endParaRPr lang="en-US" b="1" dirty="0"/>
          </a:p>
        </p:txBody>
      </p:sp>
      <p:sp>
        <p:nvSpPr>
          <p:cNvPr id="3" name="Content Placeholder 2"/>
          <p:cNvSpPr>
            <a:spLocks noGrp="1"/>
          </p:cNvSpPr>
          <p:nvPr>
            <p:ph sz="quarter" idx="1"/>
          </p:nvPr>
        </p:nvSpPr>
        <p:spPr/>
        <p:txBody>
          <a:bodyPr>
            <a:normAutofit lnSpcReduction="10000"/>
          </a:bodyPr>
          <a:lstStyle/>
          <a:p>
            <a:r>
              <a:rPr lang="en-US" dirty="0"/>
              <a:t>We generally expect that securities will price as </a:t>
            </a:r>
            <a:r>
              <a:rPr lang="en-US" dirty="0" err="1"/>
              <a:t>submartingales</a:t>
            </a:r>
            <a:r>
              <a:rPr lang="en-US" dirty="0"/>
              <a:t> with respect to money because of the time value of money:</a:t>
            </a:r>
          </a:p>
          <a:p>
            <a:endParaRPr lang="en-US" dirty="0"/>
          </a:p>
          <a:p>
            <a:endParaRPr lang="en-US" dirty="0"/>
          </a:p>
          <a:p>
            <a:r>
              <a:rPr lang="en-US" dirty="0"/>
              <a:t>If there exists an equivalent probability measure ℚ such that discounted security prices can be converted into martingales, this will simplify valuation:</a:t>
            </a:r>
          </a:p>
          <a:p>
            <a:endParaRPr lang="en-US" dirty="0"/>
          </a:p>
          <a:p>
            <a:pPr>
              <a:buNone/>
            </a:pPr>
            <a:r>
              <a:rPr lang="en-US" dirty="0"/>
              <a:t> </a:t>
            </a:r>
          </a:p>
          <a:p>
            <a:endParaRPr lang="en-US" dirty="0"/>
          </a:p>
        </p:txBody>
      </p:sp>
      <p:graphicFrame>
        <p:nvGraphicFramePr>
          <p:cNvPr id="1026" name="Object 2"/>
          <p:cNvGraphicFramePr>
            <a:graphicFrameLocks noChangeAspect="1"/>
          </p:cNvGraphicFramePr>
          <p:nvPr/>
        </p:nvGraphicFramePr>
        <p:xfrm>
          <a:off x="-1371600" y="2819400"/>
          <a:ext cx="10953750" cy="381000"/>
        </p:xfrm>
        <a:graphic>
          <a:graphicData uri="http://schemas.openxmlformats.org/presentationml/2006/ole">
            <mc:AlternateContent xmlns:mc="http://schemas.openxmlformats.org/markup-compatibility/2006">
              <mc:Choice xmlns:v="urn:schemas-microsoft-com:vml" Requires="v">
                <p:oleObj spid="_x0000_s1026" name="Document" r:id="rId3" imgW="5949456" imgH="178823" progId="Word.Document.12">
                  <p:embed/>
                </p:oleObj>
              </mc:Choice>
              <mc:Fallback>
                <p:oleObj name="Document" r:id="rId3" imgW="5949456" imgH="178823" progId="Word.Document.12">
                  <p:embed/>
                  <p:pic>
                    <p:nvPicPr>
                      <p:cNvPr id="0" name="Picture 1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819400"/>
                        <a:ext cx="109537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3"/>
          <p:cNvGraphicFramePr>
            <a:graphicFrameLocks noChangeAspect="1"/>
          </p:cNvGraphicFramePr>
          <p:nvPr/>
        </p:nvGraphicFramePr>
        <p:xfrm>
          <a:off x="-254000" y="4953000"/>
          <a:ext cx="9398000" cy="762000"/>
        </p:xfrm>
        <a:graphic>
          <a:graphicData uri="http://schemas.openxmlformats.org/presentationml/2006/ole">
            <mc:AlternateContent xmlns:mc="http://schemas.openxmlformats.org/markup-compatibility/2006">
              <mc:Choice xmlns:v="urn:schemas-microsoft-com:vml" Requires="v">
                <p:oleObj spid="_x0000_s1027" name="Document" r:id="rId5" imgW="5949456" imgH="369904" progId="Word.Document.12">
                  <p:embed/>
                </p:oleObj>
              </mc:Choice>
              <mc:Fallback>
                <p:oleObj name="Document" r:id="rId5" imgW="5949456" imgH="369904" progId="Word.Document.12">
                  <p:embed/>
                  <p:pic>
                    <p:nvPicPr>
                      <p:cNvPr id="0" name="Picture 1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4953000"/>
                        <a:ext cx="9398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a:t>B. Binomial Processes: Characteristics and Modeling</a:t>
            </a:r>
            <a:endParaRPr lang="en-US" dirty="0"/>
          </a:p>
        </p:txBody>
      </p:sp>
      <p:sp>
        <p:nvSpPr>
          <p:cNvPr id="3" name="Content Placeholder 2"/>
          <p:cNvSpPr>
            <a:spLocks noGrp="1"/>
          </p:cNvSpPr>
          <p:nvPr>
            <p:ph sz="quarter" idx="1"/>
          </p:nvPr>
        </p:nvSpPr>
        <p:spPr/>
        <p:txBody>
          <a:bodyPr/>
          <a:lstStyle/>
          <a:p>
            <a:r>
              <a:rPr lang="en-US" dirty="0"/>
              <a:t>A </a:t>
            </a:r>
            <a:r>
              <a:rPr lang="en-US" i="1" dirty="0"/>
              <a:t>Bernoulli trial</a:t>
            </a:r>
            <a:r>
              <a:rPr lang="en-US" dirty="0"/>
              <a:t> is a single random experiment with two possible outcomes (e.g., 0, 1, or </a:t>
            </a:r>
            <a:r>
              <a:rPr lang="en-US" i="1" dirty="0"/>
              <a:t>u</a:t>
            </a:r>
            <a:r>
              <a:rPr lang="en-US" dirty="0"/>
              <a:t> or </a:t>
            </a:r>
            <a:r>
              <a:rPr lang="en-US" i="1" dirty="0"/>
              <a:t>d</a:t>
            </a:r>
            <a:r>
              <a:rPr lang="en-US" dirty="0"/>
              <a:t>) whose outcomes depend on a probability. </a:t>
            </a:r>
          </a:p>
          <a:p>
            <a:r>
              <a:rPr lang="en-US" dirty="0"/>
              <a:t>We will define a </a:t>
            </a:r>
            <a:r>
              <a:rPr lang="en-US" i="1" dirty="0"/>
              <a:t>binomial process</a:t>
            </a:r>
            <a:r>
              <a:rPr lang="en-US" dirty="0"/>
              <a:t> to be any stochastic process based on a series of </a:t>
            </a:r>
            <a:r>
              <a:rPr lang="en-US" i="1" dirty="0"/>
              <a:t>n </a:t>
            </a:r>
            <a:r>
              <a:rPr lang="en-US" dirty="0"/>
              <a:t>statistically independent Bernoulli (0,1) trials, all with the same outcome probability.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Binomial Processes</a:t>
            </a:r>
          </a:p>
        </p:txBody>
      </p:sp>
      <p:sp>
        <p:nvSpPr>
          <p:cNvPr id="3" name="Content Placeholder 2"/>
          <p:cNvSpPr>
            <a:spLocks noGrp="1"/>
          </p:cNvSpPr>
          <p:nvPr>
            <p:ph sz="quarter" idx="1"/>
          </p:nvPr>
        </p:nvSpPr>
        <p:spPr/>
        <p:txBody>
          <a:bodyPr>
            <a:normAutofit fontScale="70000" lnSpcReduction="20000"/>
          </a:bodyPr>
          <a:lstStyle/>
          <a:p>
            <a:r>
              <a:rPr lang="en-US" dirty="0"/>
              <a:t>Consider the Markov Process: </a:t>
            </a:r>
            <a:r>
              <a:rPr lang="en-US" i="1" dirty="0" err="1"/>
              <a:t>X</a:t>
            </a:r>
            <a:r>
              <a:rPr lang="en-US" i="1" baseline="-25000" dirty="0" err="1"/>
              <a:t>t</a:t>
            </a:r>
            <a:r>
              <a:rPr lang="en-US" i="1" dirty="0"/>
              <a:t> = X</a:t>
            </a:r>
            <a:r>
              <a:rPr lang="en-US" i="1" baseline="-25000" dirty="0"/>
              <a:t>0</a:t>
            </a:r>
            <a:r>
              <a:rPr lang="en-US" i="1" dirty="0"/>
              <a:t> + aZ</a:t>
            </a:r>
            <a:r>
              <a:rPr lang="en-US" i="1" baseline="-25000" dirty="0"/>
              <a:t>1</a:t>
            </a:r>
            <a:r>
              <a:rPr lang="en-US" i="1" dirty="0"/>
              <a:t> + aZ</a:t>
            </a:r>
            <a:r>
              <a:rPr lang="en-US" i="1" baseline="-25000" dirty="0"/>
              <a:t>2</a:t>
            </a:r>
            <a:r>
              <a:rPr lang="en-US" i="1" dirty="0"/>
              <a:t> +…+ </a:t>
            </a:r>
            <a:r>
              <a:rPr lang="en-US" i="1" dirty="0" err="1"/>
              <a:t>aZ</a:t>
            </a:r>
            <a:r>
              <a:rPr lang="en-US" i="1" baseline="-25000" dirty="0" err="1"/>
              <a:t>t</a:t>
            </a:r>
            <a:r>
              <a:rPr lang="en-US" dirty="0"/>
              <a:t> with</a:t>
            </a:r>
          </a:p>
          <a:p>
            <a:pPr lvl="1"/>
            <a:r>
              <a:rPr lang="en-US" i="1" dirty="0" err="1"/>
              <a:t>Z</a:t>
            </a:r>
            <a:r>
              <a:rPr lang="en-US" i="1" baseline="-25000" dirty="0" err="1"/>
              <a:t>t</a:t>
            </a:r>
            <a:r>
              <a:rPr lang="en-US" dirty="0"/>
              <a:t>(</a:t>
            </a:r>
            <a:r>
              <a:rPr lang="en-US" dirty="0">
                <a:sym typeface="Symbol"/>
              </a:rPr>
              <a:t></a:t>
            </a:r>
            <a:r>
              <a:rPr lang="en-US" dirty="0"/>
              <a:t>) = 1 if </a:t>
            </a:r>
            <a:r>
              <a:rPr lang="en-US" dirty="0">
                <a:sym typeface="Symbol"/>
              </a:rPr>
              <a:t></a:t>
            </a:r>
            <a:r>
              <a:rPr lang="en-US" dirty="0"/>
              <a:t> = </a:t>
            </a:r>
            <a:r>
              <a:rPr lang="en-US" i="1" dirty="0"/>
              <a:t>u</a:t>
            </a:r>
            <a:r>
              <a:rPr lang="en-US" dirty="0"/>
              <a:t> with probability </a:t>
            </a:r>
            <a:r>
              <a:rPr lang="en-US" i="1" dirty="0"/>
              <a:t>p</a:t>
            </a:r>
          </a:p>
          <a:p>
            <a:pPr lvl="1"/>
            <a:r>
              <a:rPr lang="en-US" i="1" dirty="0" err="1"/>
              <a:t>Z</a:t>
            </a:r>
            <a:r>
              <a:rPr lang="en-US" i="1" baseline="-25000" dirty="0" err="1"/>
              <a:t>t</a:t>
            </a:r>
            <a:r>
              <a:rPr lang="en-US" dirty="0"/>
              <a:t>(</a:t>
            </a:r>
            <a:r>
              <a:rPr lang="en-US" dirty="0">
                <a:sym typeface="Symbol"/>
              </a:rPr>
              <a:t></a:t>
            </a:r>
            <a:r>
              <a:rPr lang="en-US" dirty="0"/>
              <a:t>) = -1 if </a:t>
            </a:r>
            <a:r>
              <a:rPr lang="en-US" dirty="0">
                <a:sym typeface="Symbol"/>
              </a:rPr>
              <a:t></a:t>
            </a:r>
            <a:r>
              <a:rPr lang="en-US" dirty="0"/>
              <a:t> = </a:t>
            </a:r>
            <a:r>
              <a:rPr lang="en-US" i="1" dirty="0"/>
              <a:t>d</a:t>
            </a:r>
            <a:r>
              <a:rPr lang="en-US" dirty="0"/>
              <a:t> with probability </a:t>
            </a:r>
            <a:r>
              <a:rPr lang="en-US" i="1" dirty="0"/>
              <a:t>1-p</a:t>
            </a:r>
          </a:p>
          <a:p>
            <a:pPr lvl="1"/>
            <a:r>
              <a:rPr lang="en-US" i="1" dirty="0"/>
              <a:t>a</a:t>
            </a:r>
            <a:r>
              <a:rPr lang="en-US" dirty="0"/>
              <a:t> is a positive constant</a:t>
            </a:r>
          </a:p>
          <a:p>
            <a:pPr lvl="1"/>
            <a:r>
              <a:rPr lang="en-US" dirty="0"/>
              <a:t>Random variables </a:t>
            </a:r>
            <a:r>
              <a:rPr lang="en-US" i="1" dirty="0" err="1"/>
              <a:t>Z</a:t>
            </a:r>
            <a:r>
              <a:rPr lang="en-US" i="1" baseline="-25000" dirty="0" err="1"/>
              <a:t>t</a:t>
            </a:r>
            <a:r>
              <a:rPr lang="en-US" i="1" dirty="0"/>
              <a:t> </a:t>
            </a:r>
            <a:r>
              <a:rPr lang="en-US" dirty="0"/>
              <a:t>are </a:t>
            </a:r>
            <a:r>
              <a:rPr lang="en-US" dirty="0" err="1"/>
              <a:t>pairwise</a:t>
            </a:r>
            <a:r>
              <a:rPr lang="en-US" dirty="0"/>
              <a:t> independent.</a:t>
            </a:r>
          </a:p>
          <a:p>
            <a:r>
              <a:rPr lang="en-US" dirty="0"/>
              <a:t>This process is like a random walk starting at </a:t>
            </a:r>
            <a:r>
              <a:rPr lang="en-US" i="1" dirty="0"/>
              <a:t>X</a:t>
            </a:r>
            <a:r>
              <a:rPr lang="en-US" i="1" baseline="-25000" dirty="0"/>
              <a:t>0</a:t>
            </a:r>
            <a:r>
              <a:rPr lang="en-US" i="1" dirty="0"/>
              <a:t>, </a:t>
            </a:r>
            <a:r>
              <a:rPr lang="en-US" dirty="0"/>
              <a:t>taking a step of length </a:t>
            </a:r>
            <a:r>
              <a:rPr lang="en-US" i="1" dirty="0"/>
              <a:t>a</a:t>
            </a:r>
            <a:r>
              <a:rPr lang="en-US" dirty="0"/>
              <a:t> right with probability </a:t>
            </a:r>
            <a:r>
              <a:rPr lang="en-US" i="1" dirty="0"/>
              <a:t>p</a:t>
            </a:r>
            <a:r>
              <a:rPr lang="en-US" dirty="0"/>
              <a:t> and of length </a:t>
            </a:r>
            <a:r>
              <a:rPr lang="en-US" i="1" dirty="0"/>
              <a:t>a</a:t>
            </a:r>
            <a:r>
              <a:rPr lang="en-US" dirty="0"/>
              <a:t> left with probability 1 – </a:t>
            </a:r>
            <a:r>
              <a:rPr lang="en-US" i="1" dirty="0"/>
              <a:t>p.</a:t>
            </a:r>
            <a:r>
              <a:rPr lang="en-US" dirty="0"/>
              <a:t> </a:t>
            </a:r>
          </a:p>
          <a:p>
            <a:r>
              <a:rPr lang="en-US" dirty="0"/>
              <a:t>Under probability measure ℙ, the expected value of </a:t>
            </a:r>
            <a:r>
              <a:rPr lang="en-US" i="1" dirty="0" err="1"/>
              <a:t>X</a:t>
            </a:r>
            <a:r>
              <a:rPr lang="en-US" i="1" baseline="-25000" dirty="0" err="1"/>
              <a:t>t</a:t>
            </a:r>
            <a:r>
              <a:rPr lang="en-US" dirty="0"/>
              <a:t> at time </a:t>
            </a:r>
            <a:r>
              <a:rPr lang="en-US" i="1" dirty="0"/>
              <a:t>t </a:t>
            </a:r>
            <a:r>
              <a:rPr lang="en-US" dirty="0"/>
              <a:t>is:</a:t>
            </a:r>
          </a:p>
          <a:p>
            <a:endParaRPr lang="en-US" dirty="0"/>
          </a:p>
          <a:p>
            <a:endParaRPr lang="en-US" dirty="0"/>
          </a:p>
          <a:p>
            <a:pPr>
              <a:buNone/>
            </a:pPr>
            <a:r>
              <a:rPr lang="en-US" dirty="0"/>
              <a:t> </a:t>
            </a:r>
          </a:p>
          <a:p>
            <a:r>
              <a:rPr lang="en-US" dirty="0"/>
              <a:t>Observe that </a:t>
            </a:r>
            <a:r>
              <a:rPr lang="en-US" i="1" dirty="0" err="1"/>
              <a:t>X</a:t>
            </a:r>
            <a:r>
              <a:rPr lang="en-US" i="1" baseline="-25000" dirty="0" err="1"/>
              <a:t>t</a:t>
            </a:r>
            <a:r>
              <a:rPr lang="en-US" i="1" dirty="0"/>
              <a:t> </a:t>
            </a:r>
            <a:r>
              <a:rPr lang="en-US" dirty="0"/>
              <a:t>is a martingale when </a:t>
            </a:r>
            <a:r>
              <a:rPr lang="en-US" i="1" dirty="0"/>
              <a:t>p </a:t>
            </a:r>
            <a:r>
              <a:rPr lang="en-US" dirty="0"/>
              <a:t>= ½,</a:t>
            </a:r>
            <a:r>
              <a:rPr lang="en-US" i="1" dirty="0"/>
              <a:t> </a:t>
            </a:r>
            <a:r>
              <a:rPr lang="en-US" dirty="0"/>
              <a:t>a </a:t>
            </a:r>
            <a:r>
              <a:rPr lang="en-US" dirty="0" err="1"/>
              <a:t>submartingale</a:t>
            </a:r>
            <a:r>
              <a:rPr lang="en-US" dirty="0"/>
              <a:t> when </a:t>
            </a:r>
            <a:r>
              <a:rPr lang="en-US" i="1" dirty="0"/>
              <a:t>p </a:t>
            </a:r>
            <a:r>
              <a:rPr lang="en-US" dirty="0"/>
              <a:t>&gt; ½,</a:t>
            </a:r>
            <a:r>
              <a:rPr lang="en-US" i="1" dirty="0"/>
              <a:t> </a:t>
            </a:r>
            <a:r>
              <a:rPr lang="en-US" dirty="0"/>
              <a:t>and a </a:t>
            </a:r>
            <a:r>
              <a:rPr lang="en-US" dirty="0" err="1"/>
              <a:t>supermartingale</a:t>
            </a:r>
            <a:r>
              <a:rPr lang="en-US" dirty="0"/>
              <a:t> when </a:t>
            </a:r>
            <a:r>
              <a:rPr lang="en-US" i="1" dirty="0"/>
              <a:t>p </a:t>
            </a:r>
            <a:r>
              <a:rPr lang="en-US" dirty="0"/>
              <a:t>&lt; ½. </a:t>
            </a:r>
          </a:p>
          <a:p>
            <a:r>
              <a:rPr lang="en-US" dirty="0"/>
              <a:t>The process described here does not involve multiplicative factors or compounded returns.</a:t>
            </a:r>
          </a:p>
          <a:p>
            <a:endParaRPr lang="en-US" dirty="0"/>
          </a:p>
        </p:txBody>
      </p:sp>
      <p:graphicFrame>
        <p:nvGraphicFramePr>
          <p:cNvPr id="2050" name="Object 2"/>
          <p:cNvGraphicFramePr>
            <a:graphicFrameLocks noChangeAspect="1"/>
          </p:cNvGraphicFramePr>
          <p:nvPr/>
        </p:nvGraphicFramePr>
        <p:xfrm>
          <a:off x="0" y="3657600"/>
          <a:ext cx="8839200" cy="609600"/>
        </p:xfrm>
        <a:graphic>
          <a:graphicData uri="http://schemas.openxmlformats.org/presentationml/2006/ole">
            <mc:AlternateContent xmlns:mc="http://schemas.openxmlformats.org/markup-compatibility/2006">
              <mc:Choice xmlns:v="urn:schemas-microsoft-com:vml" Requires="v">
                <p:oleObj spid="_x0000_s2050" name="Document" r:id="rId3" imgW="5949456" imgH="358006" progId="Word.Document.12">
                  <p:embed/>
                </p:oleObj>
              </mc:Choice>
              <mc:Fallback>
                <p:oleObj name="Document" r:id="rId3" imgW="5949456" imgH="358006" progId="Word.Document.12">
                  <p:embed/>
                  <p:pic>
                    <p:nvPicPr>
                      <p:cNvPr id="0" name="Picture 1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657600"/>
                        <a:ext cx="883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3"/>
          <p:cNvGraphicFramePr>
            <a:graphicFrameLocks noChangeAspect="1"/>
          </p:cNvGraphicFramePr>
          <p:nvPr/>
        </p:nvGraphicFramePr>
        <p:xfrm>
          <a:off x="228600" y="4038602"/>
          <a:ext cx="8763000" cy="331787"/>
        </p:xfrm>
        <a:graphic>
          <a:graphicData uri="http://schemas.openxmlformats.org/presentationml/2006/ole">
            <mc:AlternateContent xmlns:mc="http://schemas.openxmlformats.org/markup-compatibility/2006">
              <mc:Choice xmlns:v="urn:schemas-microsoft-com:vml" Requires="v">
                <p:oleObj spid="_x0000_s2051" name="Document" r:id="rId5" imgW="5949456" imgH="178823" progId="Word.Document.12">
                  <p:embed/>
                </p:oleObj>
              </mc:Choice>
              <mc:Fallback>
                <p:oleObj name="Document" r:id="rId5" imgW="5949456" imgH="178823" progId="Word.Document.12">
                  <p:embed/>
                  <p:pic>
                    <p:nvPicPr>
                      <p:cNvPr id="0" name="Picture 1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4038602"/>
                        <a:ext cx="8763000"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Binomial </a:t>
            </a:r>
            <a:r>
              <a:rPr lang="en-US" b="1"/>
              <a:t>Returns Process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Applies to returns rather than to prices</a:t>
            </a:r>
          </a:p>
          <a:p>
            <a:r>
              <a:rPr lang="en-US" dirty="0"/>
              <a:t>Allows for compounding of returns</a:t>
            </a:r>
          </a:p>
          <a:p>
            <a:r>
              <a:rPr lang="en-US" dirty="0"/>
              <a:t>Defined as follows:</a:t>
            </a:r>
          </a:p>
          <a:p>
            <a:endParaRPr lang="en-US" dirty="0"/>
          </a:p>
          <a:p>
            <a:endParaRPr lang="en-US" dirty="0"/>
          </a:p>
          <a:p>
            <a:r>
              <a:rPr lang="en-US" dirty="0"/>
              <a:t>Implies that:</a:t>
            </a:r>
          </a:p>
          <a:p>
            <a:endParaRPr lang="en-US" dirty="0"/>
          </a:p>
          <a:p>
            <a:r>
              <a:rPr lang="en-US" dirty="0"/>
              <a:t>The probability that exactly </a:t>
            </a:r>
            <a:r>
              <a:rPr lang="en-US" i="1" dirty="0"/>
              <a:t>k</a:t>
            </a:r>
            <a:r>
              <a:rPr lang="en-US" dirty="0"/>
              <a:t> </a:t>
            </a:r>
            <a:r>
              <a:rPr lang="en-US" dirty="0" err="1"/>
              <a:t>upjumps</a:t>
            </a:r>
            <a:r>
              <a:rPr lang="en-US" dirty="0"/>
              <a:t> occurred from time zero to time </a:t>
            </a:r>
            <a:r>
              <a:rPr lang="en-US" i="1" dirty="0"/>
              <a:t>t </a:t>
            </a:r>
            <a:r>
              <a:rPr lang="en-US" dirty="0"/>
              <a:t>equals:</a:t>
            </a:r>
          </a:p>
          <a:p>
            <a:pPr>
              <a:buNone/>
            </a:pPr>
            <a:r>
              <a:rPr lang="en-US" dirty="0"/>
              <a:t> </a:t>
            </a:r>
          </a:p>
          <a:p>
            <a:pPr>
              <a:buNone/>
            </a:pPr>
            <a:r>
              <a:rPr lang="en-US" dirty="0"/>
              <a:t> </a:t>
            </a:r>
          </a:p>
          <a:p>
            <a:endParaRPr lang="en-US" dirty="0"/>
          </a:p>
          <a:p>
            <a:endParaRPr lang="en-US" dirty="0"/>
          </a:p>
          <a:p>
            <a:endParaRPr lang="en-US" dirty="0"/>
          </a:p>
          <a:p>
            <a:endParaRPr lang="en-US" dirty="0"/>
          </a:p>
          <a:p>
            <a:endParaRPr lang="en-US" dirty="0"/>
          </a:p>
        </p:txBody>
      </p:sp>
      <p:sp>
        <p:nvSpPr>
          <p:cNvPr id="28674"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1" y="2895600"/>
            <a:ext cx="2092081" cy="691450"/>
          </a:xfrm>
          <a:prstGeom prst="rect">
            <a:avLst/>
          </a:prstGeom>
          <a:noFill/>
        </p:spPr>
      </p:pic>
      <p:sp>
        <p:nvSpPr>
          <p:cNvPr id="28675" name="Rectangle 3"/>
          <p:cNvSpPr>
            <a:spLocks noChangeArrowheads="1"/>
          </p:cNvSpPr>
          <p:nvPr/>
        </p:nvSpPr>
        <p:spPr bwMode="auto">
          <a:xfrm>
            <a:off x="0" y="6440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52600" y="4038602"/>
            <a:ext cx="5820276" cy="409575"/>
          </a:xfrm>
          <a:prstGeom prst="rect">
            <a:avLst/>
          </a:prstGeom>
          <a:noFill/>
        </p:spPr>
      </p:pic>
      <p:sp>
        <p:nvSpPr>
          <p:cNvPr id="28678" name="Rectangle 6"/>
          <p:cNvSpPr>
            <a:spLocks noChangeArrowheads="1"/>
          </p:cNvSpPr>
          <p:nvPr/>
        </p:nvSpPr>
        <p:spPr bwMode="auto">
          <a:xfrm>
            <a:off x="0" y="453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9"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39886" y="5334002"/>
            <a:ext cx="1926771" cy="561975"/>
          </a:xfrm>
          <a:prstGeom prst="rect">
            <a:avLst/>
          </a:prstGeom>
          <a:noFill/>
        </p:spPr>
      </p:pic>
      <p:sp>
        <p:nvSpPr>
          <p:cNvPr id="28681" name="Rectangle 9"/>
          <p:cNvSpPr>
            <a:spLocks noChangeArrowheads="1"/>
          </p:cNvSpPr>
          <p:nvPr/>
        </p:nvSpPr>
        <p:spPr bwMode="auto">
          <a:xfrm>
            <a:off x="0" y="6059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b="1" dirty="0"/>
              <a:t>A. Random Walks and Martingales</a:t>
            </a:r>
          </a:p>
        </p:txBody>
      </p:sp>
      <p:sp>
        <p:nvSpPr>
          <p:cNvPr id="3" name="Content Placeholder 2"/>
          <p:cNvSpPr>
            <a:spLocks noGrp="1"/>
          </p:cNvSpPr>
          <p:nvPr>
            <p:ph sz="quarter" idx="1"/>
          </p:nvPr>
        </p:nvSpPr>
        <p:spPr>
          <a:xfrm>
            <a:off x="457200" y="1447800"/>
            <a:ext cx="8305800" cy="4648200"/>
          </a:xfrm>
        </p:spPr>
        <p:txBody>
          <a:bodyPr>
            <a:normAutofit lnSpcReduction="10000"/>
          </a:bodyPr>
          <a:lstStyle/>
          <a:p>
            <a:r>
              <a:rPr lang="en-US" dirty="0">
                <a:latin typeface="Times New Roman" pitchFamily="18" charset="0"/>
                <a:cs typeface="Times New Roman" pitchFamily="18" charset="0"/>
              </a:rPr>
              <a:t>S</a:t>
            </a:r>
            <a:r>
              <a:rPr lang="en-US" i="1" dirty="0">
                <a:latin typeface="Times New Roman" pitchFamily="18" charset="0"/>
                <a:cs typeface="Times New Roman" pitchFamily="18" charset="0"/>
              </a:rPr>
              <a:t>tochastic process:</a:t>
            </a:r>
            <a:r>
              <a:rPr lang="en-US" dirty="0">
                <a:latin typeface="Times New Roman" pitchFamily="18" charset="0"/>
                <a:cs typeface="Times New Roman" pitchFamily="18" charset="0"/>
              </a:rPr>
              <a:t> A sequence of random variables </a:t>
            </a:r>
            <a:r>
              <a:rPr lang="en-US" i="1" dirty="0" err="1">
                <a:latin typeface="Times New Roman" pitchFamily="18" charset="0"/>
                <a:cs typeface="Times New Roman" pitchFamily="18" charset="0"/>
              </a:rPr>
              <a:t>X</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 defined on a common probability space (</a:t>
            </a:r>
            <a:r>
              <a:rPr lang="en-US" dirty="0">
                <a:latin typeface="Times New Roman" pitchFamily="18" charset="0"/>
                <a:cs typeface="Times New Roman" pitchFamily="18" charset="0"/>
                <a:sym typeface="Symbol"/>
              </a:rPr>
              <a:t></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sym typeface="Symbol"/>
              </a:rPr>
              <a:t></a:t>
            </a:r>
            <a:r>
              <a:rPr lang="en-US" i="1" dirty="0">
                <a:latin typeface="Times New Roman" pitchFamily="18" charset="0"/>
                <a:cs typeface="Times New Roman" pitchFamily="18" charset="0"/>
              </a:rPr>
              <a:t>,P</a:t>
            </a:r>
            <a:r>
              <a:rPr lang="en-US" dirty="0">
                <a:latin typeface="Times New Roman" pitchFamily="18" charset="0"/>
                <a:cs typeface="Times New Roman" pitchFamily="18" charset="0"/>
              </a:rPr>
              <a:t>) and indexed by time </a:t>
            </a:r>
            <a:r>
              <a:rPr lang="en-US" i="1" dirty="0">
                <a:latin typeface="Times New Roman" pitchFamily="18" charset="0"/>
                <a:cs typeface="Times New Roman" pitchFamily="18" charset="0"/>
              </a:rPr>
              <a:t>t</a:t>
            </a:r>
          </a:p>
          <a:p>
            <a:r>
              <a:rPr lang="en-US" dirty="0">
                <a:latin typeface="Times New Roman" pitchFamily="18" charset="0"/>
                <a:cs typeface="Times New Roman" pitchFamily="18" charset="0"/>
              </a:rPr>
              <a:t>The values of </a:t>
            </a:r>
            <a:r>
              <a:rPr lang="en-US" i="1" dirty="0" err="1">
                <a:latin typeface="Times New Roman" pitchFamily="18" charset="0"/>
                <a:cs typeface="Times New Roman" pitchFamily="18" charset="0"/>
              </a:rPr>
              <a:t>X</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define the sample path of the process leading to state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The terms </a:t>
            </a:r>
            <a:r>
              <a:rPr lang="en-US" i="1" dirty="0">
                <a:latin typeface="Times New Roman" pitchFamily="18" charset="0"/>
                <a:cs typeface="Times New Roman" pitchFamily="18" charset="0"/>
              </a:rPr>
              <a:t>X</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,t) and </a:t>
            </a:r>
            <a:r>
              <a:rPr lang="en-US" i="1" dirty="0" err="1">
                <a:latin typeface="Times New Roman" pitchFamily="18" charset="0"/>
                <a:cs typeface="Times New Roman" pitchFamily="18" charset="0"/>
              </a:rPr>
              <a:t>X</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are synonymous.</a:t>
            </a:r>
          </a:p>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discrete time process</a:t>
            </a:r>
            <a:r>
              <a:rPr lang="en-US" dirty="0">
                <a:latin typeface="Times New Roman" pitchFamily="18" charset="0"/>
                <a:cs typeface="Times New Roman" pitchFamily="18" charset="0"/>
              </a:rPr>
              <a:t> is defined for a finite set of time periods; a </a:t>
            </a:r>
            <a:r>
              <a:rPr lang="en-US" i="1" dirty="0">
                <a:latin typeface="Times New Roman" pitchFamily="18" charset="0"/>
                <a:cs typeface="Times New Roman" pitchFamily="18" charset="0"/>
              </a:rPr>
              <a:t>continuous time process</a:t>
            </a:r>
            <a:r>
              <a:rPr lang="en-US" dirty="0">
                <a:latin typeface="Times New Roman" pitchFamily="18" charset="0"/>
                <a:cs typeface="Times New Roman" pitchFamily="18" charset="0"/>
              </a:rPr>
              <a:t> that is defined over an infinite number of  periods. </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state space</a:t>
            </a:r>
            <a:r>
              <a:rPr lang="en-US" dirty="0">
                <a:latin typeface="Times New Roman" pitchFamily="18" charset="0"/>
                <a:cs typeface="Times New Roman" pitchFamily="18" charset="0"/>
              </a:rPr>
              <a:t> is the set of values in process {</a:t>
            </a:r>
            <a:r>
              <a:rPr lang="en-US" i="1" dirty="0" err="1">
                <a:latin typeface="Times New Roman" pitchFamily="18" charset="0"/>
                <a:cs typeface="Times New Roman" pitchFamily="18" charset="0"/>
              </a:rPr>
              <a:t>X</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X</a:t>
            </a:r>
            <a:r>
              <a:rPr lang="en-US" dirty="0">
                <a:latin typeface="Times New Roman" pitchFamily="18" charset="0"/>
                <a:cs typeface="Times New Roman" pitchFamily="18" charset="0"/>
              </a:rPr>
              <a:t> = {</a:t>
            </a:r>
            <a:r>
              <a:rPr lang="en-US" i="1" dirty="0" err="1">
                <a:latin typeface="Times New Roman" pitchFamily="18" charset="0"/>
                <a:cs typeface="Times New Roman" pitchFamily="18" charset="0"/>
              </a:rPr>
              <a:t>X</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for some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and some </a:t>
            </a:r>
            <a:r>
              <a:rPr lang="en-US" i="1" dirty="0">
                <a:latin typeface="Times New Roman" pitchFamily="18" charset="0"/>
                <a:cs typeface="Times New Roman" pitchFamily="18" charset="0"/>
              </a:rPr>
              <a:t>t</a:t>
            </a:r>
            <a:r>
              <a:rPr lang="en-US"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a:t>Expected Value of the Binomial Returns Process</a:t>
            </a:r>
          </a:p>
        </p:txBody>
      </p:sp>
      <p:sp>
        <p:nvSpPr>
          <p:cNvPr id="3" name="Content Placeholder 2"/>
          <p:cNvSpPr>
            <a:spLocks noGrp="1"/>
          </p:cNvSpPr>
          <p:nvPr>
            <p:ph sz="quarter" idx="1"/>
          </p:nvPr>
        </p:nvSpPr>
        <p:spPr/>
        <p:txBody>
          <a:bodyPr/>
          <a:lstStyle/>
          <a:p>
            <a:r>
              <a:rPr lang="en-US" dirty="0"/>
              <a:t>Thus, the expected value of </a:t>
            </a:r>
            <a:r>
              <a:rPr lang="en-US" i="1" dirty="0"/>
              <a:t>S</a:t>
            </a:r>
            <a:r>
              <a:rPr lang="en-US" baseline="-25000" dirty="0"/>
              <a:t>t</a:t>
            </a:r>
            <a:r>
              <a:rPr lang="en-US" dirty="0"/>
              <a:t> given </a:t>
            </a:r>
            <a:r>
              <a:rPr lang="en-US" i="1" dirty="0"/>
              <a:t>S</a:t>
            </a:r>
            <a:r>
              <a:rPr lang="en-US" baseline="-25000" dirty="0"/>
              <a:t>0</a:t>
            </a:r>
            <a:r>
              <a:rPr lang="en-US" dirty="0"/>
              <a:t> is:</a:t>
            </a:r>
          </a:p>
          <a:p>
            <a:endParaRPr lang="en-US" dirty="0"/>
          </a:p>
          <a:p>
            <a:endParaRPr lang="en-US" dirty="0"/>
          </a:p>
          <a:p>
            <a:endParaRPr lang="en-US" dirty="0"/>
          </a:p>
          <a:p>
            <a:r>
              <a:rPr lang="en-US" dirty="0"/>
              <a:t>Which, from the Binomial Theorem, implies:</a:t>
            </a:r>
          </a:p>
          <a:p>
            <a:endParaRPr lang="en-US" dirty="0"/>
          </a:p>
          <a:p>
            <a:r>
              <a:rPr lang="en-US" dirty="0"/>
              <a:t>And with multiplicative jumps u and d:</a:t>
            </a:r>
          </a:p>
          <a:p>
            <a:endParaRPr lang="en-US" dirty="0"/>
          </a:p>
        </p:txBody>
      </p:sp>
      <p:sp>
        <p:nvSpPr>
          <p:cNvPr id="29698"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6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57200" y="1981200"/>
            <a:ext cx="8382000" cy="1437298"/>
          </a:xfrm>
          <a:prstGeom prst="rect">
            <a:avLst/>
          </a:prstGeom>
          <a:noFill/>
        </p:spPr>
      </p:pic>
      <p:sp>
        <p:nvSpPr>
          <p:cNvPr id="29699" name="Rectangle 3"/>
          <p:cNvSpPr>
            <a:spLocks noChangeArrowheads="1"/>
          </p:cNvSpPr>
          <p:nvPr/>
        </p:nvSpPr>
        <p:spPr bwMode="auto">
          <a:xfrm>
            <a:off x="0" y="12917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701"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700"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1" y="3962400"/>
            <a:ext cx="7509711" cy="333375"/>
          </a:xfrm>
          <a:prstGeom prst="rect">
            <a:avLst/>
          </a:prstGeom>
          <a:noFill/>
        </p:spPr>
      </p:pic>
      <p:sp>
        <p:nvSpPr>
          <p:cNvPr id="29702" name="Rectangle 6"/>
          <p:cNvSpPr>
            <a:spLocks noChangeArrowheads="1"/>
          </p:cNvSpPr>
          <p:nvPr/>
        </p:nvSpPr>
        <p:spPr bwMode="auto">
          <a:xfrm>
            <a:off x="0" y="453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704"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703"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28800" y="5105401"/>
            <a:ext cx="5105400" cy="381000"/>
          </a:xfrm>
          <a:prstGeom prst="rect">
            <a:avLst/>
          </a:prstGeom>
          <a:noFill/>
        </p:spPr>
      </p:pic>
      <p:sp>
        <p:nvSpPr>
          <p:cNvPr id="29705" name="Rectangle 9"/>
          <p:cNvSpPr>
            <a:spLocks noChangeArrowheads="1"/>
          </p:cNvSpPr>
          <p:nvPr/>
        </p:nvSpPr>
        <p:spPr bwMode="auto">
          <a:xfrm>
            <a:off x="0" y="453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Sample Space and Filtrations</a:t>
            </a:r>
          </a:p>
        </p:txBody>
      </p:sp>
      <p:sp>
        <p:nvSpPr>
          <p:cNvPr id="3" name="Content Placeholder 2"/>
          <p:cNvSpPr>
            <a:spLocks noGrp="1"/>
          </p:cNvSpPr>
          <p:nvPr>
            <p:ph sz="quarter" idx="1"/>
          </p:nvPr>
        </p:nvSpPr>
        <p:spPr/>
        <p:txBody>
          <a:bodyPr/>
          <a:lstStyle/>
          <a:p>
            <a:pPr>
              <a:buNone/>
            </a:pPr>
            <a:r>
              <a:rPr lang="en-US" dirty="0"/>
              <a:t> </a:t>
            </a:r>
          </a:p>
        </p:txBody>
      </p:sp>
      <p:graphicFrame>
        <p:nvGraphicFramePr>
          <p:cNvPr id="31746" name="Object 2"/>
          <p:cNvGraphicFramePr>
            <a:graphicFrameLocks noChangeAspect="1"/>
          </p:cNvGraphicFramePr>
          <p:nvPr/>
        </p:nvGraphicFramePr>
        <p:xfrm>
          <a:off x="-152399" y="2209800"/>
          <a:ext cx="9464247" cy="2590800"/>
        </p:xfrm>
        <a:graphic>
          <a:graphicData uri="http://schemas.openxmlformats.org/presentationml/2006/ole">
            <mc:AlternateContent xmlns:mc="http://schemas.openxmlformats.org/markup-compatibility/2006">
              <mc:Choice xmlns:v="urn:schemas-microsoft-com:vml" Requires="v">
                <p:oleObj spid="_x0000_s3074" name="Document" r:id="rId3" imgW="5949456" imgH="1629235" progId="Word.Document.12">
                  <p:embed/>
                </p:oleObj>
              </mc:Choice>
              <mc:Fallback>
                <p:oleObj name="Document" r:id="rId3" imgW="5949456" imgH="1629235" progId="Word.Document.12">
                  <p:embed/>
                  <p:pic>
                    <p:nvPicPr>
                      <p:cNvPr id="0" name="Picture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399" y="2209800"/>
                        <a:ext cx="9464247"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Numerical Illustration</a:t>
            </a:r>
          </a:p>
        </p:txBody>
      </p:sp>
      <p:sp>
        <p:nvSpPr>
          <p:cNvPr id="3" name="Content Placeholder 2"/>
          <p:cNvSpPr>
            <a:spLocks noGrp="1"/>
          </p:cNvSpPr>
          <p:nvPr>
            <p:ph sz="quarter" idx="1"/>
          </p:nvPr>
        </p:nvSpPr>
        <p:spPr/>
        <p:txBody>
          <a:bodyPr/>
          <a:lstStyle/>
          <a:p>
            <a:r>
              <a:rPr lang="en-US" dirty="0"/>
              <a:t>Suppose that we have the following in a binomial framework:</a:t>
            </a:r>
          </a:p>
          <a:p>
            <a:r>
              <a:rPr lang="en-US" i="1" dirty="0"/>
              <a:t>S</a:t>
            </a:r>
            <a:r>
              <a:rPr lang="en-US" sz="2400" i="1" dirty="0"/>
              <a:t>0</a:t>
            </a:r>
            <a:r>
              <a:rPr lang="en-US" dirty="0"/>
              <a:t> = 10</a:t>
            </a:r>
          </a:p>
          <a:p>
            <a:r>
              <a:rPr lang="en-US" i="1" dirty="0"/>
              <a:t>n </a:t>
            </a:r>
            <a:r>
              <a:rPr lang="en-US" dirty="0"/>
              <a:t>= 2</a:t>
            </a:r>
          </a:p>
          <a:p>
            <a:r>
              <a:rPr lang="en-US" i="1" dirty="0"/>
              <a:t>u</a:t>
            </a:r>
            <a:r>
              <a:rPr lang="en-US" dirty="0"/>
              <a:t> = 1.5, </a:t>
            </a:r>
            <a:r>
              <a:rPr lang="en-US" i="1" dirty="0"/>
              <a:t>d</a:t>
            </a:r>
            <a:r>
              <a:rPr lang="en-US" dirty="0"/>
              <a:t> = .5</a:t>
            </a:r>
          </a:p>
          <a:p>
            <a:r>
              <a:rPr lang="en-US" i="1" dirty="0" err="1"/>
              <a:t>d</a:t>
            </a:r>
            <a:r>
              <a:rPr lang="en-US" sz="2000" i="1" dirty="0" err="1"/>
              <a:t>t</a:t>
            </a:r>
            <a:r>
              <a:rPr lang="en-US" dirty="0"/>
              <a:t> = .8, which implies that </a:t>
            </a:r>
            <a:r>
              <a:rPr lang="en-US" i="1" dirty="0" err="1"/>
              <a:t>r</a:t>
            </a:r>
            <a:r>
              <a:rPr lang="en-US" sz="1800" i="1" dirty="0" err="1"/>
              <a:t>f</a:t>
            </a:r>
            <a:r>
              <a:rPr lang="en-US" dirty="0"/>
              <a:t> = 1.25</a:t>
            </a:r>
          </a:p>
          <a:p>
            <a:endParaRPr lang="en-US" dirty="0"/>
          </a:p>
          <a:p>
            <a:r>
              <a:rPr lang="en-US" i="1" dirty="0"/>
              <a:t>u</a:t>
            </a:r>
            <a:r>
              <a:rPr lang="en-US" dirty="0"/>
              <a:t>, </a:t>
            </a:r>
            <a:r>
              <a:rPr lang="en-US" i="1" dirty="0"/>
              <a:t>d</a:t>
            </a:r>
            <a:r>
              <a:rPr lang="en-US" dirty="0"/>
              <a:t> and </a:t>
            </a:r>
            <a:r>
              <a:rPr lang="en-US" i="1" dirty="0" err="1"/>
              <a:t>d</a:t>
            </a:r>
            <a:r>
              <a:rPr lang="en-US" sz="2000" i="1" dirty="0" err="1"/>
              <a:t>t</a:t>
            </a:r>
            <a:r>
              <a:rPr lang="en-US" dirty="0"/>
              <a:t> all imply that </a:t>
            </a:r>
            <a:r>
              <a:rPr lang="en-US" i="1" dirty="0"/>
              <a:t>q</a:t>
            </a:r>
            <a:r>
              <a:rPr lang="en-US" dirty="0"/>
              <a:t> = .75 and (1-</a:t>
            </a:r>
            <a:r>
              <a:rPr lang="en-US" i="1" dirty="0"/>
              <a:t>q</a:t>
            </a:r>
            <a:r>
              <a:rPr lang="en-US" dirty="0"/>
              <a:t>) = .25.</a:t>
            </a:r>
          </a:p>
          <a:p>
            <a:pPr algn="ctr"/>
            <a:r>
              <a:rPr lang="en-US" dirty="0"/>
              <a:t>Why?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110343"/>
          </a:xfrm>
        </p:spPr>
        <p:txBody>
          <a:bodyPr>
            <a:normAutofit/>
          </a:bodyPr>
          <a:lstStyle/>
          <a:p>
            <a:r>
              <a:rPr lang="en-US" b="1" dirty="0"/>
              <a:t>Because from Chapter 2</a:t>
            </a:r>
            <a:endParaRPr lang="en-US" dirty="0"/>
          </a:p>
        </p:txBody>
      </p:sp>
      <p:sp>
        <p:nvSpPr>
          <p:cNvPr id="4" name="Content Placeholder 3"/>
          <p:cNvSpPr>
            <a:spLocks noGrp="1"/>
          </p:cNvSpPr>
          <p:nvPr>
            <p:ph sz="quarter" idx="1"/>
          </p:nvPr>
        </p:nvSpPr>
        <p:spPr>
          <a:xfrm>
            <a:off x="228600" y="1527048"/>
            <a:ext cx="8686800" cy="4572000"/>
          </a:xfrm>
        </p:spPr>
        <p:txBody>
          <a:bodyPr>
            <a:normAutofit/>
          </a:bodyPr>
          <a:lstStyle/>
          <a:p>
            <a:pPr>
              <a:buNone/>
            </a:pPr>
            <a:r>
              <a:rPr lang="en-US" dirty="0"/>
              <a:t>Since our 3X1 price kernel from the following, or its analog 2X1 vector in the following:</a:t>
            </a:r>
          </a:p>
          <a:p>
            <a:pPr>
              <a:buNone/>
            </a:pPr>
            <a:r>
              <a:rPr lang="en-US" dirty="0"/>
              <a:t>                               or </a:t>
            </a:r>
          </a:p>
          <a:p>
            <a:pPr>
              <a:buNone/>
            </a:pPr>
            <a:r>
              <a:rPr lang="en-US" dirty="0"/>
              <a:t>Which solves as follows:</a:t>
            </a:r>
          </a:p>
          <a:p>
            <a:pPr>
              <a:buNone/>
            </a:pPr>
            <a:r>
              <a:rPr lang="en-US" dirty="0"/>
              <a:t>                                                 , </a:t>
            </a:r>
            <a:r>
              <a:rPr lang="en-US" sz="2400" dirty="0"/>
              <a:t>providing the pricing kernel,</a:t>
            </a:r>
            <a:endParaRPr lang="en-US" dirty="0"/>
          </a:p>
          <a:p>
            <a:pPr>
              <a:buNone/>
            </a:pPr>
            <a:endParaRPr lang="en-US" dirty="0"/>
          </a:p>
          <a:p>
            <a:pPr>
              <a:buNone/>
            </a:pPr>
            <a:r>
              <a:rPr lang="en-US" dirty="0"/>
              <a:t>then yields the equivalent martingale:</a:t>
            </a:r>
          </a:p>
          <a:p>
            <a:pPr>
              <a:buNone/>
            </a:pPr>
            <a:endParaRPr lang="en-US" dirty="0"/>
          </a:p>
          <a:p>
            <a:pPr>
              <a:buNone/>
            </a:pPr>
            <a:r>
              <a:rPr lang="en-US" dirty="0"/>
              <a:t>                              because                       and</a:t>
            </a:r>
          </a:p>
          <a:p>
            <a:pPr>
              <a:buNone/>
            </a:pPr>
            <a:endParaRPr lang="en-US" dirty="0"/>
          </a:p>
          <a:p>
            <a:pPr>
              <a:buNone/>
            </a:pPr>
            <a:endParaRPr lang="en-US" dirty="0"/>
          </a:p>
          <a:p>
            <a:pPr>
              <a:buNone/>
            </a:pPr>
            <a:endParaRPr lang="en-US" dirty="0"/>
          </a:p>
          <a:p>
            <a:pPr>
              <a:buNone/>
            </a:pPr>
            <a:endParaRPr lang="en-US" dirty="0"/>
          </a:p>
        </p:txBody>
      </p:sp>
      <p:sp>
        <p:nvSpPr>
          <p:cNvPr id="9318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318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191000" y="5181600"/>
            <a:ext cx="1649186" cy="879566"/>
          </a:xfrm>
          <a:prstGeom prst="rect">
            <a:avLst/>
          </a:prstGeom>
          <a:noFill/>
        </p:spPr>
      </p:pic>
      <p:sp>
        <p:nvSpPr>
          <p:cNvPr id="9319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3189"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53200" y="5105400"/>
            <a:ext cx="2049236" cy="932457"/>
          </a:xfrm>
          <a:prstGeom prst="rect">
            <a:avLst/>
          </a:prstGeom>
          <a:noFill/>
        </p:spPr>
      </p:pic>
      <p:sp>
        <p:nvSpPr>
          <p:cNvPr id="849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81001" y="2362200"/>
            <a:ext cx="2133600" cy="670560"/>
          </a:xfrm>
          <a:prstGeom prst="rect">
            <a:avLst/>
          </a:prstGeom>
          <a:noFill/>
        </p:spPr>
      </p:pic>
      <p:sp>
        <p:nvSpPr>
          <p:cNvPr id="84995" name="Rectangle 3"/>
          <p:cNvSpPr>
            <a:spLocks noChangeArrowheads="1"/>
          </p:cNvSpPr>
          <p:nvPr/>
        </p:nvSpPr>
        <p:spPr bwMode="auto">
          <a:xfrm>
            <a:off x="0"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49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6" name="Picture 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733800" y="2286000"/>
            <a:ext cx="2921000" cy="762000"/>
          </a:xfrm>
          <a:prstGeom prst="rect">
            <a:avLst/>
          </a:prstGeom>
          <a:noFill/>
        </p:spPr>
      </p:pic>
      <p:sp>
        <p:nvSpPr>
          <p:cNvPr id="84998" name="Rectangle 6"/>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500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9"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28600" y="3352800"/>
            <a:ext cx="4030579" cy="762000"/>
          </a:xfrm>
          <a:prstGeom prst="rect">
            <a:avLst/>
          </a:prstGeom>
          <a:noFill/>
        </p:spPr>
      </p:pic>
      <p:sp>
        <p:nvSpPr>
          <p:cNvPr id="85001" name="Rectangle 9"/>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500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5002" name="Picture 10"/>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57200" y="5105400"/>
            <a:ext cx="2278856" cy="838200"/>
          </a:xfrm>
          <a:prstGeom prst="rect">
            <a:avLst/>
          </a:prstGeom>
          <a:noFill/>
        </p:spPr>
      </p:pic>
      <p:sp>
        <p:nvSpPr>
          <p:cNvPr id="85004" name="Rectangle 12"/>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6237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US" b="1" dirty="0"/>
              <a:t>Illustration: Binomial Outcome and Event Spaces</a:t>
            </a:r>
          </a:p>
        </p:txBody>
      </p:sp>
      <p:sp>
        <p:nvSpPr>
          <p:cNvPr id="3" name="Content Placeholder 2"/>
          <p:cNvSpPr>
            <a:spLocks noGrp="1"/>
          </p:cNvSpPr>
          <p:nvPr>
            <p:ph sz="quarter" idx="1"/>
          </p:nvPr>
        </p:nvSpPr>
        <p:spPr/>
        <p:txBody>
          <a:bodyPr/>
          <a:lstStyle/>
          <a:p>
            <a:endParaRPr lang="en-US" dirty="0"/>
          </a:p>
        </p:txBody>
      </p:sp>
      <p:graphicFrame>
        <p:nvGraphicFramePr>
          <p:cNvPr id="30722" name="Object 2"/>
          <p:cNvGraphicFramePr>
            <a:graphicFrameLocks noChangeAspect="1"/>
          </p:cNvGraphicFramePr>
          <p:nvPr/>
        </p:nvGraphicFramePr>
        <p:xfrm>
          <a:off x="438520" y="1508125"/>
          <a:ext cx="7638680" cy="4930088"/>
        </p:xfrm>
        <a:graphic>
          <a:graphicData uri="http://schemas.openxmlformats.org/presentationml/2006/ole">
            <mc:AlternateContent xmlns:mc="http://schemas.openxmlformats.org/markup-compatibility/2006">
              <mc:Choice xmlns:v="urn:schemas-microsoft-com:vml" Requires="v">
                <p:oleObj spid="_x0000_s4098" name="Document" r:id="rId3" imgW="5949456" imgH="3839645" progId="Word.Document.12">
                  <p:embed/>
                </p:oleObj>
              </mc:Choice>
              <mc:Fallback>
                <p:oleObj name="Document" r:id="rId3" imgW="5949456" imgH="3839645" progId="Word.Document.12">
                  <p:embed/>
                  <p:pic>
                    <p:nvPicPr>
                      <p:cNvPr id="0" name="Picture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520" y="1508125"/>
                        <a:ext cx="7638680" cy="493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Pure Securities and Market Securities</a:t>
            </a:r>
            <a:endParaRPr lang="en-US" dirty="0">
              <a:solidFill>
                <a:schemeClr val="accent2">
                  <a:lumMod val="60000"/>
                  <a:lumOff val="40000"/>
                </a:schemeClr>
              </a:solidFill>
            </a:endParaRPr>
          </a:p>
        </p:txBody>
      </p:sp>
      <p:sp>
        <p:nvSpPr>
          <p:cNvPr id="3" name="Content Placeholder 2"/>
          <p:cNvSpPr>
            <a:spLocks noGrp="1"/>
          </p:cNvSpPr>
          <p:nvPr>
            <p:ph sz="quarter" idx="1"/>
          </p:nvPr>
        </p:nvSpPr>
        <p:spPr>
          <a:xfrm>
            <a:off x="361209" y="1676400"/>
            <a:ext cx="8503920" cy="4572000"/>
          </a:xfrm>
        </p:spPr>
        <p:txBody>
          <a:bodyPr>
            <a:normAutofit fontScale="92500" lnSpcReduction="20000"/>
          </a:bodyPr>
          <a:lstStyle/>
          <a:p>
            <a:r>
              <a:rPr lang="en-US" dirty="0"/>
              <a:t>Arrow-Debreu (pure) security prices, one associated with each starting and stopping node combination in our 2-time period model (See Figure 1 above). </a:t>
            </a:r>
          </a:p>
          <a:p>
            <a:r>
              <a:rPr lang="en-US" dirty="0"/>
              <a:t>First, we list spot (time 0) prices for investments extending from time 0 to time 1. Let </a:t>
            </a:r>
            <a:r>
              <a:rPr lang="en-US" i="1" dirty="0">
                <a:sym typeface="Symbol" panose="05050102010706020507" pitchFamily="18" charset="2"/>
              </a:rPr>
              <a:t></a:t>
            </a:r>
            <a:r>
              <a:rPr lang="en-US" baseline="-25000" dirty="0"/>
              <a:t>0,1;u</a:t>
            </a:r>
            <a:r>
              <a:rPr lang="en-US" dirty="0"/>
              <a:t> be the time zero price of a pure security that is worth 1 at time 1 if and only if an </a:t>
            </a:r>
            <a:r>
              <a:rPr lang="en-US" dirty="0" err="1"/>
              <a:t>upjump</a:t>
            </a:r>
            <a:r>
              <a:rPr lang="en-US" dirty="0"/>
              <a:t> occurs at time 1.</a:t>
            </a:r>
          </a:p>
          <a:p>
            <a:r>
              <a:rPr lang="en-US" dirty="0"/>
              <a:t>Let</a:t>
            </a:r>
            <a:r>
              <a:rPr lang="en-US" i="1" dirty="0">
                <a:sym typeface="Symbol" panose="05050102010706020507" pitchFamily="18" charset="2"/>
              </a:rPr>
              <a:t></a:t>
            </a:r>
            <a:r>
              <a:rPr lang="en-US" baseline="-25000" dirty="0"/>
              <a:t>0,1;d</a:t>
            </a:r>
            <a:r>
              <a:rPr lang="en-US" dirty="0"/>
              <a:t> be the time zero price of a pure security that is worth 1 at time 1 if and only if a </a:t>
            </a:r>
            <a:r>
              <a:rPr lang="en-US" dirty="0" err="1"/>
              <a:t>downjump</a:t>
            </a:r>
            <a:r>
              <a:rPr lang="en-US" dirty="0"/>
              <a:t> occurs at time 1.</a:t>
            </a:r>
          </a:p>
          <a:p>
            <a:r>
              <a:rPr lang="en-US" dirty="0"/>
              <a:t>Subscripts before the semicolon refer to time periods, and subscripts after the semicolon refer to the occurrence of </a:t>
            </a:r>
            <a:r>
              <a:rPr lang="en-US" dirty="0" err="1"/>
              <a:t>upjumps</a:t>
            </a:r>
            <a:r>
              <a:rPr lang="en-US" dirty="0"/>
              <a:t> or </a:t>
            </a:r>
            <a:r>
              <a:rPr lang="en-US" dirty="0" err="1"/>
              <a:t>downjumps</a:t>
            </a:r>
            <a:r>
              <a:rPr lang="en-US" dirty="0"/>
              <a:t>. </a:t>
            </a:r>
          </a:p>
        </p:txBody>
      </p:sp>
    </p:spTree>
    <p:extLst>
      <p:ext uri="{BB962C8B-B14F-4D97-AF65-F5344CB8AC3E}">
        <p14:creationId xmlns:p14="http://schemas.microsoft.com/office/powerpoint/2010/main" val="1693223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b="1" dirty="0">
                <a:solidFill>
                  <a:schemeClr val="bg2">
                    <a:lumMod val="75000"/>
                  </a:schemeClr>
                </a:solidFill>
              </a:rPr>
              <a:t>Pure Securities and Market Securities (continued)</a:t>
            </a:r>
            <a:endParaRPr lang="en-US" dirty="0">
              <a:solidFill>
                <a:schemeClr val="bg2">
                  <a:lumMod val="75000"/>
                </a:schemeClr>
              </a:solidFill>
            </a:endParaRPr>
          </a:p>
        </p:txBody>
      </p:sp>
      <p:sp>
        <p:nvSpPr>
          <p:cNvPr id="3" name="Content Placeholder 2"/>
          <p:cNvSpPr>
            <a:spLocks noGrp="1"/>
          </p:cNvSpPr>
          <p:nvPr>
            <p:ph sz="quarter" idx="1"/>
          </p:nvPr>
        </p:nvSpPr>
        <p:spPr/>
        <p:txBody>
          <a:bodyPr/>
          <a:lstStyle/>
          <a:p>
            <a:r>
              <a:rPr lang="en-US" dirty="0"/>
              <a:t>The vector [1   0]</a:t>
            </a:r>
            <a:r>
              <a:rPr lang="en-US" baseline="30000" dirty="0"/>
              <a:t>T</a:t>
            </a:r>
            <a:r>
              <a:rPr lang="en-US" dirty="0"/>
              <a:t> is the payoff from pure security 1 with an </a:t>
            </a:r>
            <a:r>
              <a:rPr lang="en-US" dirty="0" err="1"/>
              <a:t>upjump</a:t>
            </a:r>
            <a:r>
              <a:rPr lang="en-US" dirty="0"/>
              <a:t> occurring at time 1.</a:t>
            </a:r>
          </a:p>
          <a:p>
            <a:r>
              <a:rPr lang="en-US" dirty="0"/>
              <a:t>The vector [0   1]</a:t>
            </a:r>
            <a:r>
              <a:rPr lang="en-US" baseline="30000" dirty="0"/>
              <a:t>T</a:t>
            </a:r>
            <a:r>
              <a:rPr lang="en-US" dirty="0"/>
              <a:t> is the payoff from pure security 2 with a </a:t>
            </a:r>
            <a:r>
              <a:rPr lang="en-US" dirty="0" err="1"/>
              <a:t>downjump</a:t>
            </a:r>
            <a:r>
              <a:rPr lang="en-US" dirty="0"/>
              <a:t> occurring at time 1. </a:t>
            </a:r>
          </a:p>
          <a:p>
            <a:r>
              <a:rPr lang="en-US" dirty="0"/>
              <a:t>To purchase the stock at time 0 at a price of 10 means that at time 1 the portfolio owner takes payoff vector [15   5]</a:t>
            </a:r>
            <a:r>
              <a:rPr lang="en-US" baseline="30000" dirty="0"/>
              <a:t>T</a:t>
            </a:r>
            <a:r>
              <a:rPr lang="en-US" dirty="0"/>
              <a:t> because it will pay 15 if an </a:t>
            </a:r>
            <a:r>
              <a:rPr lang="en-US" dirty="0" err="1"/>
              <a:t>upjump</a:t>
            </a:r>
            <a:r>
              <a:rPr lang="en-US" dirty="0"/>
              <a:t> occurs and will pay 5 if a </a:t>
            </a:r>
            <a:r>
              <a:rPr lang="en-US" dirty="0" err="1"/>
              <a:t>downjump</a:t>
            </a:r>
            <a:r>
              <a:rPr lang="en-US" dirty="0"/>
              <a:t> occurs. </a:t>
            </a:r>
          </a:p>
        </p:txBody>
      </p:sp>
    </p:spTree>
    <p:extLst>
      <p:ext uri="{BB962C8B-B14F-4D97-AF65-F5344CB8AC3E}">
        <p14:creationId xmlns:p14="http://schemas.microsoft.com/office/powerpoint/2010/main" val="3718981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2">
                    <a:lumMod val="75000"/>
                  </a:schemeClr>
                </a:solidFill>
              </a:rPr>
              <a:t>Valuing Time 1 Pure Securities</a:t>
            </a:r>
            <a:endParaRPr lang="en-US" dirty="0">
              <a:solidFill>
                <a:schemeClr val="bg2">
                  <a:lumMod val="75000"/>
                </a:schemeClr>
              </a:solidFill>
            </a:endParaRPr>
          </a:p>
        </p:txBody>
      </p:sp>
      <p:sp>
        <p:nvSpPr>
          <p:cNvPr id="4" name="Content Placeholder 3"/>
          <p:cNvSpPr>
            <a:spLocks noGrp="1"/>
          </p:cNvSpPr>
          <p:nvPr>
            <p:ph sz="quarter" idx="1"/>
          </p:nvPr>
        </p:nvSpPr>
        <p:spPr>
          <a:xfrm>
            <a:off x="301752" y="1527048"/>
            <a:ext cx="8503920" cy="4721352"/>
          </a:xfrm>
        </p:spPr>
        <p:txBody>
          <a:bodyPr/>
          <a:lstStyle/>
          <a:p>
            <a:r>
              <a:rPr lang="en-US" dirty="0"/>
              <a:t>The time 0 price for payoff vector [1   0]</a:t>
            </a:r>
            <a:r>
              <a:rPr lang="en-US" baseline="30000" dirty="0"/>
              <a:t>T</a:t>
            </a:r>
            <a:r>
              <a:rPr lang="en-US" dirty="0"/>
              <a:t> is </a:t>
            </a:r>
            <a:r>
              <a:rPr lang="en-US" dirty="0">
                <a:sym typeface="Symbol"/>
              </a:rPr>
              <a:t></a:t>
            </a:r>
            <a:r>
              <a:rPr lang="en-US" baseline="-25000" dirty="0"/>
              <a:t>0,1;u </a:t>
            </a:r>
            <a:r>
              <a:rPr lang="en-US" dirty="0"/>
              <a:t> </a:t>
            </a:r>
          </a:p>
          <a:p>
            <a:r>
              <a:rPr lang="en-US" dirty="0"/>
              <a:t>The time 0 price for payoff vector [0   1]</a:t>
            </a:r>
            <a:r>
              <a:rPr lang="en-US" baseline="30000" dirty="0"/>
              <a:t>T</a:t>
            </a:r>
            <a:r>
              <a:rPr lang="en-US" dirty="0"/>
              <a:t> is </a:t>
            </a:r>
            <a:r>
              <a:rPr lang="en-US" dirty="0">
                <a:sym typeface="Symbol"/>
              </a:rPr>
              <a:t></a:t>
            </a:r>
            <a:r>
              <a:rPr lang="en-US" baseline="-25000" dirty="0"/>
              <a:t>0,1;d</a:t>
            </a:r>
            <a:endParaRPr lang="en-US" dirty="0"/>
          </a:p>
          <a:p>
            <a:r>
              <a:rPr lang="en-US" dirty="0"/>
              <a:t>Therefore, time 0 value of the stock [15   5]</a:t>
            </a:r>
            <a:r>
              <a:rPr lang="en-US" baseline="30000" dirty="0"/>
              <a:t>T</a:t>
            </a:r>
            <a:r>
              <a:rPr lang="en-US" dirty="0"/>
              <a:t>  is 10:</a:t>
            </a:r>
          </a:p>
          <a:p>
            <a:endParaRPr lang="en-US" dirty="0"/>
          </a:p>
          <a:p>
            <a:endParaRPr lang="en-US" dirty="0"/>
          </a:p>
          <a:p>
            <a:r>
              <a:rPr lang="en-US" dirty="0"/>
              <a:t>The time 0 price of the portfolio [1   1]</a:t>
            </a:r>
            <a:r>
              <a:rPr lang="en-US" baseline="30000" dirty="0"/>
              <a:t>T</a:t>
            </a:r>
            <a:r>
              <a:rPr lang="en-US" dirty="0"/>
              <a:t> is .8</a:t>
            </a:r>
          </a:p>
          <a:p>
            <a:endParaRPr lang="en-US" dirty="0"/>
          </a:p>
          <a:p>
            <a:r>
              <a:rPr lang="en-US" dirty="0"/>
              <a:t>Thus, time 0 pure security prices are </a:t>
            </a:r>
            <a:r>
              <a:rPr lang="en-US" dirty="0">
                <a:sym typeface="Symbol"/>
              </a:rPr>
              <a:t></a:t>
            </a:r>
            <a:r>
              <a:rPr lang="en-US" baseline="-25000" dirty="0"/>
              <a:t>0,1;u</a:t>
            </a:r>
            <a:r>
              <a:rPr lang="pl-PL" dirty="0"/>
              <a:t> =.6 and </a:t>
            </a:r>
            <a:r>
              <a:rPr lang="en-US" dirty="0">
                <a:sym typeface="Symbol"/>
              </a:rPr>
              <a:t></a:t>
            </a:r>
            <a:r>
              <a:rPr lang="en-US" baseline="-25000" dirty="0"/>
              <a:t>0,1;d </a:t>
            </a:r>
            <a:r>
              <a:rPr lang="pl-PL" dirty="0"/>
              <a:t>=.2</a:t>
            </a:r>
            <a:r>
              <a:rPr lang="en-US" dirty="0"/>
              <a:t>:                                   ; </a:t>
            </a:r>
          </a:p>
          <a:p>
            <a:pPr>
              <a:buNone/>
            </a:pPr>
            <a:endParaRPr lang="en-US" dirty="0"/>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71600" y="3124200"/>
            <a:ext cx="5046785" cy="685800"/>
          </a:xfrm>
          <a:prstGeom prst="rect">
            <a:avLst/>
          </a:prstGeom>
          <a:noFill/>
        </p:spPr>
      </p:pic>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81200" y="4495800"/>
            <a:ext cx="3845169" cy="609600"/>
          </a:xfrm>
          <a:prstGeom prst="rect">
            <a:avLst/>
          </a:prstGeom>
          <a:noFill/>
        </p:spPr>
      </p:pic>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62200" y="5486400"/>
            <a:ext cx="2454031" cy="609600"/>
          </a:xfrm>
          <a:prstGeom prst="rect">
            <a:avLst/>
          </a:prstGeom>
          <a:noFill/>
        </p:spPr>
      </p:pic>
      <p:sp>
        <p:nvSpPr>
          <p:cNvPr id="604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2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105400" y="5486400"/>
            <a:ext cx="3907693" cy="609600"/>
          </a:xfrm>
          <a:prstGeom prst="rect">
            <a:avLst/>
          </a:prstGeom>
          <a:noFill/>
        </p:spPr>
      </p:pic>
      <p:sp>
        <p:nvSpPr>
          <p:cNvPr id="60425"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72123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2">
                    <a:lumMod val="75000"/>
                  </a:schemeClr>
                </a:solidFill>
              </a:rPr>
              <a:t>Valuing Time 2 Pure Securities</a:t>
            </a:r>
            <a:endParaRPr lang="en-US" dirty="0">
              <a:solidFill>
                <a:schemeClr val="bg2">
                  <a:lumMod val="75000"/>
                </a:schemeClr>
              </a:solidFill>
            </a:endParaRPr>
          </a:p>
        </p:txBody>
      </p:sp>
      <p:sp>
        <p:nvSpPr>
          <p:cNvPr id="4" name="Content Placeholder 3"/>
          <p:cNvSpPr>
            <a:spLocks noGrp="1"/>
          </p:cNvSpPr>
          <p:nvPr>
            <p:ph sz="quarter" idx="1"/>
          </p:nvPr>
        </p:nvSpPr>
        <p:spPr>
          <a:xfrm>
            <a:off x="301752" y="1527048"/>
            <a:ext cx="8503920" cy="4721352"/>
          </a:xfrm>
        </p:spPr>
        <p:txBody>
          <a:bodyPr>
            <a:normAutofit fontScale="85000" lnSpcReduction="20000"/>
          </a:bodyPr>
          <a:lstStyle/>
          <a:p>
            <a:r>
              <a:rPr lang="en-US" dirty="0"/>
              <a:t>The time 1 </a:t>
            </a:r>
            <a:r>
              <a:rPr lang="en-US" dirty="0" err="1"/>
              <a:t>upjump</a:t>
            </a:r>
            <a:r>
              <a:rPr lang="en-US" dirty="0"/>
              <a:t> price for payoff vector [1   0]</a:t>
            </a:r>
            <a:r>
              <a:rPr lang="en-US" baseline="30000" dirty="0"/>
              <a:t>T</a:t>
            </a:r>
            <a:r>
              <a:rPr lang="en-US" dirty="0"/>
              <a:t> is </a:t>
            </a:r>
            <a:r>
              <a:rPr lang="en-US" dirty="0">
                <a:sym typeface="Symbol"/>
              </a:rPr>
              <a:t></a:t>
            </a:r>
            <a:r>
              <a:rPr lang="en-US" baseline="-25000" dirty="0"/>
              <a:t>1,2;u,u </a:t>
            </a:r>
            <a:r>
              <a:rPr lang="en-US" dirty="0"/>
              <a:t> </a:t>
            </a:r>
          </a:p>
          <a:p>
            <a:r>
              <a:rPr lang="en-US" dirty="0"/>
              <a:t>The time 1 </a:t>
            </a:r>
            <a:r>
              <a:rPr lang="en-US" dirty="0" err="1"/>
              <a:t>upjump</a:t>
            </a:r>
            <a:r>
              <a:rPr lang="en-US" dirty="0"/>
              <a:t> price for payoff vector [0   1]</a:t>
            </a:r>
            <a:r>
              <a:rPr lang="en-US" baseline="30000" dirty="0"/>
              <a:t>T</a:t>
            </a:r>
            <a:r>
              <a:rPr lang="en-US" dirty="0"/>
              <a:t> is </a:t>
            </a:r>
            <a:r>
              <a:rPr lang="en-US" dirty="0">
                <a:sym typeface="Symbol"/>
              </a:rPr>
              <a:t></a:t>
            </a:r>
            <a:r>
              <a:rPr lang="en-US" baseline="-25000" dirty="0"/>
              <a:t>1,2;u,d</a:t>
            </a:r>
            <a:endParaRPr lang="en-US" dirty="0"/>
          </a:p>
          <a:p>
            <a:r>
              <a:rPr lang="en-US" dirty="0"/>
              <a:t>These prices are calculated for time 1 from the following system:</a:t>
            </a:r>
          </a:p>
          <a:p>
            <a:endParaRPr lang="en-US" dirty="0"/>
          </a:p>
          <a:p>
            <a:endParaRPr lang="en-US" dirty="0"/>
          </a:p>
          <a:p>
            <a:endParaRPr lang="en-US" dirty="0"/>
          </a:p>
          <a:p>
            <a:r>
              <a:rPr lang="en-US" dirty="0"/>
              <a:t>The time 1 </a:t>
            </a:r>
            <a:r>
              <a:rPr lang="en-US" dirty="0" err="1"/>
              <a:t>downjump</a:t>
            </a:r>
            <a:r>
              <a:rPr lang="en-US" dirty="0"/>
              <a:t> price for payoff vector [1   0]</a:t>
            </a:r>
            <a:r>
              <a:rPr lang="en-US" baseline="30000" dirty="0"/>
              <a:t>T</a:t>
            </a:r>
            <a:r>
              <a:rPr lang="en-US" dirty="0"/>
              <a:t> is </a:t>
            </a:r>
            <a:r>
              <a:rPr lang="en-US" dirty="0">
                <a:sym typeface="Symbol"/>
              </a:rPr>
              <a:t></a:t>
            </a:r>
            <a:r>
              <a:rPr lang="en-US" baseline="-25000" dirty="0"/>
              <a:t>1,2;d,u </a:t>
            </a:r>
            <a:r>
              <a:rPr lang="en-US" dirty="0"/>
              <a:t> </a:t>
            </a:r>
          </a:p>
          <a:p>
            <a:r>
              <a:rPr lang="en-US" dirty="0"/>
              <a:t>The time 1 </a:t>
            </a:r>
            <a:r>
              <a:rPr lang="en-US" dirty="0" err="1"/>
              <a:t>downjump</a:t>
            </a:r>
            <a:r>
              <a:rPr lang="en-US" dirty="0"/>
              <a:t> price for payoff vector [0   1]</a:t>
            </a:r>
            <a:r>
              <a:rPr lang="en-US" baseline="30000" dirty="0"/>
              <a:t>T</a:t>
            </a:r>
            <a:r>
              <a:rPr lang="en-US" dirty="0"/>
              <a:t> is </a:t>
            </a:r>
            <a:r>
              <a:rPr lang="en-US" dirty="0">
                <a:sym typeface="Symbol"/>
              </a:rPr>
              <a:t></a:t>
            </a:r>
            <a:r>
              <a:rPr lang="en-US" baseline="-25000" dirty="0"/>
              <a:t>1,2;d,d</a:t>
            </a:r>
            <a:endParaRPr lang="en-US" dirty="0"/>
          </a:p>
          <a:p>
            <a:r>
              <a:rPr lang="en-US" dirty="0"/>
              <a:t>These prices are calculated for time 1 from the following system:</a:t>
            </a:r>
          </a:p>
          <a:p>
            <a:r>
              <a:rPr lang="en-US" dirty="0"/>
              <a:t> </a:t>
            </a:r>
          </a:p>
          <a:p>
            <a:r>
              <a:rPr lang="en-US" dirty="0"/>
              <a:t> </a:t>
            </a:r>
          </a:p>
          <a:p>
            <a:endParaRPr lang="en-US" dirty="0"/>
          </a:p>
          <a:p>
            <a:endParaRPr lang="en-US" dirty="0"/>
          </a:p>
          <a:p>
            <a:pPr>
              <a:buNone/>
            </a:pPr>
            <a:endParaRPr lang="en-US" dirty="0"/>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5"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01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01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00199" y="3124200"/>
            <a:ext cx="5433647" cy="685800"/>
          </a:xfrm>
          <a:prstGeom prst="rect">
            <a:avLst/>
          </a:prstGeom>
          <a:noFill/>
        </p:spPr>
      </p:pic>
      <p:sp>
        <p:nvSpPr>
          <p:cNvPr id="901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011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52600" y="5105400"/>
            <a:ext cx="5240215" cy="685800"/>
          </a:xfrm>
          <a:prstGeom prst="rect">
            <a:avLst/>
          </a:prstGeom>
          <a:noFill/>
        </p:spPr>
      </p:pic>
    </p:spTree>
    <p:extLst>
      <p:ext uri="{BB962C8B-B14F-4D97-AF65-F5344CB8AC3E}">
        <p14:creationId xmlns:p14="http://schemas.microsoft.com/office/powerpoint/2010/main" val="377212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063752"/>
          </a:xfrm>
        </p:spPr>
        <p:txBody>
          <a:bodyPr>
            <a:normAutofit fontScale="90000"/>
          </a:bodyPr>
          <a:lstStyle/>
          <a:p>
            <a:r>
              <a:rPr lang="en-US" b="1" dirty="0">
                <a:solidFill>
                  <a:schemeClr val="bg2">
                    <a:lumMod val="75000"/>
                  </a:schemeClr>
                </a:solidFill>
              </a:rPr>
              <a:t>Valuing Time 2 Pure Securities (Continued)</a:t>
            </a:r>
            <a:endParaRPr lang="en-US" dirty="0">
              <a:solidFill>
                <a:schemeClr val="bg2">
                  <a:lumMod val="75000"/>
                </a:schemeClr>
              </a:solidFill>
            </a:endParaRPr>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5"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01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01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p:txBody>
          <a:bodyPr>
            <a:normAutofit fontScale="92500" lnSpcReduction="10000"/>
          </a:bodyPr>
          <a:lstStyle/>
          <a:p>
            <a:r>
              <a:rPr lang="en-US" dirty="0"/>
              <a:t>Time 2 pure securities are priced with the following systems:</a:t>
            </a:r>
          </a:p>
          <a:p>
            <a:endParaRPr lang="en-US" dirty="0"/>
          </a:p>
          <a:p>
            <a:endParaRPr lang="en-US" dirty="0"/>
          </a:p>
          <a:p>
            <a:endParaRPr lang="en-US" dirty="0"/>
          </a:p>
          <a:p>
            <a:endParaRPr lang="en-US" dirty="0"/>
          </a:p>
          <a:p>
            <a:endParaRPr lang="en-US" dirty="0"/>
          </a:p>
          <a:p>
            <a:endParaRPr lang="en-US" dirty="0"/>
          </a:p>
          <a:p>
            <a:r>
              <a:rPr lang="en-US" dirty="0"/>
              <a:t>Notice that </a:t>
            </a:r>
            <a:r>
              <a:rPr lang="en-US" dirty="0">
                <a:sym typeface="Symbol"/>
              </a:rPr>
              <a:t></a:t>
            </a:r>
            <a:r>
              <a:rPr lang="en-US" baseline="-25000" dirty="0"/>
              <a:t>0,2;u,d</a:t>
            </a:r>
            <a:r>
              <a:rPr lang="en-US" dirty="0"/>
              <a:t> and </a:t>
            </a:r>
            <a:r>
              <a:rPr lang="en-US" dirty="0">
                <a:sym typeface="Symbol"/>
              </a:rPr>
              <a:t></a:t>
            </a:r>
            <a:r>
              <a:rPr lang="en-US" baseline="-25000" dirty="0"/>
              <a:t>0,2;d,u</a:t>
            </a:r>
            <a:r>
              <a:rPr lang="en-US" dirty="0"/>
              <a:t>  are combined, which is possible because they are recombined (reflect the same node) on the binomial lattice in Figure 1.</a:t>
            </a:r>
          </a:p>
        </p:txBody>
      </p:sp>
      <p:sp>
        <p:nvSpPr>
          <p:cNvPr id="911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113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399" y="2590800"/>
            <a:ext cx="5278041" cy="990600"/>
          </a:xfrm>
          <a:prstGeom prst="rect">
            <a:avLst/>
          </a:prstGeom>
          <a:noFill/>
        </p:spPr>
      </p:pic>
      <p:sp>
        <p:nvSpPr>
          <p:cNvPr id="9114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11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95399" y="3810000"/>
            <a:ext cx="5421443" cy="1066800"/>
          </a:xfrm>
          <a:prstGeom prst="rect">
            <a:avLst/>
          </a:prstGeom>
          <a:noFill/>
        </p:spPr>
      </p:pic>
      <p:sp>
        <p:nvSpPr>
          <p:cNvPr id="91141" name="Rectangle 5"/>
          <p:cNvSpPr>
            <a:spLocks noChangeArrowheads="1"/>
          </p:cNvSpPr>
          <p:nvPr/>
        </p:nvSpPr>
        <p:spPr bwMode="auto">
          <a:xfrm>
            <a:off x="0" y="1038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7212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The </a:t>
            </a:r>
            <a:r>
              <a:rPr lang="el-GR" sz="3600" b="1" dirty="0"/>
              <a:t>σ-</a:t>
            </a:r>
            <a:r>
              <a:rPr lang="en-US" sz="3600" b="1" dirty="0"/>
              <a:t>algebra and Filtrations</a:t>
            </a:r>
            <a:endParaRPr lang="en-US" dirty="0"/>
          </a:p>
        </p:txBody>
      </p:sp>
      <p:sp>
        <p:nvSpPr>
          <p:cNvPr id="3" name="Content Placeholder 2"/>
          <p:cNvSpPr>
            <a:spLocks noGrp="1"/>
          </p:cNvSpPr>
          <p:nvPr>
            <p:ph sz="quarter" idx="1"/>
          </p:nvPr>
        </p:nvSpPr>
        <p:spPr/>
        <p:txBody>
          <a:bodyPr/>
          <a:lstStyle/>
          <a:p>
            <a:r>
              <a:rPr lang="en-US" dirty="0"/>
              <a:t>For our purposes, we can characterize a </a:t>
            </a:r>
            <a:r>
              <a:rPr lang="el-GR" dirty="0"/>
              <a:t>σ-</a:t>
            </a:r>
            <a:r>
              <a:rPr lang="en-US" dirty="0"/>
              <a:t>algebra as the collection of sets of events, including all complements and unions thereof.</a:t>
            </a:r>
          </a:p>
          <a:p>
            <a:r>
              <a:rPr lang="en-US" dirty="0"/>
              <a:t>A filtration is a sequence of information sets indexed over time, so that each information set contains the required history for valuation at that time. </a:t>
            </a:r>
          </a:p>
        </p:txBody>
      </p:sp>
      <p:sp>
        <p:nvSpPr>
          <p:cNvPr id="81922"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90800" y="4419600"/>
            <a:ext cx="3810000" cy="381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2">
                    <a:lumMod val="75000"/>
                  </a:schemeClr>
                </a:solidFill>
              </a:rPr>
              <a:t>Valuing Securities from Time 2 Payoffs</a:t>
            </a:r>
            <a:endParaRPr lang="en-US" dirty="0">
              <a:solidFill>
                <a:schemeClr val="bg2">
                  <a:lumMod val="75000"/>
                </a:schemeClr>
              </a:solidFill>
            </a:endParaRPr>
          </a:p>
        </p:txBody>
      </p:sp>
      <p:sp>
        <p:nvSpPr>
          <p:cNvPr id="4" name="Content Placeholder 3"/>
          <p:cNvSpPr>
            <a:spLocks noGrp="1"/>
          </p:cNvSpPr>
          <p:nvPr>
            <p:ph sz="quarter" idx="1"/>
          </p:nvPr>
        </p:nvSpPr>
        <p:spPr>
          <a:xfrm>
            <a:off x="301752" y="1527048"/>
            <a:ext cx="8503920" cy="4721352"/>
          </a:xfrm>
        </p:spPr>
        <p:txBody>
          <a:bodyPr>
            <a:normAutofit/>
          </a:bodyPr>
          <a:lstStyle/>
          <a:p>
            <a:r>
              <a:rPr lang="en-US" dirty="0"/>
              <a:t>We obtain time zero market prices based on time 2 stock and bond payoffs as follows:</a:t>
            </a:r>
          </a:p>
          <a:p>
            <a:endParaRPr lang="en-US" dirty="0"/>
          </a:p>
          <a:p>
            <a:endParaRPr lang="en-US" dirty="0"/>
          </a:p>
          <a:p>
            <a:endParaRPr lang="en-US" dirty="0"/>
          </a:p>
          <a:p>
            <a:endParaRPr lang="en-US" dirty="0"/>
          </a:p>
          <a:p>
            <a:endParaRPr lang="en-US" dirty="0"/>
          </a:p>
          <a:p>
            <a:pPr>
              <a:buNone/>
            </a:pPr>
            <a:endParaRPr lang="en-US" dirty="0"/>
          </a:p>
          <a:p>
            <a:pPr>
              <a:buNone/>
            </a:pPr>
            <a:endParaRPr lang="en-US" dirty="0"/>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5"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01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01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1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1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52599" y="2590800"/>
            <a:ext cx="4287187" cy="838200"/>
          </a:xfrm>
          <a:prstGeom prst="rect">
            <a:avLst/>
          </a:prstGeom>
          <a:noFill/>
        </p:spPr>
      </p:pic>
      <p:sp>
        <p:nvSpPr>
          <p:cNvPr id="92163" name="Rectangle 3"/>
          <p:cNvSpPr>
            <a:spLocks noChangeArrowheads="1"/>
          </p:cNvSpPr>
          <p:nvPr/>
        </p:nvSpPr>
        <p:spPr bwMode="auto">
          <a:xfrm>
            <a:off x="0" y="1038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216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16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52599" y="3581400"/>
            <a:ext cx="4191001" cy="797541"/>
          </a:xfrm>
          <a:prstGeom prst="rect">
            <a:avLst/>
          </a:prstGeom>
          <a:noFill/>
        </p:spPr>
      </p:pic>
      <p:sp>
        <p:nvSpPr>
          <p:cNvPr id="92166" name="Rectangle 6"/>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72123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Spot Market Bond Prices and Yields</a:t>
            </a:r>
          </a:p>
        </p:txBody>
      </p:sp>
      <p:sp>
        <p:nvSpPr>
          <p:cNvPr id="3" name="Content Placeholder 2"/>
          <p:cNvSpPr>
            <a:spLocks noGrp="1"/>
          </p:cNvSpPr>
          <p:nvPr>
            <p:ph sz="quarter" idx="1"/>
          </p:nvPr>
        </p:nvSpPr>
        <p:spPr/>
        <p:txBody>
          <a:bodyPr/>
          <a:lstStyle/>
          <a:p>
            <a:r>
              <a:rPr lang="en-US" dirty="0"/>
              <a:t>Spot market bond prices and yields are computed as follows:</a:t>
            </a:r>
          </a:p>
        </p:txBody>
      </p:sp>
      <p:sp>
        <p:nvSpPr>
          <p:cNvPr id="35842"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3399" y="2590802"/>
            <a:ext cx="8009839" cy="761998"/>
          </a:xfrm>
          <a:prstGeom prst="rect">
            <a:avLst/>
          </a:prstGeom>
          <a:noFill/>
        </p:spPr>
      </p:pic>
      <p:sp>
        <p:nvSpPr>
          <p:cNvPr id="35843" name="Rectangle 3"/>
          <p:cNvSpPr>
            <a:spLocks noChangeArrowheads="1"/>
          </p:cNvSpPr>
          <p:nvPr/>
        </p:nvSpPr>
        <p:spPr bwMode="auto">
          <a:xfrm>
            <a:off x="0" y="6821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5845"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3810000"/>
            <a:ext cx="7673009" cy="457200"/>
          </a:xfrm>
          <a:prstGeom prst="rect">
            <a:avLst/>
          </a:prstGeom>
          <a:noFill/>
        </p:spPr>
      </p:pic>
      <p:sp>
        <p:nvSpPr>
          <p:cNvPr id="35846" name="Rectangle 6"/>
          <p:cNvSpPr>
            <a:spLocks noChangeArrowheads="1"/>
          </p:cNvSpPr>
          <p:nvPr/>
        </p:nvSpPr>
        <p:spPr bwMode="auto">
          <a:xfrm>
            <a:off x="0" y="4916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5848"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85800" y="4648200"/>
            <a:ext cx="7024437" cy="1076325"/>
          </a:xfrm>
          <a:prstGeom prst="rect">
            <a:avLst/>
          </a:prstGeom>
          <a:noFill/>
        </p:spPr>
      </p:pic>
      <p:sp>
        <p:nvSpPr>
          <p:cNvPr id="35849" name="Rectangle 9"/>
          <p:cNvSpPr>
            <a:spLocks noChangeArrowheads="1"/>
          </p:cNvSpPr>
          <p:nvPr/>
        </p:nvSpPr>
        <p:spPr bwMode="auto">
          <a:xfrm>
            <a:off x="0" y="81545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Forward Market Bond Prices and Yields</a:t>
            </a:r>
            <a:endParaRPr lang="en-US" dirty="0"/>
          </a:p>
        </p:txBody>
      </p:sp>
      <p:sp>
        <p:nvSpPr>
          <p:cNvPr id="3" name="Content Placeholder 2"/>
          <p:cNvSpPr>
            <a:spLocks noGrp="1"/>
          </p:cNvSpPr>
          <p:nvPr>
            <p:ph sz="quarter" idx="1"/>
          </p:nvPr>
        </p:nvSpPr>
        <p:spPr/>
        <p:txBody>
          <a:bodyPr/>
          <a:lstStyle/>
          <a:p>
            <a:r>
              <a:rPr lang="en-US" dirty="0"/>
              <a:t>Forward market bond prices and yields are computed as follows:</a:t>
            </a:r>
          </a:p>
          <a:p>
            <a:endParaRPr lang="en-US" dirty="0"/>
          </a:p>
          <a:p>
            <a:endParaRPr lang="en-US" dirty="0"/>
          </a:p>
          <a:p>
            <a:endParaRPr lang="en-US" dirty="0"/>
          </a:p>
          <a:p>
            <a:endParaRPr lang="en-US" dirty="0"/>
          </a:p>
          <a:p>
            <a:r>
              <a:rPr lang="en-US" dirty="0"/>
              <a:t>Note that these prices and yields are contingent on time 1 outcomes.</a:t>
            </a:r>
          </a:p>
        </p:txBody>
      </p:sp>
      <p:sp>
        <p:nvSpPr>
          <p:cNvPr id="36866"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68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1" y="2514600"/>
            <a:ext cx="8357191" cy="685800"/>
          </a:xfrm>
          <a:prstGeom prst="rect">
            <a:avLst/>
          </a:prstGeom>
          <a:noFill/>
        </p:spPr>
      </p:pic>
      <p:sp>
        <p:nvSpPr>
          <p:cNvPr id="36867" name="Rectangle 3"/>
          <p:cNvSpPr>
            <a:spLocks noChangeArrowheads="1"/>
          </p:cNvSpPr>
          <p:nvPr/>
        </p:nvSpPr>
        <p:spPr bwMode="auto">
          <a:xfrm>
            <a:off x="0" y="6821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6869"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686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3505200"/>
            <a:ext cx="8309344" cy="685800"/>
          </a:xfrm>
          <a:prstGeom prst="rect">
            <a:avLst/>
          </a:prstGeom>
          <a:noFill/>
        </p:spPr>
      </p:pic>
      <p:sp>
        <p:nvSpPr>
          <p:cNvPr id="36870" name="Rectangle 6"/>
          <p:cNvSpPr>
            <a:spLocks noChangeArrowheads="1"/>
          </p:cNvSpPr>
          <p:nvPr/>
        </p:nvSpPr>
        <p:spPr bwMode="auto">
          <a:xfrm>
            <a:off x="0" y="6821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Equivalent Martingale Measure</a:t>
            </a:r>
          </a:p>
        </p:txBody>
      </p:sp>
      <p:sp>
        <p:nvSpPr>
          <p:cNvPr id="3" name="Content Placeholder 2"/>
          <p:cNvSpPr>
            <a:spLocks noGrp="1"/>
          </p:cNvSpPr>
          <p:nvPr>
            <p:ph sz="quarter" idx="1"/>
          </p:nvPr>
        </p:nvSpPr>
        <p:spPr/>
        <p:txBody>
          <a:bodyPr/>
          <a:lstStyle/>
          <a:p>
            <a:r>
              <a:rPr lang="en-US" dirty="0"/>
              <a:t>Physical probabilities matter only to the extent that we can obtain their equivalent martingale measures.</a:t>
            </a:r>
          </a:p>
          <a:p>
            <a:r>
              <a:rPr lang="en-US" dirty="0"/>
              <a:t>Risk neutral probabilities are computed as follows:</a:t>
            </a:r>
          </a:p>
          <a:p>
            <a:endParaRPr lang="en-US" dirty="0"/>
          </a:p>
          <a:p>
            <a:endParaRPr lang="en-US" dirty="0"/>
          </a:p>
          <a:p>
            <a:endParaRPr lang="en-US" dirty="0"/>
          </a:p>
          <a:p>
            <a:r>
              <a:rPr lang="en-US" dirty="0"/>
              <a:t>For our example, </a:t>
            </a:r>
            <a:r>
              <a:rPr lang="en-US" i="1" dirty="0"/>
              <a:t>q</a:t>
            </a:r>
            <a:r>
              <a:rPr lang="en-US" baseline="-25000" dirty="0"/>
              <a:t>0,1;u</a:t>
            </a:r>
            <a:r>
              <a:rPr lang="en-US" dirty="0"/>
              <a:t>=</a:t>
            </a:r>
            <a:r>
              <a:rPr lang="en-US" i="1" dirty="0"/>
              <a:t> </a:t>
            </a:r>
            <a:r>
              <a:rPr lang="en-US" dirty="0">
                <a:sym typeface="Symbol"/>
              </a:rPr>
              <a:t></a:t>
            </a:r>
            <a:r>
              <a:rPr lang="en-US" baseline="-25000" dirty="0"/>
              <a:t>0,1;u </a:t>
            </a:r>
            <a:r>
              <a:rPr lang="en-US" dirty="0"/>
              <a:t>/</a:t>
            </a:r>
            <a:r>
              <a:rPr lang="en-US" i="1" dirty="0"/>
              <a:t>B</a:t>
            </a:r>
            <a:r>
              <a:rPr lang="en-US" baseline="-25000" dirty="0"/>
              <a:t>0,1</a:t>
            </a:r>
            <a:r>
              <a:rPr lang="en-US" dirty="0"/>
              <a:t>=.6/.8=.75, </a:t>
            </a:r>
          </a:p>
          <a:p>
            <a:pPr algn="ctr">
              <a:buNone/>
            </a:pPr>
            <a:r>
              <a:rPr lang="en-US" i="1" dirty="0"/>
              <a:t>q</a:t>
            </a:r>
            <a:r>
              <a:rPr lang="en-US" baseline="-25000" dirty="0"/>
              <a:t>1,2;u,d</a:t>
            </a:r>
            <a:r>
              <a:rPr lang="en-US" dirty="0"/>
              <a:t>=</a:t>
            </a:r>
            <a:r>
              <a:rPr lang="en-US" i="1" dirty="0"/>
              <a:t> </a:t>
            </a:r>
            <a:r>
              <a:rPr lang="en-US" dirty="0">
                <a:sym typeface="Symbol"/>
              </a:rPr>
              <a:t></a:t>
            </a:r>
            <a:r>
              <a:rPr lang="en-US" baseline="-25000" dirty="0"/>
              <a:t>1,2;u,d </a:t>
            </a:r>
            <a:r>
              <a:rPr lang="en-US" dirty="0"/>
              <a:t>/</a:t>
            </a:r>
            <a:r>
              <a:rPr lang="en-US" i="1" dirty="0"/>
              <a:t>B</a:t>
            </a:r>
            <a:r>
              <a:rPr lang="en-US" baseline="-25000" dirty="0"/>
              <a:t>1,2</a:t>
            </a:r>
            <a:r>
              <a:rPr lang="en-US" dirty="0"/>
              <a:t>=.2/.8=.25, and </a:t>
            </a:r>
          </a:p>
          <a:p>
            <a:pPr algn="ctr">
              <a:buNone/>
            </a:pPr>
            <a:r>
              <a:rPr lang="en-US" i="1" dirty="0"/>
              <a:t>q</a:t>
            </a:r>
            <a:r>
              <a:rPr lang="en-US" baseline="-25000" dirty="0"/>
              <a:t>0,2;d,d</a:t>
            </a:r>
            <a:r>
              <a:rPr lang="en-US" dirty="0"/>
              <a:t>=</a:t>
            </a:r>
            <a:r>
              <a:rPr lang="en-US" i="1" dirty="0"/>
              <a:t> </a:t>
            </a:r>
            <a:r>
              <a:rPr lang="en-US" dirty="0">
                <a:sym typeface="Symbol"/>
              </a:rPr>
              <a:t></a:t>
            </a:r>
            <a:r>
              <a:rPr lang="en-US" baseline="-25000" dirty="0"/>
              <a:t>0,2;d,d </a:t>
            </a:r>
            <a:r>
              <a:rPr lang="en-US" dirty="0"/>
              <a:t>/</a:t>
            </a:r>
            <a:r>
              <a:rPr lang="en-US" i="1" dirty="0"/>
              <a:t>B</a:t>
            </a:r>
            <a:r>
              <a:rPr lang="en-US" baseline="-25000" dirty="0"/>
              <a:t>0,2</a:t>
            </a:r>
            <a:r>
              <a:rPr lang="en-US" dirty="0"/>
              <a:t>=.04/.64=.0625</a:t>
            </a:r>
          </a:p>
        </p:txBody>
      </p:sp>
      <p:sp>
        <p:nvSpPr>
          <p:cNvPr id="37890"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7401" y="3124202"/>
            <a:ext cx="5261527" cy="523875"/>
          </a:xfrm>
          <a:prstGeom prst="rect">
            <a:avLst/>
          </a:prstGeom>
          <a:noFill/>
        </p:spPr>
      </p:pic>
      <p:sp>
        <p:nvSpPr>
          <p:cNvPr id="37892"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05200" y="3657600"/>
            <a:ext cx="2378148" cy="8382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3"/>
                </a:solidFill>
              </a:rPr>
              <a:t>Change of </a:t>
            </a:r>
            <a:r>
              <a:rPr lang="en-US" b="1" dirty="0" err="1">
                <a:solidFill>
                  <a:schemeClr val="accent3"/>
                </a:solidFill>
              </a:rPr>
              <a:t>Numeraire</a:t>
            </a:r>
            <a:r>
              <a:rPr lang="en-US" b="1" dirty="0">
                <a:solidFill>
                  <a:schemeClr val="accent3"/>
                </a:solidFill>
              </a:rPr>
              <a:t> and Martingales</a:t>
            </a:r>
          </a:p>
        </p:txBody>
      </p:sp>
      <p:sp>
        <p:nvSpPr>
          <p:cNvPr id="3" name="Content Placeholder 2"/>
          <p:cNvSpPr>
            <a:spLocks noGrp="1"/>
          </p:cNvSpPr>
          <p:nvPr>
            <p:ph sz="quarter" idx="1"/>
          </p:nvPr>
        </p:nvSpPr>
        <p:spPr/>
        <p:txBody>
          <a:bodyPr>
            <a:normAutofit fontScale="70000" lnSpcReduction="20000"/>
          </a:bodyPr>
          <a:lstStyle/>
          <a:p>
            <a:r>
              <a:rPr lang="en-US" dirty="0"/>
              <a:t>The </a:t>
            </a:r>
            <a:r>
              <a:rPr lang="en-US" dirty="0" err="1"/>
              <a:t>numeraire</a:t>
            </a:r>
            <a:r>
              <a:rPr lang="en-US" dirty="0"/>
              <a:t> is the unit in which values are expressed.</a:t>
            </a:r>
          </a:p>
          <a:p>
            <a:r>
              <a:rPr lang="en-US" dirty="0"/>
              <a:t>We calculate risk neutral probabilities and the expected value of the stock with respect to our numeraire (the bond) as follows:</a:t>
            </a:r>
          </a:p>
          <a:p>
            <a:endParaRPr lang="en-US" dirty="0"/>
          </a:p>
          <a:p>
            <a:pPr algn="ctr">
              <a:buNone/>
            </a:pPr>
            <a:r>
              <a:rPr lang="en-US" dirty="0"/>
              <a:t>E</a:t>
            </a:r>
            <a:r>
              <a:rPr lang="en-US" baseline="-25000" dirty="0"/>
              <a:t>ℚ</a:t>
            </a:r>
            <a:r>
              <a:rPr lang="en-US" dirty="0"/>
              <a:t>[S</a:t>
            </a:r>
            <a:r>
              <a:rPr lang="en-US" baseline="-25000" dirty="0"/>
              <a:t>0,1</a:t>
            </a:r>
            <a:r>
              <a:rPr lang="en-US" dirty="0"/>
              <a:t>|S</a:t>
            </a:r>
            <a:r>
              <a:rPr lang="en-US" baseline="-25000" dirty="0"/>
              <a:t>0</a:t>
            </a:r>
            <a:r>
              <a:rPr lang="en-US" dirty="0"/>
              <a:t>/B</a:t>
            </a:r>
            <a:r>
              <a:rPr lang="en-US" baseline="-25000" dirty="0"/>
              <a:t>0</a:t>
            </a:r>
            <a:r>
              <a:rPr lang="en-US" dirty="0"/>
              <a:t>] = 12.5 = </a:t>
            </a:r>
            <a:r>
              <a:rPr lang="en-US" i="1" dirty="0"/>
              <a:t>S</a:t>
            </a:r>
            <a:r>
              <a:rPr lang="en-US" baseline="-25000" dirty="0"/>
              <a:t>0</a:t>
            </a:r>
            <a:r>
              <a:rPr lang="en-US" dirty="0"/>
              <a:t>/</a:t>
            </a:r>
            <a:r>
              <a:rPr lang="en-US" i="1" dirty="0"/>
              <a:t>B</a:t>
            </a:r>
            <a:r>
              <a:rPr lang="en-US" baseline="-25000" dirty="0"/>
              <a:t>0</a:t>
            </a:r>
            <a:endParaRPr lang="en-US" dirty="0"/>
          </a:p>
          <a:p>
            <a:endParaRPr lang="en-US" dirty="0"/>
          </a:p>
          <a:p>
            <a:endParaRPr lang="en-US" dirty="0"/>
          </a:p>
          <a:p>
            <a:pPr marL="0" indent="0">
              <a:buNone/>
            </a:pPr>
            <a:endParaRPr lang="en-US" dirty="0"/>
          </a:p>
          <a:p>
            <a:r>
              <a:rPr lang="en-US" dirty="0"/>
              <a:t>Since the time-zero expected value of the stock at time 1 (given the time-zero stock value in bond numeraire) under the probability measure ℚ equals the time-zero stock value (in bond numeraire), then the stock price has the martingale property at time 1. </a:t>
            </a:r>
          </a:p>
          <a:p>
            <a:r>
              <a:rPr lang="en-US" dirty="0"/>
              <a:t>We can demonstrate similar martingale properties going from time 1 to time 2, and from time 0 to time 2.  Thus, in this two time period process, the probability measure ℚ is an equivalent martingale measure to ℙ.</a:t>
            </a:r>
          </a:p>
          <a:p>
            <a:endParaRPr lang="en-US" dirty="0"/>
          </a:p>
        </p:txBody>
      </p:sp>
      <p:sp>
        <p:nvSpPr>
          <p:cNvPr id="38914"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89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28800" y="3061569"/>
            <a:ext cx="5181600" cy="737527"/>
          </a:xfrm>
          <a:prstGeom prst="rect">
            <a:avLst/>
          </a:prstGeom>
          <a:noFill/>
        </p:spPr>
      </p:pic>
      <p:sp>
        <p:nvSpPr>
          <p:cNvPr id="38915" name="Rectangle 3"/>
          <p:cNvSpPr>
            <a:spLocks noChangeArrowheads="1"/>
          </p:cNvSpPr>
          <p:nvPr/>
        </p:nvSpPr>
        <p:spPr bwMode="auto">
          <a:xfrm>
            <a:off x="0" y="6440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34400" cy="911352"/>
          </a:xfrm>
        </p:spPr>
        <p:txBody>
          <a:bodyPr>
            <a:normAutofit fontScale="90000"/>
          </a:bodyPr>
          <a:lstStyle/>
          <a:p>
            <a:r>
              <a:rPr lang="en-US" b="1" dirty="0">
                <a:solidFill>
                  <a:schemeClr val="accent3"/>
                </a:solidFill>
              </a:rPr>
              <a:t>Change of Numeraire and Martingales (continued)</a:t>
            </a:r>
            <a:endParaRPr lang="en-US" dirty="0">
              <a:solidFill>
                <a:schemeClr val="accent3"/>
              </a:solidFill>
            </a:endParaRPr>
          </a:p>
        </p:txBody>
      </p:sp>
      <p:sp>
        <p:nvSpPr>
          <p:cNvPr id="4" name="Content Placeholder 3"/>
          <p:cNvSpPr>
            <a:spLocks noGrp="1"/>
          </p:cNvSpPr>
          <p:nvPr>
            <p:ph sz="quarter" idx="1"/>
          </p:nvPr>
        </p:nvSpPr>
        <p:spPr/>
        <p:txBody>
          <a:bodyPr/>
          <a:lstStyle/>
          <a:p>
            <a:r>
              <a:rPr lang="en-US" dirty="0"/>
              <a:t>If we convert from the bond </a:t>
            </a:r>
            <a:r>
              <a:rPr lang="en-US" dirty="0" err="1"/>
              <a:t>numeraire</a:t>
            </a:r>
            <a:r>
              <a:rPr lang="en-US" dirty="0"/>
              <a:t> back to the original currency (dollars), we get the time 0 prices.</a:t>
            </a:r>
          </a:p>
          <a:p>
            <a:r>
              <a:rPr lang="en-US" dirty="0"/>
              <a:t>The time-zero value of the stock is 12.5 times that of the bond, which is .8 dollars:</a:t>
            </a:r>
          </a:p>
          <a:p>
            <a:endParaRPr lang="en-US" dirty="0"/>
          </a:p>
        </p:txBody>
      </p:sp>
      <p:graphicFrame>
        <p:nvGraphicFramePr>
          <p:cNvPr id="44033" name="Object 1"/>
          <p:cNvGraphicFramePr>
            <a:graphicFrameLocks noChangeAspect="1"/>
          </p:cNvGraphicFramePr>
          <p:nvPr/>
        </p:nvGraphicFramePr>
        <p:xfrm>
          <a:off x="-1600200" y="3581400"/>
          <a:ext cx="12430542" cy="609600"/>
        </p:xfrm>
        <a:graphic>
          <a:graphicData uri="http://schemas.openxmlformats.org/presentationml/2006/ole">
            <mc:AlternateContent xmlns:mc="http://schemas.openxmlformats.org/markup-compatibility/2006">
              <mc:Choice xmlns:v="urn:schemas-microsoft-com:vml" Requires="v">
                <p:oleObj spid="_x0000_s5122" name="Document" r:id="rId3" imgW="5956042" imgH="291528" progId="Word.Document.12">
                  <p:embed/>
                </p:oleObj>
              </mc:Choice>
              <mc:Fallback>
                <p:oleObj name="Document" r:id="rId3" imgW="5956042" imgH="291528" progId="Word.Documen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581400"/>
                        <a:ext cx="1243054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034" name="Object 2"/>
          <p:cNvGraphicFramePr>
            <a:graphicFrameLocks noChangeAspect="1"/>
          </p:cNvGraphicFramePr>
          <p:nvPr/>
        </p:nvGraphicFramePr>
        <p:xfrm>
          <a:off x="-1600200" y="4343400"/>
          <a:ext cx="12430539" cy="609600"/>
        </p:xfrm>
        <a:graphic>
          <a:graphicData uri="http://schemas.openxmlformats.org/presentationml/2006/ole">
            <mc:AlternateContent xmlns:mc="http://schemas.openxmlformats.org/markup-compatibility/2006">
              <mc:Choice xmlns:v="urn:schemas-microsoft-com:vml" Requires="v">
                <p:oleObj spid="_x0000_s5123" name="Document" r:id="rId5" imgW="5956042" imgH="291528" progId="Word.Document.12">
                  <p:embed/>
                </p:oleObj>
              </mc:Choice>
              <mc:Fallback>
                <p:oleObj name="Document" r:id="rId5" imgW="5956042" imgH="291528" progId="Word.Documen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4343400"/>
                        <a:ext cx="12430539"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273494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a:t>Binomial Pricing, Change of </a:t>
            </a:r>
            <a:r>
              <a:rPr lang="en-US" b="1" dirty="0" err="1"/>
              <a:t>Numeraire</a:t>
            </a:r>
            <a:r>
              <a:rPr lang="en-US" b="1" dirty="0"/>
              <a:t> and Martingales</a:t>
            </a:r>
          </a:p>
        </p:txBody>
      </p:sp>
      <p:sp>
        <p:nvSpPr>
          <p:cNvPr id="3" name="Content Placeholder 2"/>
          <p:cNvSpPr>
            <a:spLocks noGrp="1"/>
          </p:cNvSpPr>
          <p:nvPr>
            <p:ph sz="quarter" idx="1"/>
          </p:nvPr>
        </p:nvSpPr>
        <p:spPr/>
        <p:txBody>
          <a:bodyPr/>
          <a:lstStyle/>
          <a:p>
            <a:r>
              <a:rPr lang="en-US" dirty="0"/>
              <a:t>To summarize, we price the stock and the bond as follows:</a:t>
            </a:r>
          </a:p>
        </p:txBody>
      </p:sp>
      <p:sp>
        <p:nvSpPr>
          <p:cNvPr id="39938"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993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62200" y="2971802"/>
            <a:ext cx="4013200" cy="752475"/>
          </a:xfrm>
          <a:prstGeom prst="rect">
            <a:avLst/>
          </a:prstGeom>
          <a:noFill/>
        </p:spPr>
      </p:pic>
      <p:sp>
        <p:nvSpPr>
          <p:cNvPr id="430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300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19400" y="4191000"/>
            <a:ext cx="2871788" cy="685800"/>
          </a:xfrm>
          <a:prstGeom prst="rect">
            <a:avLst/>
          </a:prstGeom>
          <a:noFill/>
        </p:spPr>
      </p:pic>
      <p:sp>
        <p:nvSpPr>
          <p:cNvPr id="43011" name="Rectangle 3"/>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Two-Period Binomial Model</a:t>
            </a:r>
          </a:p>
        </p:txBody>
      </p:sp>
      <p:sp>
        <p:nvSpPr>
          <p:cNvPr id="3" name="Content Placeholder 2"/>
          <p:cNvSpPr>
            <a:spLocks noGrp="1"/>
          </p:cNvSpPr>
          <p:nvPr>
            <p:ph sz="quarter" idx="1"/>
          </p:nvPr>
        </p:nvSpPr>
        <p:spPr/>
        <p:txBody>
          <a:bodyPr/>
          <a:lstStyle/>
          <a:p>
            <a:endParaRPr lang="en-US" dirty="0"/>
          </a:p>
        </p:txBody>
      </p:sp>
      <p:graphicFrame>
        <p:nvGraphicFramePr>
          <p:cNvPr id="52226" name="Object 2"/>
          <p:cNvGraphicFramePr>
            <a:graphicFrameLocks noChangeAspect="1"/>
          </p:cNvGraphicFramePr>
          <p:nvPr/>
        </p:nvGraphicFramePr>
        <p:xfrm>
          <a:off x="685800" y="1371600"/>
          <a:ext cx="7569240" cy="5105400"/>
        </p:xfrm>
        <a:graphic>
          <a:graphicData uri="http://schemas.openxmlformats.org/presentationml/2006/ole">
            <mc:AlternateContent xmlns:mc="http://schemas.openxmlformats.org/markup-compatibility/2006">
              <mc:Choice xmlns:v="urn:schemas-microsoft-com:vml" Requires="v">
                <p:oleObj spid="_x0000_s6146" name="Document" r:id="rId3" imgW="5949456" imgH="4012699" progId="Word.Document.12">
                  <p:embed/>
                </p:oleObj>
              </mc:Choice>
              <mc:Fallback>
                <p:oleObj name="Document" r:id="rId3" imgW="5949456" imgH="4012699" progId="Word.Document.12">
                  <p:embed/>
                  <p:pic>
                    <p:nvPicPr>
                      <p:cNvPr id="0" name="Picture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371600"/>
                        <a:ext cx="756924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  Brownian Motion and </a:t>
            </a:r>
            <a:r>
              <a:rPr lang="en-US" b="1" dirty="0" err="1"/>
              <a:t>Itô</a:t>
            </a:r>
            <a:r>
              <a:rPr lang="en-US" b="1" dirty="0"/>
              <a:t> Processes</a:t>
            </a:r>
            <a:endParaRPr lang="en-US" dirty="0"/>
          </a:p>
        </p:txBody>
      </p:sp>
      <p:sp>
        <p:nvSpPr>
          <p:cNvPr id="3" name="Content Placeholder 2"/>
          <p:cNvSpPr>
            <a:spLocks noGrp="1"/>
          </p:cNvSpPr>
          <p:nvPr>
            <p:ph sz="quarter" idx="1"/>
          </p:nvPr>
        </p:nvSpPr>
        <p:spPr/>
        <p:txBody>
          <a:bodyPr>
            <a:normAutofit/>
          </a:bodyPr>
          <a:lstStyle/>
          <a:p>
            <a:r>
              <a:rPr lang="en-US" dirty="0"/>
              <a:t>A process </a:t>
            </a:r>
            <a:r>
              <a:rPr lang="en-US" i="1" dirty="0" err="1"/>
              <a:t>Z</a:t>
            </a:r>
            <a:r>
              <a:rPr lang="en-US" i="1" baseline="-25000" dirty="0" err="1"/>
              <a:t>t</a:t>
            </a:r>
            <a:r>
              <a:rPr lang="en-US" dirty="0"/>
              <a:t> is a standard Brownian motion process (or Wiener process) if:</a:t>
            </a:r>
          </a:p>
          <a:p>
            <a:pPr marL="731520" lvl="1" indent="-457200">
              <a:buFont typeface="+mj-lt"/>
              <a:buAutoNum type="arabicPeriod"/>
            </a:pPr>
            <a:r>
              <a:rPr lang="en-US" dirty="0">
                <a:solidFill>
                  <a:schemeClr val="tx1"/>
                </a:solidFill>
              </a:rPr>
              <a:t>Changes in </a:t>
            </a:r>
            <a:r>
              <a:rPr lang="en-US" i="1" dirty="0" err="1">
                <a:solidFill>
                  <a:schemeClr val="tx1"/>
                </a:solidFill>
              </a:rPr>
              <a:t>Z</a:t>
            </a:r>
            <a:r>
              <a:rPr lang="en-US" i="1" baseline="-25000" dirty="0" err="1">
                <a:solidFill>
                  <a:schemeClr val="tx1"/>
                </a:solidFill>
              </a:rPr>
              <a:t>t</a:t>
            </a:r>
            <a:r>
              <a:rPr lang="en-US" dirty="0">
                <a:solidFill>
                  <a:schemeClr val="tx1"/>
                </a:solidFill>
              </a:rPr>
              <a:t> over time are independent over disjoint intervals of time; that is, COV(</a:t>
            </a:r>
            <a:r>
              <a:rPr lang="en-US" i="1" dirty="0">
                <a:solidFill>
                  <a:schemeClr val="tx1"/>
                </a:solidFill>
              </a:rPr>
              <a:t>Z</a:t>
            </a:r>
            <a:r>
              <a:rPr lang="en-US" i="1" baseline="-25000" dirty="0">
                <a:solidFill>
                  <a:schemeClr val="tx1"/>
                </a:solidFill>
              </a:rPr>
              <a:t>s</a:t>
            </a:r>
            <a:r>
              <a:rPr lang="en-US" dirty="0">
                <a:solidFill>
                  <a:schemeClr val="tx1"/>
                </a:solidFill>
              </a:rPr>
              <a:t>-</a:t>
            </a:r>
            <a:r>
              <a:rPr lang="en-US" i="1" dirty="0" err="1">
                <a:solidFill>
                  <a:schemeClr val="tx1"/>
                </a:solidFill>
              </a:rPr>
              <a:t>Z</a:t>
            </a:r>
            <a:r>
              <a:rPr lang="en-US" i="1" baseline="-25000" dirty="0" err="1">
                <a:solidFill>
                  <a:schemeClr val="tx1"/>
                </a:solidFill>
              </a:rPr>
              <a:t>t</a:t>
            </a:r>
            <a:r>
              <a:rPr lang="en-US" i="1" dirty="0">
                <a:solidFill>
                  <a:schemeClr val="tx1"/>
                </a:solidFill>
              </a:rPr>
              <a:t>, </a:t>
            </a:r>
            <a:r>
              <a:rPr lang="en-US" i="1" dirty="0" err="1">
                <a:solidFill>
                  <a:schemeClr val="tx1"/>
                </a:solidFill>
              </a:rPr>
              <a:t>Z</a:t>
            </a:r>
            <a:r>
              <a:rPr lang="en-US" i="1" baseline="-25000" dirty="0" err="1">
                <a:solidFill>
                  <a:schemeClr val="tx1"/>
                </a:solidFill>
              </a:rPr>
              <a:t>u</a:t>
            </a:r>
            <a:r>
              <a:rPr lang="en-US" dirty="0" err="1">
                <a:solidFill>
                  <a:schemeClr val="tx1"/>
                </a:solidFill>
              </a:rPr>
              <a:t>-</a:t>
            </a:r>
            <a:r>
              <a:rPr lang="en-US" i="1" dirty="0" err="1">
                <a:solidFill>
                  <a:schemeClr val="tx1"/>
                </a:solidFill>
              </a:rPr>
              <a:t>Z</a:t>
            </a:r>
            <a:r>
              <a:rPr lang="en-US" i="1" baseline="-25000" dirty="0" err="1">
                <a:solidFill>
                  <a:schemeClr val="tx1"/>
                </a:solidFill>
              </a:rPr>
              <a:t>v</a:t>
            </a:r>
            <a:r>
              <a:rPr lang="en-US" i="1" dirty="0">
                <a:solidFill>
                  <a:schemeClr val="tx1"/>
                </a:solidFill>
              </a:rPr>
              <a:t>,</a:t>
            </a:r>
            <a:r>
              <a:rPr lang="en-US" dirty="0">
                <a:solidFill>
                  <a:schemeClr val="tx1"/>
                </a:solidFill>
              </a:rPr>
              <a:t>) = 0 when </a:t>
            </a:r>
            <a:r>
              <a:rPr lang="en-US" i="1" dirty="0">
                <a:solidFill>
                  <a:schemeClr val="tx1"/>
                </a:solidFill>
              </a:rPr>
              <a:t>s &gt; t &gt; u &gt; v</a:t>
            </a:r>
            <a:r>
              <a:rPr lang="en-US" dirty="0">
                <a:solidFill>
                  <a:schemeClr val="tx1"/>
                </a:solidFill>
              </a:rPr>
              <a:t>.</a:t>
            </a:r>
          </a:p>
          <a:p>
            <a:pPr marL="731520" lvl="1" indent="-457200">
              <a:buFont typeface="+mj-lt"/>
              <a:buAutoNum type="arabicPeriod"/>
            </a:pPr>
            <a:r>
              <a:rPr lang="en-US" dirty="0">
                <a:solidFill>
                  <a:schemeClr val="tx1"/>
                </a:solidFill>
              </a:rPr>
              <a:t>Changes in </a:t>
            </a:r>
            <a:r>
              <a:rPr lang="en-US" i="1" dirty="0" err="1">
                <a:solidFill>
                  <a:schemeClr val="tx1"/>
                </a:solidFill>
              </a:rPr>
              <a:t>Z</a:t>
            </a:r>
            <a:r>
              <a:rPr lang="en-US" i="1" baseline="-25000" dirty="0" err="1">
                <a:solidFill>
                  <a:schemeClr val="tx1"/>
                </a:solidFill>
              </a:rPr>
              <a:t>t</a:t>
            </a:r>
            <a:r>
              <a:rPr lang="en-US" dirty="0">
                <a:solidFill>
                  <a:schemeClr val="tx1"/>
                </a:solidFill>
              </a:rPr>
              <a:t> are normally distributed with E[</a:t>
            </a:r>
            <a:r>
              <a:rPr lang="en-US" i="1" dirty="0">
                <a:solidFill>
                  <a:schemeClr val="tx1"/>
                </a:solidFill>
              </a:rPr>
              <a:t>Z</a:t>
            </a:r>
            <a:r>
              <a:rPr lang="en-US" i="1" baseline="-25000" dirty="0">
                <a:solidFill>
                  <a:schemeClr val="tx1"/>
                </a:solidFill>
              </a:rPr>
              <a:t>s</a:t>
            </a:r>
            <a:r>
              <a:rPr lang="en-US" dirty="0">
                <a:solidFill>
                  <a:schemeClr val="tx1"/>
                </a:solidFill>
              </a:rPr>
              <a:t>-</a:t>
            </a:r>
            <a:r>
              <a:rPr lang="en-US" i="1" dirty="0" err="1">
                <a:solidFill>
                  <a:schemeClr val="tx1"/>
                </a:solidFill>
              </a:rPr>
              <a:t>Z</a:t>
            </a:r>
            <a:r>
              <a:rPr lang="en-US" i="1" baseline="-25000" dirty="0" err="1">
                <a:solidFill>
                  <a:schemeClr val="tx1"/>
                </a:solidFill>
              </a:rPr>
              <a:t>t</a:t>
            </a:r>
            <a:r>
              <a:rPr lang="en-US" dirty="0">
                <a:solidFill>
                  <a:schemeClr val="tx1"/>
                </a:solidFill>
              </a:rPr>
              <a:t>] = 0 and E[(</a:t>
            </a:r>
            <a:r>
              <a:rPr lang="en-US" i="1" dirty="0">
                <a:solidFill>
                  <a:schemeClr val="tx1"/>
                </a:solidFill>
              </a:rPr>
              <a:t>Z</a:t>
            </a:r>
            <a:r>
              <a:rPr lang="en-US" i="1" baseline="-25000" dirty="0">
                <a:solidFill>
                  <a:schemeClr val="tx1"/>
                </a:solidFill>
              </a:rPr>
              <a:t>s</a:t>
            </a:r>
            <a:r>
              <a:rPr lang="en-US" dirty="0">
                <a:solidFill>
                  <a:schemeClr val="tx1"/>
                </a:solidFill>
              </a:rPr>
              <a:t>-</a:t>
            </a:r>
            <a:r>
              <a:rPr lang="en-US" i="1" dirty="0" err="1">
                <a:solidFill>
                  <a:schemeClr val="tx1"/>
                </a:solidFill>
              </a:rPr>
              <a:t>Z</a:t>
            </a:r>
            <a:r>
              <a:rPr lang="en-US" i="1" baseline="-25000" dirty="0" err="1">
                <a:solidFill>
                  <a:schemeClr val="tx1"/>
                </a:solidFill>
              </a:rPr>
              <a:t>t</a:t>
            </a:r>
            <a:r>
              <a:rPr lang="en-US" dirty="0">
                <a:solidFill>
                  <a:schemeClr val="tx1"/>
                </a:solidFill>
              </a:rPr>
              <a:t>)</a:t>
            </a:r>
            <a:r>
              <a:rPr lang="en-US" baseline="30000" dirty="0">
                <a:solidFill>
                  <a:schemeClr val="tx1"/>
                </a:solidFill>
              </a:rPr>
              <a:t>2</a:t>
            </a:r>
            <a:r>
              <a:rPr lang="en-US" dirty="0">
                <a:solidFill>
                  <a:schemeClr val="tx1"/>
                </a:solidFill>
              </a:rPr>
              <a:t>] = </a:t>
            </a:r>
            <a:r>
              <a:rPr lang="en-US" i="1" dirty="0">
                <a:solidFill>
                  <a:schemeClr val="tx1"/>
                </a:solidFill>
              </a:rPr>
              <a:t>s</a:t>
            </a:r>
            <a:r>
              <a:rPr lang="en-US" dirty="0">
                <a:solidFill>
                  <a:schemeClr val="tx1"/>
                </a:solidFill>
              </a:rPr>
              <a:t> - </a:t>
            </a:r>
            <a:r>
              <a:rPr lang="en-US" i="1" dirty="0">
                <a:solidFill>
                  <a:schemeClr val="tx1"/>
                </a:solidFill>
              </a:rPr>
              <a:t>t</a:t>
            </a:r>
            <a:r>
              <a:rPr lang="en-US" dirty="0">
                <a:solidFill>
                  <a:schemeClr val="tx1"/>
                </a:solidFill>
              </a:rPr>
              <a:t> for </a:t>
            </a:r>
            <a:r>
              <a:rPr lang="en-US" i="1" dirty="0">
                <a:solidFill>
                  <a:schemeClr val="tx1"/>
                </a:solidFill>
              </a:rPr>
              <a:t>s</a:t>
            </a:r>
            <a:r>
              <a:rPr lang="en-US" dirty="0">
                <a:solidFill>
                  <a:schemeClr val="tx1"/>
                </a:solidFill>
              </a:rPr>
              <a:t> &gt; </a:t>
            </a:r>
            <a:r>
              <a:rPr lang="en-US" i="1" dirty="0">
                <a:solidFill>
                  <a:schemeClr val="tx1"/>
                </a:solidFill>
              </a:rPr>
              <a:t>t</a:t>
            </a:r>
            <a:r>
              <a:rPr lang="en-US" dirty="0">
                <a:solidFill>
                  <a:schemeClr val="tx1"/>
                </a:solidFill>
              </a:rPr>
              <a:t>. Thus, </a:t>
            </a:r>
            <a:r>
              <a:rPr lang="en-US" i="1" dirty="0">
                <a:solidFill>
                  <a:schemeClr val="tx1"/>
                </a:solidFill>
              </a:rPr>
              <a:t>Z</a:t>
            </a:r>
            <a:r>
              <a:rPr lang="en-US" i="1" baseline="-25000" dirty="0">
                <a:solidFill>
                  <a:schemeClr val="tx1"/>
                </a:solidFill>
              </a:rPr>
              <a:t>s </a:t>
            </a:r>
            <a:r>
              <a:rPr lang="en-US" dirty="0">
                <a:solidFill>
                  <a:schemeClr val="tx1"/>
                </a:solidFill>
              </a:rPr>
              <a:t>- </a:t>
            </a:r>
            <a:r>
              <a:rPr lang="en-US" i="1" dirty="0" err="1">
                <a:solidFill>
                  <a:schemeClr val="tx1"/>
                </a:solidFill>
              </a:rPr>
              <a:t>Z</a:t>
            </a:r>
            <a:r>
              <a:rPr lang="en-US" i="1" baseline="-25000" dirty="0" err="1">
                <a:solidFill>
                  <a:schemeClr val="tx1"/>
                </a:solidFill>
              </a:rPr>
              <a:t>t</a:t>
            </a:r>
            <a:r>
              <a:rPr lang="en-US" dirty="0">
                <a:solidFill>
                  <a:schemeClr val="tx1"/>
                </a:solidFill>
              </a:rPr>
              <a:t> ~ N(0, </a:t>
            </a:r>
            <a:r>
              <a:rPr lang="en-US" i="1" dirty="0">
                <a:solidFill>
                  <a:schemeClr val="tx1"/>
                </a:solidFill>
              </a:rPr>
              <a:t>s</a:t>
            </a:r>
            <a:r>
              <a:rPr lang="en-US" dirty="0">
                <a:solidFill>
                  <a:schemeClr val="tx1"/>
                </a:solidFill>
              </a:rPr>
              <a:t>-</a:t>
            </a:r>
            <a:r>
              <a:rPr lang="en-US" i="1" dirty="0">
                <a:solidFill>
                  <a:schemeClr val="tx1"/>
                </a:solidFill>
              </a:rPr>
              <a:t>t</a:t>
            </a:r>
            <a:r>
              <a:rPr lang="en-US" dirty="0">
                <a:solidFill>
                  <a:schemeClr val="tx1"/>
                </a:solidFill>
              </a:rPr>
              <a:t>) with </a:t>
            </a:r>
            <a:r>
              <a:rPr lang="en-US" i="1" dirty="0">
                <a:solidFill>
                  <a:schemeClr val="tx1"/>
                </a:solidFill>
              </a:rPr>
              <a:t>s</a:t>
            </a:r>
            <a:r>
              <a:rPr lang="en-US" dirty="0">
                <a:solidFill>
                  <a:schemeClr val="tx1"/>
                </a:solidFill>
              </a:rPr>
              <a:t> &gt; </a:t>
            </a:r>
            <a:r>
              <a:rPr lang="en-US" i="1" dirty="0">
                <a:solidFill>
                  <a:schemeClr val="tx1"/>
                </a:solidFill>
              </a:rPr>
              <a:t>t</a:t>
            </a:r>
            <a:r>
              <a:rPr lang="en-US" dirty="0">
                <a:solidFill>
                  <a:schemeClr val="tx1"/>
                </a:solidFill>
              </a:rPr>
              <a:t>.</a:t>
            </a:r>
          </a:p>
          <a:p>
            <a:pPr marL="731520" lvl="1" indent="-457200">
              <a:buFont typeface="+mj-lt"/>
              <a:buAutoNum type="arabicPeriod"/>
            </a:pPr>
            <a:r>
              <a:rPr lang="en-US" i="1" dirty="0" err="1">
                <a:solidFill>
                  <a:schemeClr val="tx1"/>
                </a:solidFill>
              </a:rPr>
              <a:t>Z</a:t>
            </a:r>
            <a:r>
              <a:rPr lang="en-US" i="1" baseline="-25000" dirty="0" err="1">
                <a:solidFill>
                  <a:schemeClr val="tx1"/>
                </a:solidFill>
              </a:rPr>
              <a:t>t</a:t>
            </a:r>
            <a:r>
              <a:rPr lang="en-US" dirty="0">
                <a:solidFill>
                  <a:schemeClr val="tx1"/>
                </a:solidFill>
              </a:rPr>
              <a:t> is a continuous function of </a:t>
            </a:r>
            <a:r>
              <a:rPr lang="en-US" i="1" dirty="0">
                <a:solidFill>
                  <a:schemeClr val="tx1"/>
                </a:solidFill>
              </a:rPr>
              <a:t>t</a:t>
            </a:r>
            <a:r>
              <a:rPr lang="en-US" dirty="0">
                <a:solidFill>
                  <a:schemeClr val="tx1"/>
                </a:solidFill>
              </a:rPr>
              <a:t>.</a:t>
            </a:r>
          </a:p>
          <a:p>
            <a:pPr marL="731520" lvl="1" indent="-457200">
              <a:buFont typeface="+mj-lt"/>
              <a:buAutoNum type="arabicPeriod"/>
            </a:pPr>
            <a:r>
              <a:rPr lang="en-US" dirty="0">
                <a:solidFill>
                  <a:schemeClr val="tx1"/>
                </a:solidFill>
              </a:rPr>
              <a:t>The process begins at zero, </a:t>
            </a:r>
            <a:r>
              <a:rPr lang="en-US" i="1" dirty="0">
                <a:solidFill>
                  <a:schemeClr val="tx1"/>
                </a:solidFill>
              </a:rPr>
              <a:t>Z</a:t>
            </a:r>
            <a:r>
              <a:rPr lang="en-US" baseline="-25000" dirty="0">
                <a:solidFill>
                  <a:schemeClr val="tx1"/>
                </a:solidFill>
              </a:rPr>
              <a:t>0</a:t>
            </a:r>
            <a:r>
              <a:rPr lang="en-US" dirty="0">
                <a:solidFill>
                  <a:schemeClr val="tx1"/>
                </a:solidFill>
              </a:rPr>
              <a:t> = 0.</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a:t>Standard Brownian Motion and Martingales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r>
                  <a:rPr lang="en-US" dirty="0"/>
                  <a:t>Standard Brownian motion is a martingale because:</a:t>
                </a:r>
              </a:p>
              <a:p>
                <a:endParaRPr lang="en-US" dirty="0"/>
              </a:p>
              <a:p>
                <a14:m>
                  <m:oMath xmlns:m="http://schemas.openxmlformats.org/officeDocument/2006/math">
                    <m:r>
                      <a:rPr lang="en-US" i="1">
                        <a:latin typeface="Cambria Math"/>
                      </a:rPr>
                      <m:t>𝐸</m:t>
                    </m:r>
                    <m:d>
                      <m:dPr>
                        <m:begChr m:val="["/>
                        <m:endChr m:val="]"/>
                        <m:ctrlPr>
                          <a:rPr lang="en-US" i="1">
                            <a:latin typeface="Cambria Math" panose="02040503050406030204" pitchFamily="18" charset="0"/>
                          </a:rPr>
                        </m:ctrlPr>
                      </m:dPr>
                      <m:e>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𝑍</m:t>
                                </m:r>
                              </m:e>
                              <m:sub>
                                <m:r>
                                  <a:rPr lang="en-US" i="1">
                                    <a:latin typeface="Cambria Math"/>
                                  </a:rPr>
                                  <m:t>𝑡</m:t>
                                </m:r>
                              </m:sub>
                            </m:sSub>
                          </m:e>
                        </m:d>
                      </m:e>
                    </m:d>
                    <m:r>
                      <a:rPr lang="en-US" i="1">
                        <a:latin typeface="Cambria Math"/>
                      </a:rPr>
                      <m:t>=</m:t>
                    </m:r>
                    <m:f>
                      <m:fPr>
                        <m:ctrlPr>
                          <a:rPr lang="en-US" i="1">
                            <a:latin typeface="Cambria Math" panose="02040503050406030204" pitchFamily="18" charset="0"/>
                          </a:rPr>
                        </m:ctrlPr>
                      </m:fPr>
                      <m:num>
                        <m:r>
                          <a:rPr lang="en-US" i="1">
                            <a:latin typeface="Cambria Math"/>
                          </a:rPr>
                          <m:t>1</m:t>
                        </m:r>
                      </m:num>
                      <m:den>
                        <m:rad>
                          <m:radPr>
                            <m:degHide m:val="on"/>
                            <m:ctrlPr>
                              <a:rPr lang="en-US" i="1">
                                <a:latin typeface="Cambria Math" panose="02040503050406030204" pitchFamily="18" charset="0"/>
                              </a:rPr>
                            </m:ctrlPr>
                          </m:radPr>
                          <m:deg/>
                          <m:e>
                            <m:r>
                              <a:rPr lang="en-US" i="1">
                                <a:latin typeface="Cambria Math"/>
                              </a:rPr>
                              <m:t>2</m:t>
                            </m:r>
                            <m:r>
                              <a:rPr lang="en-US" i="1">
                                <a:latin typeface="Cambria Math"/>
                              </a:rPr>
                              <m:t>𝜋</m:t>
                            </m:r>
                            <m:r>
                              <a:rPr lang="en-US" i="1">
                                <a:latin typeface="Cambria Math"/>
                              </a:rPr>
                              <m:t>𝑡</m:t>
                            </m:r>
                          </m:e>
                        </m:rad>
                      </m:den>
                    </m:f>
                    <m:nary>
                      <m:naryPr>
                        <m:limLoc m:val="undOvr"/>
                        <m:ctrlPr>
                          <a:rPr lang="en-US" i="1">
                            <a:latin typeface="Cambria Math" panose="02040503050406030204" pitchFamily="18" charset="0"/>
                          </a:rPr>
                        </m:ctrlPr>
                      </m:naryPr>
                      <m:sub>
                        <m:r>
                          <a:rPr lang="en-US" i="1">
                            <a:latin typeface="Cambria Math"/>
                          </a:rPr>
                          <m:t>−∞</m:t>
                        </m:r>
                      </m:sub>
                      <m:sup>
                        <m:r>
                          <a:rPr lang="en-US" i="1">
                            <a:latin typeface="Cambria Math"/>
                          </a:rPr>
                          <m:t>∞</m:t>
                        </m:r>
                      </m:sup>
                      <m:e>
                        <m:r>
                          <a:rPr lang="en-US" i="1">
                            <a:latin typeface="Cambria Math"/>
                          </a:rPr>
                          <m:t>|</m:t>
                        </m:r>
                        <m:r>
                          <a:rPr lang="en-US" i="1">
                            <a:latin typeface="Cambria Math"/>
                          </a:rPr>
                          <m:t>𝑧</m:t>
                        </m:r>
                        <m:r>
                          <a:rPr lang="en-US" i="1">
                            <a:latin typeface="Cambria Math"/>
                          </a:rPr>
                          <m:t>|</m:t>
                        </m:r>
                        <m:sSup>
                          <m:sSupPr>
                            <m:ctrlPr>
                              <a:rPr lang="en-US" i="1">
                                <a:latin typeface="Cambria Math" panose="02040503050406030204" pitchFamily="18" charset="0"/>
                              </a:rPr>
                            </m:ctrlPr>
                          </m:sSupPr>
                          <m:e>
                            <m:r>
                              <a:rPr lang="en-US" i="1">
                                <a:latin typeface="Cambria Math"/>
                              </a:rPr>
                              <m:t>𝑒</m:t>
                            </m:r>
                          </m:e>
                          <m:sup>
                            <m:r>
                              <a:rPr lang="en-US" i="1">
                                <a:latin typeface="Cambria Math"/>
                              </a:rPr>
                              <m:t>−</m:t>
                            </m:r>
                            <m:f>
                              <m:fPr>
                                <m:ctrlPr>
                                  <a:rPr lang="en-US" i="1">
                                    <a:latin typeface="Cambria Math" panose="02040503050406030204" pitchFamily="18" charset="0"/>
                                  </a:rPr>
                                </m:ctrlPr>
                              </m:fPr>
                              <m:num>
                                <m:r>
                                  <a:rPr lang="en-US" i="1">
                                    <a:latin typeface="Cambria Math"/>
                                  </a:rPr>
                                  <m:t>1</m:t>
                                </m:r>
                              </m:num>
                              <m:den>
                                <m:r>
                                  <a:rPr lang="en-US" i="1">
                                    <a:latin typeface="Cambria Math"/>
                                  </a:rPr>
                                  <m:t>2</m:t>
                                </m:r>
                                <m:r>
                                  <a:rPr lang="en-US" i="1">
                                    <a:latin typeface="Cambria Math"/>
                                  </a:rPr>
                                  <m:t>𝑡</m:t>
                                </m:r>
                              </m:den>
                            </m:f>
                            <m:sSup>
                              <m:sSupPr>
                                <m:ctrlPr>
                                  <a:rPr lang="en-US" i="1">
                                    <a:latin typeface="Cambria Math" panose="02040503050406030204" pitchFamily="18" charset="0"/>
                                  </a:rPr>
                                </m:ctrlPr>
                              </m:sSupPr>
                              <m:e>
                                <m:r>
                                  <a:rPr lang="en-US" i="1">
                                    <a:latin typeface="Cambria Math"/>
                                  </a:rPr>
                                  <m:t>𝑧</m:t>
                                </m:r>
                              </m:e>
                              <m:sup>
                                <m:r>
                                  <a:rPr lang="en-US" i="1">
                                    <a:latin typeface="Cambria Math"/>
                                  </a:rPr>
                                  <m:t>2</m:t>
                                </m:r>
                              </m:sup>
                            </m:sSup>
                          </m:sup>
                        </m:sSup>
                      </m:e>
                    </m:nary>
                    <m:r>
                      <a:rPr lang="en-US" i="1">
                        <a:latin typeface="Cambria Math"/>
                      </a:rPr>
                      <m:t>𝑑𝑧</m:t>
                    </m:r>
                    <m:r>
                      <a:rPr lang="en-US" i="1">
                        <a:latin typeface="Cambria Math"/>
                      </a:rPr>
                      <m:t>=</m:t>
                    </m:r>
                    <m:f>
                      <m:fPr>
                        <m:ctrlPr>
                          <a:rPr lang="en-US" i="1">
                            <a:latin typeface="Cambria Math" panose="02040503050406030204" pitchFamily="18" charset="0"/>
                          </a:rPr>
                        </m:ctrlPr>
                      </m:fPr>
                      <m:num>
                        <m:r>
                          <a:rPr lang="en-US" i="1">
                            <a:latin typeface="Cambria Math"/>
                          </a:rPr>
                          <m:t>2</m:t>
                        </m:r>
                      </m:num>
                      <m:den>
                        <m:rad>
                          <m:radPr>
                            <m:degHide m:val="on"/>
                            <m:ctrlPr>
                              <a:rPr lang="en-US" i="1">
                                <a:latin typeface="Cambria Math" panose="02040503050406030204" pitchFamily="18" charset="0"/>
                              </a:rPr>
                            </m:ctrlPr>
                          </m:radPr>
                          <m:deg/>
                          <m:e>
                            <m:r>
                              <a:rPr lang="en-US" i="1">
                                <a:latin typeface="Cambria Math"/>
                              </a:rPr>
                              <m:t>2</m:t>
                            </m:r>
                            <m:r>
                              <a:rPr lang="en-US" i="1">
                                <a:latin typeface="Cambria Math"/>
                              </a:rPr>
                              <m:t>𝜋</m:t>
                            </m:r>
                            <m:r>
                              <a:rPr lang="en-US" i="1">
                                <a:latin typeface="Cambria Math"/>
                              </a:rPr>
                              <m:t>𝑡</m:t>
                            </m:r>
                          </m:e>
                        </m:rad>
                      </m:den>
                    </m:f>
                    <m:nary>
                      <m:naryPr>
                        <m:limLoc m:val="undOvr"/>
                        <m:ctrlPr>
                          <a:rPr lang="en-US" i="1">
                            <a:latin typeface="Cambria Math" panose="02040503050406030204" pitchFamily="18" charset="0"/>
                          </a:rPr>
                        </m:ctrlPr>
                      </m:naryPr>
                      <m:sub>
                        <m:r>
                          <a:rPr lang="en-US" i="1">
                            <a:latin typeface="Cambria Math"/>
                          </a:rPr>
                          <m:t>0</m:t>
                        </m:r>
                      </m:sub>
                      <m:sup>
                        <m:r>
                          <a:rPr lang="en-US" i="1">
                            <a:latin typeface="Cambria Math"/>
                          </a:rPr>
                          <m:t>∞</m:t>
                        </m:r>
                      </m:sup>
                      <m:e>
                        <m:r>
                          <a:rPr lang="en-US" i="1">
                            <a:latin typeface="Cambria Math"/>
                          </a:rPr>
                          <m:t>𝑧</m:t>
                        </m:r>
                        <m:sSup>
                          <m:sSupPr>
                            <m:ctrlPr>
                              <a:rPr lang="en-US" i="1">
                                <a:latin typeface="Cambria Math" panose="02040503050406030204" pitchFamily="18" charset="0"/>
                              </a:rPr>
                            </m:ctrlPr>
                          </m:sSupPr>
                          <m:e>
                            <m:r>
                              <a:rPr lang="en-US" i="1">
                                <a:latin typeface="Cambria Math"/>
                              </a:rPr>
                              <m:t>𝑒</m:t>
                            </m:r>
                          </m:e>
                          <m:sup>
                            <m:r>
                              <a:rPr lang="en-US" i="1">
                                <a:latin typeface="Cambria Math"/>
                              </a:rPr>
                              <m:t>−</m:t>
                            </m:r>
                            <m:f>
                              <m:fPr>
                                <m:ctrlPr>
                                  <a:rPr lang="en-US" i="1">
                                    <a:latin typeface="Cambria Math" panose="02040503050406030204" pitchFamily="18" charset="0"/>
                                  </a:rPr>
                                </m:ctrlPr>
                              </m:fPr>
                              <m:num>
                                <m:r>
                                  <a:rPr lang="en-US" i="1">
                                    <a:latin typeface="Cambria Math"/>
                                  </a:rPr>
                                  <m:t>1</m:t>
                                </m:r>
                              </m:num>
                              <m:den>
                                <m:r>
                                  <a:rPr lang="en-US" i="1">
                                    <a:latin typeface="Cambria Math"/>
                                  </a:rPr>
                                  <m:t>2</m:t>
                                </m:r>
                                <m:r>
                                  <a:rPr lang="en-US" i="1">
                                    <a:latin typeface="Cambria Math"/>
                                  </a:rPr>
                                  <m:t>𝑡</m:t>
                                </m:r>
                              </m:den>
                            </m:f>
                            <m:sSup>
                              <m:sSupPr>
                                <m:ctrlPr>
                                  <a:rPr lang="en-US" i="1">
                                    <a:latin typeface="Cambria Math" panose="02040503050406030204" pitchFamily="18" charset="0"/>
                                  </a:rPr>
                                </m:ctrlPr>
                              </m:sSupPr>
                              <m:e>
                                <m:r>
                                  <a:rPr lang="en-US" i="1">
                                    <a:latin typeface="Cambria Math"/>
                                  </a:rPr>
                                  <m:t>𝑧</m:t>
                                </m:r>
                              </m:e>
                              <m:sup>
                                <m:r>
                                  <a:rPr lang="en-US" i="1">
                                    <a:latin typeface="Cambria Math"/>
                                  </a:rPr>
                                  <m:t>2</m:t>
                                </m:r>
                              </m:sup>
                            </m:sSup>
                          </m:sup>
                        </m:sSup>
                      </m:e>
                    </m:nary>
                    <m:r>
                      <a:rPr lang="en-US" i="1">
                        <a:latin typeface="Cambria Math"/>
                      </a:rPr>
                      <m:t>𝑑𝑧</m:t>
                    </m:r>
                    <m:r>
                      <a:rPr lang="en-US" i="1">
                        <a:latin typeface="Cambria Math"/>
                      </a:rPr>
                      <m:t>=</m:t>
                    </m:r>
                    <m:sSubSup>
                      <m:sSubSupPr>
                        <m:ctrlPr>
                          <a:rPr lang="en-US" i="1" smtClean="0">
                            <a:solidFill>
                              <a:schemeClr val="accent2">
                                <a:lumMod val="60000"/>
                                <a:lumOff val="40000"/>
                              </a:schemeClr>
                            </a:solidFill>
                            <a:latin typeface="Cambria Math" panose="02040503050406030204" pitchFamily="18" charset="0"/>
                          </a:rPr>
                        </m:ctrlPr>
                      </m:sSubSupPr>
                      <m:e>
                        <m:f>
                          <m:fPr>
                            <m:ctrlPr>
                              <a:rPr lang="en-US" i="1">
                                <a:solidFill>
                                  <a:schemeClr val="accent2">
                                    <a:lumMod val="60000"/>
                                    <a:lumOff val="40000"/>
                                  </a:schemeClr>
                                </a:solidFill>
                                <a:latin typeface="Cambria Math" panose="02040503050406030204" pitchFamily="18" charset="0"/>
                              </a:rPr>
                            </m:ctrlPr>
                          </m:fPr>
                          <m:num>
                            <m:r>
                              <a:rPr lang="en-US" i="1">
                                <a:solidFill>
                                  <a:schemeClr val="accent2">
                                    <a:lumMod val="60000"/>
                                    <a:lumOff val="40000"/>
                                  </a:schemeClr>
                                </a:solidFill>
                                <a:latin typeface="Cambria Math"/>
                              </a:rPr>
                              <m:t>−</m:t>
                            </m:r>
                            <m:rad>
                              <m:radPr>
                                <m:degHide m:val="on"/>
                                <m:ctrlPr>
                                  <a:rPr lang="en-US" i="1">
                                    <a:solidFill>
                                      <a:schemeClr val="accent2">
                                        <a:lumMod val="60000"/>
                                        <a:lumOff val="40000"/>
                                      </a:schemeClr>
                                    </a:solidFill>
                                    <a:latin typeface="Cambria Math" panose="02040503050406030204" pitchFamily="18" charset="0"/>
                                  </a:rPr>
                                </m:ctrlPr>
                              </m:radPr>
                              <m:deg/>
                              <m:e>
                                <m:r>
                                  <a:rPr lang="en-US" i="1">
                                    <a:solidFill>
                                      <a:schemeClr val="accent2">
                                        <a:lumMod val="60000"/>
                                        <a:lumOff val="40000"/>
                                      </a:schemeClr>
                                    </a:solidFill>
                                    <a:latin typeface="Cambria Math"/>
                                  </a:rPr>
                                  <m:t>2</m:t>
                                </m:r>
                                <m:r>
                                  <a:rPr lang="en-US" i="1">
                                    <a:solidFill>
                                      <a:schemeClr val="accent2">
                                        <a:lumMod val="60000"/>
                                        <a:lumOff val="40000"/>
                                      </a:schemeClr>
                                    </a:solidFill>
                                    <a:latin typeface="Cambria Math"/>
                                  </a:rPr>
                                  <m:t>𝑡</m:t>
                                </m:r>
                              </m:e>
                            </m:rad>
                          </m:num>
                          <m:den>
                            <m:rad>
                              <m:radPr>
                                <m:degHide m:val="on"/>
                                <m:ctrlPr>
                                  <a:rPr lang="en-US" i="1">
                                    <a:solidFill>
                                      <a:schemeClr val="accent2">
                                        <a:lumMod val="60000"/>
                                        <a:lumOff val="40000"/>
                                      </a:schemeClr>
                                    </a:solidFill>
                                    <a:latin typeface="Cambria Math" panose="02040503050406030204" pitchFamily="18" charset="0"/>
                                  </a:rPr>
                                </m:ctrlPr>
                              </m:radPr>
                              <m:deg/>
                              <m:e>
                                <m:r>
                                  <a:rPr lang="en-US" i="1">
                                    <a:solidFill>
                                      <a:schemeClr val="accent2">
                                        <a:lumMod val="60000"/>
                                        <a:lumOff val="40000"/>
                                      </a:schemeClr>
                                    </a:solidFill>
                                    <a:latin typeface="Cambria Math"/>
                                  </a:rPr>
                                  <m:t>𝜋</m:t>
                                </m:r>
                              </m:e>
                            </m:rad>
                          </m:den>
                        </m:f>
                        <m:d>
                          <m:dPr>
                            <m:begChr m:val=""/>
                            <m:endChr m:val="|"/>
                            <m:ctrlPr>
                              <a:rPr lang="en-US" i="1">
                                <a:solidFill>
                                  <a:schemeClr val="accent2">
                                    <a:lumMod val="60000"/>
                                    <a:lumOff val="40000"/>
                                  </a:schemeClr>
                                </a:solidFill>
                                <a:latin typeface="Cambria Math" panose="02040503050406030204" pitchFamily="18" charset="0"/>
                              </a:rPr>
                            </m:ctrlPr>
                          </m:dPr>
                          <m:e>
                            <m:sSup>
                              <m:sSupPr>
                                <m:ctrlPr>
                                  <a:rPr lang="en-US" i="1">
                                    <a:solidFill>
                                      <a:schemeClr val="accent2">
                                        <a:lumMod val="60000"/>
                                        <a:lumOff val="40000"/>
                                      </a:schemeClr>
                                    </a:solidFill>
                                    <a:latin typeface="Cambria Math" panose="02040503050406030204" pitchFamily="18" charset="0"/>
                                  </a:rPr>
                                </m:ctrlPr>
                              </m:sSupPr>
                              <m:e>
                                <m:r>
                                  <a:rPr lang="en-US" i="1">
                                    <a:solidFill>
                                      <a:schemeClr val="accent2">
                                        <a:lumMod val="60000"/>
                                        <a:lumOff val="40000"/>
                                      </a:schemeClr>
                                    </a:solidFill>
                                    <a:latin typeface="Cambria Math"/>
                                  </a:rPr>
                                  <m:t>𝑒</m:t>
                                </m:r>
                              </m:e>
                              <m:sup>
                                <m:r>
                                  <a:rPr lang="en-US" i="1">
                                    <a:solidFill>
                                      <a:schemeClr val="accent2">
                                        <a:lumMod val="60000"/>
                                        <a:lumOff val="40000"/>
                                      </a:schemeClr>
                                    </a:solidFill>
                                    <a:latin typeface="Cambria Math"/>
                                  </a:rPr>
                                  <m:t>−</m:t>
                                </m:r>
                                <m:f>
                                  <m:fPr>
                                    <m:ctrlPr>
                                      <a:rPr lang="en-US" i="1">
                                        <a:solidFill>
                                          <a:schemeClr val="accent2">
                                            <a:lumMod val="60000"/>
                                            <a:lumOff val="40000"/>
                                          </a:schemeClr>
                                        </a:solidFill>
                                        <a:latin typeface="Cambria Math" panose="02040503050406030204" pitchFamily="18" charset="0"/>
                                      </a:rPr>
                                    </m:ctrlPr>
                                  </m:fPr>
                                  <m:num>
                                    <m:r>
                                      <a:rPr lang="en-US" i="1">
                                        <a:solidFill>
                                          <a:schemeClr val="accent2">
                                            <a:lumMod val="60000"/>
                                            <a:lumOff val="40000"/>
                                          </a:schemeClr>
                                        </a:solidFill>
                                        <a:latin typeface="Cambria Math"/>
                                      </a:rPr>
                                      <m:t>1</m:t>
                                    </m:r>
                                  </m:num>
                                  <m:den>
                                    <m:r>
                                      <a:rPr lang="en-US" i="1">
                                        <a:solidFill>
                                          <a:schemeClr val="accent2">
                                            <a:lumMod val="60000"/>
                                            <a:lumOff val="40000"/>
                                          </a:schemeClr>
                                        </a:solidFill>
                                        <a:latin typeface="Cambria Math"/>
                                      </a:rPr>
                                      <m:t>2</m:t>
                                    </m:r>
                                    <m:r>
                                      <a:rPr lang="en-US" i="1">
                                        <a:solidFill>
                                          <a:schemeClr val="accent2">
                                            <a:lumMod val="60000"/>
                                            <a:lumOff val="40000"/>
                                          </a:schemeClr>
                                        </a:solidFill>
                                        <a:latin typeface="Cambria Math"/>
                                      </a:rPr>
                                      <m:t>𝑡</m:t>
                                    </m:r>
                                  </m:den>
                                </m:f>
                                <m:sSup>
                                  <m:sSupPr>
                                    <m:ctrlPr>
                                      <a:rPr lang="en-US" i="1">
                                        <a:solidFill>
                                          <a:schemeClr val="accent2">
                                            <a:lumMod val="60000"/>
                                            <a:lumOff val="40000"/>
                                          </a:schemeClr>
                                        </a:solidFill>
                                        <a:latin typeface="Cambria Math" panose="02040503050406030204" pitchFamily="18" charset="0"/>
                                      </a:rPr>
                                    </m:ctrlPr>
                                  </m:sSupPr>
                                  <m:e>
                                    <m:r>
                                      <a:rPr lang="en-US" i="1">
                                        <a:solidFill>
                                          <a:schemeClr val="accent2">
                                            <a:lumMod val="60000"/>
                                            <a:lumOff val="40000"/>
                                          </a:schemeClr>
                                        </a:solidFill>
                                        <a:latin typeface="Cambria Math"/>
                                      </a:rPr>
                                      <m:t>𝑧</m:t>
                                    </m:r>
                                  </m:e>
                                  <m:sup>
                                    <m:r>
                                      <a:rPr lang="en-US" i="1">
                                        <a:solidFill>
                                          <a:schemeClr val="accent2">
                                            <a:lumMod val="60000"/>
                                            <a:lumOff val="40000"/>
                                          </a:schemeClr>
                                        </a:solidFill>
                                        <a:latin typeface="Cambria Math"/>
                                      </a:rPr>
                                      <m:t>2</m:t>
                                    </m:r>
                                  </m:sup>
                                </m:sSup>
                              </m:sup>
                            </m:sSup>
                          </m:e>
                        </m:d>
                      </m:e>
                      <m:sub>
                        <m:r>
                          <a:rPr lang="en-US" i="1">
                            <a:solidFill>
                              <a:schemeClr val="accent2">
                                <a:lumMod val="60000"/>
                                <a:lumOff val="40000"/>
                              </a:schemeClr>
                            </a:solidFill>
                            <a:latin typeface="Cambria Math"/>
                          </a:rPr>
                          <m:t>0</m:t>
                        </m:r>
                      </m:sub>
                      <m:sup>
                        <m:r>
                          <a:rPr lang="en-US" i="1">
                            <a:solidFill>
                              <a:schemeClr val="accent2">
                                <a:lumMod val="60000"/>
                                <a:lumOff val="40000"/>
                              </a:schemeClr>
                            </a:solidFill>
                            <a:latin typeface="Cambria Math"/>
                          </a:rPr>
                          <m:t>∞</m:t>
                        </m:r>
                      </m:sup>
                    </m:sSubSup>
                    <m:r>
                      <a:rPr lang="en-US" i="1">
                        <a:solidFill>
                          <a:schemeClr val="accent2">
                            <a:lumMod val="60000"/>
                            <a:lumOff val="40000"/>
                          </a:schemeClr>
                        </a:solidFill>
                        <a:latin typeface="Cambria Math"/>
                      </a:rPr>
                      <m:t>=</m:t>
                    </m:r>
                    <m:f>
                      <m:fPr>
                        <m:ctrlPr>
                          <a:rPr lang="en-US" i="1">
                            <a:solidFill>
                              <a:schemeClr val="accent2">
                                <a:lumMod val="60000"/>
                                <a:lumOff val="40000"/>
                              </a:schemeClr>
                            </a:solidFill>
                            <a:latin typeface="Cambria Math" panose="02040503050406030204" pitchFamily="18" charset="0"/>
                          </a:rPr>
                        </m:ctrlPr>
                      </m:fPr>
                      <m:num>
                        <m:rad>
                          <m:radPr>
                            <m:degHide m:val="on"/>
                            <m:ctrlPr>
                              <a:rPr lang="en-US" i="1">
                                <a:solidFill>
                                  <a:schemeClr val="accent2">
                                    <a:lumMod val="60000"/>
                                    <a:lumOff val="40000"/>
                                  </a:schemeClr>
                                </a:solidFill>
                                <a:latin typeface="Cambria Math" panose="02040503050406030204" pitchFamily="18" charset="0"/>
                              </a:rPr>
                            </m:ctrlPr>
                          </m:radPr>
                          <m:deg/>
                          <m:e>
                            <m:r>
                              <a:rPr lang="en-US" i="1">
                                <a:solidFill>
                                  <a:schemeClr val="accent2">
                                    <a:lumMod val="60000"/>
                                    <a:lumOff val="40000"/>
                                  </a:schemeClr>
                                </a:solidFill>
                                <a:latin typeface="Cambria Math"/>
                              </a:rPr>
                              <m:t>2</m:t>
                            </m:r>
                            <m:r>
                              <a:rPr lang="en-US" i="1">
                                <a:solidFill>
                                  <a:schemeClr val="accent2">
                                    <a:lumMod val="60000"/>
                                    <a:lumOff val="40000"/>
                                  </a:schemeClr>
                                </a:solidFill>
                                <a:latin typeface="Cambria Math"/>
                              </a:rPr>
                              <m:t>𝑡</m:t>
                            </m:r>
                          </m:e>
                        </m:rad>
                      </m:num>
                      <m:den>
                        <m:rad>
                          <m:radPr>
                            <m:degHide m:val="on"/>
                            <m:ctrlPr>
                              <a:rPr lang="en-US" i="1">
                                <a:solidFill>
                                  <a:schemeClr val="accent2">
                                    <a:lumMod val="60000"/>
                                    <a:lumOff val="40000"/>
                                  </a:schemeClr>
                                </a:solidFill>
                                <a:latin typeface="Cambria Math" panose="02040503050406030204" pitchFamily="18" charset="0"/>
                              </a:rPr>
                            </m:ctrlPr>
                          </m:radPr>
                          <m:deg/>
                          <m:e>
                            <m:r>
                              <a:rPr lang="en-US" i="1">
                                <a:solidFill>
                                  <a:schemeClr val="accent2">
                                    <a:lumMod val="60000"/>
                                    <a:lumOff val="40000"/>
                                  </a:schemeClr>
                                </a:solidFill>
                                <a:latin typeface="Cambria Math"/>
                              </a:rPr>
                              <m:t>𝜋</m:t>
                            </m:r>
                          </m:e>
                        </m:rad>
                      </m:den>
                    </m:f>
                    <m:r>
                      <a:rPr lang="en-US" i="1">
                        <a:solidFill>
                          <a:schemeClr val="accent2">
                            <a:lumMod val="60000"/>
                            <a:lumOff val="40000"/>
                          </a:schemeClr>
                        </a:solidFill>
                        <a:latin typeface="Cambria Math"/>
                      </a:rPr>
                      <m:t> &lt;∞.</m:t>
                    </m:r>
                  </m:oMath>
                </a14:m>
                <a:endParaRPr lang="en-US" dirty="0">
                  <a:solidFill>
                    <a:schemeClr val="accent2">
                      <a:lumMod val="60000"/>
                      <a:lumOff val="40000"/>
                    </a:schemeClr>
                  </a:solidFill>
                </a:endParaRPr>
              </a:p>
              <a:p>
                <a:r>
                  <a:rPr lang="en-US" dirty="0">
                    <a:solidFill>
                      <a:schemeClr val="accent2">
                        <a:lumMod val="60000"/>
                        <a:lumOff val="40000"/>
                      </a:schemeClr>
                    </a:solidFill>
                  </a:rPr>
                  <a:t>Brownian motion consists of continuous random movement along a one-dimensional number line over continuous time </a:t>
                </a:r>
                <a:r>
                  <a:rPr lang="en-US" i="1" dirty="0">
                    <a:solidFill>
                      <a:schemeClr val="accent2">
                        <a:lumMod val="60000"/>
                        <a:lumOff val="40000"/>
                      </a:schemeClr>
                    </a:solidFill>
                  </a:rPr>
                  <a:t>t</a:t>
                </a:r>
                <a:r>
                  <a:rPr lang="en-US" dirty="0">
                    <a:solidFill>
                      <a:schemeClr val="accent2">
                        <a:lumMod val="60000"/>
                        <a:lumOff val="40000"/>
                      </a:schemeClr>
                    </a:solidFill>
                  </a:rPr>
                  <a:t> ≥ 0.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cstate="print"/>
                <a:stretch>
                  <a:fillRect l="-789" t="-1200"/>
                </a:stretch>
              </a:blipFill>
            </p:spPr>
            <p:txBody>
              <a:bodyPr/>
              <a:lstStyle/>
              <a:p>
                <a:r>
                  <a:rPr lang="en-US">
                    <a:noFill/>
                  </a:rPr>
                  <a:t> </a:t>
                </a:r>
              </a:p>
            </p:txBody>
          </p:sp>
        </mc:Fallback>
      </mc:AlternateContent>
      <p:sp>
        <p:nvSpPr>
          <p:cNvPr id="54274"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427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2133600"/>
            <a:ext cx="7800474" cy="304800"/>
          </a:xfrm>
          <a:prstGeom prst="rect">
            <a:avLst/>
          </a:prstGeom>
          <a:noFill/>
        </p:spPr>
      </p:pic>
      <p:sp>
        <p:nvSpPr>
          <p:cNvPr id="54276" name="Rectangle 4"/>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4277" name="Rectangle 5"/>
          <p:cNvSpPr>
            <a:spLocks noChangeArrowheads="1"/>
          </p:cNvSpPr>
          <p:nvPr/>
        </p:nvSpPr>
        <p:spPr bwMode="auto">
          <a:xfrm>
            <a:off x="0" y="805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4280"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4281" name="Rectangle 9"/>
          <p:cNvSpPr>
            <a:spLocks noChangeArrowheads="1"/>
          </p:cNvSpPr>
          <p:nvPr/>
        </p:nvSpPr>
        <p:spPr bwMode="auto">
          <a:xfrm>
            <a:off x="0" y="6535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a:t>σ-</a:t>
            </a:r>
            <a:r>
              <a:rPr lang="en-US" sz="4000" b="1" dirty="0"/>
              <a:t>algebra and Filtration Properties</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fontScale="85000" lnSpcReduction="20000"/>
              </a:bodyPr>
              <a:lstStyle/>
              <a:p>
                <a:r>
                  <a:rPr lang="en-US" dirty="0">
                    <a:latin typeface="Times New Roman" pitchFamily="18" charset="0"/>
                    <a:cs typeface="Times New Roman" pitchFamily="18" charset="0"/>
                  </a:rPr>
                  <a:t>The set of possible </a:t>
                </a:r>
                <a:r>
                  <a:rPr lang="en-US" dirty="0">
                    <a:solidFill>
                      <a:schemeClr val="tx1"/>
                    </a:solidFill>
                    <a:latin typeface="Times New Roman" pitchFamily="18" charset="0"/>
                    <a:cs typeface="Times New Roman" pitchFamily="18" charset="0"/>
                  </a:rPr>
                  <a:t>events associated with the random variable </a:t>
                </a:r>
                <a:r>
                  <a:rPr lang="en-US" i="1" dirty="0" err="1">
                    <a:solidFill>
                      <a:schemeClr val="tx1"/>
                    </a:solidFill>
                    <a:latin typeface="Times New Roman" pitchFamily="18" charset="0"/>
                    <a:cs typeface="Times New Roman" pitchFamily="18" charset="0"/>
                  </a:rPr>
                  <a:t>X</a:t>
                </a:r>
                <a:r>
                  <a:rPr lang="en-US" baseline="-25000" dirty="0" err="1">
                    <a:solidFill>
                      <a:schemeClr val="tx1"/>
                    </a:solidFill>
                    <a:latin typeface="Times New Roman" pitchFamily="18" charset="0"/>
                    <a:cs typeface="Times New Roman" pitchFamily="18" charset="0"/>
                  </a:rPr>
                  <a:t>t</a:t>
                </a:r>
                <a:r>
                  <a:rPr lang="en-US" dirty="0">
                    <a:solidFill>
                      <a:schemeClr val="tx1"/>
                    </a:solidFill>
                    <a:latin typeface="Times New Roman" pitchFamily="18" charset="0"/>
                    <a:cs typeface="Times New Roman" pitchFamily="18" charset="0"/>
                  </a:rPr>
                  <a:t> is called its </a:t>
                </a:r>
                <a:r>
                  <a:rPr lang="en-US" i="1" dirty="0">
                    <a:solidFill>
                      <a:schemeClr val="tx1"/>
                    </a:solidFill>
                    <a:latin typeface="Times New Roman" pitchFamily="18" charset="0"/>
                    <a:cs typeface="Times New Roman" pitchFamily="18" charset="0"/>
                  </a:rPr>
                  <a:t>σ</a:t>
                </a:r>
                <a:r>
                  <a:rPr lang="en-US" dirty="0">
                    <a:solidFill>
                      <a:schemeClr val="tx1"/>
                    </a:solidFill>
                    <a:latin typeface="Times New Roman" pitchFamily="18" charset="0"/>
                    <a:cs typeface="Times New Roman" pitchFamily="18" charset="0"/>
                  </a:rPr>
                  <a:t>-algebra </a:t>
                </a:r>
                <a14:m>
                  <m:oMath xmlns:m="http://schemas.openxmlformats.org/officeDocument/2006/math">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a:rPr>
                          <m:t>ℱ</m:t>
                        </m:r>
                      </m:e>
                      <m:sub>
                        <m:r>
                          <a:rPr lang="en-US" b="0" i="1" smtClean="0">
                            <a:solidFill>
                              <a:schemeClr val="tx1"/>
                            </a:solidFill>
                            <a:latin typeface="Cambria Math" panose="02040503050406030204" pitchFamily="18" charset="0"/>
                          </a:rPr>
                          <m:t>𝑡</m:t>
                        </m:r>
                        <m:r>
                          <a:rPr lang="en-US" i="1">
                            <a:solidFill>
                              <a:schemeClr val="tx1"/>
                            </a:solidFill>
                            <a:latin typeface="Cambria Math"/>
                          </a:rPr>
                          <m:t> </m:t>
                        </m:r>
                      </m:sub>
                    </m:sSub>
                    <m:r>
                      <a:rPr lang="en-US" b="0" i="0" smtClean="0">
                        <a:solidFill>
                          <a:schemeClr val="tx1"/>
                        </a:solidFill>
                        <a:latin typeface="Cambria Math" panose="02040503050406030204" pitchFamily="18" charset="0"/>
                      </a:rPr>
                      <m:t>.</m:t>
                    </m:r>
                  </m:oMath>
                </a14:m>
                <a:r>
                  <a:rPr lang="en-US" dirty="0">
                    <a:solidFill>
                      <a:schemeClr val="tx1"/>
                    </a:solidFill>
                    <a:latin typeface="Times New Roman" pitchFamily="18" charset="0"/>
                    <a:cs typeface="Times New Roman" pitchFamily="18" charset="0"/>
                  </a:rPr>
                  <a:t>    </a:t>
                </a:r>
              </a:p>
              <a:p>
                <a:r>
                  <a:rPr lang="en-US" dirty="0">
                    <a:solidFill>
                      <a:schemeClr val="tx1"/>
                    </a:solidFill>
                    <a:latin typeface="Times New Roman" pitchFamily="18" charset="0"/>
                    <a:cs typeface="Times New Roman" pitchFamily="18" charset="0"/>
                  </a:rPr>
                  <a:t>A sequence of </a:t>
                </a:r>
                <a:r>
                  <a:rPr lang="en-US" i="1" dirty="0">
                    <a:solidFill>
                      <a:schemeClr val="tx1"/>
                    </a:solidFill>
                    <a:latin typeface="Times New Roman" pitchFamily="18" charset="0"/>
                    <a:cs typeface="Times New Roman" pitchFamily="18" charset="0"/>
                  </a:rPr>
                  <a:t>filtrations    </a:t>
                </a:r>
                <a:r>
                  <a:rPr lang="en-US" baseline="-25000" dirty="0">
                    <a:solidFill>
                      <a:schemeClr val="tx1"/>
                    </a:solidFill>
                    <a:latin typeface="Times New Roman" pitchFamily="18" charset="0"/>
                    <a:cs typeface="Times New Roman" pitchFamily="18" charset="0"/>
                  </a:rPr>
                  <a:t>t</a:t>
                </a:r>
                <a:r>
                  <a:rPr lang="en-US" dirty="0">
                    <a:solidFill>
                      <a:schemeClr val="tx1"/>
                    </a:solidFill>
                    <a:latin typeface="Times New Roman" pitchFamily="18" charset="0"/>
                    <a:cs typeface="Times New Roman" pitchFamily="18" charset="0"/>
                  </a:rPr>
                  <a:t> for a σ-algebra </a:t>
                </a:r>
                <a14:m>
                  <m:oMath xmlns:m="http://schemas.openxmlformats.org/officeDocument/2006/math">
                    <m:r>
                      <a:rPr lang="en-US" i="1" smtClean="0">
                        <a:solidFill>
                          <a:schemeClr val="tx1"/>
                        </a:solidFill>
                        <a:latin typeface="Cambria Math"/>
                      </a:rPr>
                      <m:t>ℱ</m:t>
                    </m:r>
                  </m:oMath>
                </a14:m>
                <a:r>
                  <a:rPr lang="en-US" dirty="0">
                    <a:solidFill>
                      <a:schemeClr val="tx1"/>
                    </a:solidFill>
                    <a:latin typeface="Times New Roman" pitchFamily="18" charset="0"/>
                    <a:cs typeface="Times New Roman" pitchFamily="18" charset="0"/>
                  </a:rPr>
                  <a:t> is a </a:t>
                </a:r>
                <a:r>
                  <a:rPr lang="en-US" dirty="0">
                    <a:latin typeface="Times New Roman" pitchFamily="18" charset="0"/>
                    <a:cs typeface="Times New Roman" pitchFamily="18" charset="0"/>
                  </a:rPr>
                  <a:t>sequence of σ-algebras with the property:</a:t>
                </a:r>
                <a:r>
                  <a:rPr lang="en-US" baseline="30000" dirty="0">
                    <a:latin typeface="Times New Roman" pitchFamily="18" charset="0"/>
                    <a:cs typeface="Times New Roman" pitchFamily="18" charset="0"/>
                  </a:rPr>
                  <a:t> </a:t>
                </a:r>
              </a:p>
              <a:p>
                <a:pPr marL="0" indent="0">
                  <a:lnSpc>
                    <a:spcPct val="70000"/>
                  </a:lnSpc>
                  <a:buNone/>
                </a:pPr>
                <a:endParaRPr lang="en-US" dirty="0">
                  <a:latin typeface="Times New Roman" pitchFamily="18" charset="0"/>
                  <a:cs typeface="Times New Roman" pitchFamily="18" charset="0"/>
                </a:endParaRPr>
              </a:p>
              <a:p>
                <a:pPr>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a:rPr>
                            <m:t>ℱ</m:t>
                          </m:r>
                        </m:e>
                        <m:sub>
                          <m:r>
                            <a:rPr lang="en-US" i="1">
                              <a:latin typeface="Cambria Math"/>
                            </a:rPr>
                            <m:t>0 </m:t>
                          </m:r>
                        </m:sub>
                      </m:sSub>
                      <m:r>
                        <a:rPr lang="en-US" i="1">
                          <a:latin typeface="Cambria Math"/>
                          <a:sym typeface="Symbol"/>
                        </a:rPr>
                        <m:t></m:t>
                      </m:r>
                      <m:r>
                        <a:rPr lang="en-US" i="1">
                          <a:latin typeface="Cambria Math"/>
                        </a:rPr>
                        <m:t> </m:t>
                      </m:r>
                      <m:sSub>
                        <m:sSubPr>
                          <m:ctrlPr>
                            <a:rPr lang="en-US" i="1">
                              <a:latin typeface="Cambria Math" panose="02040503050406030204" pitchFamily="18" charset="0"/>
                            </a:rPr>
                          </m:ctrlPr>
                        </m:sSubPr>
                        <m:e>
                          <m:r>
                            <a:rPr lang="en-US" i="1">
                              <a:latin typeface="Cambria Math"/>
                            </a:rPr>
                            <m:t>ℱ</m:t>
                          </m:r>
                        </m:e>
                        <m:sub>
                          <m:r>
                            <a:rPr lang="en-US" i="1">
                              <a:latin typeface="Cambria Math"/>
                            </a:rPr>
                            <m:t>1 </m:t>
                          </m:r>
                        </m:sub>
                      </m:sSub>
                      <m:r>
                        <a:rPr lang="en-US" i="1">
                          <a:latin typeface="Cambria Math"/>
                          <a:sym typeface="Symbol"/>
                        </a:rPr>
                        <m:t></m:t>
                      </m:r>
                      <m:r>
                        <a:rPr lang="en-US" i="1">
                          <a:latin typeface="Cambria Math"/>
                        </a:rPr>
                        <m:t> </m:t>
                      </m:r>
                      <m:sSub>
                        <m:sSubPr>
                          <m:ctrlPr>
                            <a:rPr lang="en-US" i="1">
                              <a:latin typeface="Cambria Math" panose="02040503050406030204" pitchFamily="18" charset="0"/>
                            </a:rPr>
                          </m:ctrlPr>
                        </m:sSubPr>
                        <m:e>
                          <m:r>
                            <a:rPr lang="en-US" i="1">
                              <a:latin typeface="Cambria Math"/>
                            </a:rPr>
                            <m:t>ℱ</m:t>
                          </m:r>
                        </m:e>
                        <m:sub>
                          <m:r>
                            <a:rPr lang="en-US" i="1">
                              <a:latin typeface="Cambria Math"/>
                            </a:rPr>
                            <m:t>2 </m:t>
                          </m:r>
                        </m:sub>
                      </m:sSub>
                      <m:r>
                        <a:rPr lang="en-US" i="1">
                          <a:latin typeface="Cambria Math"/>
                          <a:sym typeface="Symbol"/>
                        </a:rPr>
                        <m:t></m:t>
                      </m:r>
                      <m:r>
                        <a:rPr lang="en-US" i="1">
                          <a:latin typeface="Cambria Math"/>
                        </a:rPr>
                        <m:t>  ⋯ </m:t>
                      </m:r>
                      <m:r>
                        <a:rPr lang="en-US" i="1">
                          <a:latin typeface="Cambria Math"/>
                          <a:sym typeface="Symbol"/>
                        </a:rPr>
                        <m:t></m:t>
                      </m:r>
                      <m:r>
                        <a:rPr lang="en-US" i="1">
                          <a:latin typeface="Cambria Math"/>
                        </a:rPr>
                        <m:t> </m:t>
                      </m:r>
                      <m:sSub>
                        <m:sSubPr>
                          <m:ctrlPr>
                            <a:rPr lang="en-US" i="1">
                              <a:latin typeface="Cambria Math" panose="02040503050406030204" pitchFamily="18" charset="0"/>
                            </a:rPr>
                          </m:ctrlPr>
                        </m:sSubPr>
                        <m:e>
                          <m:r>
                            <a:rPr lang="en-US" i="1">
                              <a:latin typeface="Cambria Math"/>
                            </a:rPr>
                            <m:t>ℱ</m:t>
                          </m:r>
                        </m:e>
                        <m:sub>
                          <m:r>
                            <a:rPr lang="en-US" i="1">
                              <a:latin typeface="Cambria Math"/>
                            </a:rPr>
                            <m:t> </m:t>
                          </m:r>
                        </m:sub>
                      </m:sSub>
                    </m:oMath>
                  </m:oMathPara>
                </a14:m>
                <a:endParaRPr lang="en-US" dirty="0"/>
              </a:p>
              <a:p>
                <a:pPr>
                  <a:lnSpc>
                    <a:spcPct val="70000"/>
                  </a:lnSpc>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for discrete processes.</a:t>
                </a:r>
              </a:p>
              <a:p>
                <a:r>
                  <a:rPr lang="en-US" dirty="0">
                    <a:latin typeface="Times New Roman" pitchFamily="18" charset="0"/>
                    <a:cs typeface="Times New Roman" pitchFamily="18" charset="0"/>
                  </a:rPr>
                  <a:t> Similarly, continuous processes will have the following property:</a:t>
                </a:r>
              </a:p>
              <a:p>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	for all 0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s</a:t>
                </a:r>
                <a:r>
                  <a:rPr lang="en-US" dirty="0">
                    <a:latin typeface="Times New Roman" pitchFamily="18" charset="0"/>
                    <a:cs typeface="Times New Roman" pitchFamily="18" charset="0"/>
                  </a:rPr>
                  <a:t>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Filtrations can be characterized as the information set required for valuation at any time or state.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a:blip r:embed="rId2"/>
                <a:stretch>
                  <a:fillRect l="-573" t="-2667" b="-1333"/>
                </a:stretch>
              </a:blipFill>
            </p:spPr>
            <p:txBody>
              <a:bodyPr/>
              <a:lstStyle/>
              <a:p>
                <a:r>
                  <a:rPr lang="en-US">
                    <a:noFill/>
                  </a:rPr>
                  <a:t> </a:t>
                </a:r>
              </a:p>
            </p:txBody>
          </p:sp>
        </mc:Fallback>
      </mc:AlternateContent>
      <p:sp>
        <p:nvSpPr>
          <p:cNvPr id="1035" name="Rectangle 1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0" name="Rectangle 16"/>
          <p:cNvSpPr>
            <a:spLocks noChangeArrowheads="1"/>
          </p:cNvSpPr>
          <p:nvPr/>
        </p:nvSpPr>
        <p:spPr bwMode="auto">
          <a:xfrm>
            <a:off x="0" y="6821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6" name="Rectangle 5"/>
              <p:cNvSpPr/>
              <p:nvPr/>
            </p:nvSpPr>
            <p:spPr>
              <a:xfrm>
                <a:off x="3538451" y="2057400"/>
                <a:ext cx="570364"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400" i="1">
                          <a:latin typeface="Cambria Math"/>
                        </a:rPr>
                        <m:t>ℱ</m:t>
                      </m:r>
                      <m:r>
                        <a:rPr lang="en-US" sz="2400" b="0" i="1" smtClean="0">
                          <a:latin typeface="Cambria Math"/>
                        </a:rPr>
                        <m:t>  </m:t>
                      </m:r>
                    </m:oMath>
                  </m:oMathPara>
                </a14:m>
                <a:endParaRPr lang="en-US" sz="2200" dirty="0"/>
              </a:p>
            </p:txBody>
          </p:sp>
        </mc:Choice>
        <mc:Fallback xmlns="">
          <p:sp>
            <p:nvSpPr>
              <p:cNvPr id="6" name="Rectangle 5"/>
              <p:cNvSpPr>
                <a:spLocks noRot="1" noChangeAspect="1" noMove="1" noResize="1" noEditPoints="1" noAdjustHandles="1" noChangeArrowheads="1" noChangeShapeType="1" noTextEdit="1"/>
              </p:cNvSpPr>
              <p:nvPr/>
            </p:nvSpPr>
            <p:spPr>
              <a:xfrm>
                <a:off x="3538452" y="2057401"/>
                <a:ext cx="570364" cy="461665"/>
              </a:xfrm>
              <a:prstGeom prst="rect">
                <a:avLst/>
              </a:prstGeom>
              <a:blipFill rotWithShape="1">
                <a:blip r:embed="rId3" cstate="print"/>
                <a:stretch>
                  <a:fillRect/>
                </a:stretch>
              </a:blipFill>
            </p:spPr>
            <p:txBody>
              <a:bodyPr/>
              <a:lstStyle/>
              <a:p>
                <a:r>
                  <a:rPr lang="en-US">
                    <a:noFill/>
                  </a:rPr>
                  <a:t> </a:t>
                </a:r>
              </a:p>
            </p:txBody>
          </p:sp>
        </mc:Fallback>
      </mc:AlternateContent>
      <p:sp>
        <p:nvSpPr>
          <p:cNvPr id="82946"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294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81400" y="4343400"/>
            <a:ext cx="1600200" cy="688086"/>
          </a:xfrm>
          <a:prstGeom prst="rect">
            <a:avLst/>
          </a:prstGeom>
          <a:noFill/>
        </p:spPr>
      </p:pic>
      <p:sp>
        <p:nvSpPr>
          <p:cNvPr id="82947" name="Rectangle 3"/>
          <p:cNvSpPr>
            <a:spLocks noChangeArrowheads="1"/>
          </p:cNvSpPr>
          <p:nvPr/>
        </p:nvSpPr>
        <p:spPr bwMode="auto">
          <a:xfrm>
            <a:off x="0" y="6821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chemeClr val="accent3"/>
                </a:solidFill>
              </a:rPr>
              <a:t>Brownian Motion</a:t>
            </a:r>
          </a:p>
        </p:txBody>
      </p:sp>
      <p:sp>
        <p:nvSpPr>
          <p:cNvPr id="4" name="Content Placeholder 3"/>
          <p:cNvSpPr>
            <a:spLocks noGrp="1"/>
          </p:cNvSpPr>
          <p:nvPr>
            <p:ph sz="quarter" idx="1"/>
          </p:nvPr>
        </p:nvSpPr>
        <p:spPr/>
        <p:txBody>
          <a:bodyPr/>
          <a:lstStyle/>
          <a:p>
            <a:r>
              <a:rPr lang="en-US" dirty="0"/>
              <a:t>The </a:t>
            </a:r>
            <a:r>
              <a:rPr lang="en-US" i="1" dirty="0"/>
              <a:t>z</a:t>
            </a:r>
            <a:r>
              <a:rPr lang="en-US" dirty="0"/>
              <a:t>-axis for Brownian motion </a:t>
            </a:r>
            <a:r>
              <a:rPr lang="en-US" i="1" dirty="0" err="1"/>
              <a:t>Z</a:t>
            </a:r>
            <a:r>
              <a:rPr lang="en-US" sz="2000" i="1" dirty="0" err="1"/>
              <a:t>t</a:t>
            </a:r>
            <a:r>
              <a:rPr lang="en-US" dirty="0"/>
              <a:t> and time axis allow for </a:t>
            </a:r>
            <a:r>
              <a:rPr lang="en-US" i="1" dirty="0" err="1"/>
              <a:t>Z</a:t>
            </a:r>
            <a:r>
              <a:rPr lang="en-US" sz="2000" i="1" dirty="0" err="1"/>
              <a:t>t</a:t>
            </a:r>
            <a:r>
              <a:rPr lang="en-US" dirty="0"/>
              <a:t> to fluctuate about the </a:t>
            </a:r>
            <a:r>
              <a:rPr lang="en-US" i="1" dirty="0"/>
              <a:t>z</a:t>
            </a:r>
            <a:r>
              <a:rPr lang="en-US" dirty="0"/>
              <a:t>-axis in a random but continuous way. </a:t>
            </a:r>
          </a:p>
          <a:p>
            <a:r>
              <a:rPr lang="en-US" dirty="0"/>
              <a:t>A specific history ω in the sample space Ω for Brownian motion results in a particular Brownian motion path </a:t>
            </a:r>
            <a:r>
              <a:rPr lang="en-US" i="1" dirty="0" err="1"/>
              <a:t>Z</a:t>
            </a:r>
            <a:r>
              <a:rPr lang="en-US" sz="2000" i="1" dirty="0" err="1"/>
              <a:t>t</a:t>
            </a:r>
            <a:r>
              <a:rPr lang="en-US" dirty="0"/>
              <a:t>(ω).</a:t>
            </a:r>
          </a:p>
          <a:p>
            <a:r>
              <a:rPr lang="en-US" dirty="0"/>
              <a:t>One can graph Brownian motion </a:t>
            </a:r>
            <a:r>
              <a:rPr lang="en-US" i="1" dirty="0" err="1"/>
              <a:t>Z</a:t>
            </a:r>
            <a:r>
              <a:rPr lang="en-US" sz="2000" i="1" dirty="0" err="1"/>
              <a:t>t</a:t>
            </a:r>
            <a:r>
              <a:rPr lang="en-US" dirty="0"/>
              <a:t>(ω) versus time </a:t>
            </a:r>
            <a:r>
              <a:rPr lang="en-US" i="1" dirty="0"/>
              <a:t>t</a:t>
            </a:r>
            <a:r>
              <a:rPr lang="en-US" dirty="0"/>
              <a:t> for a specific history ω.  See the next slide for the graph:</a:t>
            </a:r>
          </a:p>
        </p:txBody>
      </p:sp>
    </p:spTree>
    <p:extLst>
      <p:ext uri="{BB962C8B-B14F-4D97-AF65-F5344CB8AC3E}">
        <p14:creationId xmlns:p14="http://schemas.microsoft.com/office/powerpoint/2010/main" val="8938243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Brownian Motion (continued)</a:t>
            </a:r>
          </a:p>
        </p:txBody>
      </p:sp>
      <p:graphicFrame>
        <p:nvGraphicFramePr>
          <p:cNvPr id="27650" name="Object 2"/>
          <p:cNvGraphicFramePr>
            <a:graphicFrameLocks noGrp="1" noChangeAspect="1"/>
          </p:cNvGraphicFramePr>
          <p:nvPr>
            <p:ph sz="quarter" idx="1"/>
          </p:nvPr>
        </p:nvGraphicFramePr>
        <p:xfrm>
          <a:off x="1575594" y="1563687"/>
          <a:ext cx="5956300" cy="4498975"/>
        </p:xfrm>
        <a:graphic>
          <a:graphicData uri="http://schemas.openxmlformats.org/presentationml/2006/ole">
            <mc:AlternateContent xmlns:mc="http://schemas.openxmlformats.org/markup-compatibility/2006">
              <mc:Choice xmlns:v="urn:schemas-microsoft-com:vml" Requires="v">
                <p:oleObj spid="_x0000_s7170" name="Document" r:id="rId3" imgW="5956042" imgH="4498533" progId="Word.Document.12">
                  <p:embed/>
                </p:oleObj>
              </mc:Choice>
              <mc:Fallback>
                <p:oleObj name="Document" r:id="rId3" imgW="5956042" imgH="4498533" progId="Word.Document.12">
                  <p:embed/>
                  <p:pic>
                    <p:nvPicPr>
                      <p:cNvPr id="0" name="Picture 7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5594" y="1563687"/>
                        <a:ext cx="595630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Rectangle 3"/>
          <p:cNvSpPr/>
          <p:nvPr/>
        </p:nvSpPr>
        <p:spPr>
          <a:xfrm>
            <a:off x="2590800" y="1600200"/>
            <a:ext cx="377026" cy="369332"/>
          </a:xfrm>
          <a:prstGeom prst="rect">
            <a:avLst/>
          </a:prstGeom>
        </p:spPr>
        <p:txBody>
          <a:bodyPr wrap="none">
            <a:spAutoFit/>
          </a:bodyPr>
          <a:lstStyle/>
          <a:p>
            <a:r>
              <a:rPr lang="en-US" i="1" dirty="0" err="1"/>
              <a:t>Z</a:t>
            </a:r>
            <a:r>
              <a:rPr lang="en-US" i="1" baseline="-25000" dirty="0" err="1"/>
              <a:t>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Brownian Motion Characteristics</a:t>
            </a:r>
          </a:p>
        </p:txBody>
      </p:sp>
      <p:sp>
        <p:nvSpPr>
          <p:cNvPr id="3" name="Content Placeholder 2"/>
          <p:cNvSpPr>
            <a:spLocks noGrp="1"/>
          </p:cNvSpPr>
          <p:nvPr>
            <p:ph sz="quarter" idx="1"/>
          </p:nvPr>
        </p:nvSpPr>
        <p:spPr>
          <a:xfrm>
            <a:off x="228600" y="1527048"/>
            <a:ext cx="8686800" cy="4572000"/>
          </a:xfrm>
        </p:spPr>
        <p:txBody>
          <a:bodyPr>
            <a:normAutofit fontScale="92500" lnSpcReduction="10000"/>
          </a:bodyPr>
          <a:lstStyle/>
          <a:p>
            <a:r>
              <a:rPr lang="en-US" dirty="0"/>
              <a:t>Brownian motion is continuous everywhere and differentiable nowhere</a:t>
            </a:r>
          </a:p>
          <a:p>
            <a:pPr lvl="1"/>
            <a:r>
              <a:rPr lang="en-US" dirty="0"/>
              <a:t>B-m never </a:t>
            </a:r>
            <a:r>
              <a:rPr lang="en-US" dirty="0" err="1"/>
              <a:t>smooths</a:t>
            </a:r>
            <a:r>
              <a:rPr lang="en-US" dirty="0"/>
              <a:t> under Newtonian calculus</a:t>
            </a:r>
          </a:p>
          <a:p>
            <a:pPr lvl="1"/>
            <a:r>
              <a:rPr lang="en-US" dirty="0"/>
              <a:t>This is because along any interval of time </a:t>
            </a:r>
            <a:r>
              <a:rPr lang="en-US" dirty="0" err="1"/>
              <a:t>Δ</a:t>
            </a:r>
            <a:r>
              <a:rPr lang="en-US" i="1" dirty="0" err="1"/>
              <a:t>t</a:t>
            </a:r>
            <a:r>
              <a:rPr lang="en-US" dirty="0"/>
              <a:t>, the change in height of the Brownian motion, </a:t>
            </a:r>
            <a:r>
              <a:rPr lang="en-US" i="1" dirty="0" err="1"/>
              <a:t>Z</a:t>
            </a:r>
            <a:r>
              <a:rPr lang="en-US" i="1" baseline="-25000" dirty="0" err="1"/>
              <a:t>t+Δt</a:t>
            </a:r>
            <a:r>
              <a:rPr lang="en-US" dirty="0"/>
              <a:t> – </a:t>
            </a:r>
            <a:r>
              <a:rPr lang="en-US" dirty="0" err="1"/>
              <a:t>Z</a:t>
            </a:r>
            <a:r>
              <a:rPr lang="en-US" i="1" baseline="-25000" dirty="0" err="1"/>
              <a:t>t</a:t>
            </a:r>
            <a:r>
              <a:rPr lang="en-US" dirty="0"/>
              <a:t>, is on the order of its standard deviation, which equals      . Thus, (</a:t>
            </a:r>
            <a:r>
              <a:rPr lang="en-US" i="1" dirty="0" err="1"/>
              <a:t>Z</a:t>
            </a:r>
            <a:r>
              <a:rPr lang="en-US" i="1" baseline="-25000" dirty="0" err="1"/>
              <a:t>t+Δt</a:t>
            </a:r>
            <a:r>
              <a:rPr lang="en-US" dirty="0"/>
              <a:t> – </a:t>
            </a:r>
            <a:r>
              <a:rPr lang="en-US" dirty="0" err="1"/>
              <a:t>Z</a:t>
            </a:r>
            <a:r>
              <a:rPr lang="en-US" i="1" baseline="-25000" dirty="0" err="1"/>
              <a:t>t</a:t>
            </a:r>
            <a:r>
              <a:rPr lang="en-US" dirty="0"/>
              <a:t>)</a:t>
            </a:r>
            <a:r>
              <a:rPr lang="en-US" i="1" dirty="0"/>
              <a:t>/</a:t>
            </a:r>
            <a:r>
              <a:rPr lang="en-US" i="1" dirty="0" err="1"/>
              <a:t>Δt</a:t>
            </a:r>
            <a:r>
              <a:rPr lang="en-US" dirty="0"/>
              <a:t> is on the order of        , which approaches infinity as </a:t>
            </a:r>
            <a:r>
              <a:rPr lang="en-US" i="1" dirty="0" err="1"/>
              <a:t>Δt</a:t>
            </a:r>
            <a:r>
              <a:rPr lang="en-US" i="1" dirty="0"/>
              <a:t> → 0.</a:t>
            </a:r>
            <a:r>
              <a:rPr lang="en-US" dirty="0"/>
              <a:t> </a:t>
            </a:r>
          </a:p>
          <a:p>
            <a:pPr lvl="1"/>
            <a:r>
              <a:rPr lang="en-US" dirty="0"/>
              <a:t>This means that the average rate of change of Brownian motion over any time interval approaches infinity as the width of the time interval approaches zero. </a:t>
            </a:r>
          </a:p>
          <a:p>
            <a:pPr lvl="1"/>
            <a:r>
              <a:rPr lang="en-US" dirty="0"/>
              <a:t>Thus, we see in Figure 3 that Brownian motion is a </a:t>
            </a:r>
            <a:r>
              <a:rPr lang="en-US" i="1" dirty="0"/>
              <a:t>fractal</a:t>
            </a:r>
          </a:p>
          <a:p>
            <a:r>
              <a:rPr lang="en-US" dirty="0"/>
              <a:t>Once a Brownian motion hits a given value, it will return to that value infinitely often.</a:t>
            </a:r>
          </a:p>
          <a:p>
            <a:endParaRPr lang="en-US" dirty="0"/>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57600" y="3276600"/>
            <a:ext cx="257175" cy="200025"/>
          </a:xfrm>
          <a:prstGeom prst="rect">
            <a:avLst/>
          </a:prstGeom>
          <a:noFill/>
        </p:spPr>
      </p:pic>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229600" y="3200400"/>
            <a:ext cx="409575" cy="200025"/>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Brownian Motion: Illustration</a:t>
            </a:r>
          </a:p>
        </p:txBody>
      </p:sp>
      <p:sp>
        <p:nvSpPr>
          <p:cNvPr id="3" name="Content Placeholder 2"/>
          <p:cNvSpPr>
            <a:spLocks noGrp="1"/>
          </p:cNvSpPr>
          <p:nvPr>
            <p:ph sz="quarter" idx="1"/>
          </p:nvPr>
        </p:nvSpPr>
        <p:spPr/>
        <p:txBody>
          <a:bodyPr/>
          <a:lstStyle/>
          <a:p>
            <a:r>
              <a:rPr lang="en-US" dirty="0"/>
              <a:t>A stock price </a:t>
            </a:r>
            <a:r>
              <a:rPr lang="en-US" i="1" dirty="0"/>
              <a:t>S</a:t>
            </a:r>
            <a:r>
              <a:rPr lang="en-US" i="1" baseline="-25000" dirty="0"/>
              <a:t>t</a:t>
            </a:r>
            <a:r>
              <a:rPr lang="en-US" dirty="0"/>
              <a:t> follows a Brownian motion process with:</a:t>
            </a:r>
          </a:p>
          <a:p>
            <a:pPr>
              <a:buNone/>
            </a:pPr>
            <a:r>
              <a:rPr lang="en-US" dirty="0"/>
              <a:t>				S</a:t>
            </a:r>
            <a:r>
              <a:rPr lang="en-US" sz="1600" dirty="0"/>
              <a:t>0</a:t>
            </a:r>
            <a:r>
              <a:rPr lang="en-US" dirty="0"/>
              <a:t> = $50  </a:t>
            </a:r>
            <a:r>
              <a:rPr lang="en-US" i="1" dirty="0">
                <a:sym typeface="Symbol"/>
              </a:rPr>
              <a:t></a:t>
            </a:r>
            <a:r>
              <a:rPr lang="en-US" baseline="30000" dirty="0"/>
              <a:t>2</a:t>
            </a:r>
            <a:r>
              <a:rPr lang="en-US" dirty="0"/>
              <a:t> = 4. </a:t>
            </a:r>
          </a:p>
          <a:p>
            <a:r>
              <a:rPr lang="en-US" dirty="0"/>
              <a:t>Find the probability that the S</a:t>
            </a:r>
            <a:r>
              <a:rPr lang="en-US" sz="1600" dirty="0"/>
              <a:t>3</a:t>
            </a:r>
            <a:r>
              <a:rPr lang="en-US" dirty="0"/>
              <a:t> &lt; $56 </a:t>
            </a:r>
          </a:p>
          <a:p>
            <a:r>
              <a:rPr lang="en-US" dirty="0"/>
              <a:t>Since </a:t>
            </a:r>
            <a:r>
              <a:rPr lang="en-US" i="1" dirty="0"/>
              <a:t>S</a:t>
            </a:r>
            <a:r>
              <a:rPr lang="en-US" i="1" baseline="-25000" dirty="0"/>
              <a:t>t</a:t>
            </a:r>
            <a:r>
              <a:rPr lang="en-US" i="1" dirty="0"/>
              <a:t> ~ N(50, 4t),</a:t>
            </a:r>
            <a:r>
              <a:rPr lang="en-US" dirty="0"/>
              <a:t> then </a:t>
            </a:r>
            <a:r>
              <a:rPr lang="en-US" i="1" dirty="0"/>
              <a:t>S</a:t>
            </a:r>
            <a:r>
              <a:rPr lang="en-US" i="1" baseline="-25000" dirty="0"/>
              <a:t>3</a:t>
            </a:r>
            <a:r>
              <a:rPr lang="en-US" i="1" dirty="0"/>
              <a:t> ~ N(50, 12). </a:t>
            </a:r>
          </a:p>
          <a:p>
            <a:r>
              <a:rPr lang="en-US" dirty="0"/>
              <a:t>Using a standard z-Table, we find this probability :</a:t>
            </a:r>
          </a:p>
        </p:txBody>
      </p:sp>
      <p:sp>
        <p:nvSpPr>
          <p:cNvPr id="56322"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63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9600" y="4648200"/>
            <a:ext cx="7981950" cy="762000"/>
          </a:xfrm>
          <a:prstGeom prst="rect">
            <a:avLst/>
          </a:prstGeom>
          <a:noFill/>
        </p:spPr>
      </p:pic>
      <p:sp>
        <p:nvSpPr>
          <p:cNvPr id="665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656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0" y="4800600"/>
            <a:ext cx="152400" cy="321733"/>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Brownian Motion Processes with Drift</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lnSpcReduction="10000"/>
              </a:bodyPr>
              <a:lstStyle/>
              <a:p>
                <a:r>
                  <a:rPr lang="en-US" dirty="0"/>
                  <a:t>Standard models for Brownian motion with Drift:</a:t>
                </a:r>
              </a:p>
              <a:p>
                <a:endParaRPr lang="en-US" dirty="0"/>
              </a:p>
              <a:p>
                <a:endParaRPr lang="en-US" dirty="0"/>
              </a:p>
              <a:p>
                <a:endParaRPr lang="en-US" dirty="0"/>
              </a:p>
              <a:p>
                <a:r>
                  <a:rPr lang="en-US" dirty="0"/>
                  <a:t>The second is called geometric Brownian motion (or geometric Wiener process)</a:t>
                </a:r>
              </a:p>
              <a:p>
                <a:r>
                  <a:rPr lang="en-US" dirty="0"/>
                  <a:t>The following is an </a:t>
                </a:r>
                <a:r>
                  <a:rPr lang="en-US" dirty="0" err="1"/>
                  <a:t>Itô</a:t>
                </a:r>
                <a:r>
                  <a:rPr lang="en-US" dirty="0"/>
                  <a:t> process:</a:t>
                </a:r>
              </a:p>
              <a:p>
                <a:pPr marL="0" indent="0">
                  <a:buNone/>
                </a:pPr>
                <a:r>
                  <a:rPr lang="en-US" dirty="0"/>
                  <a:t>    </a:t>
                </a:r>
                <a14:m>
                  <m:oMath xmlns:m="http://schemas.openxmlformats.org/officeDocument/2006/math">
                    <m:r>
                      <a:rPr lang="en-US" b="0" i="0" smtClean="0">
                        <a:latin typeface="Cambria Math"/>
                      </a:rPr>
                      <m:t>             </m:t>
                    </m:r>
                    <m:r>
                      <a:rPr lang="en-US" b="0" i="1" smtClean="0">
                        <a:latin typeface="Cambria Math"/>
                      </a:rPr>
                      <m:t>𝑑</m:t>
                    </m:r>
                    <m:sSub>
                      <m:sSubPr>
                        <m:ctrlPr>
                          <a:rPr lang="en-US" b="0" i="1" smtClean="0">
                            <a:latin typeface="Cambria Math" panose="02040503050406030204" pitchFamily="18" charset="0"/>
                          </a:rPr>
                        </m:ctrlPr>
                      </m:sSubPr>
                      <m:e>
                        <m:r>
                          <a:rPr lang="en-US" b="0" i="1" smtClean="0">
                            <a:latin typeface="Cambria Math"/>
                          </a:rPr>
                          <m:t>𝑆</m:t>
                        </m:r>
                      </m:e>
                      <m:sub>
                        <m:r>
                          <a:rPr lang="en-US" b="0" i="1" smtClean="0">
                            <a:latin typeface="Cambria Math"/>
                          </a:rPr>
                          <m:t>𝑡</m:t>
                        </m:r>
                      </m:sub>
                    </m:sSub>
                    <m:r>
                      <a:rPr lang="en-US" b="0" i="1" smtClean="0">
                        <a:latin typeface="Cambria Math"/>
                      </a:rPr>
                      <m:t>=</m:t>
                    </m:r>
                    <m:r>
                      <a:rPr lang="en-US" b="0" i="1" smtClean="0">
                        <a:latin typeface="Cambria Math"/>
                      </a:rPr>
                      <m:t>𝑎</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𝑆</m:t>
                            </m:r>
                          </m:e>
                          <m:sub>
                            <m:r>
                              <a:rPr lang="en-US" b="0" i="1" smtClean="0">
                                <a:latin typeface="Cambria Math"/>
                              </a:rPr>
                              <m:t>𝑡</m:t>
                            </m:r>
                          </m:sub>
                        </m:sSub>
                        <m:r>
                          <a:rPr lang="en-US" b="0" i="1" smtClean="0">
                            <a:latin typeface="Cambria Math"/>
                          </a:rPr>
                          <m:t>,</m:t>
                        </m:r>
                        <m:r>
                          <a:rPr lang="en-US" b="0" i="1" smtClean="0">
                            <a:latin typeface="Cambria Math"/>
                          </a:rPr>
                          <m:t>𝑡</m:t>
                        </m:r>
                      </m:e>
                    </m:d>
                    <m:r>
                      <a:rPr lang="en-US" b="0" i="1" smtClean="0">
                        <a:latin typeface="Cambria Math"/>
                      </a:rPr>
                      <m:t>𝑑𝑡</m:t>
                    </m:r>
                    <m:r>
                      <a:rPr lang="en-US" b="0" i="1" smtClean="0">
                        <a:latin typeface="Cambria Math"/>
                      </a:rPr>
                      <m:t>+</m:t>
                    </m:r>
                    <m:r>
                      <a:rPr lang="en-US" b="0" i="1" smtClean="0">
                        <a:latin typeface="Cambria Math"/>
                      </a:rPr>
                      <m:t>𝑏</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𝑆</m:t>
                            </m:r>
                          </m:e>
                          <m:sub>
                            <m:r>
                              <a:rPr lang="en-US" b="0" i="1" smtClean="0">
                                <a:latin typeface="Cambria Math"/>
                              </a:rPr>
                              <m:t>𝑡</m:t>
                            </m:r>
                          </m:sub>
                        </m:sSub>
                        <m:r>
                          <a:rPr lang="en-US" b="0" i="1" smtClean="0">
                            <a:latin typeface="Cambria Math"/>
                          </a:rPr>
                          <m:t>,</m:t>
                        </m:r>
                        <m:r>
                          <a:rPr lang="en-US" b="0" i="1" smtClean="0">
                            <a:latin typeface="Cambria Math"/>
                          </a:rPr>
                          <m:t>𝑡</m:t>
                        </m:r>
                      </m:e>
                    </m:d>
                    <m:r>
                      <a:rPr lang="en-US" b="0" i="1" smtClean="0">
                        <a:latin typeface="Cambria Math"/>
                      </a:rPr>
                      <m:t>𝑑</m:t>
                    </m:r>
                    <m:sSub>
                      <m:sSubPr>
                        <m:ctrlPr>
                          <a:rPr lang="en-US" b="0" i="1" smtClean="0">
                            <a:latin typeface="Cambria Math" panose="02040503050406030204" pitchFamily="18" charset="0"/>
                          </a:rPr>
                        </m:ctrlPr>
                      </m:sSubPr>
                      <m:e>
                        <m:r>
                          <a:rPr lang="en-US" b="0" i="1" smtClean="0">
                            <a:latin typeface="Cambria Math"/>
                          </a:rPr>
                          <m:t>𝑍</m:t>
                        </m:r>
                      </m:e>
                      <m:sub>
                        <m:r>
                          <a:rPr lang="en-US" b="0" i="1" smtClean="0">
                            <a:latin typeface="Cambria Math"/>
                          </a:rPr>
                          <m:t>𝑡</m:t>
                        </m:r>
                      </m:sub>
                    </m:sSub>
                  </m:oMath>
                </a14:m>
                <a:endParaRPr lang="en-US" dirty="0"/>
              </a:p>
              <a:p>
                <a:pPr marL="0" indent="0">
                  <a:buNone/>
                </a:pPr>
                <a:r>
                  <a:rPr lang="en-US" dirty="0"/>
                  <a:t>   </a:t>
                </a:r>
                <a:r>
                  <a:rPr lang="en-US" dirty="0">
                    <a:solidFill>
                      <a:schemeClr val="accent2">
                        <a:lumMod val="60000"/>
                        <a:lumOff val="40000"/>
                      </a:schemeClr>
                    </a:solidFill>
                  </a:rPr>
                  <a:t>The values a and b represent drift and variability, which may be either constants or change over time.</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3" cstate="print"/>
                <a:stretch>
                  <a:fillRect l="-1362" t="-2000" r="-287"/>
                </a:stretch>
              </a:blipFill>
            </p:spPr>
            <p:txBody>
              <a:bodyPr/>
              <a:lstStyle/>
              <a:p>
                <a:r>
                  <a:rPr lang="en-US" dirty="0">
                    <a:noFill/>
                  </a:rPr>
                  <a:t> </a:t>
                </a:r>
              </a:p>
            </p:txBody>
          </p:sp>
        </mc:Fallback>
      </mc:AlternateContent>
      <p:graphicFrame>
        <p:nvGraphicFramePr>
          <p:cNvPr id="65538" name="Object 2"/>
          <p:cNvGraphicFramePr>
            <a:graphicFrameLocks noChangeAspect="1"/>
          </p:cNvGraphicFramePr>
          <p:nvPr/>
        </p:nvGraphicFramePr>
        <p:xfrm>
          <a:off x="2895600" y="2209800"/>
          <a:ext cx="2600326" cy="533400"/>
        </p:xfrm>
        <a:graphic>
          <a:graphicData uri="http://schemas.openxmlformats.org/presentationml/2006/ole">
            <mc:AlternateContent xmlns:mc="http://schemas.openxmlformats.org/markup-compatibility/2006">
              <mc:Choice xmlns:v="urn:schemas-microsoft-com:vml" Requires="v">
                <p:oleObj spid="_x0000_s8194" name="Equation" r:id="rId4" imgW="1052596" imgH="216318" progId="">
                  <p:embed/>
                </p:oleObj>
              </mc:Choice>
              <mc:Fallback>
                <p:oleObj name="Equation" r:id="rId4" imgW="1052596" imgH="216318" progId="">
                  <p:embed/>
                  <p:pic>
                    <p:nvPicPr>
                      <p:cNvPr id="0" name="Picture 2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209800"/>
                        <a:ext cx="2600326"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5539" name="Object 3"/>
          <p:cNvGraphicFramePr>
            <a:graphicFrameLocks noChangeAspect="1"/>
          </p:cNvGraphicFramePr>
          <p:nvPr/>
        </p:nvGraphicFramePr>
        <p:xfrm>
          <a:off x="2819401" y="2819400"/>
          <a:ext cx="2763371" cy="457200"/>
        </p:xfrm>
        <a:graphic>
          <a:graphicData uri="http://schemas.openxmlformats.org/presentationml/2006/ole">
            <mc:AlternateContent xmlns:mc="http://schemas.openxmlformats.org/markup-compatibility/2006">
              <mc:Choice xmlns:v="urn:schemas-microsoft-com:vml" Requires="v">
                <p:oleObj spid="_x0000_s8195" name="Equation" r:id="rId6" imgW="1304484" imgH="216318" progId="">
                  <p:embed/>
                </p:oleObj>
              </mc:Choice>
              <mc:Fallback>
                <p:oleObj name="Equation" r:id="rId6" imgW="1304484" imgH="216318" progId="">
                  <p:embed/>
                  <p:pic>
                    <p:nvPicPr>
                      <p:cNvPr id="0" name="Picture 2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9401" y="2819400"/>
                        <a:ext cx="276337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a:t>D.  Option Pricing: A Heuristic Derivation of Black </a:t>
            </a:r>
            <a:r>
              <a:rPr lang="en-US" b="1" dirty="0" err="1"/>
              <a:t>Scholes</a:t>
            </a:r>
            <a:endParaRPr lang="en-US" dirty="0"/>
          </a:p>
        </p:txBody>
      </p:sp>
      <p:sp>
        <p:nvSpPr>
          <p:cNvPr id="3" name="Content Placeholder 2"/>
          <p:cNvSpPr>
            <a:spLocks noGrp="1"/>
          </p:cNvSpPr>
          <p:nvPr>
            <p:ph sz="quarter" idx="1"/>
          </p:nvPr>
        </p:nvSpPr>
        <p:spPr>
          <a:xfrm>
            <a:off x="301752" y="1752600"/>
            <a:ext cx="8503920" cy="4346448"/>
          </a:xfrm>
        </p:spPr>
        <p:txBody>
          <a:bodyPr/>
          <a:lstStyle/>
          <a:p>
            <a:r>
              <a:rPr lang="en-US" dirty="0"/>
              <a:t>The expected future value of the call is:</a:t>
            </a:r>
          </a:p>
          <a:p>
            <a:endParaRPr lang="en-US" dirty="0"/>
          </a:p>
        </p:txBody>
      </p:sp>
      <p:sp>
        <p:nvSpPr>
          <p:cNvPr id="66562"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65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 y="2286000"/>
            <a:ext cx="6724650" cy="1066800"/>
          </a:xfrm>
          <a:prstGeom prst="rect">
            <a:avLst/>
          </a:prstGeom>
          <a:noFill/>
        </p:spPr>
      </p:pic>
      <p:sp>
        <p:nvSpPr>
          <p:cNvPr id="66563" name="Rectangle 3"/>
          <p:cNvSpPr>
            <a:spLocks noChangeArrowheads="1"/>
          </p:cNvSpPr>
          <p:nvPr/>
        </p:nvSpPr>
        <p:spPr bwMode="auto">
          <a:xfrm>
            <a:off x="457201" y="805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66565"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656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0" y="3657600"/>
            <a:ext cx="7977867" cy="990600"/>
          </a:xfrm>
          <a:prstGeom prst="rect">
            <a:avLst/>
          </a:prstGeom>
          <a:noFill/>
        </p:spPr>
      </p:pic>
      <p:sp>
        <p:nvSpPr>
          <p:cNvPr id="66566" name="Rectangle 6"/>
          <p:cNvSpPr>
            <a:spLocks noChangeArrowheads="1"/>
          </p:cNvSpPr>
          <p:nvPr/>
        </p:nvSpPr>
        <p:spPr bwMode="auto">
          <a:xfrm>
            <a:off x="457201" y="805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US" b="1" dirty="0"/>
              <a:t>The Stock Price Process in a Black-Scholes Environment</a:t>
            </a:r>
          </a:p>
        </p:txBody>
      </p:sp>
      <p:sp>
        <p:nvSpPr>
          <p:cNvPr id="67586"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8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90" name="Rectangle 6"/>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91" name="Rectangle 7"/>
          <p:cNvSpPr>
            <a:spLocks noChangeArrowheads="1"/>
          </p:cNvSpPr>
          <p:nvPr/>
        </p:nvSpPr>
        <p:spPr bwMode="auto">
          <a:xfrm>
            <a:off x="457201" y="17393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Content Placeholder 8"/>
          <p:cNvSpPr>
            <a:spLocks noGrp="1"/>
          </p:cNvSpPr>
          <p:nvPr>
            <p:ph sz="quarter" idx="1"/>
          </p:nvPr>
        </p:nvSpPr>
        <p:spPr/>
        <p:txBody>
          <a:bodyPr/>
          <a:lstStyle/>
          <a:p>
            <a:r>
              <a:rPr lang="en-US" dirty="0"/>
              <a:t>Assume that the stock price follows a geometric Brownian motion process:</a:t>
            </a:r>
          </a:p>
          <a:p>
            <a:endParaRPr lang="en-US" dirty="0"/>
          </a:p>
          <a:p>
            <a:endParaRPr lang="en-US" dirty="0"/>
          </a:p>
          <a:p>
            <a:r>
              <a:rPr lang="en-US" dirty="0"/>
              <a:t>                                   or:</a:t>
            </a:r>
          </a:p>
        </p:txBody>
      </p:sp>
      <p:sp>
        <p:nvSpPr>
          <p:cNvPr id="716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4600" y="2438400"/>
            <a:ext cx="2391508" cy="685800"/>
          </a:xfrm>
          <a:prstGeom prst="rect">
            <a:avLst/>
          </a:prstGeom>
          <a:noFill/>
        </p:spPr>
      </p:pic>
      <p:sp>
        <p:nvSpPr>
          <p:cNvPr id="71683"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16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8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0400" y="4648200"/>
            <a:ext cx="1066800" cy="540512"/>
          </a:xfrm>
          <a:prstGeom prst="rect">
            <a:avLst/>
          </a:prstGeom>
          <a:noFill/>
        </p:spPr>
      </p:pic>
      <p:sp>
        <p:nvSpPr>
          <p:cNvPr id="7168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86"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590800" y="3962400"/>
            <a:ext cx="2389909" cy="457200"/>
          </a:xfrm>
          <a:prstGeom prst="rect">
            <a:avLst/>
          </a:prstGeom>
          <a:noFill/>
        </p:spPr>
      </p:pic>
      <p:sp>
        <p:nvSpPr>
          <p:cNvPr id="71688" name="Rectangle 8"/>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US" b="1" dirty="0"/>
              <a:t>Estimating Exercise Probability in a Black-Scholes Environment</a:t>
            </a:r>
          </a:p>
        </p:txBody>
      </p:sp>
      <p:sp>
        <p:nvSpPr>
          <p:cNvPr id="67586"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8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90" name="Rectangle 6"/>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7591" name="Rectangle 7"/>
          <p:cNvSpPr>
            <a:spLocks noChangeArrowheads="1"/>
          </p:cNvSpPr>
          <p:nvPr/>
        </p:nvSpPr>
        <p:spPr bwMode="auto">
          <a:xfrm>
            <a:off x="457201" y="17393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Content Placeholder 8"/>
          <p:cNvSpPr>
            <a:spLocks noGrp="1"/>
          </p:cNvSpPr>
          <p:nvPr>
            <p:ph sz="quarter" idx="1"/>
          </p:nvPr>
        </p:nvSpPr>
        <p:spPr/>
        <p:txBody>
          <a:bodyPr/>
          <a:lstStyle/>
          <a:p>
            <a:endParaRPr lang="en-US" dirty="0"/>
          </a:p>
          <a:p>
            <a:endParaRPr lang="en-US" dirty="0"/>
          </a:p>
        </p:txBody>
      </p:sp>
      <p:graphicFrame>
        <p:nvGraphicFramePr>
          <p:cNvPr id="74753" name="Object 1"/>
          <p:cNvGraphicFramePr>
            <a:graphicFrameLocks noChangeAspect="1"/>
          </p:cNvGraphicFramePr>
          <p:nvPr/>
        </p:nvGraphicFramePr>
        <p:xfrm>
          <a:off x="-73001" y="2597150"/>
          <a:ext cx="9261559" cy="2584450"/>
        </p:xfrm>
        <a:graphic>
          <a:graphicData uri="http://schemas.openxmlformats.org/presentationml/2006/ole">
            <mc:AlternateContent xmlns:mc="http://schemas.openxmlformats.org/markup-compatibility/2006">
              <mc:Choice xmlns:v="urn:schemas-microsoft-com:vml" Requires="v">
                <p:oleObj spid="_x0000_s9218" name="Document" r:id="rId3" imgW="5956042" imgH="1661351" progId="Word.Document.12">
                  <p:embed/>
                </p:oleObj>
              </mc:Choice>
              <mc:Fallback>
                <p:oleObj name="Document" r:id="rId3" imgW="5956042" imgH="1661351" progId="Word.Documen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01" y="2597150"/>
                        <a:ext cx="9261559" cy="258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Expected Expiry Date Call Value</a:t>
            </a:r>
          </a:p>
        </p:txBody>
      </p:sp>
      <p:sp>
        <p:nvSpPr>
          <p:cNvPr id="3" name="Content Placeholder 2"/>
          <p:cNvSpPr>
            <a:spLocks noGrp="1"/>
          </p:cNvSpPr>
          <p:nvPr>
            <p:ph sz="quarter" idx="1"/>
          </p:nvPr>
        </p:nvSpPr>
        <p:spPr>
          <a:xfrm>
            <a:off x="301752" y="1527048"/>
            <a:ext cx="8503920" cy="4797552"/>
          </a:xfrm>
        </p:spPr>
        <p:txBody>
          <a:bodyPr/>
          <a:lstStyle/>
          <a:p>
            <a:r>
              <a:rPr lang="en-US" dirty="0"/>
              <a:t>The following calculates the expected value of the call contingent on its exercise:</a:t>
            </a:r>
          </a:p>
          <a:p>
            <a:endParaRPr lang="en-US" dirty="0"/>
          </a:p>
          <a:p>
            <a:endParaRPr lang="en-US" dirty="0"/>
          </a:p>
          <a:p>
            <a:endParaRPr lang="en-US" dirty="0"/>
          </a:p>
          <a:p>
            <a:endParaRPr lang="en-US" dirty="0"/>
          </a:p>
          <a:p>
            <a:r>
              <a:rPr lang="en-US" dirty="0"/>
              <a:t>With new random variable                   , we have:</a:t>
            </a:r>
          </a:p>
        </p:txBody>
      </p:sp>
      <p:sp>
        <p:nvSpPr>
          <p:cNvPr id="68610"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860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92570" y="2438400"/>
            <a:ext cx="4493172" cy="914400"/>
          </a:xfrm>
          <a:prstGeom prst="rect">
            <a:avLst/>
          </a:prstGeom>
          <a:noFill/>
        </p:spPr>
      </p:pic>
      <p:graphicFrame>
        <p:nvGraphicFramePr>
          <p:cNvPr id="68611" name="Object 3"/>
          <p:cNvGraphicFramePr>
            <a:graphicFrameLocks noChangeAspect="1"/>
          </p:cNvGraphicFramePr>
          <p:nvPr/>
        </p:nvGraphicFramePr>
        <p:xfrm>
          <a:off x="2438401" y="3352800"/>
          <a:ext cx="4468573" cy="838200"/>
        </p:xfrm>
        <a:graphic>
          <a:graphicData uri="http://schemas.openxmlformats.org/presentationml/2006/ole">
            <mc:AlternateContent xmlns:mc="http://schemas.openxmlformats.org/markup-compatibility/2006">
              <mc:Choice xmlns:v="urn:schemas-microsoft-com:vml" Requires="v">
                <p:oleObj spid="_x0000_s10242" name="Equation" r:id="rId4" imgW="2580500" imgH="483471" progId="">
                  <p:embed/>
                </p:oleObj>
              </mc:Choice>
              <mc:Fallback>
                <p:oleObj name="Equation" r:id="rId4" imgW="2580500" imgH="483471" progId="">
                  <p:embed/>
                  <p:pic>
                    <p:nvPicPr>
                      <p:cNvPr id="0" name="Picture 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1" y="3352800"/>
                        <a:ext cx="446857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8613" name="Rectangle 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8612" name="Picture 4"/>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00050" y="4876800"/>
            <a:ext cx="4343400" cy="914400"/>
          </a:xfrm>
          <a:prstGeom prst="rect">
            <a:avLst/>
          </a:prstGeom>
          <a:noFill/>
        </p:spPr>
      </p:pic>
      <p:sp>
        <p:nvSpPr>
          <p:cNvPr id="68615" name="Rectangle 7"/>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8614" name="Picture 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648200" y="5410200"/>
            <a:ext cx="3962400" cy="914400"/>
          </a:xfrm>
          <a:prstGeom prst="rect">
            <a:avLst/>
          </a:prstGeom>
          <a:noFill/>
        </p:spPr>
      </p:pic>
      <p:sp>
        <p:nvSpPr>
          <p:cNvPr id="68616" name="Rectangle 8"/>
          <p:cNvSpPr>
            <a:spLocks noChangeArrowheads="1"/>
          </p:cNvSpPr>
          <p:nvPr/>
        </p:nvSpPr>
        <p:spPr bwMode="auto">
          <a:xfrm>
            <a:off x="0" y="8726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68686" name="Rectangle 7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8685" name="Picture 77"/>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4800599" y="4495800"/>
            <a:ext cx="1451429" cy="381000"/>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Expected Expiry Date Call Value, cont.</a:t>
            </a:r>
            <a:endParaRPr lang="en-US" dirty="0"/>
          </a:p>
        </p:txBody>
      </p:sp>
      <p:sp>
        <p:nvSpPr>
          <p:cNvPr id="3" name="Content Placeholder 2"/>
          <p:cNvSpPr>
            <a:spLocks noGrp="1"/>
          </p:cNvSpPr>
          <p:nvPr>
            <p:ph sz="quarter" idx="1"/>
          </p:nvPr>
        </p:nvSpPr>
        <p:spPr>
          <a:xfrm>
            <a:off x="301752" y="1447800"/>
            <a:ext cx="8503920" cy="4651248"/>
          </a:xfrm>
        </p:spPr>
        <p:txBody>
          <a:bodyPr/>
          <a:lstStyle/>
          <a:p>
            <a:r>
              <a:rPr lang="en-US" dirty="0"/>
              <a:t>With </a:t>
            </a:r>
            <a:r>
              <a:rPr lang="en-US" i="1" dirty="0"/>
              <a:t>d</a:t>
            </a:r>
            <a:r>
              <a:rPr lang="en-US" baseline="-25000" dirty="0"/>
              <a:t>1 </a:t>
            </a:r>
            <a:r>
              <a:rPr lang="en-US" dirty="0"/>
              <a:t>= </a:t>
            </a:r>
            <a:r>
              <a:rPr lang="en-US" i="1" dirty="0"/>
              <a:t>d</a:t>
            </a:r>
            <a:r>
              <a:rPr lang="en-US" baseline="-25000" dirty="0"/>
              <a:t>2</a:t>
            </a:r>
            <a:r>
              <a:rPr lang="en-US" dirty="0"/>
              <a:t> + σ     ,  the expected expiry date call value equals:</a:t>
            </a:r>
          </a:p>
          <a:p>
            <a:endParaRPr lang="en-US" dirty="0"/>
          </a:p>
          <a:p>
            <a:endParaRPr lang="en-US" dirty="0"/>
          </a:p>
          <a:p>
            <a:r>
              <a:rPr lang="en-US" dirty="0"/>
              <a:t>And we discount to get the Black-</a:t>
            </a:r>
            <a:r>
              <a:rPr lang="en-US" dirty="0" err="1"/>
              <a:t>Scholes</a:t>
            </a:r>
            <a:r>
              <a:rPr lang="en-US" dirty="0"/>
              <a:t> model:</a:t>
            </a:r>
          </a:p>
          <a:p>
            <a:endParaRPr lang="en-US" dirty="0"/>
          </a:p>
        </p:txBody>
      </p:sp>
      <p:sp>
        <p:nvSpPr>
          <p:cNvPr id="69634"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6"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96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5800" y="2362200"/>
            <a:ext cx="7606392" cy="990600"/>
          </a:xfrm>
          <a:prstGeom prst="rect">
            <a:avLst/>
          </a:prstGeom>
          <a:noFill/>
        </p:spPr>
      </p:pic>
      <p:sp>
        <p:nvSpPr>
          <p:cNvPr id="6963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963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48000" y="1472566"/>
            <a:ext cx="457200" cy="480060"/>
          </a:xfrm>
          <a:prstGeom prst="rect">
            <a:avLst/>
          </a:prstGeom>
          <a:noFill/>
        </p:spPr>
      </p:pic>
      <p:graphicFrame>
        <p:nvGraphicFramePr>
          <p:cNvPr id="69639" name="Object 7"/>
          <p:cNvGraphicFramePr>
            <a:graphicFrameLocks noChangeAspect="1"/>
          </p:cNvGraphicFramePr>
          <p:nvPr/>
        </p:nvGraphicFramePr>
        <p:xfrm>
          <a:off x="2133601" y="4038600"/>
          <a:ext cx="3664767" cy="914400"/>
        </p:xfrm>
        <a:graphic>
          <a:graphicData uri="http://schemas.openxmlformats.org/presentationml/2006/ole">
            <mc:AlternateContent xmlns:mc="http://schemas.openxmlformats.org/markup-compatibility/2006">
              <mc:Choice xmlns:v="urn:schemas-microsoft-com:vml" Requires="v">
                <p:oleObj spid="_x0000_s11266" name="Equation" r:id="rId5" imgW="1621956" imgH="404515" progId="">
                  <p:embed/>
                </p:oleObj>
              </mc:Choice>
              <mc:Fallback>
                <p:oleObj name="Equation" r:id="rId5" imgW="1621956" imgH="404515" progId="">
                  <p:embed/>
                  <p:pic>
                    <p:nvPicPr>
                      <p:cNvPr id="0" name="Picture 8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1" y="4038600"/>
                        <a:ext cx="366476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Illustration: The Sample Space in a Two Period Random Walk</a:t>
            </a:r>
            <a:br>
              <a:rPr lang="en-US" dirty="0"/>
            </a:br>
            <a:endParaRPr lang="en-US" dirty="0"/>
          </a:p>
        </p:txBody>
      </p:sp>
      <p:sp>
        <p:nvSpPr>
          <p:cNvPr id="19458"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1" name="Rectangle 5"/>
          <p:cNvSpPr>
            <a:spLocks noChangeArrowheads="1"/>
          </p:cNvSpPr>
          <p:nvPr/>
        </p:nvSpPr>
        <p:spPr bwMode="auto">
          <a:xfrm>
            <a:off x="0" y="10250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6"/>
          <p:cNvSpPr>
            <a:spLocks noGrp="1"/>
          </p:cNvSpPr>
          <p:nvPr>
            <p:ph sz="quarter" idx="1"/>
          </p:nvPr>
        </p:nvSpPr>
        <p:spPr/>
        <p:txBody>
          <a:bodyPr/>
          <a:lstStyle/>
          <a:p>
            <a:r>
              <a:rPr lang="en-US" sz="2800" dirty="0"/>
              <a:t>The sample space for a simple binomial process over two periods is:</a:t>
            </a:r>
          </a:p>
          <a:p>
            <a:pPr>
              <a:buNone/>
            </a:pPr>
            <a:endParaRPr lang="en-US" dirty="0"/>
          </a:p>
          <a:p>
            <a:pPr algn="ctr">
              <a:buNone/>
            </a:pPr>
            <a:r>
              <a:rPr lang="en-US" sz="3200" dirty="0"/>
              <a:t>Ω = {(1,1), (1,-1), (-1,1), (-1,-1)}.</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90600"/>
          </a:xfrm>
        </p:spPr>
        <p:txBody>
          <a:bodyPr>
            <a:normAutofit fontScale="90000"/>
          </a:bodyPr>
          <a:lstStyle/>
          <a:p>
            <a:r>
              <a:rPr lang="en-US" b="1" dirty="0"/>
              <a:t>Observations Concerning </a:t>
            </a:r>
            <a:r>
              <a:rPr lang="en-US" b="1" i="1" dirty="0"/>
              <a:t>N</a:t>
            </a:r>
            <a:r>
              <a:rPr lang="en-US" b="1" dirty="0"/>
              <a:t>(</a:t>
            </a:r>
            <a:r>
              <a:rPr lang="en-US" b="1" i="1" dirty="0"/>
              <a:t>d</a:t>
            </a:r>
            <a:r>
              <a:rPr lang="en-US" b="1" baseline="-25000" dirty="0"/>
              <a:t>1</a:t>
            </a:r>
            <a:r>
              <a:rPr lang="en-US" b="1" dirty="0"/>
              <a:t>) and </a:t>
            </a:r>
            <a:r>
              <a:rPr lang="en-US" b="1" i="1" dirty="0"/>
              <a:t>N</a:t>
            </a:r>
            <a:r>
              <a:rPr lang="en-US" b="1" dirty="0"/>
              <a:t>(</a:t>
            </a:r>
            <a:r>
              <a:rPr lang="en-US" b="1" i="1" dirty="0"/>
              <a:t>d</a:t>
            </a:r>
            <a:r>
              <a:rPr lang="en-US" b="1" baseline="-25000" dirty="0"/>
              <a:t>2</a:t>
            </a:r>
            <a:r>
              <a:rPr lang="en-US" b="1" dirty="0"/>
              <a:t>)</a:t>
            </a:r>
          </a:p>
        </p:txBody>
      </p:sp>
      <p:sp>
        <p:nvSpPr>
          <p:cNvPr id="3" name="Content Placeholder 2"/>
          <p:cNvSpPr>
            <a:spLocks noGrp="1"/>
          </p:cNvSpPr>
          <p:nvPr>
            <p:ph sz="quarter" idx="1"/>
          </p:nvPr>
        </p:nvSpPr>
        <p:spPr/>
        <p:txBody>
          <a:bodyPr>
            <a:normAutofit lnSpcReduction="10000"/>
          </a:bodyPr>
          <a:lstStyle/>
          <a:p>
            <a:pPr lvl="0"/>
            <a:r>
              <a:rPr lang="en-US" dirty="0"/>
              <a:t>The probability that the stock price at time </a:t>
            </a:r>
            <a:r>
              <a:rPr lang="en-US" i="1" dirty="0"/>
              <a:t>T</a:t>
            </a:r>
            <a:r>
              <a:rPr lang="en-US" dirty="0"/>
              <a:t> will exceed the exercise price </a:t>
            </a:r>
            <a:r>
              <a:rPr lang="en-US" i="1" dirty="0"/>
              <a:t>X</a:t>
            </a:r>
            <a:r>
              <a:rPr lang="en-US" dirty="0"/>
              <a:t> of the call is </a:t>
            </a:r>
            <a:r>
              <a:rPr lang="en-US" i="1" dirty="0"/>
              <a:t>P</a:t>
            </a:r>
            <a:r>
              <a:rPr lang="en-US" dirty="0"/>
              <a:t>[</a:t>
            </a:r>
            <a:r>
              <a:rPr lang="en-US" i="1" dirty="0"/>
              <a:t>S</a:t>
            </a:r>
            <a:r>
              <a:rPr lang="en-US" baseline="-25000" dirty="0"/>
              <a:t>T</a:t>
            </a:r>
            <a:r>
              <a:rPr lang="en-US" dirty="0"/>
              <a:t> &gt; </a:t>
            </a:r>
            <a:r>
              <a:rPr lang="en-US" i="1" dirty="0"/>
              <a:t>X</a:t>
            </a:r>
            <a:r>
              <a:rPr lang="en-US" dirty="0"/>
              <a:t>] = </a:t>
            </a:r>
            <a:r>
              <a:rPr lang="en-US" i="1" dirty="0"/>
              <a:t>N</a:t>
            </a:r>
            <a:r>
              <a:rPr lang="en-US" dirty="0"/>
              <a:t>(</a:t>
            </a:r>
            <a:r>
              <a:rPr lang="en-US" i="1" dirty="0"/>
              <a:t>d</a:t>
            </a:r>
            <a:r>
              <a:rPr lang="en-US" baseline="-25000" dirty="0"/>
              <a:t>2</a:t>
            </a:r>
            <a:r>
              <a:rPr lang="en-US" dirty="0"/>
              <a:t>). </a:t>
            </a:r>
          </a:p>
          <a:p>
            <a:pPr lvl="0"/>
            <a:r>
              <a:rPr lang="en-US" dirty="0"/>
              <a:t>The expected value of the stock conditional on the stock's price </a:t>
            </a:r>
            <a:r>
              <a:rPr lang="en-US" i="1" dirty="0"/>
              <a:t>S</a:t>
            </a:r>
            <a:r>
              <a:rPr lang="en-US" baseline="-25000" dirty="0"/>
              <a:t>T</a:t>
            </a:r>
            <a:r>
              <a:rPr lang="en-US" dirty="0"/>
              <a:t> exceeding the exercise price of the call is:</a:t>
            </a:r>
          </a:p>
          <a:p>
            <a:pPr>
              <a:buNone/>
            </a:pPr>
            <a:r>
              <a:rPr lang="en-US" dirty="0"/>
              <a:t> </a:t>
            </a:r>
          </a:p>
          <a:p>
            <a:pPr>
              <a:buNone/>
            </a:pPr>
            <a:endParaRPr lang="en-US" dirty="0"/>
          </a:p>
          <a:p>
            <a:pPr>
              <a:buNone/>
            </a:pPr>
            <a:r>
              <a:rPr lang="en-US" dirty="0"/>
              <a:t> </a:t>
            </a:r>
          </a:p>
          <a:p>
            <a:pPr>
              <a:buNone/>
            </a:pPr>
            <a:r>
              <a:rPr lang="en-US" dirty="0"/>
              <a:t> </a:t>
            </a:r>
          </a:p>
          <a:p>
            <a:endParaRPr lang="en-US" dirty="0"/>
          </a:p>
        </p:txBody>
      </p:sp>
      <p:sp>
        <p:nvSpPr>
          <p:cNvPr id="70658"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065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76400" y="4114800"/>
            <a:ext cx="5193552" cy="838200"/>
          </a:xfrm>
          <a:prstGeom prst="rect">
            <a:avLst/>
          </a:prstGeom>
          <a:noFill/>
        </p:spPr>
      </p:pic>
      <p:sp>
        <p:nvSpPr>
          <p:cNvPr id="70659" name="Rectangle 3"/>
          <p:cNvSpPr>
            <a:spLocks noChangeArrowheads="1"/>
          </p:cNvSpPr>
          <p:nvPr/>
        </p:nvSpPr>
        <p:spPr bwMode="auto">
          <a:xfrm>
            <a:off x="457201" y="7583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0661"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0662" name="Rectangle 6"/>
          <p:cNvSpPr>
            <a:spLocks noChangeArrowheads="1"/>
          </p:cNvSpPr>
          <p:nvPr/>
        </p:nvSpPr>
        <p:spPr bwMode="auto">
          <a:xfrm>
            <a:off x="457201" y="9392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0664"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14400"/>
          </a:xfrm>
        </p:spPr>
        <p:txBody>
          <a:bodyPr>
            <a:normAutofit/>
          </a:bodyPr>
          <a:lstStyle/>
          <a:p>
            <a:r>
              <a:rPr lang="en-US" b="1" dirty="0"/>
              <a:t>Observations Concerning </a:t>
            </a:r>
            <a:r>
              <a:rPr lang="en-US" b="1" i="1" dirty="0" err="1"/>
              <a:t>c</a:t>
            </a:r>
            <a:r>
              <a:rPr lang="en-US" b="1" baseline="-25000" dirty="0" err="1"/>
              <a:t>T</a:t>
            </a:r>
            <a:r>
              <a:rPr lang="en-US" b="1" dirty="0"/>
              <a:t> and </a:t>
            </a:r>
            <a:r>
              <a:rPr lang="en-US" b="1" i="1" dirty="0"/>
              <a:t>c</a:t>
            </a:r>
            <a:r>
              <a:rPr lang="en-US" b="1" baseline="-25000" dirty="0"/>
              <a:t>0</a:t>
            </a:r>
            <a:endParaRPr lang="en-US" b="1" dirty="0"/>
          </a:p>
        </p:txBody>
      </p:sp>
      <p:sp>
        <p:nvSpPr>
          <p:cNvPr id="3" name="Content Placeholder 2"/>
          <p:cNvSpPr>
            <a:spLocks noGrp="1"/>
          </p:cNvSpPr>
          <p:nvPr>
            <p:ph sz="quarter" idx="1"/>
          </p:nvPr>
        </p:nvSpPr>
        <p:spPr/>
        <p:txBody>
          <a:bodyPr>
            <a:normAutofit fontScale="92500" lnSpcReduction="10000"/>
          </a:bodyPr>
          <a:lstStyle/>
          <a:p>
            <a:pPr lvl="0"/>
            <a:r>
              <a:rPr lang="en-US" dirty="0"/>
              <a:t>The expected expiry date call value is simply the product of the probability of call exercise and the expected value of the stock conditional on the stock's price exceeding the exercise price of the call, minus the expected exercise price paid at time </a:t>
            </a:r>
            <a:r>
              <a:rPr lang="en-US" i="1" dirty="0"/>
              <a:t>T</a:t>
            </a:r>
            <a:r>
              <a:rPr lang="en-US" dirty="0"/>
              <a:t>:</a:t>
            </a:r>
          </a:p>
          <a:p>
            <a:pPr lvl="0"/>
            <a:endParaRPr lang="en-US" dirty="0"/>
          </a:p>
          <a:p>
            <a:pPr lvl="0"/>
            <a:endParaRPr lang="en-US" dirty="0"/>
          </a:p>
          <a:p>
            <a:pPr>
              <a:buNone/>
            </a:pPr>
            <a:r>
              <a:rPr lang="en-US" dirty="0"/>
              <a:t> </a:t>
            </a:r>
          </a:p>
          <a:p>
            <a:pPr lvl="0"/>
            <a:r>
              <a:rPr lang="en-US" dirty="0"/>
              <a:t>The present value of the call is simply the discounted value of its expected future value:</a:t>
            </a:r>
          </a:p>
          <a:p>
            <a:pPr>
              <a:buNone/>
            </a:pPr>
            <a:r>
              <a:rPr lang="en-US" dirty="0"/>
              <a:t> </a:t>
            </a:r>
          </a:p>
          <a:p>
            <a:endParaRPr lang="en-US" dirty="0"/>
          </a:p>
        </p:txBody>
      </p:sp>
      <p:sp>
        <p:nvSpPr>
          <p:cNvPr id="70658"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0659" name="Rectangle 3"/>
          <p:cNvSpPr>
            <a:spLocks noChangeArrowheads="1"/>
          </p:cNvSpPr>
          <p:nvPr/>
        </p:nvSpPr>
        <p:spPr bwMode="auto">
          <a:xfrm>
            <a:off x="457201" y="7583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0661"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0660"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5800" y="3429000"/>
            <a:ext cx="9509761" cy="1066800"/>
          </a:xfrm>
          <a:prstGeom prst="rect">
            <a:avLst/>
          </a:prstGeom>
          <a:noFill/>
        </p:spPr>
      </p:pic>
      <p:sp>
        <p:nvSpPr>
          <p:cNvPr id="70662" name="Rectangle 6"/>
          <p:cNvSpPr>
            <a:spLocks noChangeArrowheads="1"/>
          </p:cNvSpPr>
          <p:nvPr/>
        </p:nvSpPr>
        <p:spPr bwMode="auto">
          <a:xfrm>
            <a:off x="457201" y="9392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0664"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0663"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1" y="5638800"/>
            <a:ext cx="7972927" cy="304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066800"/>
          </a:xfrm>
        </p:spPr>
        <p:txBody>
          <a:bodyPr>
            <a:normAutofit fontScale="90000"/>
          </a:bodyPr>
          <a:lstStyle/>
          <a:p>
            <a:r>
              <a:rPr lang="en-US" b="1" dirty="0"/>
              <a:t>Illustration: The </a:t>
            </a:r>
            <a:r>
              <a:rPr lang="el-GR" b="1" dirty="0"/>
              <a:t>σ-</a:t>
            </a:r>
            <a:r>
              <a:rPr lang="en-US" b="1" dirty="0"/>
              <a:t>algebra in a Two Period Random Walk</a:t>
            </a:r>
            <a:endParaRPr lang="en-US" dirty="0"/>
          </a:p>
        </p:txBody>
      </p:sp>
      <p:sp>
        <p:nvSpPr>
          <p:cNvPr id="3" name="Content Placeholder 2"/>
          <p:cNvSpPr>
            <a:spLocks noGrp="1"/>
          </p:cNvSpPr>
          <p:nvPr>
            <p:ph sz="quarter" idx="1"/>
          </p:nvPr>
        </p:nvSpPr>
        <p:spPr/>
        <p:txBody>
          <a:bodyPr/>
          <a:lstStyle/>
          <a:p>
            <a:endParaRPr lang="en-US" dirty="0"/>
          </a:p>
          <a:p>
            <a:r>
              <a:rPr lang="en-US" dirty="0"/>
              <a:t>The time zero σ-algebra consists simply of:</a:t>
            </a:r>
          </a:p>
          <a:p>
            <a:endParaRPr lang="en-US" dirty="0"/>
          </a:p>
          <a:p>
            <a:r>
              <a:rPr lang="en-US" dirty="0"/>
              <a:t>The time one σ-algebra expands to:</a:t>
            </a:r>
          </a:p>
          <a:p>
            <a:endParaRPr lang="en-US" dirty="0"/>
          </a:p>
        </p:txBody>
      </p:sp>
      <p:sp>
        <p:nvSpPr>
          <p:cNvPr id="79874"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 y="5029202"/>
            <a:ext cx="8536931" cy="1133475"/>
          </a:xfrm>
          <a:prstGeom prst="rect">
            <a:avLst/>
          </a:prstGeom>
          <a:noFill/>
        </p:spPr>
      </p:pic>
      <p:sp>
        <p:nvSpPr>
          <p:cNvPr id="79875" name="Rectangle 3"/>
          <p:cNvSpPr>
            <a:spLocks noChangeArrowheads="1"/>
          </p:cNvSpPr>
          <p:nvPr/>
        </p:nvSpPr>
        <p:spPr bwMode="auto">
          <a:xfrm>
            <a:off x="0" y="10250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9877"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9880"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9885"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4" name="Picture 1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20253" y="3657600"/>
            <a:ext cx="6376736" cy="381000"/>
          </a:xfrm>
          <a:prstGeom prst="rect">
            <a:avLst/>
          </a:prstGeom>
          <a:noFill/>
        </p:spPr>
      </p:pic>
      <p:sp>
        <p:nvSpPr>
          <p:cNvPr id="79887" name="Rectangle 1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6" name="Picture 1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23750" y="2514600"/>
            <a:ext cx="1900989" cy="457200"/>
          </a:xfrm>
          <a:prstGeom prst="rect">
            <a:avLst/>
          </a:prstGeom>
          <a:noFill/>
        </p:spPr>
      </p:pic>
      <p:sp>
        <p:nvSpPr>
          <p:cNvPr id="79888" name="Rectangle 16"/>
          <p:cNvSpPr>
            <a:spLocks noChangeArrowheads="1"/>
          </p:cNvSpPr>
          <p:nvPr/>
        </p:nvSpPr>
        <p:spPr bwMode="auto">
          <a:xfrm>
            <a:off x="0" y="453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Random Walks and Markov Processes</a:t>
            </a:r>
          </a:p>
        </p:txBody>
      </p:sp>
      <p:sp>
        <p:nvSpPr>
          <p:cNvPr id="2050"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mc:AlternateContent xmlns:mc="http://schemas.openxmlformats.org/markup-compatibility/2006" xmlns:a14="http://schemas.microsoft.com/office/drawing/2010/main">
        <mc:Choice Requires="a14">
          <p:sp>
            <p:nvSpPr>
              <p:cNvPr id="4" name="Rectangle 3"/>
              <p:cNvSpPr/>
              <p:nvPr/>
            </p:nvSpPr>
            <p:spPr>
              <a:xfrm>
                <a:off x="1143000" y="5105400"/>
                <a:ext cx="6324600" cy="55399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3000" i="1">
                          <a:latin typeface="Cambria Math"/>
                        </a:rPr>
                        <m:t>𝑃</m:t>
                      </m:r>
                      <m:d>
                        <m:dPr>
                          <m:ctrlPr>
                            <a:rPr lang="en-US" sz="3000" i="1">
                              <a:latin typeface="Cambria Math" panose="02040503050406030204" pitchFamily="18" charset="0"/>
                            </a:rPr>
                          </m:ctrlPr>
                        </m:dPr>
                        <m:e>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𝑡</m:t>
                              </m:r>
                            </m:sub>
                          </m:sSub>
                        </m:e>
                        <m:e>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0</m:t>
                              </m:r>
                            </m:sub>
                          </m:sSub>
                          <m:r>
                            <a:rPr lang="en-US" sz="3000" i="1">
                              <a:latin typeface="Cambria Math"/>
                            </a:rPr>
                            <m:t>,</m:t>
                          </m:r>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1</m:t>
                              </m:r>
                            </m:sub>
                          </m:sSub>
                          <m:r>
                            <a:rPr lang="en-US" sz="3000" i="1">
                              <a:latin typeface="Cambria Math"/>
                            </a:rPr>
                            <m:t>,…,</m:t>
                          </m:r>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𝑠</m:t>
                              </m:r>
                            </m:sub>
                          </m:sSub>
                        </m:e>
                      </m:d>
                      <m:r>
                        <a:rPr lang="en-US" sz="3000" i="1">
                          <a:latin typeface="Cambria Math"/>
                        </a:rPr>
                        <m:t>=</m:t>
                      </m:r>
                      <m:r>
                        <a:rPr lang="en-US" sz="3000" i="1">
                          <a:latin typeface="Cambria Math"/>
                        </a:rPr>
                        <m:t>𝑃</m:t>
                      </m:r>
                      <m:d>
                        <m:dPr>
                          <m:ctrlPr>
                            <a:rPr lang="en-US" sz="3000" i="1">
                              <a:latin typeface="Cambria Math" panose="02040503050406030204" pitchFamily="18" charset="0"/>
                            </a:rPr>
                          </m:ctrlPr>
                        </m:dPr>
                        <m:e>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𝑡</m:t>
                              </m:r>
                            </m:sub>
                          </m:sSub>
                        </m:e>
                        <m:e>
                          <m:sSub>
                            <m:sSubPr>
                              <m:ctrlPr>
                                <a:rPr lang="en-US" sz="3000" i="1">
                                  <a:latin typeface="Cambria Math" panose="02040503050406030204" pitchFamily="18" charset="0"/>
                                </a:rPr>
                              </m:ctrlPr>
                            </m:sSubPr>
                            <m:e>
                              <m:r>
                                <a:rPr lang="en-US" sz="3000" i="1">
                                  <a:latin typeface="Cambria Math"/>
                                </a:rPr>
                                <m:t>𝑋</m:t>
                              </m:r>
                            </m:e>
                            <m:sub>
                              <m:r>
                                <a:rPr lang="en-US" sz="3000" i="1">
                                  <a:latin typeface="Cambria Math"/>
                                </a:rPr>
                                <m:t>𝑠</m:t>
                              </m:r>
                            </m:sub>
                          </m:sSub>
                        </m:e>
                      </m:d>
                      <m:r>
                        <a:rPr lang="en-US" sz="3000" i="1">
                          <a:latin typeface="Cambria Math"/>
                        </a:rPr>
                        <m:t> ∀</m:t>
                      </m:r>
                      <m:r>
                        <a:rPr lang="en-US" sz="3000" i="1">
                          <a:latin typeface="Cambria Math"/>
                        </a:rPr>
                        <m:t>𝑠</m:t>
                      </m:r>
                      <m:r>
                        <a:rPr lang="en-US" sz="3000" i="1">
                          <a:latin typeface="Cambria Math"/>
                        </a:rPr>
                        <m:t>&lt;</m:t>
                      </m:r>
                      <m:r>
                        <a:rPr lang="en-US" sz="3000" i="1">
                          <a:latin typeface="Cambria Math"/>
                        </a:rPr>
                        <m:t>𝑡</m:t>
                      </m:r>
                    </m:oMath>
                  </m:oMathPara>
                </a14:m>
                <a:endParaRPr lang="en-US" sz="3000" dirty="0"/>
              </a:p>
            </p:txBody>
          </p:sp>
        </mc:Choice>
        <mc:Fallback xmlns="">
          <p:sp>
            <p:nvSpPr>
              <p:cNvPr id="4" name="Rectangle 3"/>
              <p:cNvSpPr>
                <a:spLocks noRot="1" noChangeAspect="1" noMove="1" noResize="1" noEditPoints="1" noAdjustHandles="1" noChangeArrowheads="1" noChangeShapeType="1" noTextEdit="1"/>
              </p:cNvSpPr>
              <p:nvPr/>
            </p:nvSpPr>
            <p:spPr>
              <a:xfrm>
                <a:off x="1143000" y="5105400"/>
                <a:ext cx="6324600" cy="553998"/>
              </a:xfrm>
              <a:prstGeom prst="rect">
                <a:avLst/>
              </a:prstGeom>
              <a:blipFill rotWithShape="1">
                <a:blip r:embed="rId2" cstate="print"/>
                <a:stretch>
                  <a:fillRect/>
                </a:stretch>
              </a:blipFill>
            </p:spPr>
            <p:txBody>
              <a:bodyPr/>
              <a:lstStyle/>
              <a:p>
                <a:r>
                  <a:rPr lang="en-US">
                    <a:noFill/>
                  </a:rPr>
                  <a:t> </a:t>
                </a:r>
              </a:p>
            </p:txBody>
          </p:sp>
        </mc:Fallback>
      </mc:AlternateContent>
      <p:sp>
        <p:nvSpPr>
          <p:cNvPr id="7" name="Content Placeholder 6"/>
          <p:cNvSpPr>
            <a:spLocks noGrp="1"/>
          </p:cNvSpPr>
          <p:nvPr>
            <p:ph sz="quarter" idx="1"/>
          </p:nvPr>
        </p:nvSpPr>
        <p:spPr/>
        <p:txBody>
          <a:bodyPr/>
          <a:lstStyle/>
          <a:p>
            <a:endParaRPr lang="en-US" i="1" dirty="0"/>
          </a:p>
          <a:p>
            <a:r>
              <a:rPr lang="en-US" i="1" dirty="0"/>
              <a:t>Random walk</a:t>
            </a:r>
            <a:r>
              <a:rPr lang="en-US" dirty="0"/>
              <a:t>: A stochastic process with independent increments.</a:t>
            </a:r>
            <a:endParaRPr lang="en-US" i="1" dirty="0"/>
          </a:p>
          <a:p>
            <a:r>
              <a:rPr lang="en-US" i="1" dirty="0"/>
              <a:t>Markov Process</a:t>
            </a:r>
            <a:r>
              <a:rPr lang="en-US" dirty="0"/>
              <a:t>: A stochastic process in which to make predictions of its future given its past is equivalent to basing the predictions only on its present state. A Markov Process has no memory: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b="1" dirty="0"/>
              <a:t>Martingales</a:t>
            </a:r>
          </a:p>
        </p:txBody>
      </p:sp>
      <p:sp>
        <p:nvSpPr>
          <p:cNvPr id="3" name="Content Placeholder 2"/>
          <p:cNvSpPr>
            <a:spLocks noGrp="1" noRot="1" noChangeAspect="1" noMove="1" noResize="1" noEditPoints="1" noAdjustHandles="1" noChangeArrowheads="1" noChangeShapeType="1" noTextEdit="1"/>
          </p:cNvSpPr>
          <p:nvPr>
            <p:ph sz="quarter" idx="1"/>
          </p:nvPr>
        </p:nvSpPr>
        <p:spPr>
          <a:xfrm>
            <a:off x="457200" y="1066800"/>
            <a:ext cx="8305800" cy="5486400"/>
          </a:xfrm>
          <a:blipFill rotWithShape="0">
            <a:blip r:embed="rId2" cstate="print"/>
            <a:stretch>
              <a:fillRect l="-734" b="-2778"/>
            </a:stretch>
          </a:blipFill>
        </p:spPr>
        <p:txBody>
          <a:bodyPr/>
          <a:lstStyle/>
          <a:p>
            <a:r>
              <a:rPr lang="en-US" dirty="0"/>
              <a:t> </a:t>
            </a:r>
          </a:p>
        </p:txBody>
      </p:sp>
      <p:sp>
        <p:nvSpPr>
          <p:cNvPr id="4098"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102" name="Rectangle 6"/>
          <p:cNvSpPr>
            <a:spLocks noChangeArrowheads="1"/>
          </p:cNvSpPr>
          <p:nvPr/>
        </p:nvSpPr>
        <p:spPr bwMode="auto">
          <a:xfrm>
            <a:off x="457201" y="453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Times New Roman" pitchFamily="18" charset="0"/>
                <a:cs typeface="Times New Roman" pitchFamily="18" charset="0"/>
              </a:rPr>
              <a:t>Submartingales</a:t>
            </a:r>
            <a:r>
              <a:rPr lang="en-US" b="1" dirty="0">
                <a:latin typeface="Times New Roman" pitchFamily="18" charset="0"/>
                <a:cs typeface="Times New Roman" pitchFamily="18" charset="0"/>
              </a:rPr>
              <a:t> and Super Martingales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latin typeface="Times New Roman" pitchFamily="18" charset="0"/>
                <a:cs typeface="Times New Roman" pitchFamily="18" charset="0"/>
              </a:rPr>
              <a:t>A </a:t>
            </a:r>
            <a:r>
              <a:rPr lang="en-US" i="1" dirty="0" err="1">
                <a:latin typeface="Times New Roman" pitchFamily="18" charset="0"/>
                <a:cs typeface="Times New Roman" pitchFamily="18" charset="0"/>
              </a:rPr>
              <a:t>submartingale</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with respect to probability measure ℙ is a stochastic process </a:t>
            </a:r>
            <a:r>
              <a:rPr lang="en-US" i="1" dirty="0" err="1">
                <a:latin typeface="Times New Roman" pitchFamily="18" charset="0"/>
                <a:cs typeface="Times New Roman" pitchFamily="18" charset="0"/>
              </a:rPr>
              <a:t>X</a:t>
            </a:r>
            <a:r>
              <a:rPr lang="en-US" i="1"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 in which:</a:t>
            </a:r>
          </a:p>
          <a:p>
            <a:pPr algn="ctr">
              <a:buNone/>
            </a:pPr>
            <a:r>
              <a:rPr lang="en-US" dirty="0">
                <a:latin typeface="Times New Roman" pitchFamily="18" charset="0"/>
                <a:cs typeface="Times New Roman" pitchFamily="18" charset="0"/>
              </a:rPr>
              <a:t>E</a:t>
            </a:r>
            <a:r>
              <a:rPr lang="en-US" baseline="-25000" dirty="0">
                <a:latin typeface="Times New Roman" pitchFamily="18" charset="0"/>
                <a:cs typeface="Times New Roman" pitchFamily="18" charset="0"/>
              </a:rPr>
              <a:t>ℙ</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t</a:t>
            </a:r>
            <a:r>
              <a:rPr lang="en-US" dirty="0">
                <a:latin typeface="Times New Roman" pitchFamily="18" charset="0"/>
                <a:cs typeface="Times New Roman" pitchFamily="18" charset="0"/>
                <a:sym typeface="Symbol"/>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0</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t-1</a:t>
            </a:r>
            <a:r>
              <a:rPr lang="en-US" dirty="0">
                <a:latin typeface="Times New Roman" pitchFamily="18" charset="0"/>
                <a:cs typeface="Times New Roman" pitchFamily="18" charset="0"/>
              </a:rPr>
              <a:t>]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t-1</a:t>
            </a:r>
          </a:p>
          <a:p>
            <a:pPr>
              <a:buNone/>
            </a:pPr>
            <a:r>
              <a:rPr lang="en-US" dirty="0">
                <a:latin typeface="Times New Roman" pitchFamily="18" charset="0"/>
                <a:cs typeface="Times New Roman" pitchFamily="18" charset="0"/>
              </a:rPr>
              <a:t>	in the discrete case and the analogous requirement in the continuous case.</a:t>
            </a:r>
          </a:p>
          <a:p>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submartingale</a:t>
            </a:r>
            <a:r>
              <a:rPr lang="en-US" dirty="0">
                <a:latin typeface="Times New Roman" pitchFamily="18" charset="0"/>
                <a:cs typeface="Times New Roman" pitchFamily="18" charset="0"/>
              </a:rPr>
              <a:t> will tend either to trend upward over time or is a martingale. The definition of a </a:t>
            </a:r>
            <a:r>
              <a:rPr lang="en-US" i="1" dirty="0" err="1">
                <a:latin typeface="Times New Roman" pitchFamily="18" charset="0"/>
                <a:cs typeface="Times New Roman" pitchFamily="18" charset="0"/>
              </a:rPr>
              <a:t>supermartingale</a:t>
            </a:r>
            <a:r>
              <a:rPr lang="en-US" dirty="0">
                <a:latin typeface="Times New Roman" pitchFamily="18" charset="0"/>
                <a:cs typeface="Times New Roman" pitchFamily="18" charset="0"/>
              </a:rPr>
              <a:t> replaces the greater than or equal inequality above with a less than or equal inequality. </a:t>
            </a:r>
          </a:p>
          <a:p>
            <a:r>
              <a:rPr lang="en-US" dirty="0">
                <a:latin typeface="Times New Roman" pitchFamily="18" charset="0"/>
                <a:cs typeface="Times New Roman" pitchFamily="18" charset="0"/>
              </a:rPr>
              <a:t>A </a:t>
            </a:r>
            <a:r>
              <a:rPr lang="en-US" i="1" dirty="0" err="1">
                <a:latin typeface="Times New Roman" pitchFamily="18" charset="0"/>
                <a:cs typeface="Times New Roman" pitchFamily="18" charset="0"/>
              </a:rPr>
              <a:t>supermartingale</a:t>
            </a:r>
            <a:r>
              <a:rPr lang="en-US" dirty="0">
                <a:latin typeface="Times New Roman" pitchFamily="18" charset="0"/>
                <a:cs typeface="Times New Roman" pitchFamily="18" charset="0"/>
              </a:rPr>
              <a:t> will tend to trend downward over time or is a martingale.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15001</TotalTime>
  <Words>3219</Words>
  <Application>Microsoft Office PowerPoint</Application>
  <PresentationFormat>On-screen Show (4:3)</PresentationFormat>
  <Paragraphs>298</Paragraphs>
  <Slides>51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0" baseType="lpstr">
      <vt:lpstr>Arial</vt:lpstr>
      <vt:lpstr>Cambria Math</vt:lpstr>
      <vt:lpstr>Georgia</vt:lpstr>
      <vt:lpstr>Times New Roman</vt:lpstr>
      <vt:lpstr>Wingdings</vt:lpstr>
      <vt:lpstr>Wingdings 2</vt:lpstr>
      <vt:lpstr>Civic</vt:lpstr>
      <vt:lpstr>Document</vt:lpstr>
      <vt:lpstr>Equation</vt:lpstr>
      <vt:lpstr>Chapter 7 </vt:lpstr>
      <vt:lpstr>A. Random Walks and Martingales</vt:lpstr>
      <vt:lpstr>The σ-algebra and Filtrations</vt:lpstr>
      <vt:lpstr>σ-algebra and Filtration Properties</vt:lpstr>
      <vt:lpstr>Illustration: The Sample Space in a Two Period Random Walk </vt:lpstr>
      <vt:lpstr>Illustration: The σ-algebra in a Two Period Random Walk</vt:lpstr>
      <vt:lpstr>Random Walks and Markov Processes</vt:lpstr>
      <vt:lpstr>Martingales</vt:lpstr>
      <vt:lpstr>Submartingales and Super Martingales</vt:lpstr>
      <vt:lpstr>Equivalent Probabilities and Equivalent Martingale Measures</vt:lpstr>
      <vt:lpstr>Numeraires</vt:lpstr>
      <vt:lpstr>Equivalent Probability Measures</vt:lpstr>
      <vt:lpstr>Equivalent Martingale Measures</vt:lpstr>
      <vt:lpstr>Equivalent Martingale Measures: Observations</vt:lpstr>
      <vt:lpstr>The Riskless Bond as the Numeraire</vt:lpstr>
      <vt:lpstr>Pricing with Submartingales</vt:lpstr>
      <vt:lpstr>B. Binomial Processes: Characteristics and Modeling</vt:lpstr>
      <vt:lpstr>Binomial Processes</vt:lpstr>
      <vt:lpstr>Binomial Returns Process</vt:lpstr>
      <vt:lpstr>Expected Value of the Binomial Returns Process</vt:lpstr>
      <vt:lpstr>The Sample Space and Filtrations</vt:lpstr>
      <vt:lpstr>Numerical Illustration</vt:lpstr>
      <vt:lpstr>Because from Chapter 2</vt:lpstr>
      <vt:lpstr>Illustration: Binomial Outcome and Event Spaces</vt:lpstr>
      <vt:lpstr>Pure Securities and Market Securities</vt:lpstr>
      <vt:lpstr>Pure Securities and Market Securities (continued)</vt:lpstr>
      <vt:lpstr>Valuing Time 1 Pure Securities</vt:lpstr>
      <vt:lpstr>Valuing Time 2 Pure Securities</vt:lpstr>
      <vt:lpstr>Valuing Time 2 Pure Securities (Continued)</vt:lpstr>
      <vt:lpstr>Valuing Securities from Time 2 Payoffs</vt:lpstr>
      <vt:lpstr>Spot Market Bond Prices and Yields</vt:lpstr>
      <vt:lpstr>Forward Market Bond Prices and Yields</vt:lpstr>
      <vt:lpstr>The Equivalent Martingale Measure</vt:lpstr>
      <vt:lpstr>Change of Numeraire and Martingales</vt:lpstr>
      <vt:lpstr>Change of Numeraire and Martingales (continued)</vt:lpstr>
      <vt:lpstr>Binomial Pricing, Change of Numeraire and Martingales</vt:lpstr>
      <vt:lpstr>Two-Period Binomial Model</vt:lpstr>
      <vt:lpstr>C.  Brownian Motion and Itô Processes</vt:lpstr>
      <vt:lpstr>Standard Brownian Motion and Martingales</vt:lpstr>
      <vt:lpstr> Brownian Motion</vt:lpstr>
      <vt:lpstr>Brownian Motion (continued)</vt:lpstr>
      <vt:lpstr>Brownian Motion Characteristics</vt:lpstr>
      <vt:lpstr>Brownian Motion: Illustration</vt:lpstr>
      <vt:lpstr>Brownian Motion Processes with Drift</vt:lpstr>
      <vt:lpstr>D.  Option Pricing: A Heuristic Derivation of Black Scholes</vt:lpstr>
      <vt:lpstr>The Stock Price Process in a Black-Scholes Environment</vt:lpstr>
      <vt:lpstr>Estimating Exercise Probability in a Black-Scholes Environment</vt:lpstr>
      <vt:lpstr>The Expected Expiry Date Call Value</vt:lpstr>
      <vt:lpstr>The Expected Expiry Date Call Value, cont.</vt:lpstr>
      <vt:lpstr>Observations Concerning N(d1) and N(d2)</vt:lpstr>
      <vt:lpstr>Observations Concerning cT and c0</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 Teall</cp:lastModifiedBy>
  <cp:revision>108</cp:revision>
  <dcterms:created xsi:type="dcterms:W3CDTF">2015-01-28T15:55:31Z</dcterms:created>
  <dcterms:modified xsi:type="dcterms:W3CDTF">2022-02-27T12:45:27Z</dcterms:modified>
</cp:coreProperties>
</file>