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331" r:id="rId3"/>
    <p:sldId id="332" r:id="rId4"/>
    <p:sldId id="334" r:id="rId5"/>
    <p:sldId id="289" r:id="rId6"/>
    <p:sldId id="290" r:id="rId7"/>
    <p:sldId id="336" r:id="rId8"/>
    <p:sldId id="335" r:id="rId9"/>
    <p:sldId id="339" r:id="rId10"/>
    <p:sldId id="340" r:id="rId11"/>
    <p:sldId id="338" r:id="rId12"/>
    <p:sldId id="341" r:id="rId13"/>
    <p:sldId id="342" r:id="rId14"/>
    <p:sldId id="343" r:id="rId15"/>
    <p:sldId id="344" r:id="rId16"/>
    <p:sldId id="345" r:id="rId17"/>
    <p:sldId id="346" r:id="rId18"/>
    <p:sldId id="347" r:id="rId19"/>
    <p:sldId id="348" r:id="rId20"/>
    <p:sldId id="34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94" autoAdjust="0"/>
    <p:restoredTop sz="94660"/>
  </p:normalViewPr>
  <p:slideViewPr>
    <p:cSldViewPr>
      <p:cViewPr varScale="1">
        <p:scale>
          <a:sx n="111" d="100"/>
          <a:sy n="111" d="100"/>
        </p:scale>
        <p:origin x="19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7/29/2023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A1330E-35AA-4619-A5C3-0E7CDD93B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1330E-35AA-4619-A5C3-0E7CDD93B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3"/>
            <a:ext cx="457200" cy="441325"/>
          </a:xfrm>
        </p:spPr>
        <p:txBody>
          <a:bodyPr/>
          <a:lstStyle/>
          <a:p>
            <a:fld id="{D7A1330E-35AA-4619-A5C3-0E7CDD93B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7/29/2023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7A1330E-35AA-4619-A5C3-0E7CDD93B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7/29/2023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A1330E-35AA-4619-A5C3-0E7CDD93B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70CE4A1-C236-4610-AF9C-E0219E1C9262}" type="datetimeFigureOut">
              <a:rPr lang="en-US" smtClean="0"/>
              <a:pPr/>
              <a:t>7/29/2023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1330E-35AA-4619-A5C3-0E7CDD93B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7/29/2023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7A1330E-35AA-4619-A5C3-0E7CDD93B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7/29/2023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2"/>
            <a:ext cx="457200" cy="441325"/>
          </a:xfrm>
        </p:spPr>
        <p:txBody>
          <a:bodyPr/>
          <a:lstStyle/>
          <a:p>
            <a:fld id="{D7A1330E-35AA-4619-A5C3-0E7CDD93B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7/29/2023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A1330E-35AA-4619-A5C3-0E7CDD93B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A1330E-35AA-4619-A5C3-0E7CDD93B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CE4A1-C236-4610-AF9C-E0219E1C9262}" type="datetimeFigureOut">
              <a:rPr lang="en-US" smtClean="0"/>
              <a:pPr/>
              <a:t>7/29/2023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/>
          <a:p>
            <a:fld id="{D7A1330E-35AA-4619-A5C3-0E7CDD93B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70CE4A1-C236-4610-AF9C-E0219E1C9262}" type="datetimeFigureOut">
              <a:rPr lang="en-US" smtClean="0"/>
              <a:pPr/>
              <a:t>7/29/2023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70CE4A1-C236-4610-AF9C-E0219E1C9262}" type="datetimeFigureOut">
              <a:rPr lang="en-US" smtClean="0"/>
              <a:pPr/>
              <a:t>7/29/2023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A1330E-35AA-4619-A5C3-0E7CDD93B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package" Target="../embeddings/Microsoft_Word_Document3.docx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emf"/><Relationship Id="rId5" Type="http://schemas.openxmlformats.org/officeDocument/2006/relationships/package" Target="../embeddings/Microsoft_Word_Document4.docx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7" Type="http://schemas.openxmlformats.org/officeDocument/2006/relationships/image" Target="../media/image24.wmf"/><Relationship Id="rId2" Type="http://schemas.openxmlformats.org/officeDocument/2006/relationships/package" Target="../embeddings/Microsoft_Word_Document5.docx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package" Target="../embeddings/Microsoft_Word_Document6.docx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1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1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package" Target="../embeddings/Microsoft_Word_Document7.docx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package" Target="../embeddings/Microsoft_Word_Document8.docx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1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package" Target="../embeddings/Microsoft_Word_Document9.docx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package" Target="../embeddings/Microsoft_Word_Document1.docx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7" Type="http://schemas.openxmlformats.org/officeDocument/2006/relationships/image" Target="../media/image13.emf"/><Relationship Id="rId2" Type="http://schemas.openxmlformats.org/officeDocument/2006/relationships/package" Target="../embeddings/Microsoft_Word_Document2.docx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2.e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4.emf"/><Relationship Id="rId7" Type="http://schemas.openxmlformats.org/officeDocument/2006/relationships/image" Target="../media/image16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5.e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743200"/>
            <a:ext cx="8229600" cy="2895600"/>
          </a:xfrm>
        </p:spPr>
        <p:txBody>
          <a:bodyPr>
            <a:normAutofit/>
          </a:bodyPr>
          <a:lstStyle/>
          <a:p>
            <a:r>
              <a:rPr lang="en-US" sz="4000" cap="none" dirty="0"/>
              <a:t>Binomial Option Pricing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/>
              <a:t>Chapter 8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Call Pricing Illustration: 3-Period Binomial Environment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1143000" y="2133600"/>
          <a:ext cx="9011259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6" name="Document" r:id="rId2" imgW="5956042" imgH="553544" progId="Word.Document.12">
                  <p:embed/>
                </p:oleObj>
              </mc:Choice>
              <mc:Fallback>
                <p:oleObj name="Document" r:id="rId2" imgW="5956042" imgH="553544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133600"/>
                        <a:ext cx="9011259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7593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199" y="3429000"/>
            <a:ext cx="8151223" cy="914400"/>
          </a:xfrm>
          <a:prstGeom prst="rect">
            <a:avLst/>
          </a:prstGeom>
          <a:noFill/>
        </p:spPr>
      </p:pic>
      <p:graphicFrame>
        <p:nvGraphicFramePr>
          <p:cNvPr id="67597" name="Object 13"/>
          <p:cNvGraphicFramePr>
            <a:graphicFrameLocks noChangeAspect="1"/>
          </p:cNvGraphicFramePr>
          <p:nvPr/>
        </p:nvGraphicFramePr>
        <p:xfrm>
          <a:off x="-1499245" y="4572000"/>
          <a:ext cx="11643101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7" name="Document" r:id="rId5" imgW="5956042" imgH="350554" progId="Word.Document.12">
                  <p:embed/>
                </p:oleObj>
              </mc:Choice>
              <mc:Fallback>
                <p:oleObj name="Document" r:id="rId5" imgW="5956042" imgH="350554" progId="Word.Document.12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499245" y="4572000"/>
                        <a:ext cx="11643101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Put-Call Parity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Call and put Payoff functions:</a:t>
            </a:r>
          </a:p>
          <a:p>
            <a:endParaRPr lang="en-US" i="1" dirty="0"/>
          </a:p>
          <a:p>
            <a:pPr algn="ctr">
              <a:buNone/>
            </a:pP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= MAX[0, X – S</a:t>
            </a:r>
            <a:r>
              <a:rPr lang="en-US" sz="2800" i="1" baseline="-25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Subtract and re-write:</a:t>
            </a:r>
          </a:p>
          <a:p>
            <a:pPr algn="ctr">
              <a:buNone/>
            </a:pP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= MAX[0, S</a:t>
            </a:r>
            <a:r>
              <a:rPr lang="en-US" sz="2800" i="1" baseline="-25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- X] - MAX[0, X – S</a:t>
            </a:r>
            <a:r>
              <a:rPr lang="en-US" sz="2800" i="1" baseline="-25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] = S</a:t>
            </a:r>
            <a:r>
              <a:rPr lang="en-US" sz="2800" i="1" baseline="-25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- X</a:t>
            </a:r>
          </a:p>
          <a:p>
            <a:pPr algn="ctr">
              <a:buNone/>
            </a:pP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+ X – S</a:t>
            </a:r>
            <a:r>
              <a:rPr lang="en-US" sz="2800" i="1" baseline="-25000" dirty="0">
                <a:latin typeface="Times New Roman" pitchFamily="18" charset="0"/>
                <a:cs typeface="Times New Roman" pitchFamily="18" charset="0"/>
              </a:rPr>
              <a:t>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3666" name="Object 2"/>
          <p:cNvGraphicFramePr>
            <a:graphicFrameLocks noChangeAspect="1"/>
          </p:cNvGraphicFramePr>
          <p:nvPr/>
        </p:nvGraphicFramePr>
        <p:xfrm>
          <a:off x="2971800" y="2057400"/>
          <a:ext cx="3276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2" name="Equation" r:id="rId2" imgW="1290416" imgH="218466" progId="">
                  <p:embed/>
                </p:oleObj>
              </mc:Choice>
              <mc:Fallback>
                <p:oleObj name="Equation" r:id="rId2" imgW="1290416" imgH="21846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057400"/>
                        <a:ext cx="3276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C. Multiplicative Upward and Downward Movements in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0658" name="Object 2"/>
          <p:cNvGraphicFramePr>
            <a:graphicFrameLocks noChangeAspect="1"/>
          </p:cNvGraphicFramePr>
          <p:nvPr/>
        </p:nvGraphicFramePr>
        <p:xfrm>
          <a:off x="304799" y="1600200"/>
          <a:ext cx="11604881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58" name="Document" r:id="rId2" imgW="5956042" imgH="430094" progId="Word.Document.12">
                  <p:embed/>
                </p:oleObj>
              </mc:Choice>
              <mc:Fallback>
                <p:oleObj name="Document" r:id="rId2" imgW="5956042" imgH="430094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799" y="1600200"/>
                        <a:ext cx="11604881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0" name="Object 4"/>
          <p:cNvGraphicFramePr>
            <a:graphicFrameLocks noChangeAspect="1"/>
          </p:cNvGraphicFramePr>
          <p:nvPr/>
        </p:nvGraphicFramePr>
        <p:xfrm>
          <a:off x="457200" y="2667000"/>
          <a:ext cx="11620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0" r:id="rId4" imgW="584454" imgH="343049" progId="Equation.3">
                  <p:embed/>
                </p:oleObj>
              </mc:Choice>
              <mc:Fallback>
                <p:oleObj r:id="rId4" imgW="584454" imgH="343049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7000"/>
                        <a:ext cx="116205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2971800" y="2590800"/>
          <a:ext cx="817756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59" r:id="rId6" imgW="406048" imgH="393359" progId="Equation.3">
                  <p:embed/>
                </p:oleObj>
              </mc:Choice>
              <mc:Fallback>
                <p:oleObj r:id="rId6" imgW="406048" imgH="393359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590800"/>
                        <a:ext cx="817756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342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Binomial Model in Practice: An Illustration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Suppose that we wished to evaluate a call and a put with </a:t>
            </a:r>
            <a:r>
              <a:rPr lang="en-US" b="1" dirty="0"/>
              <a:t>X=$110</a:t>
            </a:r>
          </a:p>
          <a:p>
            <a:r>
              <a:rPr lang="en-US" dirty="0"/>
              <a:t>On stock currently selling for </a:t>
            </a:r>
            <a:r>
              <a:rPr lang="en-US" b="1" dirty="0"/>
              <a:t>S</a:t>
            </a:r>
            <a:r>
              <a:rPr lang="en-US" sz="2000" b="1" dirty="0"/>
              <a:t>0</a:t>
            </a:r>
            <a:r>
              <a:rPr lang="en-US" b="1" dirty="0"/>
              <a:t> = $100</a:t>
            </a:r>
            <a:r>
              <a:rPr lang="en-US" dirty="0"/>
              <a:t>. </a:t>
            </a:r>
          </a:p>
          <a:p>
            <a:r>
              <a:rPr lang="en-US" dirty="0"/>
              <a:t>The stock </a:t>
            </a:r>
            <a:r>
              <a:rPr lang="en-US" b="1" dirty="0">
                <a:sym typeface="Symbol"/>
              </a:rPr>
              <a:t> = </a:t>
            </a:r>
            <a:r>
              <a:rPr lang="en-US" b="1" dirty="0"/>
              <a:t>.30</a:t>
            </a:r>
            <a:r>
              <a:rPr lang="en-US" dirty="0"/>
              <a:t> </a:t>
            </a:r>
          </a:p>
          <a:p>
            <a:r>
              <a:rPr lang="en-US" dirty="0"/>
              <a:t>The current riskless return rate </a:t>
            </a:r>
            <a:r>
              <a:rPr lang="en-US" b="1" dirty="0"/>
              <a:t>r= .05</a:t>
            </a:r>
            <a:r>
              <a:rPr lang="en-US" dirty="0"/>
              <a:t>. </a:t>
            </a:r>
          </a:p>
          <a:p>
            <a:r>
              <a:rPr lang="en-US" dirty="0"/>
              <a:t>If both options are of the European variety and expire in six months (</a:t>
            </a:r>
            <a:r>
              <a:rPr lang="en-US" b="1" dirty="0"/>
              <a:t>T=.5</a:t>
            </a:r>
            <a:r>
              <a:rPr lang="en-US" dirty="0"/>
              <a:t>), what are their values?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Illustration: Estimating  </a:t>
            </a:r>
            <a:r>
              <a:rPr lang="en-US" b="1" i="1" dirty="0"/>
              <a:t>u</a:t>
            </a:r>
            <a:r>
              <a:rPr lang="en-US" b="1" dirty="0"/>
              <a:t>, </a:t>
            </a:r>
            <a:r>
              <a:rPr lang="en-US" b="1" i="1" dirty="0"/>
              <a:t>d</a:t>
            </a:r>
            <a:r>
              <a:rPr lang="en-US" b="1" dirty="0"/>
              <a:t> and </a:t>
            </a:r>
            <a:r>
              <a:rPr lang="en-US" b="1" i="1" dirty="0"/>
              <a:t>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1682" name="Object 2"/>
          <p:cNvGraphicFramePr>
            <a:graphicFrameLocks noChangeAspect="1"/>
          </p:cNvGraphicFramePr>
          <p:nvPr/>
        </p:nvGraphicFramePr>
        <p:xfrm>
          <a:off x="-281407" y="2286000"/>
          <a:ext cx="9713551" cy="2285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2" name="Document" r:id="rId2" imgW="5956042" imgH="1401495" progId="Word.Document.12">
                  <p:embed/>
                </p:oleObj>
              </mc:Choice>
              <mc:Fallback>
                <p:oleObj name="Document" r:id="rId2" imgW="5956042" imgH="1401495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81407" y="2286000"/>
                        <a:ext cx="9713551" cy="22859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Illustration: Estimating  Call Price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2708" name="Object 4"/>
          <p:cNvGraphicFramePr>
            <a:graphicFrameLocks noChangeAspect="1"/>
          </p:cNvGraphicFramePr>
          <p:nvPr/>
        </p:nvGraphicFramePr>
        <p:xfrm>
          <a:off x="1371600" y="1676400"/>
          <a:ext cx="537950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08" r:id="rId2" imgW="2844800" imgH="685800" progId="Equation.3">
                  <p:embed/>
                </p:oleObj>
              </mc:Choice>
              <mc:Fallback>
                <p:oleObj r:id="rId2" imgW="2844800" imgH="685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676400"/>
                        <a:ext cx="5379508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7" name="Object 3"/>
          <p:cNvGraphicFramePr>
            <a:graphicFrameLocks noChangeAspect="1"/>
          </p:cNvGraphicFramePr>
          <p:nvPr/>
        </p:nvGraphicFramePr>
        <p:xfrm>
          <a:off x="609600" y="4191000"/>
          <a:ext cx="785171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07" r:id="rId4" imgW="4381500" imgH="457200" progId="Equation.3">
                  <p:embed/>
                </p:oleObj>
              </mc:Choice>
              <mc:Fallback>
                <p:oleObj r:id="rId4" imgW="438150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191000"/>
                        <a:ext cx="785171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33800" y="3244334"/>
            <a:ext cx="167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/>
              <a:t>n</a:t>
            </a:r>
            <a:r>
              <a:rPr lang="en-US" dirty="0"/>
              <a:t> = </a:t>
            </a:r>
            <a:r>
              <a:rPr lang="en-US" i="1" dirty="0"/>
              <a:t>a</a:t>
            </a:r>
            <a:r>
              <a:rPr lang="en-US" dirty="0"/>
              <a:t> = 1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Illustration: Estimating  the Put Price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33800" y="3244334"/>
            <a:ext cx="167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/>
              <a:t>n</a:t>
            </a:r>
            <a:r>
              <a:rPr lang="en-US" dirty="0"/>
              <a:t> = </a:t>
            </a:r>
            <a:r>
              <a:rPr lang="en-US" i="1" dirty="0"/>
              <a:t>a</a:t>
            </a:r>
            <a:r>
              <a:rPr lang="en-US" dirty="0"/>
              <a:t> = 1</a:t>
            </a:r>
          </a:p>
        </p:txBody>
      </p:sp>
      <p:graphicFrame>
        <p:nvGraphicFramePr>
          <p:cNvPr id="74757" name="Object 5"/>
          <p:cNvGraphicFramePr>
            <a:graphicFrameLocks noChangeAspect="1"/>
          </p:cNvGraphicFramePr>
          <p:nvPr/>
        </p:nvGraphicFramePr>
        <p:xfrm>
          <a:off x="1905000" y="1905000"/>
          <a:ext cx="4572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7" r:id="rId2" imgW="2743200" imgH="685800" progId="Equation.3">
                  <p:embed/>
                </p:oleObj>
              </mc:Choice>
              <mc:Fallback>
                <p:oleObj r:id="rId2" imgW="2743200" imgH="685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905000"/>
                        <a:ext cx="45720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6" name="Object 4"/>
          <p:cNvGraphicFramePr>
            <a:graphicFrameLocks noChangeAspect="1"/>
          </p:cNvGraphicFramePr>
          <p:nvPr/>
        </p:nvGraphicFramePr>
        <p:xfrm>
          <a:off x="1524000" y="4343400"/>
          <a:ext cx="6997959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6" r:id="rId4" imgW="4279900" imgH="457200" progId="Equation.3">
                  <p:embed/>
                </p:oleObj>
              </mc:Choice>
              <mc:Fallback>
                <p:oleObj r:id="rId4" imgW="427990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343400"/>
                        <a:ext cx="6997959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0" y="1143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Dividing an Interval into Sub-Intervals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Now, divide the single six-month interval into two three-month intervals; that is,</a:t>
            </a:r>
            <a:r>
              <a:rPr lang="en-US" i="1" dirty="0"/>
              <a:t> n</a:t>
            </a:r>
            <a:r>
              <a:rPr lang="en-US" dirty="0"/>
              <a:t> = 2. </a:t>
            </a:r>
          </a:p>
          <a:p>
            <a:r>
              <a:rPr lang="en-US" dirty="0"/>
              <a:t>We will then use a two-period binomial model to evaluate calls and puts on this stock. First, we compute 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i="1" dirty="0"/>
              <a:t>u</a:t>
            </a:r>
            <a:r>
              <a:rPr lang="en-US" dirty="0"/>
              <a:t> and </a:t>
            </a:r>
            <a:r>
              <a:rPr lang="en-US" i="1" dirty="0"/>
              <a:t>d</a:t>
            </a:r>
            <a:r>
              <a:rPr lang="en-US" dirty="0"/>
              <a:t>:</a:t>
            </a:r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/>
        </p:nvGraphicFramePr>
        <p:xfrm>
          <a:off x="170329" y="3733800"/>
          <a:ext cx="8709212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78" name="Document" r:id="rId2" imgW="5956042" imgH="1510548" progId="Word.Document.12">
                  <p:embed/>
                </p:oleObj>
              </mc:Choice>
              <mc:Fallback>
                <p:oleObj name="Document" r:id="rId2" imgW="5956042" imgH="1510548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29" y="3733800"/>
                        <a:ext cx="8709212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Valuing Calls Over Sub-Intervals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With the single six-month interval now changed to two three-month intervals; that is,</a:t>
            </a:r>
            <a:r>
              <a:rPr lang="en-US" i="1" dirty="0"/>
              <a:t> n</a:t>
            </a:r>
            <a:r>
              <a:rPr lang="en-US" dirty="0"/>
              <a:t> = 2 and a = 2:</a:t>
            </a:r>
          </a:p>
        </p:txBody>
      </p:sp>
      <p:graphicFrame>
        <p:nvGraphicFramePr>
          <p:cNvPr id="76803" name="Object 3"/>
          <p:cNvGraphicFramePr>
            <a:graphicFrameLocks noChangeAspect="1"/>
          </p:cNvGraphicFramePr>
          <p:nvPr/>
        </p:nvGraphicFramePr>
        <p:xfrm>
          <a:off x="135016" y="2590800"/>
          <a:ext cx="8881082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03" name="Document" r:id="rId2" imgW="5956042" imgH="1328073" progId="Word.Document.12">
                  <p:embed/>
                </p:oleObj>
              </mc:Choice>
              <mc:Fallback>
                <p:oleObj name="Document" r:id="rId2" imgW="5956042" imgH="1328073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016" y="2590800"/>
                        <a:ext cx="8881082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Valuing Puts Over Sub-Intervals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With the single six-month interval now changed to two three-month intervals; that is,</a:t>
            </a:r>
            <a:r>
              <a:rPr lang="en-US" i="1" dirty="0"/>
              <a:t> n</a:t>
            </a:r>
            <a:r>
              <a:rPr lang="en-US" dirty="0"/>
              <a:t> = 2 = a:</a:t>
            </a: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25551A5-E634-095B-5854-074D1CF12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41DD449-74D2-9889-CDAE-5000FDB6EF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8853807"/>
              </p:ext>
            </p:extLst>
          </p:nvPr>
        </p:nvGraphicFramePr>
        <p:xfrm>
          <a:off x="1828800" y="2635370"/>
          <a:ext cx="5199162" cy="1282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57500" imgH="698500" progId="Equation.3">
                  <p:embed/>
                </p:oleObj>
              </mc:Choice>
              <mc:Fallback>
                <p:oleObj name="Equation" r:id="rId2" imgW="2857500" imgH="6985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635370"/>
                        <a:ext cx="5199162" cy="12824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8">
            <a:extLst>
              <a:ext uri="{FF2B5EF4-FFF2-40B4-BE49-F238E27FC236}">
                <a16:creationId xmlns:a16="http://schemas.microsoft.com/office/drawing/2014/main" id="{D4860BC0-87FF-2211-F887-A589D1B5D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199" y="4114799"/>
            <a:ext cx="979834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9D3224F-686E-E454-9E45-9CB97B0B6F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307832"/>
              </p:ext>
            </p:extLst>
          </p:nvPr>
        </p:nvGraphicFramePr>
        <p:xfrm>
          <a:off x="838199" y="4178918"/>
          <a:ext cx="749829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181600" imgH="685800" progId="Equation.3">
                  <p:embed/>
                </p:oleObj>
              </mc:Choice>
              <mc:Fallback>
                <p:oleObj name="Equation" r:id="rId4" imgW="5181600" imgH="685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199" y="4178918"/>
                        <a:ext cx="7498292" cy="990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143000"/>
          </a:xfrm>
        </p:spPr>
        <p:txBody>
          <a:bodyPr>
            <a:normAutofit/>
          </a:bodyPr>
          <a:lstStyle/>
          <a:p>
            <a:r>
              <a:rPr lang="en-US" b="1" dirty="0"/>
              <a:t>A. Binomial Option Pricing: One-Period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 dirty="0"/>
              <a:t>The Binomial Option Pricing Model </a:t>
            </a:r>
            <a:r>
              <a:rPr lang="en-US" dirty="0"/>
              <a:t>is based on the assumption that the underlying stock price is a Bernoulli trial in each period.</a:t>
            </a:r>
          </a:p>
          <a:p>
            <a:r>
              <a:rPr lang="en-US" dirty="0"/>
              <a:t>We will work with the following:</a:t>
            </a:r>
          </a:p>
          <a:p>
            <a:r>
              <a:rPr lang="en-US" i="1" dirty="0"/>
              <a:t>	X </a:t>
            </a:r>
            <a:r>
              <a:rPr lang="en-US" dirty="0"/>
              <a:t>= Exercise price of the stock</a:t>
            </a:r>
          </a:p>
          <a:p>
            <a:r>
              <a:rPr lang="en-US" dirty="0"/>
              <a:t>	</a:t>
            </a:r>
            <a:r>
              <a:rPr lang="en-US" i="1" dirty="0"/>
              <a:t>S</a:t>
            </a:r>
            <a:r>
              <a:rPr lang="en-US" baseline="-25000" dirty="0"/>
              <a:t>0</a:t>
            </a:r>
            <a:r>
              <a:rPr lang="en-US" dirty="0"/>
              <a:t> = Initial stock value</a:t>
            </a:r>
          </a:p>
          <a:p>
            <a:r>
              <a:rPr lang="en-US" dirty="0"/>
              <a:t>	</a:t>
            </a:r>
            <a:r>
              <a:rPr lang="en-US" i="1" dirty="0"/>
              <a:t>u</a:t>
            </a:r>
            <a:r>
              <a:rPr lang="en-US" dirty="0"/>
              <a:t> = Multiplicative upward stock price movement</a:t>
            </a:r>
          </a:p>
          <a:p>
            <a:r>
              <a:rPr lang="en-US" dirty="0"/>
              <a:t>	</a:t>
            </a:r>
            <a:r>
              <a:rPr lang="en-US" i="1" dirty="0"/>
              <a:t>d</a:t>
            </a:r>
            <a:r>
              <a:rPr lang="en-US" dirty="0"/>
              <a:t> = Multiplicative downward stock price movement</a:t>
            </a:r>
          </a:p>
          <a:p>
            <a:r>
              <a:rPr lang="en-US" dirty="0"/>
              <a:t>	</a:t>
            </a:r>
            <a:r>
              <a:rPr lang="en-US" i="1" dirty="0"/>
              <a:t>c</a:t>
            </a:r>
            <a:r>
              <a:rPr lang="en-US" baseline="-25000" dirty="0"/>
              <a:t>u</a:t>
            </a:r>
            <a:r>
              <a:rPr lang="en-US" dirty="0"/>
              <a:t> = MAX[0,uS</a:t>
            </a:r>
            <a:r>
              <a:rPr lang="en-US" baseline="-25000" dirty="0"/>
              <a:t>0</a:t>
            </a:r>
            <a:r>
              <a:rPr lang="en-US" dirty="0"/>
              <a:t> - X]; Value of call if stock price increases</a:t>
            </a:r>
          </a:p>
          <a:p>
            <a:r>
              <a:rPr lang="en-US" dirty="0"/>
              <a:t>	</a:t>
            </a:r>
            <a:r>
              <a:rPr lang="en-US" i="1" dirty="0" err="1"/>
              <a:t>c</a:t>
            </a:r>
            <a:r>
              <a:rPr lang="en-US" baseline="-25000" dirty="0" err="1"/>
              <a:t>d</a:t>
            </a:r>
            <a:r>
              <a:rPr lang="en-US" dirty="0"/>
              <a:t> = MAX[0,dS</a:t>
            </a:r>
            <a:r>
              <a:rPr lang="en-US" baseline="-25000" dirty="0"/>
              <a:t>0</a:t>
            </a:r>
            <a:r>
              <a:rPr lang="en-US" dirty="0"/>
              <a:t> - X]; Value of call if stock price decreases</a:t>
            </a:r>
          </a:p>
          <a:p>
            <a:r>
              <a:rPr lang="en-US" dirty="0"/>
              <a:t>	</a:t>
            </a:r>
            <a:r>
              <a:rPr lang="en-US" i="1" dirty="0"/>
              <a:t>α</a:t>
            </a:r>
            <a:r>
              <a:rPr lang="en-US" dirty="0"/>
              <a:t> = Hedge ratio</a:t>
            </a:r>
          </a:p>
          <a:p>
            <a:r>
              <a:rPr lang="en-US" dirty="0"/>
              <a:t>	</a:t>
            </a:r>
            <a:r>
              <a:rPr lang="en-US" i="1" dirty="0"/>
              <a:t>r</a:t>
            </a:r>
            <a:r>
              <a:rPr lang="en-US" dirty="0"/>
              <a:t> = Riskless return rate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Convergence of the Binomial Model to the Black-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Scholes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144387" name="Object 3"/>
          <p:cNvGraphicFramePr>
            <a:graphicFrameLocks noChangeAspect="1"/>
          </p:cNvGraphicFramePr>
          <p:nvPr/>
        </p:nvGraphicFramePr>
        <p:xfrm>
          <a:off x="838200" y="1447800"/>
          <a:ext cx="8777231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0" name="Document" r:id="rId2" imgW="5949456" imgH="3357616" progId="Word.Document.12">
                  <p:embed/>
                </p:oleObj>
              </mc:Choice>
              <mc:Fallback>
                <p:oleObj name="Document" r:id="rId2" imgW="5949456" imgH="3357616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447800"/>
                        <a:ext cx="8777231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One-Period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/>
          <a:lstStyle/>
          <a:p>
            <a:r>
              <a:rPr lang="en-US" dirty="0"/>
              <a:t>We value the one-period call as follows, based on risk neutral probability q:</a:t>
            </a: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258806" y="2514600"/>
          <a:ext cx="8649124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18" name="Document" r:id="rId2" imgW="5949456" imgH="2568416" progId="Word.Document.12">
                  <p:embed/>
                </p:oleObj>
              </mc:Choice>
              <mc:Fallback>
                <p:oleObj name="Document" r:id="rId2" imgW="5949456" imgH="2568416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806" y="2514600"/>
                        <a:ext cx="8649124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One-Period Hedge Ratio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Period Hedge:</a:t>
            </a:r>
          </a:p>
          <a:p>
            <a:r>
              <a:rPr lang="en-US" dirty="0"/>
              <a:t>In a one-time period binomial framework where there exists a riskless asset, we can hedge the call against the stock such the resultant portfolio with one call and </a:t>
            </a:r>
            <a:r>
              <a:rPr lang="en-US" dirty="0">
                <a:sym typeface="Symbol" panose="05050102010706020507" pitchFamily="18" charset="2"/>
              </a:rPr>
              <a:t></a:t>
            </a:r>
            <a:r>
              <a:rPr lang="en-US" dirty="0"/>
              <a:t> shares of stock produces the same cash flow whether the stock increases or decreases:</a:t>
            </a:r>
          </a:p>
          <a:p>
            <a:endParaRPr lang="en-US" dirty="0"/>
          </a:p>
          <a:p>
            <a:r>
              <a:rPr lang="en-US" dirty="0"/>
              <a:t>Solving for the hedge ratio </a:t>
            </a:r>
            <a:r>
              <a:rPr lang="en-US" dirty="0">
                <a:sym typeface="Symbol" panose="05050102010706020507" pitchFamily="18" charset="2"/>
              </a:rPr>
              <a:t>:</a:t>
            </a:r>
            <a:endParaRPr lang="en-US" dirty="0"/>
          </a:p>
          <a:p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01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8734621"/>
              </p:ext>
            </p:extLst>
          </p:nvPr>
        </p:nvGraphicFramePr>
        <p:xfrm>
          <a:off x="1709521" y="4191000"/>
          <a:ext cx="5688381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6" name="Equation" r:id="rId2" imgW="2471312" imgH="231460" progId="">
                  <p:embed/>
                </p:oleObj>
              </mc:Choice>
              <mc:Fallback>
                <p:oleObj name="Equation" r:id="rId2" imgW="2471312" imgH="2314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9521" y="4191000"/>
                        <a:ext cx="5688381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1228971"/>
              </p:ext>
            </p:extLst>
          </p:nvPr>
        </p:nvGraphicFramePr>
        <p:xfrm>
          <a:off x="3276600" y="5060025"/>
          <a:ext cx="1816234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7" name="Equation" r:id="rId4" imgW="915301" imgH="461839" progId="">
                  <p:embed/>
                </p:oleObj>
              </mc:Choice>
              <mc:Fallback>
                <p:oleObj name="Equation" r:id="rId4" imgW="915301" imgH="461839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060025"/>
                        <a:ext cx="1816234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Dynamic Hedge Illustration: One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/>
              <a:t>S</a:t>
            </a:r>
            <a:r>
              <a:rPr lang="en-US" baseline="-25000" dirty="0"/>
              <a:t>0</a:t>
            </a:r>
            <a:r>
              <a:rPr lang="en-US" dirty="0"/>
              <a:t> = 10	</a:t>
            </a:r>
            <a:r>
              <a:rPr lang="en-US" i="1" dirty="0"/>
              <a:t>u</a:t>
            </a:r>
            <a:r>
              <a:rPr lang="en-US" dirty="0"/>
              <a:t> = 1.5	</a:t>
            </a:r>
            <a:r>
              <a:rPr lang="en-US" i="1" dirty="0"/>
              <a:t>d</a:t>
            </a:r>
            <a:r>
              <a:rPr lang="en-US" dirty="0"/>
              <a:t> = .5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i="1" dirty="0"/>
              <a:t>c</a:t>
            </a:r>
            <a:r>
              <a:rPr lang="en-US" baseline="-25000" dirty="0"/>
              <a:t>u</a:t>
            </a:r>
            <a:r>
              <a:rPr lang="en-US" dirty="0"/>
              <a:t> = 6	</a:t>
            </a:r>
            <a:r>
              <a:rPr lang="en-US" i="1" dirty="0" err="1"/>
              <a:t>c</a:t>
            </a:r>
            <a:r>
              <a:rPr lang="en-US" baseline="-25000" dirty="0" err="1"/>
              <a:t>d</a:t>
            </a:r>
            <a:r>
              <a:rPr lang="en-US" dirty="0"/>
              <a:t> = 0		</a:t>
            </a:r>
            <a:r>
              <a:rPr lang="en-US" i="1" dirty="0"/>
              <a:t>r</a:t>
            </a:r>
            <a:r>
              <a:rPr lang="en-US" dirty="0"/>
              <a:t> = .25	</a:t>
            </a:r>
            <a:r>
              <a:rPr lang="en-US" i="1" dirty="0"/>
              <a:t>X</a:t>
            </a:r>
            <a:r>
              <a:rPr lang="en-US" dirty="0"/>
              <a:t> = 9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3124200"/>
            <a:ext cx="3810000" cy="571500"/>
          </a:xfrm>
          <a:prstGeom prst="rect">
            <a:avLst/>
          </a:prstGeom>
          <a:noFill/>
        </p:spPr>
      </p:pic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0" y="615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1204" name="Object 4"/>
          <p:cNvGraphicFramePr>
            <a:graphicFrameLocks noChangeAspect="1"/>
          </p:cNvGraphicFramePr>
          <p:nvPr/>
        </p:nvGraphicFramePr>
        <p:xfrm>
          <a:off x="2438401" y="3810001"/>
          <a:ext cx="3502285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7" name="Equation" r:id="rId3" imgW="2068436" imgH="440207" progId="">
                  <p:embed/>
                </p:oleObj>
              </mc:Choice>
              <mc:Fallback>
                <p:oleObj name="Equation" r:id="rId3" imgW="2068436" imgH="440207" progId="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1" y="3810001"/>
                        <a:ext cx="3502285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05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4724400"/>
            <a:ext cx="4939393" cy="571500"/>
          </a:xfrm>
          <a:prstGeom prst="rect">
            <a:avLst/>
          </a:prstGeom>
          <a:noFill/>
        </p:spPr>
      </p:pic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0" y="5392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0" y="4535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11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1" y="5562600"/>
            <a:ext cx="7112000" cy="381000"/>
          </a:xfrm>
          <a:prstGeom prst="rect">
            <a:avLst/>
          </a:prstGeom>
          <a:noFill/>
        </p:spPr>
      </p:pic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0" y="4725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Two-Period Binomial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685800" y="1371600"/>
          <a:ext cx="7569240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9" name="Document" r:id="rId2" imgW="5949456" imgH="4012699" progId="Word.Document.12">
                  <p:embed/>
                </p:oleObj>
              </mc:Choice>
              <mc:Fallback>
                <p:oleObj name="Document" r:id="rId2" imgW="5949456" imgH="4012699" progId="Word.Document.12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371600"/>
                        <a:ext cx="7569240" cy="510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Multi-Period Binomial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We value the multi-period call as follows: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term </a:t>
            </a:r>
            <a:r>
              <a:rPr lang="en-US" i="1" dirty="0"/>
              <a:t>a</a:t>
            </a:r>
            <a:r>
              <a:rPr lang="en-US" dirty="0"/>
              <a:t>, defined as the minimum number of </a:t>
            </a:r>
            <a:r>
              <a:rPr lang="en-US" dirty="0" err="1"/>
              <a:t>upjumps</a:t>
            </a:r>
            <a:r>
              <a:rPr lang="en-US" dirty="0"/>
              <a:t> required for exercise, is defined as follows, resulting in the call value following it: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dirty="0"/>
              <a:t>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-2819400" y="1828802"/>
          <a:ext cx="14097000" cy="895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4" name="Document" r:id="rId2" imgW="5949456" imgH="377475" progId="Word.Document.12">
                  <p:embed/>
                </p:oleObj>
              </mc:Choice>
              <mc:Fallback>
                <p:oleObj name="Document" r:id="rId2" imgW="5949456" imgH="377475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819400" y="1828802"/>
                        <a:ext cx="14097000" cy="8951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2590800" y="3505200"/>
          <a:ext cx="2990850" cy="143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5" name="Equation" r:id="rId4" imgW="2076003" imgH="994702" progId="">
                  <p:embed/>
                </p:oleObj>
              </mc:Choice>
              <mc:Fallback>
                <p:oleObj name="Equation" r:id="rId4" imgW="2076003" imgH="994702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505200"/>
                        <a:ext cx="2990850" cy="143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609600" y="5181600"/>
          <a:ext cx="8045089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6" name="Equation" r:id="rId6" imgW="4937580" imgH="483471" progId="">
                  <p:embed/>
                </p:oleObj>
              </mc:Choice>
              <mc:Fallback>
                <p:oleObj name="Equation" r:id="rId6" imgW="4937580" imgH="483471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181600"/>
                        <a:ext cx="8045089" cy="788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Dynamic Hedge Illustration: Two Periods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3250" name="Object 2"/>
          <p:cNvGraphicFramePr>
            <a:graphicFrameLocks noChangeAspect="1"/>
          </p:cNvGraphicFramePr>
          <p:nvPr/>
        </p:nvGraphicFramePr>
        <p:xfrm>
          <a:off x="3124200" y="1676400"/>
          <a:ext cx="361622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0" name="Equation" r:id="rId2" imgW="2191677" imgH="461839" progId="">
                  <p:embed/>
                </p:oleObj>
              </mc:Choice>
              <mc:Fallback>
                <p:oleObj name="Equation" r:id="rId2" imgW="2191677" imgH="461839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676400"/>
                        <a:ext cx="361622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1" name="Object 3"/>
          <p:cNvGraphicFramePr>
            <a:graphicFrameLocks noChangeAspect="1"/>
          </p:cNvGraphicFramePr>
          <p:nvPr/>
        </p:nvGraphicFramePr>
        <p:xfrm>
          <a:off x="3200400" y="2667000"/>
          <a:ext cx="3838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1" name="Equation" r:id="rId4" imgW="2327531" imgH="461839" progId="">
                  <p:embed/>
                </p:oleObj>
              </mc:Choice>
              <mc:Fallback>
                <p:oleObj name="Equation" r:id="rId4" imgW="2327531" imgH="461839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667000"/>
                        <a:ext cx="38388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2590800" y="3657600"/>
          <a:ext cx="4686806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2" name="Equation" r:id="rId6" imgW="3135086" imgH="461839" progId="">
                  <p:embed/>
                </p:oleObj>
              </mc:Choice>
              <mc:Fallback>
                <p:oleObj name="Equation" r:id="rId6" imgW="3135086" imgH="461839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657600"/>
                        <a:ext cx="4686806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4572000"/>
            <a:ext cx="9202993" cy="1371600"/>
          </a:xfrm>
          <a:prstGeom prst="rect">
            <a:avLst/>
          </a:prstGeom>
          <a:noFill/>
        </p:spPr>
      </p:pic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0" y="1343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Extending the Model to Three Periods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By the third period, potential stock values are either:</a:t>
            </a:r>
          </a:p>
          <a:p>
            <a:pPr lvl="1"/>
            <a:r>
              <a:rPr lang="en-US" dirty="0"/>
              <a:t>1.5</a:t>
            </a:r>
            <a:r>
              <a:rPr lang="en-US" baseline="30000" dirty="0"/>
              <a:t>3</a:t>
            </a:r>
            <a:r>
              <a:rPr lang="en-US" dirty="0"/>
              <a:t> × 10 = 33.75, </a:t>
            </a:r>
          </a:p>
          <a:p>
            <a:pPr lvl="1"/>
            <a:r>
              <a:rPr lang="en-US" dirty="0"/>
              <a:t>1.5</a:t>
            </a:r>
            <a:r>
              <a:rPr lang="en-US" baseline="30000" dirty="0"/>
              <a:t>2</a:t>
            </a:r>
            <a:r>
              <a:rPr lang="en-US" dirty="0"/>
              <a:t> × .5 × 10 = 11.25, </a:t>
            </a:r>
          </a:p>
          <a:p>
            <a:pPr lvl="1"/>
            <a:r>
              <a:rPr lang="en-US" dirty="0"/>
              <a:t>.5</a:t>
            </a:r>
            <a:r>
              <a:rPr lang="en-US" baseline="30000" dirty="0"/>
              <a:t>2</a:t>
            </a:r>
            <a:r>
              <a:rPr lang="en-US" dirty="0"/>
              <a:t> × 1.5 × 10 = 3.75 or </a:t>
            </a:r>
          </a:p>
          <a:p>
            <a:pPr lvl="1"/>
            <a:r>
              <a:rPr lang="en-US" dirty="0"/>
              <a:t>.5</a:t>
            </a:r>
            <a:r>
              <a:rPr lang="en-US" baseline="30000" dirty="0"/>
              <a:t>3</a:t>
            </a:r>
            <a:r>
              <a:rPr lang="en-US" dirty="0"/>
              <a:t> × 10 = 1.25.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16411</TotalTime>
  <Words>619</Words>
  <Application>Microsoft Office PowerPoint</Application>
  <PresentationFormat>On-screen Show (4:3)</PresentationFormat>
  <Paragraphs>90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Georgia</vt:lpstr>
      <vt:lpstr>Times New Roman</vt:lpstr>
      <vt:lpstr>Wingdings</vt:lpstr>
      <vt:lpstr>Wingdings 2</vt:lpstr>
      <vt:lpstr>Civic</vt:lpstr>
      <vt:lpstr>Document</vt:lpstr>
      <vt:lpstr>Equation</vt:lpstr>
      <vt:lpstr>Microsoft Equation 3.0</vt:lpstr>
      <vt:lpstr>Chapter 8 </vt:lpstr>
      <vt:lpstr>A. Binomial Option Pricing: One-Period Case</vt:lpstr>
      <vt:lpstr>One-Period Case</vt:lpstr>
      <vt:lpstr>One-Period Hedge Ratio</vt:lpstr>
      <vt:lpstr>Dynamic Hedge Illustration: One Period</vt:lpstr>
      <vt:lpstr>Two-Period Binomial Model</vt:lpstr>
      <vt:lpstr>Multi-Period Binomial Model</vt:lpstr>
      <vt:lpstr>Dynamic Hedge Illustration: Two Periods</vt:lpstr>
      <vt:lpstr>Extending the Model to Three Periods</vt:lpstr>
      <vt:lpstr>Call Pricing Illustration: 3-Period Binomial Environment Case</vt:lpstr>
      <vt:lpstr>Put-Call Parity</vt:lpstr>
      <vt:lpstr>C. Multiplicative Upward and Downward Movements in Practice</vt:lpstr>
      <vt:lpstr>The Binomial Model in Practice: An Illustration</vt:lpstr>
      <vt:lpstr>Illustration: Estimating  u, d and q</vt:lpstr>
      <vt:lpstr>Illustration: Estimating  Call Price</vt:lpstr>
      <vt:lpstr>Illustration: Estimating  the Put Price</vt:lpstr>
      <vt:lpstr>Dividing an Interval into Sub-Intervals</vt:lpstr>
      <vt:lpstr>Valuing Calls Over Sub-Intervals</vt:lpstr>
      <vt:lpstr>Valuing Puts Over Sub-Intervals</vt:lpstr>
      <vt:lpstr>Convergence of the Binomial Model to the Black-Scholes Model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</dc:creator>
  <cp:lastModifiedBy>John L Teall</cp:lastModifiedBy>
  <cp:revision>111</cp:revision>
  <dcterms:created xsi:type="dcterms:W3CDTF">2015-01-28T15:55:31Z</dcterms:created>
  <dcterms:modified xsi:type="dcterms:W3CDTF">2023-07-30T12:42:26Z</dcterms:modified>
</cp:coreProperties>
</file>