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7" r:id="rId2"/>
    <p:sldId id="258" r:id="rId3"/>
    <p:sldId id="259" r:id="rId4"/>
    <p:sldId id="260" r:id="rId5"/>
    <p:sldId id="261" r:id="rId6"/>
    <p:sldId id="262" r:id="rId7"/>
    <p:sldId id="371" r:id="rId8"/>
    <p:sldId id="263" r:id="rId9"/>
    <p:sldId id="266" r:id="rId10"/>
    <p:sldId id="267" r:id="rId11"/>
    <p:sldId id="268" r:id="rId12"/>
    <p:sldId id="269" r:id="rId13"/>
    <p:sldId id="270" r:id="rId14"/>
    <p:sldId id="273" r:id="rId15"/>
    <p:sldId id="274" r:id="rId16"/>
    <p:sldId id="337" r:id="rId17"/>
    <p:sldId id="338" r:id="rId18"/>
    <p:sldId id="372" r:id="rId19"/>
    <p:sldId id="339" r:id="rId20"/>
    <p:sldId id="340" r:id="rId21"/>
    <p:sldId id="374" r:id="rId22"/>
    <p:sldId id="375" r:id="rId23"/>
    <p:sldId id="376" r:id="rId24"/>
    <p:sldId id="377"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799612BF-7648-4EF4-8BE9-6F40F21B45EE}" type="datetimeFigureOut">
              <a:rPr lang="en-US" smtClean="0"/>
              <a:pPr/>
              <a:t>1/22/2021</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A998B12B-4F0A-4708-9692-95E7723326E5}" type="slidenum">
              <a:rPr lang="en-US" smtClean="0"/>
              <a:pPr/>
              <a:t>‹#›</a:t>
            </a:fld>
            <a:endParaRPr lang="en-US"/>
          </a:p>
        </p:txBody>
      </p:sp>
    </p:spTree>
    <p:extLst>
      <p:ext uri="{BB962C8B-B14F-4D97-AF65-F5344CB8AC3E}">
        <p14:creationId xmlns:p14="http://schemas.microsoft.com/office/powerpoint/2010/main" val="2867970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70CE4A1-C236-4610-AF9C-E0219E1C9262}" type="datetimeFigureOut">
              <a:rPr lang="en-US" smtClean="0"/>
              <a:pPr/>
              <a:t>1/22/2021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5683025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5207093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6632374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70CE4A1-C236-4610-AF9C-E0219E1C926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10610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1/22/2021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978718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390798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1/22/2021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1490340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0CE4A1-C236-4610-AF9C-E0219E1C9262}"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2475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6099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1/22/2021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6667991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1/22/2021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216083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1/22/2021</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011909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28.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2.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6571" y="3053443"/>
            <a:ext cx="11511643" cy="2895600"/>
          </a:xfrm>
        </p:spPr>
        <p:txBody>
          <a:bodyPr>
            <a:normAutofit/>
          </a:bodyPr>
          <a:lstStyle/>
          <a:p>
            <a:r>
              <a:rPr lang="en-US" sz="5400" cap="none" dirty="0">
                <a:solidFill>
                  <a:schemeClr val="accent3"/>
                </a:solidFill>
              </a:rPr>
              <a:t>Fundamentals of Stochastic Calculus</a:t>
            </a:r>
          </a:p>
        </p:txBody>
      </p:sp>
      <p:sp>
        <p:nvSpPr>
          <p:cNvPr id="2" name="Title 1"/>
          <p:cNvSpPr>
            <a:spLocks noGrp="1"/>
          </p:cNvSpPr>
          <p:nvPr>
            <p:ph type="ctrTitle"/>
          </p:nvPr>
        </p:nvSpPr>
        <p:spPr>
          <a:xfrm>
            <a:off x="2209800" y="698091"/>
            <a:ext cx="7772400" cy="1914936"/>
          </a:xfrm>
        </p:spPr>
        <p:txBody>
          <a:bodyPr>
            <a:normAutofit/>
          </a:bodyPr>
          <a:lstStyle/>
          <a:p>
            <a:r>
              <a:rPr lang="en-US" sz="6600" b="1" dirty="0"/>
              <a:t>Chapter 9   </a:t>
            </a:r>
            <a:br>
              <a:rPr lang="en-US" dirty="0"/>
            </a:br>
            <a:endParaRPr lang="en-US" dirty="0"/>
          </a:p>
        </p:txBody>
      </p:sp>
    </p:spTree>
    <p:extLst>
      <p:ext uri="{BB962C8B-B14F-4D97-AF65-F5344CB8AC3E}">
        <p14:creationId xmlns:p14="http://schemas.microsoft.com/office/powerpoint/2010/main" val="120462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Integration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To define the integral of a stochastic process </a:t>
                </a:r>
                <a:r>
                  <a:rPr lang="en-US" i="1" dirty="0" err="1"/>
                  <a:t>X</a:t>
                </a:r>
                <a:r>
                  <a:rPr lang="en-US" i="1" baseline="-25000" dirty="0" err="1"/>
                  <a:t>t</a:t>
                </a:r>
                <a:r>
                  <a:rPr lang="en-US" dirty="0"/>
                  <a:t> with respect to a stochastic process </a:t>
                </a:r>
                <a:r>
                  <a:rPr lang="en-US" i="1" dirty="0" err="1"/>
                  <a:t>Y</a:t>
                </a:r>
                <a:r>
                  <a:rPr lang="en-US" i="1" baseline="-25000" dirty="0" err="1"/>
                  <a:t>t</a:t>
                </a:r>
                <a:r>
                  <a:rPr lang="en-US" dirty="0"/>
                  <a:t>, divide the interval </a:t>
                </a:r>
                <a:r>
                  <a:rPr lang="en-US" i="1" dirty="0"/>
                  <a:t>a ≤ t ≤ b</a:t>
                </a:r>
                <a:r>
                  <a:rPr lang="en-US" dirty="0"/>
                  <a:t> in the same way as above.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oMath>
                  </m:oMathPara>
                </a14:m>
                <a:endParaRPr lang="en-US" dirty="0"/>
              </a:p>
              <a:p>
                <a:pPr marL="0" indent="0">
                  <a:buNone/>
                </a:pPr>
                <a:r>
                  <a:rPr lang="en-US" dirty="0"/>
                  <a:t> </a:t>
                </a:r>
              </a:p>
              <a:p>
                <a:pPr marL="0" indent="0">
                  <a:buNone/>
                </a:pPr>
                <a:r>
                  <a:rPr lang="en-US" sz="2200" dirty="0"/>
                  <a:t>Once again, whenever this integral exists, the result is a random variable, since it is a limiting sum of random variables. Notice that our first definition of an integral is a special case of the second by choosing </a:t>
                </a:r>
                <a:r>
                  <a:rPr lang="en-US" sz="2200" i="1" dirty="0" err="1"/>
                  <a:t>Y</a:t>
                </a:r>
                <a:r>
                  <a:rPr lang="en-US" sz="2200" i="1" baseline="-25000" dirty="0" err="1"/>
                  <a:t>t</a:t>
                </a:r>
                <a:r>
                  <a:rPr lang="en-US" sz="2200" i="1" dirty="0"/>
                  <a:t> = t</a:t>
                </a:r>
                <a:r>
                  <a:rPr lang="en-US" sz="2200" dirty="0"/>
                  <a:t> so that </a:t>
                </a:r>
                <a:r>
                  <a:rPr lang="en-US" sz="2200" i="1" dirty="0" err="1"/>
                  <a:t>dY</a:t>
                </a:r>
                <a:r>
                  <a:rPr lang="en-US" sz="2200" i="1" baseline="-25000" dirty="0" err="1"/>
                  <a:t>t</a:t>
                </a:r>
                <a:r>
                  <a:rPr lang="en-US" sz="2200" i="1" dirty="0"/>
                  <a:t> = </a:t>
                </a:r>
                <a:r>
                  <a:rPr lang="en-US" sz="2200" i="1" dirty="0" err="1"/>
                  <a:t>dt.</a:t>
                </a:r>
                <a:r>
                  <a:rPr lang="en-US" sz="2200" dirty="0"/>
                  <a:t> Although </a:t>
                </a:r>
                <a:r>
                  <a:rPr lang="en-US" sz="2200" i="1" dirty="0" err="1"/>
                  <a:t>Y</a:t>
                </a:r>
                <a:r>
                  <a:rPr lang="en-US" sz="2200" i="1" baseline="-25000" dirty="0" err="1"/>
                  <a:t>t</a:t>
                </a:r>
                <a:r>
                  <a:rPr lang="en-US" sz="2200" i="1" dirty="0"/>
                  <a:t> = t</a:t>
                </a:r>
                <a:r>
                  <a:rPr lang="en-US" sz="2200" dirty="0"/>
                  <a:t> is a real-valued function, it is also a special case of a stochastic process. This follows from the observation that for each fixed value of </a:t>
                </a:r>
                <a:r>
                  <a:rPr lang="en-US" sz="2200" i="1" dirty="0"/>
                  <a:t>t, </a:t>
                </a:r>
                <a:r>
                  <a:rPr lang="en-US" sz="2200" i="1" dirty="0" err="1"/>
                  <a:t>X</a:t>
                </a:r>
                <a:r>
                  <a:rPr lang="en-US" sz="2200" i="1" baseline="-25000" dirty="0" err="1"/>
                  <a:t>t</a:t>
                </a:r>
                <a:r>
                  <a:rPr lang="en-US" sz="2200" i="1" dirty="0"/>
                  <a:t> = t</a:t>
                </a:r>
                <a:r>
                  <a:rPr lang="en-US" sz="2200" dirty="0"/>
                  <a:t> with probability 1.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484" b="-800"/>
                </a:stretch>
              </a:blipFill>
            </p:spPr>
            <p:txBody>
              <a:bodyPr/>
              <a:lstStyle/>
              <a:p>
                <a:r>
                  <a:rPr lang="en-US">
                    <a:noFill/>
                  </a:rPr>
                  <a:t> </a:t>
                </a:r>
              </a:p>
            </p:txBody>
          </p:sp>
        </mc:Fallback>
      </mc:AlternateContent>
    </p:spTree>
    <p:extLst>
      <p:ext uri="{BB962C8B-B14F-4D97-AF65-F5344CB8AC3E}">
        <p14:creationId xmlns:p14="http://schemas.microsoft.com/office/powerpoint/2010/main" val="185237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Integration: Standard Brownian Motion Process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Consider the following particular case of stochastic integration that will arise frequently in this book. Suppose that </a:t>
                </a:r>
                <a:r>
                  <a:rPr lang="en-US" i="1" dirty="0" err="1"/>
                  <a:t>σ</a:t>
                </a:r>
                <a:r>
                  <a:rPr lang="en-US" i="1" baseline="-25000" dirty="0" err="1"/>
                  <a:t>t</a:t>
                </a:r>
                <a:r>
                  <a:rPr lang="en-US" dirty="0"/>
                  <a:t> and </a:t>
                </a:r>
                <a:r>
                  <a:rPr lang="en-US" i="1" dirty="0" err="1"/>
                  <a:t>μ</a:t>
                </a:r>
                <a:r>
                  <a:rPr lang="en-US" i="1" baseline="-25000" dirty="0" err="1"/>
                  <a:t>t</a:t>
                </a:r>
                <a:r>
                  <a:rPr lang="en-US" dirty="0"/>
                  <a:t> are stochastic processes (note that </a:t>
                </a:r>
                <a:r>
                  <a:rPr lang="en-US" i="1" dirty="0" err="1"/>
                  <a:t>σ</a:t>
                </a:r>
                <a:r>
                  <a:rPr lang="en-US" i="1" baseline="-25000" dirty="0" err="1"/>
                  <a:t>t</a:t>
                </a:r>
                <a:r>
                  <a:rPr lang="en-US" dirty="0"/>
                  <a:t> and </a:t>
                </a:r>
                <a:r>
                  <a:rPr lang="en-US" i="1" dirty="0" err="1"/>
                  <a:t>μ</a:t>
                </a:r>
                <a:r>
                  <a:rPr lang="en-US" i="1" baseline="-25000" dirty="0" err="1"/>
                  <a:t>t</a:t>
                </a:r>
                <a:r>
                  <a:rPr lang="en-US" dirty="0"/>
                  <a:t> can be chosen so that each takes on single constant values) and </a:t>
                </a:r>
                <a:r>
                  <a:rPr lang="en-US" i="1" dirty="0" err="1"/>
                  <a:t>Z</a:t>
                </a:r>
                <a:r>
                  <a:rPr lang="en-US" i="1" baseline="-25000" dirty="0" err="1"/>
                  <a:t>t</a:t>
                </a:r>
                <a:r>
                  <a:rPr lang="en-US" dirty="0"/>
                  <a:t> is standard Brownian motion.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e>
                          </m:nary>
                        </m:e>
                      </m:func>
                    </m:oMath>
                  </m:oMathPara>
                </a14:m>
                <a:endParaRPr lang="en-US" dirty="0"/>
              </a:p>
              <a:p>
                <a:pPr marL="0" indent="0">
                  <a:buNone/>
                </a:pPr>
                <a:r>
                  <a:rPr lang="en-US" dirty="0"/>
                  <a:t> </a:t>
                </a:r>
              </a:p>
              <a:p>
                <a:pPr marL="0" indent="0">
                  <a:buNone/>
                </a:pPr>
                <a:r>
                  <a:rPr lang="en-US" dirty="0"/>
                  <a:t>where </a:t>
                </a:r>
                <a:r>
                  <a:rPr lang="en-US" dirty="0" err="1"/>
                  <a:t>Δ</a:t>
                </a:r>
                <a:r>
                  <a:rPr lang="en-US" i="1" dirty="0" err="1"/>
                  <a:t>t</a:t>
                </a:r>
                <a:r>
                  <a:rPr lang="en-US" i="1" dirty="0"/>
                  <a:t> = </a:t>
                </a:r>
                <a:r>
                  <a:rPr lang="en-US" dirty="0"/>
                  <a:t>(</a:t>
                </a:r>
                <a:r>
                  <a:rPr lang="en-US" i="1" dirty="0"/>
                  <a:t>b</a:t>
                </a:r>
                <a:r>
                  <a:rPr lang="en-US" dirty="0"/>
                  <a:t> – </a:t>
                </a:r>
                <a:r>
                  <a:rPr lang="en-US" i="1" dirty="0"/>
                  <a:t>a</a:t>
                </a:r>
                <a:r>
                  <a:rPr lang="en-US" dirty="0"/>
                  <a:t>)/</a:t>
                </a:r>
                <a:r>
                  <a:rPr lang="en-US" i="1" dirty="0"/>
                  <a:t>n</a:t>
                </a:r>
                <a:r>
                  <a:rPr lang="en-US" dirty="0"/>
                  <a:t>,</a:t>
                </a:r>
                <a:r>
                  <a:rPr lang="en-US" i="1" dirty="0"/>
                  <a:t> t</a:t>
                </a:r>
                <a:r>
                  <a:rPr lang="en-US" baseline="-25000" dirty="0"/>
                  <a:t>0</a:t>
                </a:r>
                <a:r>
                  <a:rPr lang="en-US" dirty="0"/>
                  <a:t> = </a:t>
                </a:r>
                <a:r>
                  <a:rPr lang="en-US" i="1" dirty="0"/>
                  <a:t>a</a:t>
                </a:r>
                <a:r>
                  <a:rPr lang="en-US" dirty="0"/>
                  <a:t>, </a:t>
                </a:r>
                <a:r>
                  <a:rPr lang="en-US" i="1" dirty="0" err="1"/>
                  <a:t>t</a:t>
                </a:r>
                <a:r>
                  <a:rPr lang="en-US" baseline="-25000" dirty="0" err="1"/>
                  <a:t>n</a:t>
                </a:r>
                <a:r>
                  <a:rPr lang="en-US" dirty="0"/>
                  <a:t> = </a:t>
                </a:r>
                <a:r>
                  <a:rPr lang="en-US" i="1" dirty="0"/>
                  <a:t>b, </a:t>
                </a:r>
                <a:r>
                  <a:rPr lang="en-US" dirty="0"/>
                  <a:t>and </a:t>
                </a:r>
                <a:r>
                  <a:rPr lang="en-US" i="1" dirty="0"/>
                  <a:t>t</a:t>
                </a:r>
                <a:r>
                  <a:rPr lang="en-US" baseline="-25000" dirty="0"/>
                  <a:t>i+1</a:t>
                </a:r>
                <a:r>
                  <a:rPr lang="en-US" dirty="0"/>
                  <a:t> – </a:t>
                </a:r>
                <a:r>
                  <a:rPr lang="en-US" i="1" dirty="0" err="1"/>
                  <a:t>t</a:t>
                </a:r>
                <a:r>
                  <a:rPr lang="en-US" baseline="-25000" dirty="0" err="1"/>
                  <a:t>i</a:t>
                </a:r>
                <a:r>
                  <a:rPr lang="en-US" dirty="0"/>
                  <a:t> = </a:t>
                </a:r>
                <a:r>
                  <a:rPr lang="en-US" dirty="0" err="1"/>
                  <a:t>Δ</a:t>
                </a:r>
                <a:r>
                  <a:rPr lang="en-US" i="1" dirty="0" err="1"/>
                  <a:t>t</a:t>
                </a:r>
                <a:r>
                  <a:rPr lang="en-US" dirty="0"/>
                  <a:t> for </a:t>
                </a:r>
                <a:r>
                  <a:rPr lang="en-US" i="1" dirty="0" err="1"/>
                  <a:t>i</a:t>
                </a:r>
                <a:r>
                  <a:rPr lang="en-US" i="1" dirty="0"/>
                  <a:t> =</a:t>
                </a:r>
                <a:r>
                  <a:rPr lang="en-US" dirty="0"/>
                  <a:t> 1, 2, …,</a:t>
                </a:r>
                <a:r>
                  <a:rPr lang="en-US" i="1" dirty="0"/>
                  <a:t>n.</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200"/>
                </a:stretch>
              </a:blipFill>
            </p:spPr>
            <p:txBody>
              <a:bodyPr/>
              <a:lstStyle/>
              <a:p>
                <a:r>
                  <a:rPr lang="en-US">
                    <a:noFill/>
                  </a:rPr>
                  <a:t> </a:t>
                </a:r>
              </a:p>
            </p:txBody>
          </p:sp>
        </mc:Fallback>
      </mc:AlternateContent>
    </p:spTree>
    <p:extLst>
      <p:ext uri="{BB962C8B-B14F-4D97-AF65-F5344CB8AC3E}">
        <p14:creationId xmlns:p14="http://schemas.microsoft.com/office/powerpoint/2010/main" val="332726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i="1" dirty="0"/>
              <a:t>Contrasting Integration of Real-valued Functions with Integration of Stochastic Processes</a:t>
            </a:r>
            <a:endParaRPr lang="en-US" b="1"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extLst>
                        <a:ext uri="{9D8B030D-6E8A-4147-A177-3AD203B41FA5}">
                          <a16:colId xmlns:a16="http://schemas.microsoft.com/office/drawing/2014/main" val="20000"/>
                        </a:ext>
                      </a:extLst>
                    </a:gridCol>
                    <a:gridCol w="5846901">
                      <a:extLst>
                        <a:ext uri="{9D8B030D-6E8A-4147-A177-3AD203B41FA5}">
                          <a16:colId xmlns:a16="http://schemas.microsoft.com/office/drawing/2014/main" val="20001"/>
                        </a:ext>
                      </a:extLst>
                    </a:gridCol>
                  </a:tblGrid>
                  <a:tr h="520842">
                    <a:tc>
                      <a:txBody>
                        <a:bodyPr/>
                        <a:lstStyle/>
                        <a:p>
                          <a:pPr algn="ctr"/>
                          <a:r>
                            <a:rPr lang="en-US" sz="2000" i="1" dirty="0"/>
                            <a:t>Integration of Real-valued Functions</a:t>
                          </a:r>
                          <a:r>
                            <a:rPr lang="en-US" sz="2000" i="1" baseline="0" dirty="0"/>
                            <a:t>(1)</a:t>
                          </a:r>
                          <a:endParaRPr lang="en-US" sz="2000" dirty="0"/>
                        </a:p>
                      </a:txBody>
                      <a:tcPr/>
                    </a:tc>
                    <a:tc>
                      <a:txBody>
                        <a:bodyPr/>
                        <a:lstStyle/>
                        <a:p>
                          <a:pPr algn="ctr"/>
                          <a:r>
                            <a:rPr lang="en-US" sz="2000" i="1" dirty="0"/>
                            <a:t>Integration of Stochastic Processes(2)</a:t>
                          </a:r>
                          <a:endParaRPr lang="en-US" sz="2000" dirty="0"/>
                        </a:p>
                      </a:txBody>
                      <a:tcPr/>
                    </a:tc>
                    <a:extLst>
                      <a:ext uri="{0D108BD9-81ED-4DB2-BD59-A6C34878D82A}">
                        <a16:rowId xmlns:a16="http://schemas.microsoft.com/office/drawing/2014/main" val="10000"/>
                      </a:ext>
                    </a:extLst>
                  </a:tr>
                  <a:tr h="3185652">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panose="02040503050406030204" pitchFamily="18" charset="0"/>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𝑑𝑋</m:t>
                                        </m:r>
                                      </m:e>
                                      <m:sub>
                                        <m:r>
                                          <a:rPr kumimoji="0" lang="en-US" sz="2700" i="1" kern="1200">
                                            <a:solidFill>
                                              <a:schemeClr val="dk1"/>
                                            </a:solidFill>
                                            <a:effectLst/>
                                            <a:latin typeface="Cambria Math" panose="02040503050406030204" pitchFamily="18" charset="0"/>
                                            <a:ea typeface="+mn-ea"/>
                                            <a:cs typeface="+mn-cs"/>
                                          </a:rPr>
                                          <m:t>𝑡</m:t>
                                        </m:r>
                                      </m:sub>
                                    </m:sSub>
                                  </m:e>
                                </m:nary>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𝑋</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r>
                                      <a:rPr kumimoji="0" lang="en-US" sz="2700" i="1" kern="1200">
                                        <a:solidFill>
                                          <a:schemeClr val="dk1"/>
                                        </a:solidFill>
                                        <a:effectLst/>
                                        <a:latin typeface="Cambria Math" panose="02040503050406030204" pitchFamily="18" charset="0"/>
                                        <a:ea typeface="+mn-ea"/>
                                        <a:cs typeface="+mn-cs"/>
                                      </a:rPr>
                                      <m:t>𝑡</m:t>
                                    </m:r>
                                  </m:e>
                                  <m:sup>
                                    <m:r>
                                      <a:rPr kumimoji="0" lang="en-US" sz="2700" i="1" kern="1200">
                                        <a:solidFill>
                                          <a:schemeClr val="dk1"/>
                                        </a:solidFill>
                                        <a:effectLst/>
                                        <a:latin typeface="Cambria Math" panose="02040503050406030204" pitchFamily="18" charset="0"/>
                                        <a:ea typeface="+mn-ea"/>
                                        <a:cs typeface="+mn-cs"/>
                                      </a:rPr>
                                      <m:t>2</m:t>
                                    </m:r>
                                  </m:sup>
                                </m:sSup>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oMath>
                            </m:oMathPara>
                          </a14:m>
                          <a:endParaRPr kumimoji="0" lang="en-US" sz="2700" i="1" kern="1200" dirty="0">
                            <a:solidFill>
                              <a:schemeClr val="dk1"/>
                            </a:solidFill>
                            <a:effectLst/>
                            <a:latin typeface="+mn-lt"/>
                            <a:ea typeface="+mn-ea"/>
                            <a:cs typeface="+mn-cs"/>
                          </a:endParaRPr>
                        </a:p>
                        <a:p>
                          <a:r>
                            <a:rPr kumimoji="0" lang="en-US" sz="2700" kern="1200" dirty="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r>
                                    <a:rPr kumimoji="0" lang="en-US" sz="2700" i="1" kern="1200">
                                      <a:solidFill>
                                        <a:schemeClr val="dk1"/>
                                      </a:solidFill>
                                      <a:effectLst/>
                                      <a:latin typeface="Cambria Math" panose="02040503050406030204" pitchFamily="18" charset="0"/>
                                      <a:ea typeface="+mn-ea"/>
                                      <a:cs typeface="+mn-cs"/>
                                    </a:rPr>
                                    <m:t>(2)</m:t>
                                  </m:r>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d>
                                    <m:dPr>
                                      <m:ctrlPr>
                                        <a:rPr kumimoji="0" lang="en-US" sz="2700" i="1" kern="1200">
                                          <a:solidFill>
                                            <a:schemeClr val="dk1"/>
                                          </a:solidFill>
                                          <a:effectLst/>
                                          <a:latin typeface="Cambria Math" panose="02040503050406030204" pitchFamily="18" charset="0"/>
                                          <a:ea typeface="+mn-ea"/>
                                          <a:cs typeface="+mn-cs"/>
                                        </a:rPr>
                                      </m:ctrlPr>
                                    </m:dPr>
                                    <m:e>
                                      <m:r>
                                        <a:rPr kumimoji="0" lang="en-US" sz="2700" i="1" kern="1200">
                                          <a:solidFill>
                                            <a:schemeClr val="dk1"/>
                                          </a:solidFill>
                                          <a:effectLst/>
                                          <a:latin typeface="Cambria Math" panose="02040503050406030204" pitchFamily="18" charset="0"/>
                                          <a:ea typeface="+mn-ea"/>
                                          <a:cs typeface="+mn-cs"/>
                                        </a:rPr>
                                        <m:t>0</m:t>
                                      </m:r>
                                    </m:e>
                                  </m:d>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=20</m:t>
                              </m:r>
                            </m:oMath>
                          </a14:m>
                          <a:endParaRPr kumimoji="0" lang="en-US" sz="2700" kern="1200" dirty="0">
                            <a:solidFill>
                              <a:schemeClr val="dk1"/>
                            </a:solidFill>
                            <a:effectLst/>
                            <a:latin typeface="+mn-lt"/>
                            <a:ea typeface="+mn-ea"/>
                            <a:cs typeface="+mn-cs"/>
                          </a:endParaRPr>
                        </a:p>
                        <a:p>
                          <a:endParaRPr kumimoji="0" lang="en-US" sz="27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2000" b="0" i="0" kern="1200" smtClean="0">
                                  <a:solidFill>
                                    <a:schemeClr val="dk1"/>
                                  </a:solidFill>
                                  <a:effectLst/>
                                  <a:latin typeface="Cambria Math" panose="02040503050406030204" pitchFamily="18" charset="0"/>
                                  <a:ea typeface="+mn-ea"/>
                                  <a:cs typeface="+mn-cs"/>
                                </a:rPr>
                                <m:t>Where</m:t>
                              </m:r>
                            </m:oMath>
                          </a14:m>
                          <a:r>
                            <a:rPr kumimoji="0" lang="en-US" sz="2000" b="0" i="0" kern="1200" dirty="0">
                              <a:solidFill>
                                <a:schemeClr val="dk1"/>
                              </a:solidFill>
                              <a:effectLst/>
                              <a:latin typeface="+mn-lt"/>
                              <a:ea typeface="+mn-ea"/>
                              <a:cs typeface="+mn-cs"/>
                            </a:rPr>
                            <a:t> </a:t>
                          </a:r>
                          <a:r>
                            <a:rPr kumimoji="0" lang="en-US" sz="2000" b="0" i="0" kern="1200" dirty="0" err="1">
                              <a:solidFill>
                                <a:schemeClr val="dk1"/>
                              </a:solidFill>
                              <a:effectLst/>
                              <a:latin typeface="+mn-lt"/>
                              <a:ea typeface="+mn-ea"/>
                              <a:cs typeface="+mn-cs"/>
                            </a:rPr>
                            <a:t>X</a:t>
                          </a:r>
                          <a:r>
                            <a:rPr kumimoji="0" lang="en-US" sz="2000" b="0" i="0" kern="1200" baseline="-25000" dirty="0" err="1">
                              <a:solidFill>
                                <a:schemeClr val="dk1"/>
                              </a:solidFill>
                              <a:effectLst/>
                              <a:latin typeface="+mn-lt"/>
                              <a:ea typeface="+mn-ea"/>
                              <a:cs typeface="+mn-cs"/>
                            </a:rPr>
                            <a:t>t</a:t>
                          </a:r>
                          <a:r>
                            <a:rPr kumimoji="0" lang="en-US" sz="2000" b="0" i="0" kern="1200" dirty="0">
                              <a:solidFill>
                                <a:schemeClr val="dk1"/>
                              </a:solidFill>
                              <a:effectLst/>
                              <a:latin typeface="+mn-lt"/>
                              <a:ea typeface="+mn-ea"/>
                              <a:cs typeface="+mn-cs"/>
                            </a:rPr>
                            <a:t> = t</a:t>
                          </a:r>
                          <a:r>
                            <a:rPr kumimoji="0" lang="en-US" sz="2000" b="0" i="0" kern="1200" baseline="30000" dirty="0">
                              <a:solidFill>
                                <a:schemeClr val="dk1"/>
                              </a:solidFill>
                              <a:effectLst/>
                              <a:latin typeface="+mn-lt"/>
                              <a:ea typeface="+mn-ea"/>
                              <a:cs typeface="+mn-cs"/>
                            </a:rPr>
                            <a:t>2</a:t>
                          </a:r>
                          <a:endParaRPr lang="en-US" sz="2700" dirty="0"/>
                        </a:p>
                      </a:txBody>
                      <a:tcPr/>
                    </a:tc>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panose="02040503050406030204" pitchFamily="18" charset="0"/>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e>
                                </m:nary>
                              </m:oMath>
                            </m:oMathPara>
                          </a14:m>
                          <a:endParaRPr kumimoji="0" lang="en-US" sz="2700" i="1" kern="1200" dirty="0">
                            <a:solidFill>
                              <a:schemeClr val="dk1"/>
                            </a:solidFill>
                            <a:effectLst/>
                            <a:latin typeface="+mn-lt"/>
                            <a:ea typeface="+mn-ea"/>
                            <a:cs typeface="+mn-cs"/>
                          </a:endParaRPr>
                        </a:p>
                        <a:p>
                          <a:r>
                            <a:rPr kumimoji="0" lang="en-US" sz="2700" kern="1200" dirty="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0</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oMath>
                          </a14:m>
                          <a:endParaRPr kumimoji="0" lang="en-US" sz="2700" kern="1200" dirty="0">
                            <a:solidFill>
                              <a:schemeClr val="dk1"/>
                            </a:solidFill>
                            <a:effectLst/>
                            <a:latin typeface="+mn-lt"/>
                            <a:ea typeface="+mn-ea"/>
                            <a:cs typeface="+mn-cs"/>
                          </a:endParaRPr>
                        </a:p>
                        <a:p>
                          <a:endParaRPr kumimoji="0" lang="en-US" sz="2700" kern="1200" dirty="0">
                            <a:solidFill>
                              <a:schemeClr val="dk1"/>
                            </a:solidFill>
                            <a:effectLst/>
                            <a:latin typeface="+mn-lt"/>
                            <a:ea typeface="+mn-ea"/>
                            <a:cs typeface="+mn-cs"/>
                          </a:endParaRPr>
                        </a:p>
                        <a:p>
                          <a:pPr algn="ctr"/>
                          <a:r>
                            <a:rPr kumimoji="0" lang="en-US" sz="2000" kern="1200" dirty="0">
                              <a:solidFill>
                                <a:schemeClr val="dk1"/>
                              </a:solidFill>
                              <a:effectLst/>
                              <a:latin typeface="+mn-lt"/>
                              <a:ea typeface="+mn-ea"/>
                              <a:cs typeface="+mn-cs"/>
                            </a:rPr>
                            <a:t>Where </a:t>
                          </a:r>
                          <a:r>
                            <a:rPr kumimoji="0" lang="en-US" sz="2000" i="1" kern="1200" dirty="0" err="1">
                              <a:solidFill>
                                <a:schemeClr val="dk1"/>
                              </a:solidFill>
                              <a:effectLst/>
                              <a:latin typeface="+mn-lt"/>
                              <a:ea typeface="+mn-ea"/>
                              <a:cs typeface="+mn-cs"/>
                            </a:rPr>
                            <a:t>Z</a:t>
                          </a:r>
                          <a:r>
                            <a:rPr kumimoji="0" lang="en-US" sz="2000" i="1" kern="1200" baseline="-25000" dirty="0" err="1">
                              <a:solidFill>
                                <a:schemeClr val="dk1"/>
                              </a:solidFill>
                              <a:effectLst/>
                              <a:latin typeface="+mn-lt"/>
                              <a:ea typeface="+mn-ea"/>
                              <a:cs typeface="+mn-cs"/>
                            </a:rPr>
                            <a:t>t</a:t>
                          </a:r>
                          <a:r>
                            <a:rPr kumimoji="0" lang="en-US" sz="2000" i="1" kern="1200" baseline="-25000" dirty="0">
                              <a:solidFill>
                                <a:schemeClr val="dk1"/>
                              </a:solidFill>
                              <a:effectLst/>
                              <a:latin typeface="+mn-lt"/>
                              <a:ea typeface="+mn-ea"/>
                              <a:cs typeface="+mn-cs"/>
                            </a:rPr>
                            <a:t> </a:t>
                          </a:r>
                          <a:r>
                            <a:rPr kumimoji="0" lang="en-US" sz="2000" kern="1200" dirty="0">
                              <a:solidFill>
                                <a:schemeClr val="dk1"/>
                              </a:solidFill>
                              <a:effectLst/>
                              <a:latin typeface="+mn-lt"/>
                              <a:ea typeface="+mn-ea"/>
                              <a:cs typeface="+mn-cs"/>
                            </a:rPr>
                            <a:t>is standard Brownian motion</a:t>
                          </a:r>
                          <a:endParaRPr lang="en-US" sz="27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Content Placeholder 3"/>
              <p:cNvGraphicFramePr>
                <a:graphicFrameLocks noGrp="1"/>
              </p:cNvGraphicFramePr>
              <p:nvPr>
                <p:ph sz="quarter" idx="1"/>
                <p:extLst/>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gridCol w="5846901"/>
                  </a:tblGrid>
                  <a:tr h="520842">
                    <a:tc>
                      <a:txBody>
                        <a:bodyPr/>
                        <a:lstStyle/>
                        <a:p>
                          <a:pPr algn="ctr"/>
                          <a:r>
                            <a:rPr lang="en-US" sz="2000" i="1" dirty="0" smtClean="0"/>
                            <a:t>Integration of Real-valued Functions</a:t>
                          </a:r>
                          <a:r>
                            <a:rPr lang="en-US" sz="2000" i="1" baseline="0" dirty="0" smtClean="0"/>
                            <a:t>(1)</a:t>
                          </a:r>
                          <a:endParaRPr lang="en-US" sz="2000" dirty="0"/>
                        </a:p>
                      </a:txBody>
                      <a:tcPr/>
                    </a:tc>
                    <a:tc>
                      <a:txBody>
                        <a:bodyPr/>
                        <a:lstStyle/>
                        <a:p>
                          <a:pPr algn="ctr"/>
                          <a:r>
                            <a:rPr lang="en-US" sz="2000" i="1" dirty="0" smtClean="0"/>
                            <a:t>Integration of Stochastic Processes(2)</a:t>
                          </a:r>
                          <a:endParaRPr lang="en-US" sz="2000" dirty="0"/>
                        </a:p>
                      </a:txBody>
                      <a:tcPr/>
                    </a:tc>
                  </a:tr>
                  <a:tr h="3185652">
                    <a:tc>
                      <a:txBody>
                        <a:bodyPr/>
                        <a:lstStyle/>
                        <a:p>
                          <a:endParaRPr lang="en-US"/>
                        </a:p>
                      </a:txBody>
                      <a:tcPr>
                        <a:blipFill rotWithShape="0">
                          <a:blip r:embed="rId2"/>
                          <a:stretch>
                            <a:fillRect l="-104" t="-17591" r="-100313" b="-382"/>
                          </a:stretch>
                        </a:blipFill>
                      </a:tcPr>
                    </a:tc>
                    <a:tc>
                      <a:txBody>
                        <a:bodyPr/>
                        <a:lstStyle/>
                        <a:p>
                          <a:endParaRPr lang="en-US"/>
                        </a:p>
                      </a:txBody>
                      <a:tcPr>
                        <a:blipFill rotWithShape="0">
                          <a:blip r:embed="rId2"/>
                          <a:stretch>
                            <a:fillRect l="-100209" t="-17591" r="-417" b="-382"/>
                          </a:stretch>
                        </a:blipFill>
                      </a:tcPr>
                    </a:tc>
                  </a:tr>
                </a:tbl>
              </a:graphicData>
            </a:graphic>
          </p:graphicFrame>
        </mc:Fallback>
      </mc:AlternateContent>
      <p:sp>
        <p:nvSpPr>
          <p:cNvPr id="5" name="Rectangle 4"/>
          <p:cNvSpPr/>
          <p:nvPr/>
        </p:nvSpPr>
        <p:spPr>
          <a:xfrm>
            <a:off x="456807" y="5394207"/>
            <a:ext cx="11270258" cy="1015663"/>
          </a:xfrm>
          <a:prstGeom prst="rect">
            <a:avLst/>
          </a:prstGeom>
        </p:spPr>
        <p:txBody>
          <a:bodyPr wrap="square">
            <a:spAutoFit/>
          </a:bodyPr>
          <a:lstStyle/>
          <a:p>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The solution in the first illustration is a number. The solution in the second illustration is a random variable since 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2. Thus, 5Z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(5)</a:t>
            </a:r>
            <a:r>
              <a:rPr lang="en-US" sz="2000" i="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(2) = 50.</a:t>
            </a:r>
            <a:endParaRPr lang="en-US" sz="2000" i="1" dirty="0">
              <a:latin typeface="Courier 10cp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1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Elementary Properties of Stochastic Integrals</a:t>
            </a:r>
          </a:p>
        </p:txBody>
      </p:sp>
      <p:sp>
        <p:nvSpPr>
          <p:cNvPr id="3" name="Content Placeholder 2"/>
          <p:cNvSpPr>
            <a:spLocks noGrp="1"/>
          </p:cNvSpPr>
          <p:nvPr>
            <p:ph sz="quarter" idx="1"/>
          </p:nvPr>
        </p:nvSpPr>
        <p:spPr/>
        <p:txBody>
          <a:bodyPr/>
          <a:lstStyle/>
          <a:p>
            <a:r>
              <a:rPr lang="en-US" i="1" dirty="0"/>
              <a:t>Integral of a Stochastic Differential</a:t>
            </a:r>
          </a:p>
          <a:p>
            <a:endParaRPr lang="en-US" i="1" dirty="0"/>
          </a:p>
          <a:p>
            <a:endParaRPr lang="en-US" i="1" dirty="0"/>
          </a:p>
          <a:p>
            <a:endParaRPr lang="en-US" i="1" dirty="0"/>
          </a:p>
          <a:p>
            <a:endParaRPr lang="en-US" i="1" dirty="0"/>
          </a:p>
          <a:p>
            <a:endParaRPr lang="en-US" i="1" dirty="0"/>
          </a:p>
          <a:p>
            <a:r>
              <a:rPr lang="en-US" i="1" dirty="0"/>
              <a:t>Linearity</a:t>
            </a:r>
            <a:endParaRPr lang="en-US" dirty="0"/>
          </a:p>
          <a:p>
            <a:pPr marL="0" indent="0">
              <a:buNone/>
            </a:pPr>
            <a:endParaRPr lang="en-US" dirty="0"/>
          </a:p>
          <a:p>
            <a:endParaRPr lang="en-US" dirty="0"/>
          </a:p>
        </p:txBody>
      </p:sp>
      <p:sp>
        <p:nvSpPr>
          <p:cNvPr id="665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81742" y="2008414"/>
            <a:ext cx="2155372" cy="1077686"/>
          </a:xfrm>
          <a:prstGeom prst="rect">
            <a:avLst/>
          </a:prstGeom>
          <a:noFill/>
        </p:spPr>
      </p:pic>
      <p:sp>
        <p:nvSpPr>
          <p:cNvPr id="6656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6428" y="3216728"/>
            <a:ext cx="3037677" cy="1061357"/>
          </a:xfrm>
          <a:prstGeom prst="rect">
            <a:avLst/>
          </a:prstGeom>
          <a:noFill/>
        </p:spPr>
      </p:pic>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3772" y="5045528"/>
            <a:ext cx="5983010" cy="1077685"/>
          </a:xfrm>
          <a:prstGeom prst="rect">
            <a:avLst/>
          </a:prstGeom>
          <a:noFill/>
        </p:spPr>
      </p:pic>
    </p:spTree>
    <p:extLst>
      <p:ext uri="{BB962C8B-B14F-4D97-AF65-F5344CB8AC3E}">
        <p14:creationId xmlns:p14="http://schemas.microsoft.com/office/powerpoint/2010/main" val="85739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16436"/>
              </a:xfrm>
            </p:spPr>
            <p:txBody>
              <a:bodyPr>
                <a:normAutofit fontScale="77500" lnSpcReduction="20000"/>
              </a:bodyPr>
              <a:lstStyle/>
              <a:p>
                <a:pPr marL="0" indent="0">
                  <a:buNone/>
                </a:pPr>
                <a:r>
                  <a:rPr lang="en-US" sz="3200" dirty="0"/>
                  <a:t>Suppose that the price of a security follows the following arithmetic Brownian motion process with drift: </a:t>
                </a:r>
                <a:r>
                  <a:rPr lang="en-US" sz="3200" i="1" dirty="0" err="1"/>
                  <a:t>dX</a:t>
                </a:r>
                <a:r>
                  <a:rPr lang="en-US" sz="3200" i="1" baseline="-25000" dirty="0" err="1"/>
                  <a:t>t</a:t>
                </a:r>
                <a:r>
                  <a:rPr lang="en-US" sz="3200" i="1" dirty="0"/>
                  <a:t> = 06dZ</a:t>
                </a:r>
                <a:r>
                  <a:rPr lang="en-US" sz="3200" i="1" baseline="-25000" dirty="0"/>
                  <a:t>t</a:t>
                </a:r>
                <a:r>
                  <a:rPr lang="en-US" sz="3200" dirty="0"/>
                  <a:t> +</a:t>
                </a:r>
                <a:r>
                  <a:rPr lang="en-US" sz="3200" i="1" dirty="0"/>
                  <a:t>.02dt</a:t>
                </a:r>
                <a:r>
                  <a:rPr lang="en-US" sz="3200" dirty="0"/>
                  <a:t>. Further suppose that the price of the security at time zero equals 20: </a:t>
                </a:r>
                <a:r>
                  <a:rPr lang="en-US" sz="3200" i="1" dirty="0"/>
                  <a:t>X</a:t>
                </a:r>
                <a:r>
                  <a:rPr lang="en-US" sz="3200" i="1" baseline="-25000" dirty="0"/>
                  <a:t>0</a:t>
                </a:r>
                <a:r>
                  <a:rPr lang="en-US" sz="3200" i="1" dirty="0"/>
                  <a:t> = 20</a:t>
                </a:r>
                <a:r>
                  <a:rPr lang="en-US" sz="3200" dirty="0"/>
                  <a:t>. Now we seek to find </a:t>
                </a:r>
                <a:r>
                  <a:rPr lang="en-US" sz="3200" i="1" dirty="0" err="1"/>
                  <a:t>X</a:t>
                </a:r>
                <a:r>
                  <a:rPr lang="en-US" sz="3200" i="1" baseline="-25000" dirty="0" err="1"/>
                  <a:t>t</a:t>
                </a:r>
                <a:r>
                  <a:rPr lang="en-US" sz="3200" dirty="0"/>
                  <a:t>, the price of the security at time </a:t>
                </a:r>
                <a:r>
                  <a:rPr lang="en-US" sz="3200" i="1" dirty="0"/>
                  <a:t>t</a:t>
                </a:r>
                <a:r>
                  <a:rPr lang="en-US" sz="3200" dirty="0"/>
                  <a:t>: First observe that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e>
                      </m:nary>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By the first property, the left side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−20,</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16436"/>
              </a:xfrm>
              <a:blipFill rotWithShape="0">
                <a:blip r:embed="rId2" cstate="print"/>
                <a:stretch>
                  <a:fillRect l="-860" t="-2717" r="-1290"/>
                </a:stretch>
              </a:blipFill>
            </p:spPr>
            <p:txBody>
              <a:bodyPr/>
              <a:lstStyle/>
              <a:p>
                <a:r>
                  <a:rPr lang="en-US">
                    <a:noFill/>
                  </a:rPr>
                  <a:t> </a:t>
                </a:r>
              </a:p>
            </p:txBody>
          </p:sp>
        </mc:Fallback>
      </mc:AlternateContent>
    </p:spTree>
    <p:extLst>
      <p:ext uri="{BB962C8B-B14F-4D97-AF65-F5344CB8AC3E}">
        <p14:creationId xmlns:p14="http://schemas.microsoft.com/office/powerpoint/2010/main" val="163678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sz="2500" b="1" dirty="0"/>
              <a:t>(Continued)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04926"/>
              </a:xfrm>
            </p:spPr>
            <p:txBody>
              <a:bodyPr>
                <a:normAutofit lnSpcReduction="10000"/>
              </a:bodyPr>
              <a:lstStyle/>
              <a:p>
                <a:pPr marL="0" indent="0">
                  <a:buNone/>
                </a:pPr>
                <a:r>
                  <a:rPr lang="en-US" dirty="0"/>
                  <a:t>By linearity and the first property, the right side equals: </a:t>
                </a:r>
              </a:p>
              <a:p>
                <a:pPr marL="0" indent="0">
                  <a:buNone/>
                </a:pPr>
                <a14:m>
                  <m:oMathPara xmlns:m="http://schemas.openxmlformats.org/officeDocument/2006/math">
                    <m:oMathParaPr>
                      <m:jc m:val="left"/>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𝑠</m:t>
                              </m:r>
                            </m:e>
                          </m:d>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e>
                      </m:nary>
                    </m:oMath>
                  </m:oMathPara>
                </a14:m>
                <a:endParaRPr lang="en-US" i="1" dirty="0">
                  <a:latin typeface="Cambria Math" panose="02040503050406030204" pitchFamily="18" charset="0"/>
                </a:endParaRPr>
              </a:p>
              <a:p>
                <a:pPr marL="0" indent="0">
                  <a:buNone/>
                </a:pPr>
                <a:r>
                  <a:rPr lang="en-US" dirty="0"/>
                  <a:t>			  </a:t>
                </a:r>
                <a14:m>
                  <m:oMath xmlns:m="http://schemas.openxmlformats.org/officeDocument/2006/math">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oMath>
                </a14:m>
                <a:endParaRPr lang="en-US" dirty="0"/>
              </a:p>
              <a:p>
                <a:pPr marL="0" indent="0">
                  <a:buNone/>
                </a:pPr>
                <a:endParaRPr lang="en-US" dirty="0"/>
              </a:p>
              <a:p>
                <a:pPr marL="0" indent="0">
                  <a:buNone/>
                </a:pPr>
                <a:r>
                  <a:rPr lang="en-US" dirty="0"/>
                  <a:t>Setting these results equal and solving for </a:t>
                </a:r>
                <a:r>
                  <a:rPr lang="en-US" i="1" dirty="0" err="1"/>
                  <a:t>X</a:t>
                </a:r>
                <a:r>
                  <a:rPr lang="en-US" i="1" baseline="-25000" dirty="0" err="1"/>
                  <a:t>t</a:t>
                </a:r>
                <a:r>
                  <a:rPr lang="en-US" dirty="0"/>
                  <a:t>, we find that </a:t>
                </a:r>
                <a:r>
                  <a:rPr lang="en-US" i="1" dirty="0" err="1"/>
                  <a:t>X</a:t>
                </a:r>
                <a:r>
                  <a:rPr lang="en-US" i="1" baseline="-25000" dirty="0" err="1"/>
                  <a:t>t</a:t>
                </a:r>
                <a:r>
                  <a:rPr lang="en-US" i="1" dirty="0"/>
                  <a:t> = 20+.02t +.06Z</a:t>
                </a:r>
                <a:r>
                  <a:rPr lang="en-US" i="1" baseline="-25000" dirty="0"/>
                  <a:t>t</a:t>
                </a:r>
                <a:r>
                  <a:rPr lang="en-US" i="1" dirty="0"/>
                  <a:t>.</a:t>
                </a:r>
                <a:r>
                  <a:rPr lang="en-US" dirty="0"/>
                  <a:t> The security price at time </a:t>
                </a:r>
                <a:r>
                  <a:rPr lang="en-US" i="1" dirty="0"/>
                  <a:t>t</a:t>
                </a:r>
                <a:r>
                  <a:rPr lang="en-US" dirty="0"/>
                  <a:t> equals its price at time zero plus .02 multiplied by the elapsed time plus .06 times the Brownian motion. The price is a normally distributed random variable with mean 20+.02</a:t>
                </a:r>
                <a:r>
                  <a:rPr lang="en-US" i="1" dirty="0"/>
                  <a:t>t</a:t>
                </a:r>
                <a:r>
                  <a:rPr lang="en-US" dirty="0"/>
                  <a:t> and variance (.06)</a:t>
                </a:r>
                <a:r>
                  <a:rPr lang="en-US" baseline="30000" dirty="0"/>
                  <a:t>2</a:t>
                </a:r>
                <a:r>
                  <a:rPr lang="en-US" i="1" dirty="0"/>
                  <a:t>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2" cstate="print"/>
                <a:stretch>
                  <a:fillRect l="-1022" t="-2030"/>
                </a:stretch>
              </a:blipFill>
            </p:spPr>
            <p:txBody>
              <a:bodyPr/>
              <a:lstStyle/>
              <a:p>
                <a:r>
                  <a:rPr lang="en-US">
                    <a:noFill/>
                  </a:rPr>
                  <a:t> </a:t>
                </a:r>
              </a:p>
            </p:txBody>
          </p:sp>
        </mc:Fallback>
      </mc:AlternateContent>
    </p:spTree>
    <p:extLst>
      <p:ext uri="{BB962C8B-B14F-4D97-AF65-F5344CB8AC3E}">
        <p14:creationId xmlns:p14="http://schemas.microsoft.com/office/powerpoint/2010/main" val="220526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Digression on Taylor Series Expansions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04926"/>
              </a:xfrm>
            </p:spPr>
            <p:txBody>
              <a:bodyPr>
                <a:normAutofit fontScale="70000" lnSpcReduction="20000"/>
              </a:bodyPr>
              <a:lstStyle/>
              <a:p>
                <a:pPr marL="0" indent="0">
                  <a:buNone/>
                </a:pPr>
                <a:r>
                  <a:rPr lang="en-US" sz="3200" dirty="0"/>
                  <a:t>To estimate the change in an infinitely differentiable function </a:t>
                </a:r>
                <a14:m>
                  <m:oMath xmlns:m="http://schemas.openxmlformats.org/officeDocument/2006/math">
                    <m:r>
                      <a:rPr lang="en-US" sz="3200" i="1" dirty="0" smtClean="0">
                        <a:latin typeface="Cambria Math" panose="02040503050406030204" pitchFamily="18" charset="0"/>
                      </a:rPr>
                      <m:t>𝑦</m:t>
                    </m:r>
                  </m:oMath>
                </a14:m>
                <a:r>
                  <a:rPr lang="en-US" sz="3200" dirty="0"/>
                  <a:t> = </a:t>
                </a:r>
                <a14:m>
                  <m:oMath xmlns:m="http://schemas.openxmlformats.org/officeDocument/2006/math">
                    <m:r>
                      <a:rPr lang="en-US" sz="3200" i="1" dirty="0" smtClean="0">
                        <a:latin typeface="Cambria Math" panose="02040503050406030204" pitchFamily="18" charset="0"/>
                      </a:rPr>
                      <m:t>𝑦</m:t>
                    </m:r>
                  </m:oMath>
                </a14:m>
                <a:r>
                  <a:rPr lang="en-US" sz="3200" dirty="0"/>
                  <a:t>(</a:t>
                </a:r>
                <a:r>
                  <a:rPr lang="en-US" sz="3200" i="1" dirty="0"/>
                  <a:t>t</a:t>
                </a:r>
                <a:r>
                  <a:rPr lang="en-US" sz="3200" dirty="0"/>
                  <a:t>), we have :</a:t>
                </a:r>
              </a:p>
              <a:p>
                <a:pPr marL="0" indent="0">
                  <a:buNone/>
                </a:pPr>
                <a:endParaRPr lang="en-US" dirty="0"/>
              </a:p>
              <a:p>
                <a:pPr marL="0" indent="0">
                  <a:buNone/>
                </a:pPr>
                <a:endParaRPr lang="en-US" dirty="0"/>
              </a:p>
              <a:p>
                <a:pPr marL="0" indent="0">
                  <a:buNone/>
                </a:pPr>
                <a:endParaRPr lang="en-US" dirty="0"/>
              </a:p>
              <a:p>
                <a:pPr marL="0" indent="0">
                  <a:buNone/>
                </a:pPr>
                <a:r>
                  <a:rPr lang="en-US" sz="2500" dirty="0"/>
                  <a:t>If </a:t>
                </a:r>
                <a:r>
                  <a:rPr lang="en-US" sz="2500" dirty="0" err="1"/>
                  <a:t>Δ</a:t>
                </a:r>
                <a:r>
                  <a:rPr lang="en-US" sz="2500" i="1" dirty="0" err="1"/>
                  <a:t>t</a:t>
                </a:r>
                <a:r>
                  <a:rPr lang="en-US" sz="2500" dirty="0"/>
                  <a:t> is small, higher order terms (involving </a:t>
                </a:r>
                <a:r>
                  <a:rPr lang="en-US" sz="2500" dirty="0" err="1"/>
                  <a:t>Δ</a:t>
                </a:r>
                <a:r>
                  <a:rPr lang="en-US" sz="2500" i="1" dirty="0" err="1"/>
                  <a:t>t</a:t>
                </a:r>
                <a:r>
                  <a:rPr lang="en-US" sz="2500" dirty="0"/>
                  <a:t> raised to powers 2 or greater) are negligible compared to terms just involving </a:t>
                </a:r>
                <a:r>
                  <a:rPr lang="en-US" sz="2500" dirty="0" err="1"/>
                  <a:t>Δ</a:t>
                </a:r>
                <a:r>
                  <a:rPr lang="en-US" sz="2500" i="1" dirty="0" err="1"/>
                  <a:t>t</a:t>
                </a:r>
                <a:r>
                  <a:rPr lang="en-US" sz="2500" dirty="0"/>
                  <a:t>. So we have the following approximation when </a:t>
                </a:r>
                <a:r>
                  <a:rPr lang="en-US" sz="2500" dirty="0" err="1"/>
                  <a:t>Δ</a:t>
                </a:r>
                <a:r>
                  <a:rPr lang="en-US" sz="2500" i="1" dirty="0" err="1"/>
                  <a:t>t</a:t>
                </a:r>
                <a:r>
                  <a:rPr lang="en-US" sz="2500" dirty="0"/>
                  <a:t> is small:</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r>
                  <a:rPr lang="en-US" dirty="0"/>
                  <a:t> </a:t>
                </a:r>
              </a:p>
              <a:p>
                <a:pPr marL="0" indent="0">
                  <a:buNone/>
                </a:pPr>
                <a:r>
                  <a:rPr lang="en-US" dirty="0"/>
                  <a:t>This can also be expressed in differential notation: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𝑑𝑡</m:t>
                      </m:r>
                      <m:r>
                        <a:rPr lang="en-US" b="0" i="0" smtClean="0">
                          <a:latin typeface="Cambria Math" panose="02040503050406030204" pitchFamily="18" charset="0"/>
                        </a:rPr>
                        <m:t>                    </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e>
                      </m:nary>
                      <m:r>
                        <a:rPr lang="en-US" i="1">
                          <a:latin typeface="Cambria Math" panose="02040503050406030204" pitchFamily="18" charset="0"/>
                        </a:rPr>
                        <m:t>𝑑𝑡</m:t>
                      </m:r>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3" cstate="print"/>
                <a:stretch>
                  <a:fillRect l="-699" t="-2284" r="-108"/>
                </a:stretch>
              </a:blipFill>
            </p:spPr>
            <p:txBody>
              <a:bodyPr/>
              <a:lstStyle/>
              <a:p>
                <a:r>
                  <a:rPr lang="en-US">
                    <a:noFill/>
                  </a:rPr>
                  <a:t> </a:t>
                </a:r>
              </a:p>
            </p:txBody>
          </p:sp>
        </mc:Fallback>
      </mc:AlternateContent>
      <p:graphicFrame>
        <p:nvGraphicFramePr>
          <p:cNvPr id="16" name="Object 15"/>
          <p:cNvGraphicFramePr>
            <a:graphicFrameLocks noChangeAspect="1"/>
          </p:cNvGraphicFramePr>
          <p:nvPr/>
        </p:nvGraphicFramePr>
        <p:xfrm>
          <a:off x="3303639" y="1939668"/>
          <a:ext cx="4023949" cy="744537"/>
        </p:xfrm>
        <a:graphic>
          <a:graphicData uri="http://schemas.openxmlformats.org/presentationml/2006/ole">
            <mc:AlternateContent xmlns:mc="http://schemas.openxmlformats.org/markup-compatibility/2006">
              <mc:Choice xmlns:v="urn:schemas-microsoft-com:vml" Requires="v">
                <p:oleObj spid="_x0000_s1085" name="Equation" r:id="rId4" imgW="2032000" imgH="419100" progId="">
                  <p:embed/>
                </p:oleObj>
              </mc:Choice>
              <mc:Fallback>
                <p:oleObj name="Equation" r:id="rId4" imgW="2032000" imgH="419100"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639" y="1939668"/>
                        <a:ext cx="4023949"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Arrow 16"/>
          <p:cNvSpPr/>
          <p:nvPr/>
        </p:nvSpPr>
        <p:spPr>
          <a:xfrm>
            <a:off x="4542503" y="5220930"/>
            <a:ext cx="648929"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52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Taylor Series and Two Independent Variables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07883" cy="4647610"/>
              </a:xfrm>
            </p:spPr>
            <p:txBody>
              <a:bodyPr>
                <a:normAutofit fontScale="92500" lnSpcReduction="10000"/>
              </a:bodyPr>
              <a:lstStyle/>
              <a:p>
                <a:pPr marL="0" indent="0">
                  <a:buNone/>
                </a:pPr>
                <a:r>
                  <a:rPr lang="en-US" dirty="0"/>
                  <a:t>Suppose that </a:t>
                </a:r>
                <a14:m>
                  <m:oMath xmlns:m="http://schemas.openxmlformats.org/officeDocument/2006/math">
                    <m:r>
                      <a:rPr lang="en-US" i="1" dirty="0" smtClean="0">
                        <a:latin typeface="Cambria Math" panose="02040503050406030204" pitchFamily="18" charset="0"/>
                      </a:rPr>
                      <m:t>𝑦</m:t>
                    </m:r>
                  </m:oMath>
                </a14:m>
                <a:r>
                  <a:rPr lang="en-US" dirty="0"/>
                  <a:t> = </a:t>
                </a:r>
                <a14:m>
                  <m:oMath xmlns:m="http://schemas.openxmlformats.org/officeDocument/2006/math">
                    <m:r>
                      <a:rPr lang="en-US" i="1" dirty="0" smtClean="0">
                        <a:latin typeface="Cambria Math" panose="02040503050406030204" pitchFamily="18" charset="0"/>
                      </a:rPr>
                      <m:t>𝑦</m:t>
                    </m:r>
                  </m:oMath>
                </a14:m>
                <a:r>
                  <a:rPr lang="en-US" dirty="0"/>
                  <a:t>(</a:t>
                </a:r>
                <a:r>
                  <a:rPr lang="en-US" i="1" dirty="0"/>
                  <a:t>x</a:t>
                </a:r>
                <a:r>
                  <a:rPr lang="en-US" dirty="0"/>
                  <a:t>, </a:t>
                </a:r>
                <a:r>
                  <a:rPr lang="en-US" i="1" dirty="0"/>
                  <a:t>t</a:t>
                </a:r>
                <a:r>
                  <a:rPr lang="en-US" dirty="0"/>
                  <a:t>); that is, </a:t>
                </a:r>
                <a14:m>
                  <m:oMath xmlns:m="http://schemas.openxmlformats.org/officeDocument/2006/math">
                    <m:r>
                      <a:rPr lang="en-US" i="1" dirty="0" smtClean="0">
                        <a:latin typeface="Cambria Math" panose="02040503050406030204" pitchFamily="18" charset="0"/>
                      </a:rPr>
                      <m:t>𝑦</m:t>
                    </m:r>
                  </m:oMath>
                </a14:m>
                <a:r>
                  <a:rPr lang="en-US" i="1" dirty="0"/>
                  <a:t> </a:t>
                </a:r>
                <a:r>
                  <a:rPr lang="en-US" dirty="0"/>
                  <a:t>is a function of the independent variables </a:t>
                </a:r>
                <a:r>
                  <a:rPr lang="en-US" i="1" dirty="0"/>
                  <a:t>x </a:t>
                </a:r>
                <a:r>
                  <a:rPr lang="en-US" dirty="0"/>
                  <a:t>and </a:t>
                </a:r>
                <a:r>
                  <a:rPr lang="en-US" i="1" dirty="0"/>
                  <a:t>t</a:t>
                </a:r>
                <a:r>
                  <a:rPr lang="en-US" dirty="0"/>
                  <a:t>. The Taylor series expansion can be generalized to two independent variables as follows:</a:t>
                </a:r>
              </a:p>
              <a:p>
                <a:pPr marL="0" indent="0">
                  <a:buNone/>
                </a:pPr>
                <a:r>
                  <a:rPr lang="en-US" dirty="0"/>
                  <a:t> </a:t>
                </a:r>
              </a:p>
              <a:p>
                <a:pPr marL="0" indent="0">
                  <a:buNone/>
                </a:pPr>
                <a:endParaRPr lang="en-US" i="1" dirty="0"/>
              </a:p>
              <a:p>
                <a:pPr marL="0" indent="0">
                  <a:buNone/>
                </a:pPr>
                <a:endParaRPr lang="en-US" i="1" dirty="0"/>
              </a:p>
              <a:p>
                <a:pPr marL="0" indent="0">
                  <a:buNone/>
                </a:pPr>
                <a:endParaRPr lang="en-US" i="1" dirty="0"/>
              </a:p>
              <a:p>
                <a:pPr marL="0" indent="0">
                  <a:buNone/>
                </a:pPr>
                <a:r>
                  <a:rPr lang="en-US" sz="2200" dirty="0"/>
                  <a:t>If </a:t>
                </a:r>
                <a:r>
                  <a:rPr lang="en-US" sz="2200" i="1" dirty="0"/>
                  <a:t>x </a:t>
                </a:r>
                <a:r>
                  <a:rPr lang="en-US" sz="2200" dirty="0"/>
                  <a:t>= </a:t>
                </a:r>
                <a:r>
                  <a:rPr lang="en-US" sz="2200" i="1" dirty="0"/>
                  <a:t>x</a:t>
                </a:r>
                <a:r>
                  <a:rPr lang="en-US" sz="2200" dirty="0"/>
                  <a:t>(</a:t>
                </a:r>
                <a:r>
                  <a:rPr lang="en-US" sz="2200" i="1" dirty="0"/>
                  <a:t>t</a:t>
                </a:r>
                <a:r>
                  <a:rPr lang="en-US" sz="2200" dirty="0"/>
                  <a:t>) is a differentiable function of time </a:t>
                </a:r>
                <a:r>
                  <a:rPr lang="en-US" sz="2200" i="1" dirty="0"/>
                  <a:t>t</a:t>
                </a:r>
                <a:r>
                  <a:rPr lang="en-US" sz="2200" dirty="0"/>
                  <a:t>, then we have the approximation </a:t>
                </a:r>
                <a:r>
                  <a:rPr lang="en-US" sz="2200" dirty="0" err="1"/>
                  <a:t>Δ</a:t>
                </a:r>
                <a:r>
                  <a:rPr lang="en-US" sz="2200" i="1" dirty="0" err="1"/>
                  <a:t>x</a:t>
                </a:r>
                <a:r>
                  <a:rPr lang="en-US" sz="2200" i="1" dirty="0"/>
                  <a:t> </a:t>
                </a:r>
                <a:r>
                  <a:rPr lang="en-US" sz="2200" dirty="0"/>
                  <a:t>= </a:t>
                </a:r>
                <a:r>
                  <a:rPr lang="en-US" sz="2200" i="1" dirty="0"/>
                  <a:t>x’</a:t>
                </a:r>
                <a:r>
                  <a:rPr lang="en-US" sz="2200" dirty="0"/>
                  <a:t>(</a:t>
                </a:r>
                <a:r>
                  <a:rPr lang="en-US" sz="2200" i="1" dirty="0"/>
                  <a:t>t</a:t>
                </a:r>
                <a:r>
                  <a:rPr lang="en-US" sz="2200" dirty="0"/>
                  <a:t>)</a:t>
                </a:r>
                <a:r>
                  <a:rPr lang="en-US" sz="2200" dirty="0" err="1"/>
                  <a:t>Δ</a:t>
                </a:r>
                <a:r>
                  <a:rPr lang="en-US" sz="2200" i="1" dirty="0" err="1"/>
                  <a:t>t</a:t>
                </a:r>
                <a:r>
                  <a:rPr lang="en-US" sz="2200" dirty="0"/>
                  <a:t>.  Ignoring higher order terms in </a:t>
                </a:r>
                <a:r>
                  <a:rPr lang="en-US" sz="2200" dirty="0" err="1"/>
                  <a:t>Δ</a:t>
                </a:r>
                <a:r>
                  <a:rPr lang="en-US" sz="2200" i="1" dirty="0" err="1"/>
                  <a:t>t</a:t>
                </a:r>
                <a:r>
                  <a:rPr lang="en-US" sz="2200" dirty="0"/>
                  <a:t>, we obtain: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b="0" i="1" smtClean="0">
                          <a:latin typeface="Cambria Math" panose="02040503050406030204" pitchFamily="18" charset="0"/>
                        </a:rPr>
                        <m:t>                   </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d>
                            <m:dPr>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e>
                      </m:nary>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r>
                        <a:rPr lang="en-US" i="1">
                          <a:latin typeface="Cambria Math" panose="02040503050406030204" pitchFamily="18" charset="0"/>
                        </a:rPr>
                        <m:t>𝑑𝑡</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07883" cy="4647610"/>
              </a:xfrm>
              <a:blipFill rotWithShape="0">
                <a:blip r:embed="rId3" cstate="print"/>
                <a:stretch>
                  <a:fillRect l="-863" t="-1969"/>
                </a:stretch>
              </a:blipFill>
            </p:spPr>
            <p:txBody>
              <a:bodyPr/>
              <a:lstStyle/>
              <a:p>
                <a:r>
                  <a:rPr lang="en-US">
                    <a:noFill/>
                  </a:rPr>
                  <a:t> </a:t>
                </a:r>
              </a:p>
            </p:txBody>
          </p:sp>
        </mc:Fallback>
      </mc:AlternateContent>
      <p:graphicFrame>
        <p:nvGraphicFramePr>
          <p:cNvPr id="7" name="Object 6"/>
          <p:cNvGraphicFramePr>
            <a:graphicFrameLocks noChangeAspect="1"/>
          </p:cNvGraphicFramePr>
          <p:nvPr/>
        </p:nvGraphicFramePr>
        <p:xfrm>
          <a:off x="1294415" y="2696752"/>
          <a:ext cx="9379445" cy="823196"/>
        </p:xfrm>
        <a:graphic>
          <a:graphicData uri="http://schemas.openxmlformats.org/presentationml/2006/ole">
            <mc:AlternateContent xmlns:mc="http://schemas.openxmlformats.org/markup-compatibility/2006">
              <mc:Choice xmlns:v="urn:schemas-microsoft-com:vml" Requires="v">
                <p:oleObj spid="_x0000_s2109" name="Equation" r:id="rId4" imgW="4775200" imgH="419100" progId="">
                  <p:embed/>
                </p:oleObj>
              </mc:Choice>
              <mc:Fallback>
                <p:oleObj name="Equation" r:id="rId4" imgW="4775200" imgH="419100"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415" y="2696752"/>
                        <a:ext cx="9379445" cy="823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Arrow 7"/>
          <p:cNvSpPr/>
          <p:nvPr/>
        </p:nvSpPr>
        <p:spPr>
          <a:xfrm>
            <a:off x="4326194" y="5378246"/>
            <a:ext cx="648929" cy="29496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579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a:t>
            </a:r>
            <a:r>
              <a:rPr lang="en-US" b="1" dirty="0" err="1"/>
              <a:t>Itô’s</a:t>
            </a:r>
            <a:r>
              <a:rPr lang="en-US" b="1" dirty="0"/>
              <a:t> Lemma</a:t>
            </a:r>
            <a:endParaRPr lang="en-US" dirty="0"/>
          </a:p>
        </p:txBody>
      </p:sp>
      <p:sp>
        <p:nvSpPr>
          <p:cNvPr id="3" name="Content Placeholder 2"/>
          <p:cNvSpPr>
            <a:spLocks noGrp="1"/>
          </p:cNvSpPr>
          <p:nvPr>
            <p:ph sz="quarter" idx="1"/>
          </p:nvPr>
        </p:nvSpPr>
        <p:spPr>
          <a:xfrm>
            <a:off x="402336" y="1469571"/>
            <a:ext cx="11338560" cy="4629477"/>
          </a:xfrm>
        </p:spPr>
        <p:txBody>
          <a:bodyPr>
            <a:noAutofit/>
          </a:bodyPr>
          <a:lstStyle/>
          <a:p>
            <a:r>
              <a:rPr lang="en-US" sz="3200" dirty="0" err="1"/>
              <a:t>Itô's</a:t>
            </a:r>
            <a:r>
              <a:rPr lang="en-US" sz="3200" dirty="0"/>
              <a:t> Lemma is often regarded to be the Fundamental Theorem of Stochastic Calculus. </a:t>
            </a:r>
          </a:p>
          <a:p>
            <a:r>
              <a:rPr lang="en-US" sz="3200" dirty="0"/>
              <a:t>Brownian motion processes are fractals that do not smooth as </a:t>
            </a:r>
            <a:r>
              <a:rPr lang="en-US" sz="3200" dirty="0" err="1"/>
              <a:t>Δt</a:t>
            </a:r>
            <a:r>
              <a:rPr lang="en-US" sz="3200" dirty="0"/>
              <a:t> → 0.</a:t>
            </a:r>
          </a:p>
          <a:p>
            <a:r>
              <a:rPr lang="en-US" sz="3200" dirty="0"/>
              <a:t>Newtonian calculus requires smoothing and cannot be used to differentiate or </a:t>
            </a:r>
            <a:r>
              <a:rPr lang="en-US" sz="3200" dirty="0" err="1"/>
              <a:t>antidifferentiate</a:t>
            </a:r>
            <a:r>
              <a:rPr lang="en-US" sz="3200" dirty="0"/>
              <a:t> Brownian motion functions.</a:t>
            </a:r>
          </a:p>
          <a:p>
            <a:r>
              <a:rPr lang="en-US" sz="3200" dirty="0"/>
              <a:t>Hence, we will rely on </a:t>
            </a:r>
            <a:r>
              <a:rPr lang="en-US" sz="3200" dirty="0" err="1"/>
              <a:t>Itô's</a:t>
            </a:r>
            <a:r>
              <a:rPr lang="en-US" sz="3200" dirty="0"/>
              <a:t> Lemma to analyze continuous-time stochastic processes.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Itô Process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rmAutofit fontScale="92500" lnSpcReduction="20000"/>
              </a:bodyPr>
              <a:lstStyle/>
              <a:p>
                <a:pPr marL="0" indent="0">
                  <a:buNone/>
                </a:pPr>
                <a:r>
                  <a:rPr lang="en-US" sz="2900" dirty="0"/>
                  <a:t>Consider an Itô process, which means that the stochastic process </a:t>
                </a:r>
                <a:r>
                  <a:rPr lang="en-US" sz="2900" i="1" dirty="0" err="1"/>
                  <a:t>X</a:t>
                </a:r>
                <a:r>
                  <a:rPr lang="en-US" sz="2900" i="1" baseline="-25000" dirty="0" err="1"/>
                  <a:t>t</a:t>
                </a:r>
                <a:r>
                  <a:rPr lang="en-US" sz="2900" dirty="0"/>
                  <a:t> satisfies the equation:</a:t>
                </a:r>
              </a:p>
              <a:p>
                <a:pPr marL="0" indent="0">
                  <a:buNone/>
                </a:pPr>
                <a:endParaRPr lang="en-US" sz="2900" dirty="0"/>
              </a:p>
              <a:p>
                <a:pPr marL="0" indent="0">
                  <a:buNone/>
                </a:pPr>
                <a:endParaRPr lang="en-US" sz="2900" dirty="0"/>
              </a:p>
              <a:p>
                <a:pPr marL="0" indent="0">
                  <a:buNone/>
                </a:pPr>
                <a:r>
                  <a:rPr lang="en-US" sz="2900" dirty="0"/>
                  <a:t>The drift of the process is </a:t>
                </a:r>
                <a:r>
                  <a:rPr lang="en-US" sz="2900" i="1" dirty="0"/>
                  <a:t>a</a:t>
                </a:r>
                <a:r>
                  <a:rPr lang="en-US" sz="2900" dirty="0"/>
                  <a:t>, while </a:t>
                </a:r>
                <a:r>
                  <a:rPr lang="en-US" sz="2900" i="1" dirty="0"/>
                  <a:t>b</a:t>
                </a:r>
                <a:r>
                  <a:rPr lang="en-US" sz="2900" baseline="30000" dirty="0"/>
                  <a:t>2</a:t>
                </a:r>
                <a:r>
                  <a:rPr lang="en-US" sz="2900" dirty="0"/>
                  <a:t> is the instantaneous variance and </a:t>
                </a:r>
                <a:r>
                  <a:rPr lang="en-US" sz="2900" i="1" dirty="0" err="1"/>
                  <a:t>dZ</a:t>
                </a:r>
                <a:r>
                  <a:rPr lang="en-US" sz="2900" i="1" baseline="-25000" dirty="0" err="1"/>
                  <a:t>t</a:t>
                </a:r>
                <a:r>
                  <a:rPr lang="en-US" sz="2900" dirty="0"/>
                  <a:t> is a standard Brownian motion process. Taking </a:t>
                </a:r>
                <a:r>
                  <a:rPr lang="en-US" sz="2900" dirty="0" err="1"/>
                  <a:t>Δ</a:t>
                </a:r>
                <a:r>
                  <a:rPr lang="en-US" sz="2900" i="1" dirty="0" err="1"/>
                  <a:t>t</a:t>
                </a:r>
                <a:r>
                  <a:rPr lang="en-US" sz="2900" dirty="0"/>
                  <a:t> to be a small change in time and expressing </a:t>
                </a:r>
                <a:r>
                  <a:rPr lang="en-US" sz="2900" i="1" dirty="0"/>
                  <a:t>a</a:t>
                </a:r>
                <a:r>
                  <a:rPr lang="en-US" sz="2900" dirty="0"/>
                  <a:t> = </a:t>
                </a:r>
                <a:r>
                  <a:rPr lang="en-US" sz="2900" i="1" dirty="0"/>
                  <a:t>a</a:t>
                </a:r>
                <a:r>
                  <a:rPr lang="en-US" sz="2900" dirty="0"/>
                  <a:t>(</a:t>
                </a:r>
                <a:r>
                  <a:rPr lang="en-US" sz="2900" i="1" dirty="0" err="1"/>
                  <a:t>X</a:t>
                </a:r>
                <a:r>
                  <a:rPr lang="en-US" sz="2900" i="1" baseline="-25000" dirty="0" err="1"/>
                  <a:t>t</a:t>
                </a:r>
                <a:r>
                  <a:rPr lang="en-US" sz="2900" dirty="0"/>
                  <a:t>, </a:t>
                </a:r>
                <a:r>
                  <a:rPr lang="en-US" sz="2900" i="1" dirty="0"/>
                  <a:t>t</a:t>
                </a:r>
                <a:r>
                  <a:rPr lang="en-US" sz="2900" dirty="0"/>
                  <a:t>) and </a:t>
                </a:r>
                <a:r>
                  <a:rPr lang="en-US" sz="2900" i="1" dirty="0"/>
                  <a:t>b</a:t>
                </a:r>
                <a:r>
                  <a:rPr lang="en-US" sz="2900" dirty="0"/>
                  <a:t> = </a:t>
                </a:r>
                <a:r>
                  <a:rPr lang="en-US" sz="2900" i="1" dirty="0"/>
                  <a:t>b</a:t>
                </a:r>
                <a:r>
                  <a:rPr lang="en-US" sz="2900" dirty="0"/>
                  <a:t>(</a:t>
                </a:r>
                <a:r>
                  <a:rPr lang="en-US" sz="2900" i="1" dirty="0" err="1"/>
                  <a:t>X</a:t>
                </a:r>
                <a:r>
                  <a:rPr lang="en-US" sz="2900" i="1" baseline="-25000" dirty="0" err="1"/>
                  <a:t>t</a:t>
                </a:r>
                <a:r>
                  <a:rPr lang="en-US" sz="2900" dirty="0"/>
                  <a:t>, </a:t>
                </a:r>
                <a:r>
                  <a:rPr lang="en-US" sz="2900" i="1" dirty="0"/>
                  <a:t>t</a:t>
                </a:r>
                <a:r>
                  <a:rPr lang="en-US" sz="2900" dirty="0"/>
                  <a:t>) in order to economize the notation, we can write:</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𝑎</m:t>
                      </m:r>
                      <m:r>
                        <a:rPr lang="en-US" sz="2900" i="1">
                          <a:latin typeface="Cambria Math" panose="02040503050406030204" pitchFamily="18" charset="0"/>
                        </a:rPr>
                        <m:t>∆</m:t>
                      </m:r>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𝑏</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oMath>
                  </m:oMathPara>
                </a14:m>
                <a:endParaRPr lang="en-US" sz="2900" dirty="0"/>
              </a:p>
              <a:p>
                <a:pPr marL="0" indent="0">
                  <a:buNone/>
                </a:pPr>
                <a:r>
                  <a:rPr lang="en-US" dirty="0"/>
                  <a:t> </a:t>
                </a:r>
              </a:p>
              <a:p>
                <a:pPr marL="0" indent="0">
                  <a:buNone/>
                </a:pPr>
                <a:r>
                  <a:rPr lang="en-US" sz="2200" dirty="0">
                    <a:solidFill>
                      <a:schemeClr val="tx1"/>
                    </a:solidFill>
                  </a:rPr>
                  <a:t>where random variable </a:t>
                </a:r>
                <a14:m>
                  <m:oMath xmlns:m="http://schemas.openxmlformats.org/officeDocument/2006/math">
                    <m:r>
                      <a:rPr lang="en-US" sz="2200" i="1">
                        <a:solidFill>
                          <a:schemeClr val="tx1"/>
                        </a:solidFill>
                        <a:latin typeface="Cambria Math" panose="02040503050406030204" pitchFamily="18"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𝑍</m:t>
                        </m:r>
                      </m:e>
                      <m:sub>
                        <m:r>
                          <a:rPr lang="en-US" sz="2200" i="1">
                            <a:solidFill>
                              <a:schemeClr val="tx1"/>
                            </a:solidFill>
                            <a:latin typeface="Cambria Math" panose="02040503050406030204" pitchFamily="18" charset="0"/>
                          </a:rPr>
                          <m:t>𝑡</m:t>
                        </m:r>
                      </m:sub>
                    </m:sSub>
                  </m:oMath>
                </a14:m>
                <a:r>
                  <a:rPr lang="en-US" sz="2200" dirty="0">
                    <a:solidFill>
                      <a:schemeClr val="tx1"/>
                    </a:solidFill>
                  </a:rPr>
                  <a:t> ~ N(0,</a:t>
                </a:r>
                <a:r>
                  <a:rPr lang="en-US" sz="2200" dirty="0">
                    <a:solidFill>
                      <a:schemeClr val="tx1"/>
                    </a:solidFill>
                    <a:sym typeface="Symbol" panose="05050102010706020507" pitchFamily="18" charset="2"/>
                  </a:rPr>
                  <a:t></a:t>
                </a:r>
                <a:r>
                  <a:rPr lang="en-US" sz="2200" i="1" dirty="0">
                    <a:solidFill>
                      <a:schemeClr val="tx1"/>
                    </a:solidFill>
                  </a:rPr>
                  <a:t>t</a:t>
                </a:r>
                <a:r>
                  <a:rPr lang="en-US" sz="2200" dirty="0">
                    <a:solidFill>
                      <a:schemeClr val="tx1"/>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3" cstate="print"/>
                <a:stretch>
                  <a:fillRect l="-1022" t="-2778"/>
                </a:stretch>
              </a:blipFill>
            </p:spPr>
            <p:txBody>
              <a:bodyPr/>
              <a:lstStyle/>
              <a:p>
                <a:r>
                  <a:rPr lang="en-US">
                    <a:noFill/>
                  </a:rPr>
                  <a:t> </a:t>
                </a:r>
              </a:p>
            </p:txBody>
          </p:sp>
        </mc:Fallback>
      </mc:AlternateContent>
      <p:graphicFrame>
        <p:nvGraphicFramePr>
          <p:cNvPr id="7" name="Object 6"/>
          <p:cNvGraphicFramePr>
            <a:graphicFrameLocks noChangeAspect="1"/>
          </p:cNvGraphicFramePr>
          <p:nvPr/>
        </p:nvGraphicFramePr>
        <p:xfrm>
          <a:off x="4273550" y="2261062"/>
          <a:ext cx="4142768" cy="521467"/>
        </p:xfrm>
        <a:graphic>
          <a:graphicData uri="http://schemas.openxmlformats.org/presentationml/2006/ole">
            <mc:AlternateContent xmlns:mc="http://schemas.openxmlformats.org/markup-compatibility/2006">
              <mc:Choice xmlns:v="urn:schemas-microsoft-com:vml" Requires="v">
                <p:oleObj spid="_x0000_s3133" name="Equation" r:id="rId4" imgW="1816100" imgH="228600" progId="">
                  <p:embed/>
                </p:oleObj>
              </mc:Choice>
              <mc:Fallback>
                <p:oleObj name="Equation" r:id="rId4" imgW="1816100" imgH="228600"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2261062"/>
                        <a:ext cx="4142768" cy="521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36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Calculus:  An Introduction </a:t>
            </a:r>
            <a:endParaRPr lang="en-US" dirty="0"/>
          </a:p>
        </p:txBody>
      </p:sp>
      <p:sp>
        <p:nvSpPr>
          <p:cNvPr id="3" name="Content Placeholder 2"/>
          <p:cNvSpPr>
            <a:spLocks noGrp="1"/>
          </p:cNvSpPr>
          <p:nvPr>
            <p:ph sz="quarter" idx="1"/>
          </p:nvPr>
        </p:nvSpPr>
        <p:spPr/>
        <p:txBody>
          <a:bodyPr/>
          <a:lstStyle/>
          <a:p>
            <a:pPr marL="0" indent="0"/>
            <a:r>
              <a:rPr lang="en-US" dirty="0"/>
              <a:t> Although stochastic and ordinary calculus share many common properties, there are fundamental differences. </a:t>
            </a:r>
          </a:p>
          <a:p>
            <a:pPr marL="0" indent="0"/>
            <a:r>
              <a:rPr lang="en-US" dirty="0"/>
              <a:t> The probabilistic nature of stochastic processes distinguishes them from deterministic functions associated with ordinary calculus.</a:t>
            </a:r>
          </a:p>
          <a:p>
            <a:pPr marL="0" indent="0"/>
            <a:r>
              <a:rPr lang="en-US" dirty="0"/>
              <a:t> Since stochastic differential equations frequently involve Brownian motion, second order terms in the Taylor series expansion of functions become important, whereas in ordinary calculus, they can be ignored. </a:t>
            </a:r>
          </a:p>
          <a:p>
            <a:pPr marL="0" indent="0"/>
            <a:r>
              <a:rPr lang="en-US" dirty="0"/>
              <a:t> This attribute is reflected in </a:t>
            </a:r>
            <a:r>
              <a:rPr lang="en-US" dirty="0" err="1"/>
              <a:t>Itô's</a:t>
            </a:r>
            <a:r>
              <a:rPr lang="en-US" dirty="0"/>
              <a:t> Lemma, a powerful tool used to solve stochastic differential equations.</a:t>
            </a:r>
          </a:p>
        </p:txBody>
      </p:sp>
    </p:spTree>
    <p:extLst>
      <p:ext uri="{BB962C8B-B14F-4D97-AF65-F5344CB8AC3E}">
        <p14:creationId xmlns:p14="http://schemas.microsoft.com/office/powerpoint/2010/main" val="194311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Process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36880"/>
                <a:ext cx="11379200" cy="4795094"/>
              </a:xfrm>
            </p:spPr>
            <p:txBody>
              <a:bodyPr>
                <a:normAutofit fontScale="62500" lnSpcReduction="20000"/>
              </a:bodyPr>
              <a:lstStyle/>
              <a:p>
                <a:pPr marL="0" indent="0">
                  <a:buNone/>
                </a:pPr>
                <a:r>
                  <a:rPr lang="en-US" sz="3600" dirty="0"/>
                  <a:t>Now, suppose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oMath>
                </a14:m>
                <a:r>
                  <a:rPr lang="en-US" sz="3600" i="0" dirty="0">
                    <a:latin typeface="+mj-lt"/>
                  </a:rPr>
                  <a:t>(x</a:t>
                </a:r>
                <a:r>
                  <a:rPr lang="en-US" sz="3600" dirty="0"/>
                  <a:t>, </a:t>
                </a:r>
                <a:r>
                  <a:rPr lang="en-US" sz="3600" i="1" dirty="0"/>
                  <a:t>t</a:t>
                </a:r>
                <a:r>
                  <a:rPr lang="en-US" sz="3600" dirty="0"/>
                  <a:t>) is an infinitely differentiable function with respect to the real variables </a:t>
                </a:r>
                <a:r>
                  <a:rPr lang="en-US" sz="3600" i="1" dirty="0"/>
                  <a:t>x</a:t>
                </a:r>
                <a:r>
                  <a:rPr lang="en-US" sz="3600" dirty="0"/>
                  <a:t> and </a:t>
                </a:r>
                <a:r>
                  <a:rPr lang="en-US" sz="3600" i="1" dirty="0"/>
                  <a:t>t</a:t>
                </a:r>
                <a:r>
                  <a:rPr lang="en-US" sz="3600" dirty="0"/>
                  <a:t>. Now, replace </a:t>
                </a:r>
                <a:r>
                  <a:rPr lang="en-US" sz="3600" i="1" dirty="0"/>
                  <a:t>x</a:t>
                </a:r>
                <a:r>
                  <a:rPr lang="en-US" sz="3600" dirty="0"/>
                  <a:t> with </a:t>
                </a:r>
                <a:r>
                  <a:rPr lang="en-US" sz="3600" i="1" dirty="0" err="1"/>
                  <a:t>X</a:t>
                </a:r>
                <a:r>
                  <a:rPr lang="en-US" sz="3600" i="1" baseline="-25000" dirty="0" err="1"/>
                  <a:t>t</a:t>
                </a:r>
                <a:r>
                  <a:rPr lang="en-US" sz="3600" dirty="0"/>
                  <a:t> so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r>
                      <a:rPr lang="en-US" sz="3600" i="1" dirty="0" smtClean="0">
                        <a:latin typeface="Cambria Math" panose="02040503050406030204" pitchFamily="18" charset="0"/>
                      </a:rPr>
                      <m:t>(</m:t>
                    </m:r>
                    <m:r>
                      <a:rPr lang="en-US" sz="3600" i="1" dirty="0" err="1">
                        <a:latin typeface="Cambria Math" panose="02040503050406030204" pitchFamily="18" charset="0"/>
                      </a:rPr>
                      <m:t>𝑋</m:t>
                    </m:r>
                    <m:r>
                      <a:rPr lang="en-US" sz="3600" i="1" baseline="-25000" dirty="0" err="1">
                        <a:latin typeface="Cambria Math" panose="02040503050406030204" pitchFamily="18" charset="0"/>
                      </a:rPr>
                      <m:t>𝑡</m:t>
                    </m:r>
                    <m:r>
                      <a:rPr lang="en-US" sz="3600" i="1" dirty="0">
                        <a:latin typeface="Cambria Math" panose="02040503050406030204" pitchFamily="18" charset="0"/>
                      </a:rPr>
                      <m:t>, </m:t>
                    </m:r>
                    <m:r>
                      <a:rPr lang="en-US" sz="3600" i="1" dirty="0">
                        <a:latin typeface="Cambria Math" panose="02040503050406030204" pitchFamily="18" charset="0"/>
                      </a:rPr>
                      <m:t>𝑡</m:t>
                    </m:r>
                    <m:r>
                      <a:rPr lang="en-US" sz="3600" i="1" dirty="0">
                        <a:latin typeface="Cambria Math" panose="02040503050406030204" pitchFamily="18" charset="0"/>
                      </a:rPr>
                      <m:t>). </m:t>
                    </m:r>
                  </m:oMath>
                </a14:m>
                <a:r>
                  <a:rPr lang="en-US" sz="3600" dirty="0"/>
                  <a:t>Thus, </a:t>
                </a:r>
                <a14:m>
                  <m:oMath xmlns:m="http://schemas.openxmlformats.org/officeDocument/2006/math">
                    <m:r>
                      <a:rPr lang="en-US" sz="3600" i="1" dirty="0" smtClean="0">
                        <a:latin typeface="Cambria Math" panose="02040503050406030204" pitchFamily="18" charset="0"/>
                      </a:rPr>
                      <m:t>𝑦</m:t>
                    </m:r>
                  </m:oMath>
                </a14:m>
                <a:r>
                  <a:rPr lang="en-US" sz="3600" i="1" dirty="0"/>
                  <a:t> </a:t>
                </a:r>
                <a:r>
                  <a:rPr lang="en-US" sz="3600" dirty="0"/>
                  <a:t>itself becomes a stochastic process, since it is a function of a stochastic process </a:t>
                </a:r>
                <a:r>
                  <a:rPr lang="en-US" sz="3600" i="1" dirty="0" err="1"/>
                  <a:t>X</a:t>
                </a:r>
                <a:r>
                  <a:rPr lang="en-US" sz="3600" i="1" baseline="-25000" dirty="0" err="1"/>
                  <a:t>t</a:t>
                </a:r>
                <a:r>
                  <a:rPr lang="en-US" sz="3600" dirty="0"/>
                  <a:t> and time </a:t>
                </a:r>
                <a:r>
                  <a:rPr lang="en-US" sz="3600" i="1" dirty="0"/>
                  <a:t>t. </a:t>
                </a:r>
                <a:r>
                  <a:rPr lang="en-US" sz="3600" dirty="0"/>
                  <a:t>The Taylor series expansion above can be used to estimate </a:t>
                </a:r>
                <a:r>
                  <a:rPr lang="en-US" sz="3600" dirty="0" err="1"/>
                  <a:t>Δ</a:t>
                </a:r>
                <a14:m>
                  <m:oMath xmlns:m="http://schemas.openxmlformats.org/officeDocument/2006/math">
                    <m:r>
                      <a:rPr lang="en-US" sz="3600" i="1" dirty="0" smtClean="0">
                        <a:latin typeface="Cambria Math" panose="02040503050406030204" pitchFamily="18" charset="0"/>
                      </a:rPr>
                      <m:t>𝑦</m:t>
                    </m:r>
                  </m:oMath>
                </a14:m>
                <a:r>
                  <a:rPr lang="en-US" sz="3600" dirty="0"/>
                  <a:t>, the change in </a:t>
                </a:r>
                <a14:m>
                  <m:oMath xmlns:m="http://schemas.openxmlformats.org/officeDocument/2006/math">
                    <m:r>
                      <a:rPr lang="en-US" sz="3600" i="1" dirty="0" smtClean="0">
                        <a:latin typeface="Cambria Math" panose="02040503050406030204" pitchFamily="18" charset="0"/>
                      </a:rPr>
                      <m:t>𝑦</m:t>
                    </m:r>
                  </m:oMath>
                </a14:m>
                <a:r>
                  <a:rPr lang="en-US" sz="3600" i="1" dirty="0"/>
                  <a:t>,</a:t>
                </a:r>
                <a:r>
                  <a:rPr lang="en-US" sz="3600" dirty="0"/>
                  <a:t> resulting from a change </a:t>
                </a:r>
                <a:r>
                  <a:rPr lang="en-US" sz="3600" dirty="0" err="1"/>
                  <a:t>Δ</a:t>
                </a:r>
                <a:r>
                  <a:rPr lang="en-US" sz="3600" i="1" dirty="0" err="1"/>
                  <a:t>t</a:t>
                </a:r>
                <a:r>
                  <a:rPr lang="en-US" sz="3600" dirty="0"/>
                  <a:t> in time:  </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𝑦</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e>
                      </m:d>
                      <m:r>
                        <a:rPr lang="en-US" sz="3600" b="0" i="1" smtClean="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oMath>
                  </m:oMathPara>
                </a14:m>
                <a:endParaRPr lang="en-US" sz="3600" i="1" dirty="0"/>
              </a:p>
              <a:p>
                <a:pPr marL="0" indent="0">
                  <a:buNone/>
                </a:pPr>
                <a:r>
                  <a:rPr lang="en-US" sz="3600" dirty="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a:p>
                <a:pPr marL="0" indent="0">
                  <a:buNone/>
                </a:pPr>
                <a:r>
                  <a:rPr lang="en-US" sz="3600" dirty="0"/>
                  <a:t> </a:t>
                </a:r>
              </a:p>
              <a:p>
                <a:pPr marL="0" indent="0">
                  <a:buNone/>
                </a:pPr>
                <a:r>
                  <a:rPr lang="en-US" sz="3600" dirty="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begChr m:val="["/>
                            <m:endChr m:val="]"/>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r>
                                  <a:rPr lang="en-US" sz="3600" i="1">
                                    <a:latin typeface="Cambria Math" panose="02040503050406030204" pitchFamily="18" charset="0"/>
                                  </a:rPr>
                                  <m:t>𝑎</m:t>
                                </m:r>
                              </m:e>
                              <m:sup>
                                <m:r>
                                  <a:rPr lang="en-US" sz="3600" i="1">
                                    <a:latin typeface="Cambria Math" panose="02040503050406030204" pitchFamily="18" charset="0"/>
                                  </a:rPr>
                                  <m:t>2</m:t>
                                </m:r>
                              </m:sup>
                            </m:sSup>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+2</m:t>
                            </m:r>
                            <m:r>
                              <a:rPr lang="en-US" sz="3600" i="1">
                                <a:latin typeface="Cambria Math" panose="02040503050406030204" pitchFamily="18" charset="0"/>
                              </a:rPr>
                              <m:t>𝑎𝑏</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𝑏</m:t>
                                </m:r>
                              </m:e>
                              <m:sup>
                                <m:r>
                                  <a:rPr lang="en-US" sz="3600" i="1">
                                    <a:latin typeface="Cambria Math" panose="02040503050406030204" pitchFamily="18" charset="0"/>
                                  </a:rPr>
                                  <m:t>2</m:t>
                                </m:r>
                              </m:sup>
                            </m:sSup>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e>
                        </m:d>
                      </m:e>
                      <m:sup>
                        <m:r>
                          <a:rPr lang="en-US" sz="3600" i="1">
                            <a:latin typeface="Cambria Math" panose="02040503050406030204" pitchFamily="18" charset="0"/>
                          </a:rPr>
                          <m:t> </m:t>
                        </m:r>
                      </m:sup>
                    </m:sSup>
                  </m:oMath>
                </a14:m>
                <a:endParaRPr lang="en-US" sz="3600" i="1" dirty="0">
                  <a:latin typeface="Cambria Math" panose="02040503050406030204" pitchFamily="18" charset="0"/>
                </a:endParaRPr>
              </a:p>
              <a:p>
                <a:pPr marL="0" indent="0">
                  <a:buNone/>
                </a:pPr>
                <a:r>
                  <a:rPr lang="en-US" sz="3600" dirty="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panose="02040503050406030204" pitchFamily="18" charset="0"/>
                          </a:rPr>
                        </m:ctrlPr>
                      </m:sSupPr>
                      <m:e>
                        <m:r>
                          <a:rPr lang="en-US" sz="3600" i="1">
                            <a:latin typeface="Cambria Math" panose="02040503050406030204" pitchFamily="18" charset="0"/>
                          </a:rPr>
                          <m:t>[</m:t>
                        </m:r>
                        <m:r>
                          <a:rPr lang="en-US" sz="3600" i="1">
                            <a:latin typeface="Cambria Math" panose="02040503050406030204" pitchFamily="18" charset="0"/>
                          </a:rPr>
                          <m:t>𝑎</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36880"/>
                <a:ext cx="11379200" cy="4795094"/>
              </a:xfrm>
              <a:blipFill rotWithShape="0">
                <a:blip r:embed="rId2" cstate="print"/>
                <a:stretch>
                  <a:fillRect l="-750" t="-2287"/>
                </a:stretch>
              </a:blipFill>
            </p:spPr>
            <p:txBody>
              <a:bodyPr/>
              <a:lstStyle/>
              <a:p>
                <a:r>
                  <a:rPr lang="en-US">
                    <a:noFill/>
                  </a:rPr>
                  <a:t> </a:t>
                </a:r>
              </a:p>
            </p:txBody>
          </p:sp>
        </mc:Fallback>
      </mc:AlternateContent>
    </p:spTree>
    <p:extLst>
      <p:ext uri="{BB962C8B-B14F-4D97-AF65-F5344CB8AC3E}">
        <p14:creationId xmlns:p14="http://schemas.microsoft.com/office/powerpoint/2010/main" val="147407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Process and the Taylor Series Expansion</a:t>
            </a:r>
            <a:endParaRPr lang="en-US" dirty="0"/>
          </a:p>
        </p:txBody>
      </p:sp>
      <p:sp>
        <p:nvSpPr>
          <p:cNvPr id="3" name="Content Placeholder 2"/>
          <p:cNvSpPr>
            <a:spLocks noGrp="1"/>
          </p:cNvSpPr>
          <p:nvPr>
            <p:ph sz="quarter" idx="1"/>
          </p:nvPr>
        </p:nvSpPr>
        <p:spPr/>
        <p:txBody>
          <a:bodyPr/>
          <a:lstStyle/>
          <a:p>
            <a:r>
              <a:rPr lang="en-US" dirty="0"/>
              <a:t>Let </a:t>
            </a:r>
            <a:r>
              <a:rPr lang="en-US" i="1" dirty="0"/>
              <a:t>y</a:t>
            </a:r>
            <a:r>
              <a:rPr lang="en-US" dirty="0"/>
              <a:t> = </a:t>
            </a:r>
            <a:r>
              <a:rPr lang="en-US" i="1" dirty="0"/>
              <a:t>y</a:t>
            </a:r>
            <a:r>
              <a:rPr lang="en-US" dirty="0"/>
              <a:t>(</a:t>
            </a:r>
            <a:r>
              <a:rPr lang="en-US" i="1" dirty="0" err="1"/>
              <a:t>X</a:t>
            </a:r>
            <a:r>
              <a:rPr lang="en-US" baseline="-25000" dirty="0" err="1"/>
              <a:t>t</a:t>
            </a:r>
            <a:r>
              <a:rPr lang="en-US" dirty="0"/>
              <a:t>, </a:t>
            </a:r>
            <a:r>
              <a:rPr lang="en-US" i="1" dirty="0"/>
              <a:t>t</a:t>
            </a:r>
            <a:r>
              <a:rPr lang="en-US" dirty="0"/>
              <a:t>) is an infinitely differentiable function with respect to stochastic function </a:t>
            </a:r>
            <a:r>
              <a:rPr lang="en-US" i="1" dirty="0" err="1"/>
              <a:t>X</a:t>
            </a:r>
            <a:r>
              <a:rPr lang="en-US" baseline="-25000" dirty="0" err="1"/>
              <a:t>t</a:t>
            </a:r>
            <a:r>
              <a:rPr lang="en-US" dirty="0"/>
              <a:t> and  real variable </a:t>
            </a:r>
            <a:r>
              <a:rPr lang="en-US" i="1" dirty="0"/>
              <a:t>t</a:t>
            </a:r>
            <a:r>
              <a:rPr lang="en-US" dirty="0"/>
              <a:t>.</a:t>
            </a:r>
          </a:p>
          <a:p>
            <a:r>
              <a:rPr lang="en-US" dirty="0"/>
              <a:t> Now, </a:t>
            </a:r>
            <a:r>
              <a:rPr lang="en-US" i="1" dirty="0"/>
              <a:t>y</a:t>
            </a:r>
            <a:r>
              <a:rPr lang="en-US" dirty="0"/>
              <a:t> itself is a stochastic process.</a:t>
            </a:r>
          </a:p>
          <a:p>
            <a:r>
              <a:rPr lang="en-US" dirty="0"/>
              <a:t>The Taylor series expansion above can be used to estimate </a:t>
            </a:r>
            <a:r>
              <a:rPr lang="en-US" i="1" dirty="0" err="1"/>
              <a:t>Δy</a:t>
            </a:r>
            <a:r>
              <a:rPr lang="en-US" dirty="0"/>
              <a:t> arising from a change </a:t>
            </a:r>
            <a:r>
              <a:rPr lang="en-US" dirty="0" err="1"/>
              <a:t>Δt</a:t>
            </a:r>
            <a:r>
              <a:rPr lang="en-US" dirty="0"/>
              <a:t> in time:</a:t>
            </a:r>
          </a:p>
          <a:p>
            <a:endParaRPr lang="en-US" dirty="0"/>
          </a:p>
          <a:p>
            <a:endParaRPr lang="en-US" dirty="0"/>
          </a:p>
        </p:txBody>
      </p:sp>
      <p:sp>
        <p:nvSpPr>
          <p:cNvPr id="1218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18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5558" y="3935186"/>
            <a:ext cx="12153174" cy="1616528"/>
          </a:xfrm>
          <a:prstGeom prst="rect">
            <a:avLst/>
          </a:prstGeom>
          <a:noFill/>
        </p:spPr>
      </p:pic>
      <p:sp>
        <p:nvSpPr>
          <p:cNvPr id="121859"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1743"/>
          </a:xfrm>
        </p:spPr>
        <p:txBody>
          <a:bodyPr>
            <a:normAutofit fontScale="90000"/>
          </a:bodyPr>
          <a:lstStyle/>
          <a:p>
            <a:r>
              <a:rPr lang="en-US" b="1" dirty="0"/>
              <a:t>The </a:t>
            </a:r>
            <a:r>
              <a:rPr lang="en-US" b="1" dirty="0" err="1"/>
              <a:t>Itô</a:t>
            </a:r>
            <a:r>
              <a:rPr lang="en-US" b="1" dirty="0"/>
              <a:t> Process and the Taylor Series Expansion (Continued)</a:t>
            </a:r>
            <a:endParaRPr lang="en-US" dirty="0"/>
          </a:p>
        </p:txBody>
      </p:sp>
      <p:sp>
        <p:nvSpPr>
          <p:cNvPr id="3" name="Content Placeholder 2"/>
          <p:cNvSpPr>
            <a:spLocks noGrp="1"/>
          </p:cNvSpPr>
          <p:nvPr>
            <p:ph sz="quarter" idx="1"/>
          </p:nvPr>
        </p:nvSpPr>
        <p:spPr/>
        <p:txBody>
          <a:bodyPr/>
          <a:lstStyle/>
          <a:p>
            <a:r>
              <a:rPr lang="en-US" dirty="0"/>
              <a:t>Again:</a:t>
            </a:r>
          </a:p>
          <a:p>
            <a:endParaRPr lang="en-US" dirty="0"/>
          </a:p>
          <a:p>
            <a:endParaRPr lang="en-US" dirty="0"/>
          </a:p>
          <a:p>
            <a:pPr>
              <a:buNone/>
            </a:pPr>
            <a:endParaRPr lang="en-US" dirty="0"/>
          </a:p>
          <a:p>
            <a:r>
              <a:rPr lang="en-US" dirty="0"/>
              <a:t>To make it easier to simplify the series, we rewrite it as follows:</a:t>
            </a:r>
          </a:p>
          <a:p>
            <a:endParaRPr lang="en-US" dirty="0"/>
          </a:p>
          <a:p>
            <a:endParaRPr lang="en-US" dirty="0"/>
          </a:p>
        </p:txBody>
      </p:sp>
      <p:sp>
        <p:nvSpPr>
          <p:cNvPr id="1218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18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4544" y="1845129"/>
            <a:ext cx="12153174" cy="1616528"/>
          </a:xfrm>
          <a:prstGeom prst="rect">
            <a:avLst/>
          </a:prstGeom>
          <a:noFill/>
        </p:spPr>
      </p:pic>
      <p:sp>
        <p:nvSpPr>
          <p:cNvPr id="121859"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6143" y="4653642"/>
            <a:ext cx="10597242" cy="1409569"/>
          </a:xfrm>
          <a:prstGeom prst="rect">
            <a:avLst/>
          </a:prstGeom>
          <a:noFill/>
        </p:spPr>
      </p:pic>
      <p:sp>
        <p:nvSpPr>
          <p:cNvPr id="122883"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898" y="4816930"/>
            <a:ext cx="1355273" cy="42917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Simplifying the Taylor Series Expansion</a:t>
            </a:r>
            <a:endParaRPr lang="en-US" dirty="0"/>
          </a:p>
        </p:txBody>
      </p:sp>
      <p:sp>
        <p:nvSpPr>
          <p:cNvPr id="3" name="Content Placeholder 2"/>
          <p:cNvSpPr>
            <a:spLocks noGrp="1"/>
          </p:cNvSpPr>
          <p:nvPr>
            <p:ph sz="quarter" idx="1"/>
          </p:nvPr>
        </p:nvSpPr>
        <p:spPr/>
        <p:txBody>
          <a:bodyPr/>
          <a:lstStyle/>
          <a:p>
            <a:r>
              <a:rPr lang="en-US" dirty="0"/>
              <a:t>Again:</a:t>
            </a:r>
          </a:p>
          <a:p>
            <a:endParaRPr lang="en-US" dirty="0"/>
          </a:p>
          <a:p>
            <a:endParaRPr lang="en-US" dirty="0"/>
          </a:p>
          <a:p>
            <a:pPr>
              <a:buNone/>
            </a:pPr>
            <a:endParaRPr lang="en-US" dirty="0"/>
          </a:p>
          <a:p>
            <a:r>
              <a:rPr lang="en-US" dirty="0"/>
              <a:t>Now, we drop all terms that are negligible compared to </a:t>
            </a:r>
            <a:r>
              <a:rPr lang="en-US" dirty="0" err="1"/>
              <a:t>Δ</a:t>
            </a:r>
            <a:r>
              <a:rPr lang="en-US" i="1" dirty="0" err="1"/>
              <a:t>t</a:t>
            </a:r>
            <a:r>
              <a:rPr lang="en-US" dirty="0"/>
              <a:t> as </a:t>
            </a:r>
            <a:r>
              <a:rPr lang="en-US" dirty="0" err="1"/>
              <a:t>Δ</a:t>
            </a:r>
            <a:r>
              <a:rPr lang="en-US" i="1" dirty="0" err="1"/>
              <a:t>t</a:t>
            </a:r>
            <a:r>
              <a:rPr lang="en-US" dirty="0"/>
              <a:t> approaches 0, including (</a:t>
            </a:r>
            <a:r>
              <a:rPr lang="en-US" dirty="0" err="1"/>
              <a:t>Δ</a:t>
            </a:r>
            <a:r>
              <a:rPr lang="en-US" i="1" dirty="0" err="1"/>
              <a:t>t</a:t>
            </a:r>
            <a:r>
              <a:rPr lang="en-US" dirty="0"/>
              <a:t>)</a:t>
            </a:r>
            <a:r>
              <a:rPr lang="en-US" baseline="30000" dirty="0"/>
              <a:t>2</a:t>
            </a:r>
            <a:r>
              <a:rPr lang="en-US" dirty="0"/>
              <a:t>, </a:t>
            </a:r>
            <a:r>
              <a:rPr lang="en-US" dirty="0" err="1"/>
              <a:t>Δ</a:t>
            </a:r>
            <a:r>
              <a:rPr lang="en-US" i="1" dirty="0" err="1"/>
              <a:t>t</a:t>
            </a:r>
            <a:r>
              <a:rPr lang="en-US" dirty="0" err="1"/>
              <a:t>Δ</a:t>
            </a:r>
            <a:r>
              <a:rPr lang="en-US" i="1" dirty="0" err="1"/>
              <a:t>Z</a:t>
            </a:r>
            <a:r>
              <a:rPr lang="en-US" baseline="-25000" dirty="0" err="1"/>
              <a:t>t</a:t>
            </a:r>
            <a:r>
              <a:rPr lang="en-US" dirty="0"/>
              <a:t> and higher order terms , rewriting as follows:</a:t>
            </a:r>
          </a:p>
          <a:p>
            <a:endParaRPr lang="en-US" dirty="0"/>
          </a:p>
          <a:p>
            <a:endParaRPr lang="en-US" dirty="0"/>
          </a:p>
        </p:txBody>
      </p:sp>
      <p:sp>
        <p:nvSpPr>
          <p:cNvPr id="1218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59"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6143" y="2139042"/>
            <a:ext cx="10597242" cy="1409569"/>
          </a:xfrm>
          <a:prstGeom prst="rect">
            <a:avLst/>
          </a:prstGeom>
          <a:noFill/>
        </p:spPr>
      </p:pic>
      <p:sp>
        <p:nvSpPr>
          <p:cNvPr id="122883"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88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9227" y="2286001"/>
            <a:ext cx="1355273" cy="429170"/>
          </a:xfrm>
          <a:prstGeom prst="rect">
            <a:avLst/>
          </a:prstGeom>
          <a:noFill/>
        </p:spPr>
      </p:pic>
      <p:sp>
        <p:nvSpPr>
          <p:cNvPr id="1239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390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3242" y="4931229"/>
            <a:ext cx="9241211" cy="117565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Itô's</a:t>
            </a:r>
            <a:r>
              <a:rPr lang="en-US" sz="3600" b="1" dirty="0"/>
              <a:t> Formula in Differential Form</a:t>
            </a:r>
          </a:p>
        </p:txBody>
      </p:sp>
      <p:sp>
        <p:nvSpPr>
          <p:cNvPr id="3" name="Content Placeholder 2"/>
          <p:cNvSpPr>
            <a:spLocks noGrp="1"/>
          </p:cNvSpPr>
          <p:nvPr>
            <p:ph sz="quarter" idx="1"/>
          </p:nvPr>
        </p:nvSpPr>
        <p:spPr/>
        <p:txBody>
          <a:bodyPr/>
          <a:lstStyle/>
          <a:p>
            <a:r>
              <a:rPr lang="en-US" dirty="0"/>
              <a:t>We will take our expansion from the previous slide, rearrange </a:t>
            </a:r>
            <a:r>
              <a:rPr lang="en-US" dirty="0" err="1"/>
              <a:t>twerms</a:t>
            </a:r>
            <a:r>
              <a:rPr lang="en-US" dirty="0"/>
              <a:t> and express it in differential form, and we have </a:t>
            </a:r>
            <a:r>
              <a:rPr lang="en-US" dirty="0" err="1"/>
              <a:t>Itô's</a:t>
            </a:r>
            <a:r>
              <a:rPr lang="en-US" dirty="0"/>
              <a:t> Formula:</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53242" y="2547258"/>
            <a:ext cx="9241211" cy="1175657"/>
          </a:xfrm>
          <a:prstGeom prst="rect">
            <a:avLst/>
          </a:prstGeom>
          <a:noFill/>
        </p:spPr>
      </p:pic>
      <p:sp>
        <p:nvSpPr>
          <p:cNvPr id="1249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49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0586" y="3771900"/>
            <a:ext cx="8082643" cy="1139520"/>
          </a:xfrm>
          <a:prstGeom prst="rect">
            <a:avLst/>
          </a:prstGeom>
          <a:noFill/>
        </p:spPr>
      </p:pic>
      <p:sp>
        <p:nvSpPr>
          <p:cNvPr id="12493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493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4256" y="5029200"/>
            <a:ext cx="9065772" cy="112667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Lemma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Given a real-valued function:</a:t>
                </a:r>
                <a:r>
                  <a:rPr lang="en-US" i="1"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define the stochastic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m:t>
                    </m:r>
                  </m:oMath>
                </a14:m>
                <a:r>
                  <a:rPr lang="en-US" dirty="0"/>
                  <a:t>where </a:t>
                </a:r>
                <a:r>
                  <a:rPr lang="en-US" i="1" dirty="0" err="1"/>
                  <a:t>X</a:t>
                </a:r>
                <a:r>
                  <a:rPr lang="en-US" i="1" baseline="-25000" dirty="0" err="1"/>
                  <a:t>t</a:t>
                </a:r>
                <a:r>
                  <a:rPr lang="en-US" dirty="0"/>
                  <a:t> is an Itô process </a:t>
                </a:r>
                <a:r>
                  <a:rPr lang="en-US" i="1" dirty="0" err="1"/>
                  <a:t>dX</a:t>
                </a:r>
                <a:r>
                  <a:rPr lang="en-US" i="1" baseline="-25000" dirty="0" err="1"/>
                  <a:t>t</a:t>
                </a:r>
                <a:r>
                  <a:rPr lang="en-US" i="1" dirty="0"/>
                  <a:t> = a(</a:t>
                </a:r>
                <a:r>
                  <a:rPr lang="en-US" i="1" dirty="0" err="1"/>
                  <a:t>X</a:t>
                </a:r>
                <a:r>
                  <a:rPr lang="en-US" i="1" baseline="-25000" dirty="0" err="1"/>
                  <a:t>t</a:t>
                </a:r>
                <a:r>
                  <a:rPr lang="en-US" i="1" dirty="0" err="1"/>
                  <a:t>,t</a:t>
                </a:r>
                <a:r>
                  <a:rPr lang="en-US" i="1" dirty="0"/>
                  <a:t>)</a:t>
                </a:r>
                <a:r>
                  <a:rPr lang="en-US" i="1" dirty="0" err="1"/>
                  <a:t>dt</a:t>
                </a:r>
                <a:r>
                  <a:rPr lang="en-US" i="1" dirty="0"/>
                  <a:t> + b(</a:t>
                </a:r>
                <a:r>
                  <a:rPr lang="en-US" i="1" dirty="0" err="1"/>
                  <a:t>X</a:t>
                </a:r>
                <a:r>
                  <a:rPr lang="en-US" i="1" baseline="-25000" dirty="0" err="1"/>
                  <a:t>t</a:t>
                </a:r>
                <a:r>
                  <a:rPr lang="en-US" i="1" dirty="0" err="1"/>
                  <a:t>,t</a:t>
                </a:r>
                <a:r>
                  <a:rPr lang="en-US" i="1" dirty="0"/>
                  <a:t>)</a:t>
                </a:r>
                <a:r>
                  <a:rPr lang="en-US" i="1" dirty="0" err="1"/>
                  <a:t>dZ</a:t>
                </a:r>
                <a:r>
                  <a:rPr lang="en-US" i="1" baseline="-25000" dirty="0" err="1"/>
                  <a:t>t</a:t>
                </a:r>
                <a:r>
                  <a:rPr lang="en-US" i="1" dirty="0"/>
                  <a:t> </a:t>
                </a:r>
                <a:r>
                  <a:rPr lang="en-US" dirty="0"/>
                  <a:t>with </a:t>
                </a:r>
                <a:r>
                  <a:rPr lang="en-US" i="1" dirty="0" err="1"/>
                  <a:t>Z</a:t>
                </a:r>
                <a:r>
                  <a:rPr lang="en-US" i="1" baseline="-25000" dirty="0" err="1"/>
                  <a:t>t</a:t>
                </a:r>
                <a:r>
                  <a:rPr lang="en-US" dirty="0"/>
                  <a:t> denoting standard Brownian motion.</a:t>
                </a:r>
                <a:r>
                  <a:rPr lang="en-US" i="1" dirty="0"/>
                  <a:t> </a:t>
                </a:r>
                <a:r>
                  <a:rPr lang="en-US" dirty="0"/>
                  <a:t>By Itô's formula, the differential of the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satisfies the equation: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where the partial derivatives above are evaluated at (</a:t>
                </a:r>
                <a:r>
                  <a:rPr lang="en-US" i="1" dirty="0" err="1"/>
                  <a:t>x,t</a:t>
                </a:r>
                <a:r>
                  <a:rPr lang="en-US" dirty="0"/>
                  <a:t>) = (</a:t>
                </a:r>
                <a:r>
                  <a:rPr lang="en-US" i="1" dirty="0" err="1"/>
                  <a:t>X</a:t>
                </a:r>
                <a:r>
                  <a:rPr lang="en-US" i="1" baseline="-25000" dirty="0" err="1"/>
                  <a:t>t</a:t>
                </a:r>
                <a:r>
                  <a:rPr lang="en-US" i="1" dirty="0" err="1"/>
                  <a:t>,t</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28281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a typeface="Times New Roman" panose="02020603050405020304" pitchFamily="18" charset="0"/>
                <a:cs typeface="Times New Roman" panose="02020603050405020304" pitchFamily="18" charset="0"/>
              </a:rPr>
              <a:t>Applying Itô's Lemma</a:t>
            </a:r>
            <a:endParaRPr lang="en-US" b="1" dirty="0"/>
          </a:p>
        </p:txBody>
      </p:sp>
      <p:sp>
        <p:nvSpPr>
          <p:cNvPr id="3" name="Content Placeholder 2"/>
          <p:cNvSpPr>
            <a:spLocks noGrp="1"/>
          </p:cNvSpPr>
          <p:nvPr>
            <p:ph sz="quarter" idx="1"/>
          </p:nvPr>
        </p:nvSpPr>
        <p:spPr/>
        <p:txBody>
          <a:bodyPr/>
          <a:lstStyle/>
          <a:p>
            <a:pPr marL="0" indent="0">
              <a:buNone/>
            </a:pPr>
            <a:r>
              <a:rPr lang="en-US" dirty="0"/>
              <a:t>Evaluating stochastic integrals is generally trickier than evaluating ordinary real valued integrals. I recommend the following 3-step process to evaluate stochastic integrals:</a:t>
            </a:r>
          </a:p>
          <a:p>
            <a:pPr marL="0" indent="0">
              <a:buNone/>
            </a:pPr>
            <a:r>
              <a:rPr lang="en-US" dirty="0"/>
              <a:t> </a:t>
            </a:r>
          </a:p>
          <a:p>
            <a:pPr marL="514350" lvl="0" indent="-514350">
              <a:buFont typeface="+mj-lt"/>
              <a:buAutoNum type="arabicPeriod"/>
            </a:pPr>
            <a:r>
              <a:rPr lang="en-US" dirty="0"/>
              <a:t>As a first attempt, apply the form of the solution that mimics the solution for the analogous problem in ordinary calculus. </a:t>
            </a:r>
          </a:p>
          <a:p>
            <a:pPr marL="514350" lvl="0" indent="-514350">
              <a:buFont typeface="+mj-lt"/>
              <a:buAutoNum type="arabicPeriod"/>
            </a:pPr>
            <a:r>
              <a:rPr lang="en-US" dirty="0"/>
              <a:t>Invoke Itô's Lemma to find the differential of the attempted solution. </a:t>
            </a:r>
          </a:p>
          <a:p>
            <a:pPr marL="514350" lvl="0" indent="-514350">
              <a:buFont typeface="+mj-lt"/>
              <a:buAutoNum type="arabicPeriod"/>
            </a:pPr>
            <a:r>
              <a:rPr lang="en-US" dirty="0"/>
              <a:t>Integrate both sides of the differential and rearrange the result to solve for the desired stochastic integral.</a:t>
            </a:r>
          </a:p>
          <a:p>
            <a:endParaRPr lang="en-US" dirty="0"/>
          </a:p>
        </p:txBody>
      </p:sp>
    </p:spTree>
    <p:extLst>
      <p:ext uri="{BB962C8B-B14F-4D97-AF65-F5344CB8AC3E}">
        <p14:creationId xmlns:p14="http://schemas.microsoft.com/office/powerpoint/2010/main" val="414714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Applying Itô's Lemma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sz="2300" dirty="0"/>
                  <a:t>Suppose that we seek to evaluate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Using the 3-step technique described above, we evaluate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as follows:</a:t>
                </a:r>
              </a:p>
              <a:p>
                <a:pPr marL="0" indent="0">
                  <a:buNone/>
                </a:pPr>
                <a:r>
                  <a:rPr lang="en-US" sz="2300" dirty="0"/>
                  <a:t> </a:t>
                </a:r>
              </a:p>
              <a:p>
                <a:pPr marL="0" lvl="0" indent="0">
                  <a:buNone/>
                </a:pPr>
                <a:r>
                  <a:rPr lang="en-US" sz="2300" dirty="0"/>
                  <a:t>Step1:	</a:t>
                </a:r>
              </a:p>
              <a:p>
                <a:pPr marL="0" lvl="0" indent="0">
                  <a:buNone/>
                </a:pPr>
                <a:r>
                  <a:rPr lang="en-US" sz="2300" dirty="0"/>
                  <a:t>Attempt the ordinary calculus solution which would suggest that </a:t>
                </a:r>
              </a:p>
              <a:p>
                <a:pPr marL="0" lvl="0" indent="0">
                  <a:buNone/>
                </a:pPr>
                <a:r>
                  <a:rPr lang="en-US" sz="2300" i="1" dirty="0"/>
                  <a:t>			Y</a:t>
                </a:r>
                <a:r>
                  <a:rPr lang="en-US" sz="2300" i="1" baseline="-25000" dirty="0"/>
                  <a:t>T</a:t>
                </a:r>
                <a:r>
                  <a:rPr lang="en-US" sz="2300" dirty="0"/>
                  <a:t> =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bSup>
                      <m:sSubSupPr>
                        <m:ctrlPr>
                          <a:rPr lang="en-US" sz="2300" i="1">
                            <a:latin typeface="Cambria Math" panose="02040503050406030204" pitchFamily="18" charset="0"/>
                          </a:rPr>
                        </m:ctrlPr>
                      </m:sSubSupPr>
                      <m:e>
                        <m:r>
                          <a:rPr lang="en-US" sz="2300" i="1">
                            <a:latin typeface="Cambria Math" panose="02040503050406030204" pitchFamily="18" charset="0"/>
                          </a:rPr>
                          <m:t>𝑍</m:t>
                        </m:r>
                      </m:e>
                      <m:sub>
                        <m:r>
                          <a:rPr lang="en-US" sz="2300" i="1">
                            <a:latin typeface="Cambria Math" panose="02040503050406030204" pitchFamily="18" charset="0"/>
                          </a:rPr>
                          <m:t>𝑇</m:t>
                        </m:r>
                      </m:sub>
                      <m:sup>
                        <m:r>
                          <a:rPr lang="en-US" sz="2300" i="1">
                            <a:latin typeface="Cambria Math" panose="02040503050406030204" pitchFamily="18" charset="0"/>
                          </a:rPr>
                          <m:t>2</m:t>
                        </m:r>
                      </m:sup>
                    </m:sSubSup>
                  </m:oMath>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a:stretch>
              </a:blipFill>
            </p:spPr>
            <p:txBody>
              <a:bodyPr/>
              <a:lstStyle/>
              <a:p>
                <a:r>
                  <a:rPr lang="en-US">
                    <a:noFill/>
                  </a:rPr>
                  <a:t> </a:t>
                </a:r>
              </a:p>
            </p:txBody>
          </p:sp>
        </mc:Fallback>
      </mc:AlternateContent>
    </p:spTree>
    <p:extLst>
      <p:ext uri="{BB962C8B-B14F-4D97-AF65-F5344CB8AC3E}">
        <p14:creationId xmlns:p14="http://schemas.microsoft.com/office/powerpoint/2010/main" val="19868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Lemma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pPr marL="0" lvl="0" indent="0">
                  <a:buNone/>
                </a:pPr>
                <a:r>
                  <a:rPr lang="en-US" dirty="0"/>
                  <a:t>Step2:		</a:t>
                </a:r>
              </a:p>
              <a:p>
                <a:pPr marL="0" lvl="0" indent="0">
                  <a:buNone/>
                </a:pPr>
                <a:r>
                  <a:rPr lang="en-US" dirty="0"/>
                  <a:t>Find the differential of our attempted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oMath>
                </a14:m>
                <a:r>
                  <a:rPr lang="en-US" dirty="0"/>
                  <a:t> using Itô's Lemma. Choose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i="1" dirty="0"/>
                  <a:t>x</a:t>
                </a:r>
                <a:r>
                  <a:rPr lang="en-US" baseline="30000" dirty="0"/>
                  <a:t>2</a:t>
                </a:r>
                <a:r>
                  <a:rPr lang="en-US" dirty="0"/>
                  <a:t> so that </a:t>
                </a:r>
                <a:r>
                  <a:rPr lang="en-US" i="1" dirty="0" err="1"/>
                  <a:t>Y</a:t>
                </a:r>
                <a:r>
                  <a:rPr lang="en-US" i="1" baseline="-25000" dirty="0" err="1"/>
                  <a:t>t</a:t>
                </a:r>
                <a:r>
                  <a:rPr lang="en-US" i="1" dirty="0"/>
                  <a:t> =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𝑍</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𝑡</m:t>
                        </m:r>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 With </a:t>
                </a:r>
                <a:r>
                  <a:rPr lang="en-US" i="1" dirty="0" err="1"/>
                  <a:t>dX</a:t>
                </a:r>
                <a:r>
                  <a:rPr lang="en-US" i="1" baseline="-25000" dirty="0" err="1"/>
                  <a:t>t</a:t>
                </a:r>
                <a:r>
                  <a:rPr lang="en-US" dirty="0"/>
                  <a:t> = </a:t>
                </a:r>
                <a:r>
                  <a:rPr lang="en-US" i="1" dirty="0" err="1"/>
                  <a:t>dZ</a:t>
                </a:r>
                <a:r>
                  <a:rPr lang="en-US" i="1" baseline="-25000" dirty="0" err="1"/>
                  <a:t>t</a:t>
                </a:r>
                <a:r>
                  <a:rPr lang="en-US" dirty="0"/>
                  <a:t> </a:t>
                </a:r>
                <a:r>
                  <a:rPr lang="en-US" i="1" dirty="0"/>
                  <a:t>= 0·dt+1·dZ</a:t>
                </a:r>
                <a:r>
                  <a:rPr lang="en-US" i="1" baseline="-25000" dirty="0"/>
                  <a:t>t</a:t>
                </a:r>
                <a:r>
                  <a:rPr lang="en-US" dirty="0"/>
                  <a:t>, and invoking Itô's Lemma, we have:  </a:t>
                </a: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𝑑𝑡</m:t>
                      </m:r>
                    </m:oMath>
                  </m:oMathPara>
                </a14:m>
                <a:endParaRPr lang="en-US" dirty="0"/>
              </a:p>
              <a:p>
                <a:endParaRPr lang="en-US" dirty="0"/>
              </a:p>
              <a:p>
                <a:pPr marL="0" indent="0">
                  <a:buNone/>
                </a:pPr>
                <a:r>
                  <a:rPr lang="en-US" dirty="0"/>
                  <a:t>In Itô's Lemma, we  must evaluate the partial derivatives at (</a:t>
                </a:r>
                <a:r>
                  <a:rPr lang="en-US" i="1" dirty="0" err="1"/>
                  <a:t>x,t</a:t>
                </a:r>
                <a:r>
                  <a:rPr lang="en-US" dirty="0"/>
                  <a:t>) = (</a:t>
                </a:r>
                <a:r>
                  <a:rPr lang="en-US" i="1" dirty="0" err="1"/>
                  <a:t>Z</a:t>
                </a:r>
                <a:r>
                  <a:rPr lang="en-US" i="1" baseline="-25000" dirty="0" err="1"/>
                  <a:t>t</a:t>
                </a:r>
                <a:r>
                  <a:rPr lang="en-US" i="1" dirty="0" err="1"/>
                  <a:t>,t</a:t>
                </a:r>
                <a:r>
                  <a:rPr lang="en-US" dirty="0"/>
                  <a:t>). Since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sub>
                    </m:sSub>
                  </m:oMath>
                </a14:m>
                <a:r>
                  <a:rPr lang="en-US" dirty="0"/>
                  <a:t> = </a:t>
                </a:r>
                <a:r>
                  <a:rPr lang="en-US" i="1" dirty="0" err="1"/>
                  <a:t>Z</a:t>
                </a:r>
                <a:r>
                  <a:rPr lang="en-US" baseline="-25000" dirty="0" err="1"/>
                  <a:t>t</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b="0" i="1" smtClean="0">
                            <a:latin typeface="Cambria Math" panose="02040503050406030204" pitchFamily="18" charset="0"/>
                          </a:rPr>
                          <m:t>𝑡</m:t>
                        </m:r>
                      </m:den>
                    </m:f>
                  </m:oMath>
                </a14:m>
                <a:r>
                  <a:rPr lang="en-US" dirty="0"/>
                  <a:t> = 0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oMath>
                </a14:m>
                <a:r>
                  <a:rPr lang="en-US" dirty="0"/>
                  <a:t> = 1, we have: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𝑑𝑡</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a:stretch>
              </a:blipFill>
            </p:spPr>
            <p:txBody>
              <a:bodyPr/>
              <a:lstStyle/>
              <a:p>
                <a:r>
                  <a:rPr lang="en-US">
                    <a:noFill/>
                  </a:rPr>
                  <a:t> </a:t>
                </a:r>
              </a:p>
            </p:txBody>
          </p:sp>
        </mc:Fallback>
      </mc:AlternateContent>
    </p:spTree>
    <p:extLst>
      <p:ext uri="{BB962C8B-B14F-4D97-AF65-F5344CB8AC3E}">
        <p14:creationId xmlns:p14="http://schemas.microsoft.com/office/powerpoint/2010/main" val="6233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Lemma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22913"/>
              </a:xfrm>
            </p:spPr>
            <p:txBody>
              <a:bodyPr>
                <a:noAutofit/>
              </a:bodyPr>
              <a:lstStyle/>
              <a:p>
                <a:pPr marL="0" indent="0">
                  <a:buNone/>
                </a:pPr>
                <a:r>
                  <a:rPr lang="en-US" sz="2300" dirty="0"/>
                  <a:t>Step3 :  </a:t>
                </a:r>
              </a:p>
              <a:p>
                <a:pPr marL="0" indent="0">
                  <a:buNone/>
                </a:pPr>
                <a:r>
                  <a:rPr lang="en-US" sz="2300" dirty="0"/>
                  <a:t>We will integrate both sides of this equation for 0 ≤ </a:t>
                </a:r>
                <a:r>
                  <a:rPr lang="en-US" sz="2300" i="1" dirty="0"/>
                  <a:t>t </a:t>
                </a:r>
                <a:r>
                  <a:rPr lang="en-US" sz="2300" dirty="0"/>
                  <a:t>≤ </a:t>
                </a:r>
                <a:r>
                  <a:rPr lang="en-US" sz="2300" i="1" dirty="0"/>
                  <a:t>T</a:t>
                </a:r>
                <a:r>
                  <a:rPr lang="en-US" sz="2300" dirty="0"/>
                  <a:t>. The left side of the following equation is based on our discussion concerning the integral of a stochastic differential at the start of Section 6.1.3. The right side of the following is based on the equation immediately above:</a:t>
                </a:r>
              </a:p>
              <a:p>
                <a:pPr marL="0" indent="0">
                  <a:buNone/>
                </a:pPr>
                <a:r>
                  <a:rPr lang="en-US" sz="2300" dirty="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𝑇</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0</m:t>
                        </m:r>
                      </m:sub>
                    </m:sSub>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endParaRPr lang="en-US" sz="2300" dirty="0"/>
              </a:p>
              <a:p>
                <a:pPr marL="0" indent="0">
                  <a:buNone/>
                </a:pPr>
                <a:r>
                  <a:rPr lang="en-US" sz="2300" dirty="0"/>
                  <a:t>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0</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r>
                  <a:rPr lang="en-US" sz="2300" dirty="0"/>
                  <a:t> </a:t>
                </a:r>
              </a:p>
              <a:p>
                <a:pPr marL="0" indent="0">
                  <a:buNone/>
                </a:pPr>
                <a:r>
                  <a:rPr lang="en-US" sz="2300" dirty="0"/>
                  <a:t>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a14:m>
                <a:endParaRPr lang="en-US" sz="2300" dirty="0"/>
              </a:p>
              <a:p>
                <a:pPr marL="0" indent="0">
                  <a:buNone/>
                </a:pPr>
                <a14:m>
                  <m:oMathPara xmlns:m="http://schemas.openxmlformats.org/officeDocument/2006/math">
                    <m:oMathParaPr>
                      <m:jc m:val="left"/>
                    </m:oMathParaPr>
                    <m:oMath xmlns:m="http://schemas.openxmlformats.org/officeDocument/2006/math">
                      <m:r>
                        <a:rPr lang="en-US" sz="2300" b="0" i="0" smtClean="0">
                          <a:latin typeface="Cambria Math" panose="02040503050406030204" pitchFamily="18" charset="0"/>
                        </a:rPr>
                        <m:t>                                        </m:t>
                      </m:r>
                      <m:r>
                        <a:rPr lang="en-US" sz="2300" b="0" i="1" smtClean="0">
                          <a:latin typeface="Cambria Math" panose="02040503050406030204" pitchFamily="18" charset="0"/>
                        </a:rPr>
                        <m:t>                          </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m:oMathPara>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22913"/>
              </a:xfrm>
              <a:blipFill rotWithShape="0">
                <a:blip r:embed="rId2" cstate="print"/>
                <a:stretch>
                  <a:fillRect l="-753" t="-866" r="-806"/>
                </a:stretch>
              </a:blipFill>
            </p:spPr>
            <p:txBody>
              <a:bodyPr/>
              <a:lstStyle/>
              <a:p>
                <a:r>
                  <a:rPr lang="en-US">
                    <a:noFill/>
                  </a:rPr>
                  <a:t> </a:t>
                </a:r>
              </a:p>
            </p:txBody>
          </p:sp>
        </mc:Fallback>
      </mc:AlternateContent>
      <p:sp>
        <p:nvSpPr>
          <p:cNvPr id="4" name="Rectangle 3"/>
          <p:cNvSpPr/>
          <p:nvPr/>
        </p:nvSpPr>
        <p:spPr>
          <a:xfrm>
            <a:off x="314632" y="5545394"/>
            <a:ext cx="3382297" cy="481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prstClr val="black"/>
                </a:solidFill>
              </a:rPr>
              <a:t>Solving for the desired integral</a:t>
            </a:r>
          </a:p>
        </p:txBody>
      </p:sp>
      <p:sp>
        <p:nvSpPr>
          <p:cNvPr id="5" name="Right Arrow 4"/>
          <p:cNvSpPr/>
          <p:nvPr/>
        </p:nvSpPr>
        <p:spPr>
          <a:xfrm>
            <a:off x="4090219" y="5702710"/>
            <a:ext cx="491613" cy="24580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255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Of Stochastic Processes</a:t>
            </a:r>
          </a:p>
        </p:txBody>
      </p:sp>
      <p:sp>
        <p:nvSpPr>
          <p:cNvPr id="4" name="Content Placeholder 3"/>
          <p:cNvSpPr>
            <a:spLocks noGrp="1"/>
          </p:cNvSpPr>
          <p:nvPr>
            <p:ph sz="quarter" idx="1"/>
          </p:nvPr>
        </p:nvSpPr>
        <p:spPr/>
        <p:txBody>
          <a:bodyPr/>
          <a:lstStyle/>
          <a:p>
            <a:r>
              <a:rPr lang="en-US" dirty="0"/>
              <a:t>In ordinary calculus, if </a:t>
            </a:r>
            <a:r>
              <a:rPr lang="en-US" i="1" dirty="0" err="1"/>
              <a:t>X</a:t>
            </a:r>
            <a:r>
              <a:rPr lang="en-US" baseline="-25000" dirty="0" err="1"/>
              <a:t>t</a:t>
            </a:r>
            <a:r>
              <a:rPr lang="en-US" dirty="0"/>
              <a:t> is a real-valued function of the real variable </a:t>
            </a:r>
            <a:r>
              <a:rPr lang="en-US" i="1" dirty="0"/>
              <a:t>t,</a:t>
            </a:r>
            <a:r>
              <a:rPr lang="en-US" dirty="0"/>
              <a:t> then the derivative exists for a large class of functions.</a:t>
            </a:r>
          </a:p>
          <a:p>
            <a:r>
              <a:rPr lang="en-US" dirty="0"/>
              <a:t>If </a:t>
            </a:r>
            <a:r>
              <a:rPr lang="en-US" i="1" dirty="0" err="1"/>
              <a:t>X</a:t>
            </a:r>
            <a:r>
              <a:rPr lang="en-US" i="1" baseline="-25000" dirty="0" err="1"/>
              <a:t>t</a:t>
            </a:r>
            <a:r>
              <a:rPr lang="en-US" dirty="0"/>
              <a:t> is a stochastic process, it is usually not possible to well-define the derivative of </a:t>
            </a:r>
            <a:r>
              <a:rPr lang="en-US" i="1" dirty="0" err="1"/>
              <a:t>X</a:t>
            </a:r>
            <a:r>
              <a:rPr lang="en-US" i="1" baseline="-25000" dirty="0" err="1"/>
              <a:t>t</a:t>
            </a:r>
            <a:r>
              <a:rPr lang="en-US" dirty="0"/>
              <a:t> with respect to </a:t>
            </a:r>
            <a:r>
              <a:rPr lang="en-US" i="1" dirty="0"/>
              <a:t>t</a:t>
            </a:r>
            <a:r>
              <a:rPr lang="en-US" dirty="0"/>
              <a:t>, at least for the class of stochastic processes that are relevant in finance.</a:t>
            </a:r>
          </a:p>
          <a:p>
            <a:r>
              <a:rPr lang="en-US" dirty="0"/>
              <a:t>This is because normally </a:t>
            </a:r>
            <a:r>
              <a:rPr lang="en-US" i="1" dirty="0" err="1"/>
              <a:t>X</a:t>
            </a:r>
            <a:r>
              <a:rPr lang="en-US" i="1" baseline="-25000" dirty="0" err="1"/>
              <a:t>t</a:t>
            </a:r>
            <a:r>
              <a:rPr lang="en-US" dirty="0"/>
              <a:t> involves Brownian motion, and Brownian motion is not Newtonian differentiable.</a:t>
            </a:r>
          </a:p>
        </p:txBody>
      </p:sp>
    </p:spTree>
    <p:extLst>
      <p:ext uri="{BB962C8B-B14F-4D97-AF65-F5344CB8AC3E}">
        <p14:creationId xmlns:p14="http://schemas.microsoft.com/office/powerpoint/2010/main" val="286490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Geometric Brownian Motion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dirty="0"/>
                  <a:t>Geometric Brownian motion is an essential model for characterizing the stochastic process for a security with value </a:t>
                </a:r>
                <a:r>
                  <a:rPr lang="en-US" i="1" dirty="0"/>
                  <a:t>S</a:t>
                </a:r>
                <a:r>
                  <a:rPr lang="en-US" baseline="-25000" dirty="0"/>
                  <a:t>t</a:t>
                </a:r>
                <a:r>
                  <a:rPr lang="en-US" dirty="0"/>
                  <a:t> at time </a:t>
                </a:r>
                <a:r>
                  <a:rPr lang="en-US" i="1" dirty="0"/>
                  <a:t>t</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Recall that </a:t>
                </a:r>
                <a:r>
                  <a:rPr lang="en-US" i="1" dirty="0"/>
                  <a:t>μ</a:t>
                </a:r>
                <a:r>
                  <a:rPr lang="en-US" dirty="0"/>
                  <a:t> and </a:t>
                </a:r>
                <a:r>
                  <a:rPr lang="en-US" i="1" dirty="0"/>
                  <a:t>σ</a:t>
                </a:r>
                <a:r>
                  <a:rPr lang="en-US" dirty="0"/>
                  <a:t> are the geometric mean security return and the standard deviation of the security return per unit of time. We wish to determine the value of the security </a:t>
                </a:r>
                <a:r>
                  <a:rPr lang="en-US" i="1" dirty="0"/>
                  <a:t>S</a:t>
                </a:r>
                <a:r>
                  <a:rPr lang="en-US" baseline="-25000" dirty="0"/>
                  <a:t>t</a:t>
                </a:r>
                <a:r>
                  <a:rPr lang="en-US" dirty="0"/>
                  <a:t> as a function of time. First, rewrite the differential above in the form: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800" r="-1075"/>
                </a:stretch>
              </a:blipFill>
            </p:spPr>
            <p:txBody>
              <a:bodyPr/>
              <a:lstStyle/>
              <a:p>
                <a:r>
                  <a:rPr lang="en-US">
                    <a:noFill/>
                  </a:rPr>
                  <a:t> </a:t>
                </a:r>
              </a:p>
            </p:txBody>
          </p:sp>
        </mc:Fallback>
      </mc:AlternateContent>
    </p:spTree>
    <p:extLst>
      <p:ext uri="{BB962C8B-B14F-4D97-AF65-F5344CB8AC3E}">
        <p14:creationId xmlns:p14="http://schemas.microsoft.com/office/powerpoint/2010/main" val="361969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Step 1 </a:t>
                </a:r>
              </a:p>
              <a:p>
                <a:pPr marL="0" indent="0">
                  <a:buNone/>
                </a:pPr>
                <a:r>
                  <a:rPr lang="en-US" dirty="0"/>
                  <a:t>To evaluate the integral as though </a:t>
                </a:r>
                <a:r>
                  <a:rPr lang="en-US" i="1" dirty="0"/>
                  <a:t>S</a:t>
                </a:r>
                <a:r>
                  <a:rPr lang="en-US" i="1" baseline="-25000" dirty="0"/>
                  <a:t>t</a:t>
                </a:r>
                <a:r>
                  <a:rPr lang="en-US" dirty="0"/>
                  <a:t> is a real-valued function: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e>
                      </m:nary>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func>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sty m:val="p"/>
                                  </m:rPr>
                                  <a:rPr lang="en-US">
                                    <a:latin typeface="Cambria Math" panose="02040503050406030204" pitchFamily="18" charset="0"/>
                                  </a:rPr>
                                  <m:t>T</m:t>
                                </m:r>
                              </m:e>
                            </m:mr>
                            <m:mr>
                              <m:e>
                                <m:r>
                                  <a:rPr lang="en-US">
                                    <a:latin typeface="Cambria Math" panose="02040503050406030204" pitchFamily="18" charset="0"/>
                                  </a:rPr>
                                  <m:t> </m:t>
                                </m:r>
                              </m:e>
                            </m:mr>
                            <m:mr>
                              <m:e>
                                <m:r>
                                  <a:rPr lang="en-US">
                                    <a:latin typeface="Cambria Math" panose="02040503050406030204" pitchFamily="18" charset="0"/>
                                  </a:rPr>
                                  <m:t>0</m:t>
                                </m:r>
                              </m:e>
                            </m:mr>
                          </m:m>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e>
                          </m:d>
                        </m:e>
                      </m:func>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422126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Step 2 </a:t>
            </a:r>
          </a:p>
          <a:p>
            <a:pPr marL="0" indent="0">
              <a:buNone/>
            </a:pPr>
            <a:r>
              <a:rPr lang="en-US" dirty="0"/>
              <a:t>To take the differential of </a:t>
            </a:r>
            <a:r>
              <a:rPr lang="en-US" i="1" dirty="0" err="1"/>
              <a:t>lnS</a:t>
            </a:r>
            <a:r>
              <a:rPr lang="en-US" i="1" baseline="-25000" dirty="0" err="1"/>
              <a:t>t</a:t>
            </a:r>
            <a:r>
              <a:rPr lang="en-US" dirty="0"/>
              <a:t> using Itô’s Lemma applying it to the function </a:t>
            </a:r>
            <a:r>
              <a:rPr lang="en-US" i="1" dirty="0"/>
              <a:t>y</a:t>
            </a:r>
            <a:r>
              <a:rPr lang="en-US" dirty="0"/>
              <a:t> = </a:t>
            </a:r>
            <a:r>
              <a:rPr lang="en-US" i="1" dirty="0"/>
              <a:t>y</a:t>
            </a:r>
            <a:r>
              <a:rPr lang="en-US" dirty="0"/>
              <a:t>(</a:t>
            </a:r>
            <a:r>
              <a:rPr lang="en-US" i="1" dirty="0" err="1"/>
              <a:t>S</a:t>
            </a:r>
            <a:r>
              <a:rPr lang="en-US" i="1" baseline="-25000" dirty="0" err="1"/>
              <a:t>t</a:t>
            </a:r>
            <a:r>
              <a:rPr lang="en-US" dirty="0" err="1"/>
              <a:t>,</a:t>
            </a:r>
            <a:r>
              <a:rPr lang="en-US" i="1" dirty="0" err="1"/>
              <a:t>t</a:t>
            </a:r>
            <a:r>
              <a:rPr lang="en-US" dirty="0"/>
              <a:t>) = </a:t>
            </a:r>
            <a:r>
              <a:rPr lang="en-US" i="1" dirty="0" err="1"/>
              <a:t>lnS</a:t>
            </a:r>
            <a:r>
              <a:rPr lang="en-US" i="1" baseline="-25000" dirty="0" err="1"/>
              <a:t>t</a:t>
            </a:r>
            <a:r>
              <a:rPr lang="en-US" dirty="0"/>
              <a:t>. In this formulation, </a:t>
            </a:r>
            <a:r>
              <a:rPr lang="en-US" i="1" dirty="0" err="1"/>
              <a:t>dy</a:t>
            </a:r>
            <a:r>
              <a:rPr lang="en-US" dirty="0"/>
              <a:t> from Itô's formula is d(</a:t>
            </a:r>
            <a:r>
              <a:rPr lang="en-US" i="1" dirty="0" err="1"/>
              <a:t>lnS</a:t>
            </a:r>
            <a:r>
              <a:rPr lang="en-US" baseline="-25000" dirty="0" err="1"/>
              <a:t>t</a:t>
            </a:r>
            <a:r>
              <a:rPr lang="en-US" dirty="0"/>
              <a:t>), </a:t>
            </a:r>
            <a:r>
              <a:rPr lang="en-US" i="1" dirty="0"/>
              <a:t>a</a:t>
            </a:r>
            <a:r>
              <a:rPr lang="en-US" dirty="0"/>
              <a:t> is </a:t>
            </a:r>
            <a:r>
              <a:rPr lang="en-US" i="1" dirty="0"/>
              <a:t>µS</a:t>
            </a:r>
            <a:r>
              <a:rPr lang="en-US" baseline="-25000" dirty="0"/>
              <a:t>t</a:t>
            </a:r>
            <a:r>
              <a:rPr lang="en-US" dirty="0"/>
              <a:t> and </a:t>
            </a:r>
            <a:r>
              <a:rPr lang="en-US" i="1" dirty="0"/>
              <a:t>b</a:t>
            </a:r>
            <a:r>
              <a:rPr lang="en-US" dirty="0"/>
              <a:t> is </a:t>
            </a:r>
            <a:r>
              <a:rPr lang="en-US" i="1" dirty="0">
                <a:sym typeface="Symbol" panose="05050102010706020507" pitchFamily="18" charset="2"/>
              </a:rPr>
              <a:t></a:t>
            </a:r>
            <a:r>
              <a:rPr lang="en-US" i="1" dirty="0"/>
              <a:t>S</a:t>
            </a:r>
            <a:r>
              <a:rPr lang="en-US" baseline="-25000" dirty="0"/>
              <a:t>t</a:t>
            </a:r>
            <a:r>
              <a:rPr lang="en-US" dirty="0"/>
              <a:t>. We substitute these values into Itô's formula as follows:</a:t>
            </a:r>
          </a:p>
        </p:txBody>
      </p:sp>
      <p:graphicFrame>
        <p:nvGraphicFramePr>
          <p:cNvPr id="10" name="Object 9"/>
          <p:cNvGraphicFramePr>
            <a:graphicFrameLocks noChangeAspect="1"/>
          </p:cNvGraphicFramePr>
          <p:nvPr/>
        </p:nvGraphicFramePr>
        <p:xfrm>
          <a:off x="2536723" y="3543856"/>
          <a:ext cx="6341805" cy="964675"/>
        </p:xfrm>
        <a:graphic>
          <a:graphicData uri="http://schemas.openxmlformats.org/presentationml/2006/ole">
            <mc:AlternateContent xmlns:mc="http://schemas.openxmlformats.org/markup-compatibility/2006">
              <mc:Choice xmlns:v="urn:schemas-microsoft-com:vml" Requires="v">
                <p:oleObj spid="_x0000_s4272" name="Equation" r:id="rId2" imgW="3378200" imgH="482600" progId="">
                  <p:embed/>
                </p:oleObj>
              </mc:Choice>
              <mc:Fallback>
                <p:oleObj name="Equation" r:id="rId2" imgW="3378200" imgH="482600" progId="">
                  <p:embed/>
                  <p:pic>
                    <p:nvPicPr>
                      <p:cNvPr id="0"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723" y="3543856"/>
                        <a:ext cx="6341805" cy="96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410678" y="4544033"/>
          <a:ext cx="6365397" cy="937457"/>
        </p:xfrm>
        <a:graphic>
          <a:graphicData uri="http://schemas.openxmlformats.org/presentationml/2006/ole">
            <mc:AlternateContent xmlns:mc="http://schemas.openxmlformats.org/markup-compatibility/2006">
              <mc:Choice xmlns:v="urn:schemas-microsoft-com:vml" Requires="v">
                <p:oleObj spid="_x0000_s4273" name="Equation" r:id="rId4" imgW="3225800" imgH="508000" progId="">
                  <p:embed/>
                </p:oleObj>
              </mc:Choice>
              <mc:Fallback>
                <p:oleObj name="Equation" r:id="rId4" imgW="3225800" imgH="508000" progId="">
                  <p:embed/>
                  <p:pic>
                    <p:nvPicPr>
                      <p:cNvPr id="0" name="Picture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0678" y="4544033"/>
                        <a:ext cx="6365397" cy="9374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2212257" y="5552258"/>
          <a:ext cx="4414684" cy="806884"/>
        </p:xfrm>
        <a:graphic>
          <a:graphicData uri="http://schemas.openxmlformats.org/presentationml/2006/ole">
            <mc:AlternateContent xmlns:mc="http://schemas.openxmlformats.org/markup-compatibility/2006">
              <mc:Choice xmlns:v="urn:schemas-microsoft-com:vml" Requires="v">
                <p:oleObj spid="_x0000_s4274" name="Equation" r:id="rId6" imgW="1943100" imgH="431800" progId="">
                  <p:embed/>
                </p:oleObj>
              </mc:Choice>
              <mc:Fallback>
                <p:oleObj name="Equation" r:id="rId6" imgW="1943100" imgH="431800" progId="">
                  <p:embed/>
                  <p:pic>
                    <p:nvPicPr>
                      <p:cNvPr id="0" name="Picture 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2257" y="5552258"/>
                        <a:ext cx="4414684" cy="806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5839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94696" cy="4873753"/>
              </a:xfrm>
            </p:spPr>
            <p:txBody>
              <a:bodyPr>
                <a:normAutofit fontScale="62500" lnSpcReduction="20000"/>
              </a:bodyPr>
              <a:lstStyle/>
              <a:p>
                <a:pPr marL="0" indent="0">
                  <a:buNone/>
                </a:pPr>
                <a:r>
                  <a:rPr lang="en-US" sz="4300" dirty="0"/>
                  <a:t>Step 3 </a:t>
                </a:r>
              </a:p>
              <a:p>
                <a:pPr marL="0" indent="0">
                  <a:buNone/>
                </a:pPr>
                <a:r>
                  <a:rPr lang="en-US" sz="4000" dirty="0"/>
                  <a:t>By integrating both sides of this equation from </a:t>
                </a:r>
                <a:r>
                  <a:rPr lang="en-US" sz="4000" i="1" dirty="0"/>
                  <a:t>t</a:t>
                </a:r>
                <a:r>
                  <a:rPr lang="en-US" sz="4000" dirty="0"/>
                  <a:t> = 0 to </a:t>
                </a:r>
                <a:r>
                  <a:rPr lang="en-US" sz="4000" i="1" dirty="0"/>
                  <a:t>t</a:t>
                </a:r>
                <a:r>
                  <a:rPr lang="en-US" sz="4000" dirty="0"/>
                  <a:t> = </a:t>
                </a:r>
                <a:r>
                  <a:rPr lang="en-US" sz="4000" i="1" dirty="0"/>
                  <a:t>T</a:t>
                </a:r>
                <a:r>
                  <a:rPr lang="en-US" sz="4000" dirty="0"/>
                  <a:t>, which results in: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r>
                            <a:rPr lang="en-US" sz="3200" i="1">
                              <a:latin typeface="Cambria Math" panose="02040503050406030204" pitchFamily="18" charset="0"/>
                            </a:rPr>
                            <m:t>𝑑</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e>
                              </m:d>
                            </m:e>
                          </m:func>
                        </m:e>
                      </m:nary>
                      <m:r>
                        <a:rPr lang="en-US" sz="3200" i="1">
                          <a:latin typeface="Cambria Math" panose="02040503050406030204" pitchFamily="18" charset="0"/>
                        </a:rPr>
                        <m:t>=</m:t>
                      </m:r>
                      <m:nary>
                        <m:naryPr>
                          <m:limLoc m:val="undOvr"/>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d>
                            <m:dPr>
                              <m:begChr m:val="["/>
                              <m:endChr m:val="]"/>
                              <m:ctrlPr>
                                <a:rPr lang="en-US" sz="3200" i="1">
                                  <a:latin typeface="Cambria Math" panose="02040503050406030204" pitchFamily="18" charset="0"/>
                                </a:rPr>
                              </m:ctrlPr>
                            </m:dPr>
                            <m:e>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𝑑𝑡</m:t>
                              </m:r>
                              <m:r>
                                <a:rPr lang="en-US" sz="3200" i="1">
                                  <a:latin typeface="Cambria Math" panose="02040503050406030204" pitchFamily="18" charset="0"/>
                                </a:rPr>
                                <m:t>+</m:t>
                              </m:r>
                              <m:r>
                                <a:rPr lang="en-US" sz="3200" i="1">
                                  <a:latin typeface="Cambria Math" panose="02040503050406030204" pitchFamily="18" charset="0"/>
                                </a:rPr>
                                <m:t>𝜎</m:t>
                              </m:r>
                              <m:r>
                                <a:rPr lang="en-US" sz="3200" i="1">
                                  <a:latin typeface="Cambria Math" panose="02040503050406030204" pitchFamily="18" charset="0"/>
                                </a:rPr>
                                <m:t>𝑑</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e>
                          </m:d>
                        </m:e>
                      </m:nary>
                    </m:oMath>
                  </m:oMathPara>
                </a14:m>
                <a:endParaRPr lang="en-US" sz="3200" i="1" dirty="0"/>
              </a:p>
              <a:p>
                <a:pPr marL="0" indent="0">
                  <a:buNone/>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ln</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𝑡</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oMath>
                  </m:oMathPara>
                </a14:m>
                <a:endParaRPr lang="en-US" sz="3200" dirty="0"/>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𝑙𝑛</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𝑙𝑛</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𝑙𝑛</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den>
                      </m:f>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𝑇</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𝑇</m:t>
                          </m:r>
                        </m:sub>
                      </m:sSub>
                    </m:oMath>
                  </m:oMathPara>
                </a14:m>
                <a:endParaRPr lang="en-US" sz="3200" dirty="0"/>
              </a:p>
              <a:p>
                <a:pPr marL="0" indent="0">
                  <a:buNone/>
                </a:pPr>
                <a:r>
                  <a:rPr lang="en-US" dirty="0"/>
                  <a:t> </a:t>
                </a:r>
              </a:p>
              <a:p>
                <a:pPr marL="0" indent="0">
                  <a:buNone/>
                </a:pPr>
                <a14:m>
                  <m:oMath xmlns:m="http://schemas.openxmlformats.org/officeDocument/2006/math">
                    <m:r>
                      <m:rPr>
                        <m:nor/>
                      </m:rPr>
                      <a:rPr lang="en-US" dirty="0"/>
                      <m:t>Exponentiating</m:t>
                    </m:r>
                    <m:r>
                      <m:rPr>
                        <m:nor/>
                      </m:rPr>
                      <a:rPr lang="en-US" dirty="0"/>
                      <m:t> </m:t>
                    </m:r>
                    <m:r>
                      <m:rPr>
                        <m:nor/>
                      </m:rPr>
                      <a:rPr lang="en-US" dirty="0"/>
                      <m:t>both</m:t>
                    </m:r>
                    <m:r>
                      <m:rPr>
                        <m:nor/>
                      </m:rPr>
                      <a:rPr lang="en-US" dirty="0"/>
                      <m:t> </m:t>
                    </m:r>
                    <m:r>
                      <m:rPr>
                        <m:nor/>
                      </m:rPr>
                      <a:rPr lang="en-US" dirty="0"/>
                      <m:t>sides</m:t>
                    </m:r>
                    <m:r>
                      <m:rPr>
                        <m:nor/>
                      </m:rPr>
                      <a:rPr lang="en-US" dirty="0"/>
                      <m:t> </m:t>
                    </m:r>
                    <m:r>
                      <m:rPr>
                        <m:nor/>
                      </m:rPr>
                      <a:rPr lang="en-US" dirty="0"/>
                      <m:t>of</m:t>
                    </m:r>
                    <m:r>
                      <m:rPr>
                        <m:nor/>
                      </m:rPr>
                      <a:rPr lang="en-US" dirty="0"/>
                      <m:t> </m:t>
                    </m:r>
                    <m:r>
                      <m:rPr>
                        <m:nor/>
                      </m:rPr>
                      <a:rPr lang="en-US" dirty="0"/>
                      <m:t>this</m:t>
                    </m:r>
                    <m:r>
                      <m:rPr>
                        <m:nor/>
                      </m:rPr>
                      <a:rPr lang="en-US" dirty="0"/>
                      <m:t> </m:t>
                    </m:r>
                    <m:r>
                      <m:rPr>
                        <m:nor/>
                      </m:rPr>
                      <a:rPr lang="en-US" dirty="0"/>
                      <m:t>equation</m:t>
                    </m:r>
                    <m:r>
                      <m:rPr>
                        <m:nor/>
                      </m:rPr>
                      <a:rPr lang="en-US" dirty="0"/>
                      <m:t> </m:t>
                    </m:r>
                    <m:r>
                      <m:rPr>
                        <m:nor/>
                      </m:rPr>
                      <a:rPr lang="en-US" dirty="0"/>
                      <m:t>and</m:t>
                    </m:r>
                    <m:r>
                      <m:rPr>
                        <m:nor/>
                      </m:rPr>
                      <a:rPr lang="en-US" dirty="0"/>
                      <m:t> </m:t>
                    </m:r>
                    <m:r>
                      <m:rPr>
                        <m:nor/>
                      </m:rPr>
                      <a:rPr lang="en-US" dirty="0"/>
                      <m:t>multiplying</m:t>
                    </m:r>
                    <m:r>
                      <m:rPr>
                        <m:nor/>
                      </m:rPr>
                      <a:rPr lang="en-US" dirty="0"/>
                      <m:t> </m:t>
                    </m:r>
                    <m:r>
                      <m:rPr>
                        <m:nor/>
                      </m:rPr>
                      <a:rPr lang="en-US" dirty="0"/>
                      <m:t>by</m:t>
                    </m:r>
                    <m:r>
                      <m:rPr>
                        <m:nor/>
                      </m:rPr>
                      <a:rPr lang="en-US" dirty="0"/>
                      <m:t> </m:t>
                    </m:r>
                    <m:r>
                      <m:rPr>
                        <m:nor/>
                      </m:rPr>
                      <a:rPr lang="en-US" i="1" dirty="0"/>
                      <m:t>S</m:t>
                    </m:r>
                    <m:r>
                      <m:rPr>
                        <m:nor/>
                      </m:rPr>
                      <a:rPr lang="en-US" baseline="-25000" dirty="0"/>
                      <m:t>0</m:t>
                    </m:r>
                    <m:r>
                      <m:rPr>
                        <m:nor/>
                      </m:rPr>
                      <a:rPr lang="en-US" dirty="0"/>
                      <m:t> </m:t>
                    </m:r>
                    <m:r>
                      <m:rPr>
                        <m:nor/>
                      </m:rPr>
                      <a:rPr lang="en-US" dirty="0"/>
                      <m:t>yields</m:t>
                    </m:r>
                    <m:r>
                      <m:rPr>
                        <m:nor/>
                      </m:rPr>
                      <a:rPr lang="en-US" dirty="0"/>
                      <m:t>:</m:t>
                    </m:r>
                  </m:oMath>
                </a14:m>
                <a:r>
                  <a:rPr lang="en-US" dirty="0"/>
                  <a:t> </a:t>
                </a:r>
                <a:r>
                  <a:rPr lang="en-US" i="1" dirty="0"/>
                  <a:t>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𝑆</m:t>
                        </m:r>
                      </m:e>
                      <m:sub>
                        <m:r>
                          <a:rPr lang="en-US" sz="4300" i="1">
                            <a:latin typeface="Cambria Math" panose="02040503050406030204" pitchFamily="18" charset="0"/>
                          </a:rPr>
                          <m:t>𝑇</m:t>
                        </m:r>
                      </m:sub>
                    </m:sSub>
                    <m:r>
                      <a:rPr lang="en-US" sz="4300" i="1">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𝑆</m:t>
                        </m:r>
                      </m:e>
                      <m:sub>
                        <m:r>
                          <a:rPr lang="en-US" sz="4300" i="1">
                            <a:latin typeface="Cambria Math" panose="02040503050406030204" pitchFamily="18" charset="0"/>
                          </a:rPr>
                          <m:t>0</m:t>
                        </m:r>
                      </m:sub>
                    </m:sSub>
                    <m:sSup>
                      <m:sSupPr>
                        <m:ctrlPr>
                          <a:rPr lang="en-US" sz="4300" i="1">
                            <a:latin typeface="Cambria Math" panose="02040503050406030204" pitchFamily="18" charset="0"/>
                          </a:rPr>
                        </m:ctrlPr>
                      </m:sSupPr>
                      <m:e>
                        <m:r>
                          <a:rPr lang="en-US" sz="4300" i="1">
                            <a:latin typeface="Cambria Math" panose="02040503050406030204" pitchFamily="18" charset="0"/>
                          </a:rPr>
                          <m:t>𝑒</m:t>
                        </m:r>
                      </m:e>
                      <m:sup>
                        <m:d>
                          <m:dPr>
                            <m:ctrlPr>
                              <a:rPr lang="en-US" sz="4300" i="1">
                                <a:latin typeface="Cambria Math" panose="02040503050406030204" pitchFamily="18" charset="0"/>
                              </a:rPr>
                            </m:ctrlPr>
                          </m:dPr>
                          <m:e>
                            <m:r>
                              <a:rPr lang="en-US" sz="4300" i="1">
                                <a:latin typeface="Cambria Math" panose="02040503050406030204" pitchFamily="18" charset="0"/>
                              </a:rPr>
                              <m:t>𝜇</m:t>
                            </m:r>
                            <m:r>
                              <a:rPr lang="en-US" sz="4300" i="1">
                                <a:latin typeface="Cambria Math" panose="02040503050406030204" pitchFamily="18" charset="0"/>
                              </a:rPr>
                              <m:t>−</m:t>
                            </m:r>
                            <m:f>
                              <m:fPr>
                                <m:ctrlPr>
                                  <a:rPr lang="en-US" sz="4300" i="1">
                                    <a:latin typeface="Cambria Math" panose="02040503050406030204" pitchFamily="18" charset="0"/>
                                  </a:rPr>
                                </m:ctrlPr>
                              </m:fPr>
                              <m:num>
                                <m:r>
                                  <a:rPr lang="en-US" sz="4300" i="1">
                                    <a:latin typeface="Cambria Math" panose="02040503050406030204" pitchFamily="18" charset="0"/>
                                  </a:rPr>
                                  <m:t>1</m:t>
                                </m:r>
                              </m:num>
                              <m:den>
                                <m:r>
                                  <a:rPr lang="en-US" sz="4300" i="1">
                                    <a:latin typeface="Cambria Math" panose="02040503050406030204" pitchFamily="18" charset="0"/>
                                  </a:rPr>
                                  <m:t>2</m:t>
                                </m:r>
                              </m:den>
                            </m:f>
                            <m:sSup>
                              <m:sSupPr>
                                <m:ctrlPr>
                                  <a:rPr lang="en-US" sz="4300" i="1">
                                    <a:latin typeface="Cambria Math" panose="02040503050406030204" pitchFamily="18" charset="0"/>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e>
                        </m:d>
                        <m:r>
                          <a:rPr lang="en-US" sz="4300" i="1">
                            <a:latin typeface="Cambria Math" panose="02040503050406030204" pitchFamily="18" charset="0"/>
                          </a:rPr>
                          <m:t>𝑇</m:t>
                        </m:r>
                        <m:r>
                          <a:rPr lang="en-US" sz="4300" i="1">
                            <a:latin typeface="Cambria Math" panose="02040503050406030204" pitchFamily="18" charset="0"/>
                          </a:rPr>
                          <m:t>+</m:t>
                        </m:r>
                        <m:r>
                          <a:rPr lang="en-US" sz="4300" i="1">
                            <a:latin typeface="Cambria Math" panose="02040503050406030204" pitchFamily="18" charset="0"/>
                          </a:rPr>
                          <m:t>𝜎</m:t>
                        </m:r>
                        <m:sSub>
                          <m:sSubPr>
                            <m:ctrlPr>
                              <a:rPr lang="en-US" sz="4300" i="1">
                                <a:latin typeface="Cambria Math" panose="02040503050406030204" pitchFamily="18" charset="0"/>
                              </a:rPr>
                            </m:ctrlPr>
                          </m:sSubPr>
                          <m:e>
                            <m:r>
                              <a:rPr lang="en-US" sz="4300" i="1">
                                <a:latin typeface="Cambria Math" panose="02040503050406030204" pitchFamily="18" charset="0"/>
                              </a:rPr>
                              <m:t>𝑍</m:t>
                            </m:r>
                          </m:e>
                          <m:sub>
                            <m:r>
                              <a:rPr lang="en-US" sz="4300" i="1">
                                <a:latin typeface="Cambria Math" panose="02040503050406030204" pitchFamily="18" charset="0"/>
                              </a:rPr>
                              <m:t>𝑇</m:t>
                            </m:r>
                          </m:sub>
                        </m:sSub>
                      </m:sup>
                    </m:sSup>
                  </m:oMath>
                </a14:m>
                <a:endParaRPr lang="en-US" sz="4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94696" cy="4873753"/>
              </a:xfrm>
              <a:blipFill rotWithShape="0">
                <a:blip r:embed="rId2" cstate="print"/>
                <a:stretch>
                  <a:fillRect l="-1007" t="-2750"/>
                </a:stretch>
              </a:blipFill>
            </p:spPr>
            <p:txBody>
              <a:bodyPr/>
              <a:lstStyle/>
              <a:p>
                <a:r>
                  <a:rPr lang="en-US">
                    <a:noFill/>
                  </a:rPr>
                  <a:t> </a:t>
                </a:r>
              </a:p>
            </p:txBody>
          </p:sp>
        </mc:Fallback>
      </mc:AlternateContent>
    </p:spTree>
    <p:extLst>
      <p:ext uri="{BB962C8B-B14F-4D97-AF65-F5344CB8AC3E}">
        <p14:creationId xmlns:p14="http://schemas.microsoft.com/office/powerpoint/2010/main" val="3549659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Relatives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a:bodyPr>
              <a:lstStyle/>
              <a:p>
                <a:pPr marL="0" indent="0">
                  <a:buNone/>
                </a:pPr>
                <a:r>
                  <a:rPr lang="en-US" dirty="0"/>
                  <a:t>The constant </a:t>
                </a:r>
                <a:r>
                  <a:rPr lang="en-US" i="1" dirty="0"/>
                  <a:t>α</a:t>
                </a:r>
                <a:r>
                  <a:rPr lang="en-US" dirty="0"/>
                  <a:t> = </a:t>
                </a:r>
                <a:r>
                  <a:rPr lang="en-US" i="1" dirty="0"/>
                  <a:t>μ</a:t>
                </a:r>
                <a:r>
                  <a:rPr lang="en-US" dirty="0"/>
                  <a:t> - </a:t>
                </a:r>
                <a:r>
                  <a:rPr lang="en-US" i="1" dirty="0"/>
                  <a:t>σ</a:t>
                </a:r>
                <a:r>
                  <a:rPr lang="en-US" baseline="30000" dirty="0"/>
                  <a:t>2</a:t>
                </a:r>
                <a:r>
                  <a:rPr lang="en-US" dirty="0"/>
                  <a:t>/2 is known as the </a:t>
                </a:r>
                <a:r>
                  <a:rPr lang="en-US" i="1" dirty="0"/>
                  <a:t>mean logarithmic return</a:t>
                </a:r>
                <a:r>
                  <a:rPr lang="en-US" dirty="0"/>
                  <a:t> of the security per unit time. If we express the security price in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𝑇</m:t>
                              </m:r>
                            </m:sub>
                          </m:sSub>
                        </m:sup>
                      </m:sSup>
                    </m:oMath>
                  </m:oMathPara>
                </a14:m>
                <a:endParaRPr lang="en-US" dirty="0"/>
              </a:p>
              <a:p>
                <a:pPr marL="0" indent="0">
                  <a:buNone/>
                </a:pPr>
                <a:r>
                  <a:rPr lang="en-US" dirty="0"/>
                  <a:t> </a:t>
                </a:r>
              </a:p>
              <a:p>
                <a:pPr marL="0" indent="0">
                  <a:buNone/>
                </a:pPr>
                <a:r>
                  <a:rPr lang="en-US" dirty="0"/>
                  <a:t>then </a:t>
                </a:r>
                <a:r>
                  <a:rPr lang="en-US" i="1" dirty="0"/>
                  <a:t>ln(S</a:t>
                </a:r>
                <a:r>
                  <a:rPr lang="en-US" i="1" baseline="-25000" dirty="0"/>
                  <a:t>T</a:t>
                </a:r>
                <a:r>
                  <a:rPr lang="en-US" i="1" dirty="0"/>
                  <a:t>/S</a:t>
                </a:r>
                <a:r>
                  <a:rPr lang="en-US" i="1" baseline="-25000" dirty="0"/>
                  <a:t>0</a:t>
                </a:r>
                <a:r>
                  <a:rPr lang="en-US" i="1" dirty="0"/>
                  <a:t>)=α</a:t>
                </a:r>
                <a:r>
                  <a:rPr lang="en-US" i="1" dirty="0" err="1"/>
                  <a:t>T+σZ</a:t>
                </a:r>
                <a:r>
                  <a:rPr lang="en-US" i="1" baseline="-25000" dirty="0" err="1"/>
                  <a:t>T</a:t>
                </a:r>
                <a:r>
                  <a:rPr lang="en-US" dirty="0"/>
                  <a:t> is known as the </a:t>
                </a:r>
                <a:r>
                  <a:rPr lang="en-US" i="1" dirty="0"/>
                  <a:t>log of price relative</a:t>
                </a:r>
                <a:r>
                  <a:rPr lang="en-US" dirty="0"/>
                  <a:t> or the </a:t>
                </a:r>
                <a:r>
                  <a:rPr lang="en-US" i="1" dirty="0"/>
                  <a:t>logarithmic return</a:t>
                </a:r>
                <a:r>
                  <a:rPr lang="en-US" dirty="0"/>
                  <a:t>. It is also useful to calculate the variance of the logarithmic return.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ctrlPr>
                            <a:rPr lang="en-US" i="1">
                              <a:latin typeface="Cambria Math" panose="02040503050406030204" pitchFamily="18" charset="0"/>
                            </a:rPr>
                          </m:ctrlPr>
                        </m:dPr>
                        <m:e>
                          <m:r>
                            <a:rPr lang="en-US" i="1">
                              <a:latin typeface="Cambria Math" panose="02040503050406030204" pitchFamily="18" charset="0"/>
                            </a:rPr>
                            <m:t>𝑙𝑛</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𝑙𝑛</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e>
                            <m:sup>
                              <m:r>
                                <a:rPr lang="en-US" i="1">
                                  <a:latin typeface="Cambria Math" panose="02040503050406030204" pitchFamily="18" charset="0"/>
                                </a:rPr>
                                <m:t>2</m:t>
                              </m:r>
                            </m:sup>
                          </m:sSup>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1018" t="-1316" r="-643"/>
                </a:stretch>
              </a:blipFill>
            </p:spPr>
            <p:txBody>
              <a:bodyPr/>
              <a:lstStyle/>
              <a:p>
                <a:r>
                  <a:rPr lang="en-US">
                    <a:noFill/>
                  </a:rPr>
                  <a:t> </a:t>
                </a:r>
              </a:p>
            </p:txBody>
          </p:sp>
        </mc:Fallback>
      </mc:AlternateContent>
    </p:spTree>
    <p:extLst>
      <p:ext uri="{BB962C8B-B14F-4D97-AF65-F5344CB8AC3E}">
        <p14:creationId xmlns:p14="http://schemas.microsoft.com/office/powerpoint/2010/main" val="574039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Relatives (Continued)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noFill/>
            </p:spPr>
            <p:txBody>
              <a:bodyPr>
                <a:normAutofit fontScale="92500"/>
              </a:bodyPr>
              <a:lstStyle/>
              <a:p>
                <a:pPr marL="0" indent="0">
                  <a:spcBef>
                    <a:spcPts val="1200"/>
                  </a:spcBef>
                  <a:buNone/>
                </a:pPr>
                <a:r>
                  <a:rPr lang="en-US" dirty="0">
                    <a:solidFill>
                      <a:schemeClr val="tx1"/>
                    </a:solidFill>
                  </a:rPr>
                  <a:t>In comparison, let’s examine the expected value and variance of the arithmetic return on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a:solidFill>
                      <a:schemeClr val="tx1"/>
                    </a:solidFill>
                  </a:rPr>
                  <a:t> over time T. The arithmetic return over time T is defined as r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a:solidFill>
                      <a:schemeClr val="tx1"/>
                    </a:solidFill>
                  </a:rPr>
                  <a:t>/S0 – 1. To derive expected arithmetic return over time T, we first observe that E[αT + </a:t>
                </a:r>
                <a:r>
                  <a:rPr lang="en-US" dirty="0" err="1">
                    <a:solidFill>
                      <a:schemeClr val="tx1"/>
                    </a:solidFill>
                  </a:rPr>
                  <a:t>σ</a:t>
                </a:r>
                <a:r>
                  <a:rPr lang="en-US" i="1" dirty="0" err="1">
                    <a:solidFill>
                      <a:schemeClr val="tx1"/>
                    </a:solidFill>
                  </a:rPr>
                  <a:t>Z</a:t>
                </a:r>
                <a:r>
                  <a:rPr lang="en-US" i="1" baseline="-25000" dirty="0" err="1">
                    <a:solidFill>
                      <a:schemeClr val="tx1"/>
                    </a:solidFill>
                  </a:rPr>
                  <a:t>T</a:t>
                </a:r>
                <a:r>
                  <a:rPr lang="en-US" dirty="0">
                    <a:solidFill>
                      <a:schemeClr val="tx1"/>
                    </a:solidFill>
                  </a:rPr>
                  <a:t>]= αT and </a:t>
                </a:r>
                <a:r>
                  <a:rPr lang="en-US" dirty="0" err="1">
                    <a:solidFill>
                      <a:schemeClr val="tx1"/>
                    </a:solidFill>
                  </a:rPr>
                  <a:t>Var</a:t>
                </a:r>
                <a:r>
                  <a:rPr lang="en-US" dirty="0">
                    <a:solidFill>
                      <a:schemeClr val="tx1"/>
                    </a:solidFill>
                  </a:rPr>
                  <a:t>[αT + </a:t>
                </a:r>
                <a:r>
                  <a:rPr lang="en-US" dirty="0" err="1">
                    <a:solidFill>
                      <a:schemeClr val="tx1"/>
                    </a:solidFill>
                  </a:rPr>
                  <a:t>σ</a:t>
                </a:r>
                <a:r>
                  <a:rPr lang="en-US" i="1" dirty="0" err="1">
                    <a:solidFill>
                      <a:schemeClr val="tx1"/>
                    </a:solidFill>
                  </a:rPr>
                  <a:t>Z</a:t>
                </a:r>
                <a:r>
                  <a:rPr lang="en-US" i="1" baseline="-25000" dirty="0" err="1">
                    <a:solidFill>
                      <a:schemeClr val="tx1"/>
                    </a:solidFill>
                  </a:rPr>
                  <a:t>T</a:t>
                </a:r>
                <a:r>
                  <a:rPr lang="en-US" dirty="0">
                    <a:solidFill>
                      <a:schemeClr val="tx1"/>
                    </a:solidFill>
                  </a:rPr>
                  <a:t>] = E[</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up>
                        <m:r>
                          <a:rPr lang="en-US" i="1">
                            <a:solidFill>
                              <a:schemeClr val="tx1"/>
                            </a:solidFill>
                            <a:latin typeface="Cambria Math" panose="02040503050406030204" pitchFamily="18" charset="0"/>
                          </a:rPr>
                          <m:t>2</m:t>
                        </m:r>
                      </m:sup>
                    </m:sSubSup>
                  </m:oMath>
                </a14:m>
                <a:r>
                  <a:rPr lang="en-US" dirty="0">
                    <a:solidFill>
                      <a:schemeClr val="tx1"/>
                    </a:solidFill>
                  </a:rPr>
                  <a:t>] =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r>
                      <a:rPr lang="en-US" b="0" i="0" smtClean="0">
                        <a:solidFill>
                          <a:schemeClr val="tx1"/>
                        </a:solidFill>
                        <a:latin typeface="Cambria Math" panose="02040503050406030204" pitchFamily="18" charset="0"/>
                      </a:rPr>
                      <m:t>.</m:t>
                    </m:r>
                  </m:oMath>
                </a14:m>
                <a:r>
                  <a:rPr lang="en-US" dirty="0">
                    <a:solidFill>
                      <a:schemeClr val="tx1"/>
                    </a:solidFill>
                  </a:rPr>
                  <a:t> Since αT + </a:t>
                </a:r>
                <a:r>
                  <a:rPr lang="en-US" dirty="0" err="1">
                    <a:solidFill>
                      <a:schemeClr val="tx1"/>
                    </a:solidFill>
                  </a:rPr>
                  <a:t>σ</a:t>
                </a:r>
                <a:r>
                  <a:rPr lang="en-US" i="1" dirty="0" err="1">
                    <a:solidFill>
                      <a:schemeClr val="tx1"/>
                    </a:solidFill>
                  </a:rPr>
                  <a:t>Z</a:t>
                </a:r>
                <a:r>
                  <a:rPr lang="en-US" i="1" baseline="-25000" dirty="0" err="1">
                    <a:solidFill>
                      <a:schemeClr val="tx1"/>
                    </a:solidFill>
                  </a:rPr>
                  <a:t>T</a:t>
                </a:r>
                <a:r>
                  <a:rPr lang="en-US" dirty="0">
                    <a:solidFill>
                      <a:schemeClr val="tx1"/>
                    </a:solidFill>
                  </a:rPr>
                  <a:t> ~ N(αT,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oMath>
                </a14:m>
                <a:r>
                  <a:rPr lang="en-US" dirty="0">
                    <a:solidFill>
                      <a:schemeClr val="tx1"/>
                    </a:solidFill>
                  </a:rPr>
                  <a:t>) ,  by equation (2.26) in section 2.6.4, we have:</a:t>
                </a:r>
              </a:p>
              <a:p>
                <a:pPr marL="0" indent="0">
                  <a:spcBef>
                    <a:spcPts val="0"/>
                  </a:spcBef>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Sub>
                            </m:sup>
                          </m:sSup>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oMath>
                  </m:oMathPara>
                </a14:m>
                <a:endParaRPr lang="en-US" dirty="0">
                  <a:solidFill>
                    <a:schemeClr val="tx1"/>
                  </a:solidFill>
                </a:endParaRPr>
              </a:p>
              <a:p>
                <a:pPr marL="0" indent="0">
                  <a:spcBef>
                    <a:spcPts val="0"/>
                  </a:spcBef>
                  <a:buNone/>
                </a:pPr>
                <a:endParaRPr lang="en-US" dirty="0">
                  <a:solidFill>
                    <a:schemeClr val="tx1"/>
                  </a:solidFill>
                </a:endParaRPr>
              </a:p>
              <a:p>
                <a:pPr marL="0" indent="0">
                  <a:buNone/>
                </a:pPr>
                <a:r>
                  <a:rPr lang="en-US" dirty="0">
                    <a:solidFill>
                      <a:schemeClr val="tx1"/>
                    </a:solidFill>
                  </a:rPr>
                  <a:t>The variance of the arithmetic return is:</a:t>
                </a:r>
              </a:p>
              <a:p>
                <a:pPr marL="0" indent="0">
                  <a:buNone/>
                </a:pPr>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𝑉𝑎𝑟</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a:stretch>
              </a:blipFill>
            </p:spPr>
            <p:txBody>
              <a:bodyPr/>
              <a:lstStyle/>
              <a:p>
                <a:r>
                  <a:rPr lang="en-US">
                    <a:noFill/>
                  </a:rPr>
                  <a:t> </a:t>
                </a:r>
              </a:p>
            </p:txBody>
          </p:sp>
        </mc:Fallback>
      </mc:AlternateContent>
    </p:spTree>
    <p:extLst>
      <p:ext uri="{BB962C8B-B14F-4D97-AF65-F5344CB8AC3E}">
        <p14:creationId xmlns:p14="http://schemas.microsoft.com/office/powerpoint/2010/main" val="3019271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Formula: Numerical Illustration</a:t>
            </a:r>
          </a:p>
        </p:txBody>
      </p:sp>
      <p:sp>
        <p:nvSpPr>
          <p:cNvPr id="3" name="Content Placeholder 2"/>
          <p:cNvSpPr>
            <a:spLocks noGrp="1"/>
          </p:cNvSpPr>
          <p:nvPr>
            <p:ph sz="quarter" idx="1"/>
          </p:nvPr>
        </p:nvSpPr>
        <p:spPr>
          <a:xfrm>
            <a:off x="402336" y="1527047"/>
            <a:ext cx="11338560" cy="4813811"/>
          </a:xfrm>
        </p:spPr>
        <p:txBody>
          <a:bodyPr/>
          <a:lstStyle/>
          <a:p>
            <a:pPr marL="0" indent="0">
              <a:buNone/>
            </a:pPr>
            <a:r>
              <a:rPr lang="en-US" dirty="0"/>
              <a:t>Suppose, for example, that the following Itô process describes the price path </a:t>
            </a:r>
            <a:r>
              <a:rPr lang="en-US" i="1" dirty="0"/>
              <a:t>S</a:t>
            </a:r>
            <a:r>
              <a:rPr lang="en-US" baseline="-25000" dirty="0"/>
              <a:t>t</a:t>
            </a:r>
            <a:r>
              <a:rPr lang="en-US" dirty="0"/>
              <a:t> of a given stock:</a:t>
            </a:r>
          </a:p>
          <a:p>
            <a:pPr marL="0" indent="0">
              <a:buNone/>
            </a:pPr>
            <a:endParaRPr lang="en-US" dirty="0"/>
          </a:p>
          <a:p>
            <a:pPr marL="0" indent="0">
              <a:buNone/>
            </a:pPr>
            <a:endParaRPr lang="en-US" dirty="0"/>
          </a:p>
          <a:p>
            <a:pPr marL="0" indent="0">
              <a:buNone/>
            </a:pPr>
            <a:r>
              <a:rPr lang="en-US" dirty="0"/>
              <a:t>The differential for this process describes the infinitesimal change in the price of the stock. The expected rate of return per unit time is .01 and the standard deviation of the return per unit time is .015. The solution for this equation giving the actual price level at a point in time is given by:</a:t>
            </a:r>
          </a:p>
        </p:txBody>
      </p:sp>
      <p:graphicFrame>
        <p:nvGraphicFramePr>
          <p:cNvPr id="7" name="Object 6"/>
          <p:cNvGraphicFramePr>
            <a:graphicFrameLocks noChangeAspect="1"/>
          </p:cNvGraphicFramePr>
          <p:nvPr/>
        </p:nvGraphicFramePr>
        <p:xfrm>
          <a:off x="3008670" y="2664542"/>
          <a:ext cx="4532672" cy="562539"/>
        </p:xfrm>
        <a:graphic>
          <a:graphicData uri="http://schemas.openxmlformats.org/presentationml/2006/ole">
            <mc:AlternateContent xmlns:mc="http://schemas.openxmlformats.org/markup-compatibility/2006">
              <mc:Choice xmlns:v="urn:schemas-microsoft-com:vml" Requires="v">
                <p:oleObj spid="_x0000_s5238" name="Equation" r:id="rId2" imgW="1587500" imgH="228600" progId="">
                  <p:embed/>
                </p:oleObj>
              </mc:Choice>
              <mc:Fallback>
                <p:oleObj name="Equation" r:id="rId2" imgW="1587500" imgH="228600" progId="">
                  <p:embed/>
                  <p:pic>
                    <p:nvPicPr>
                      <p:cNvPr id="0" name="Picture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670" y="2664542"/>
                        <a:ext cx="4532672" cy="562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392129" y="5187797"/>
          <a:ext cx="4925961" cy="1153062"/>
        </p:xfrm>
        <a:graphic>
          <a:graphicData uri="http://schemas.openxmlformats.org/presentationml/2006/ole">
            <mc:AlternateContent xmlns:mc="http://schemas.openxmlformats.org/markup-compatibility/2006">
              <mc:Choice xmlns:v="urn:schemas-microsoft-com:vml" Requires="v">
                <p:oleObj spid="_x0000_s5239" name="Equation" r:id="rId4" imgW="1600200" imgH="431800" progId="">
                  <p:embed/>
                </p:oleObj>
              </mc:Choice>
              <mc:Fallback>
                <p:oleObj name="Equation" r:id="rId4" imgW="1600200" imgH="431800" progId="">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129" y="5187797"/>
                        <a:ext cx="4925961" cy="115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867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Itô’s</a:t>
            </a:r>
            <a:r>
              <a:rPr lang="en-US" b="1" dirty="0"/>
              <a:t> Formula: Numerical Illustration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83584"/>
              </a:xfrm>
            </p:spPr>
            <p:txBody>
              <a:bodyPr>
                <a:normAutofit fontScale="85000" lnSpcReduction="10000"/>
              </a:bodyPr>
              <a:lstStyle/>
              <a:p>
                <a:r>
                  <a:rPr lang="en-US" dirty="0"/>
                  <a:t>The expected value and variance of the log of price relative are given by:</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r>
                  <a:rPr lang="en-US" dirty="0"/>
                  <a:t>The expected value and variance of the arithmetic return over a single period are given by: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.0098875×1+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−1=.01005</m:t>
                      </m:r>
                    </m:oMath>
                  </m:oMathPara>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𝑉𝑎𝑟</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sup>
                        </m:sSup>
                        <m:r>
                          <a:rPr lang="en-US" i="1">
                            <a:latin typeface="Cambria Math" panose="02040503050406030204" pitchFamily="18" charset="0"/>
                          </a:rPr>
                          <m:t>−1</m:t>
                        </m:r>
                      </m:e>
                    </m:d>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2×.0098875×1+</m:t>
                            </m:r>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=.00022957</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83584"/>
              </a:xfrm>
              <a:blipFill rotWithShape="0">
                <a:blip r:embed="rId3" cstate="print"/>
                <a:stretch>
                  <a:fillRect l="-376" t="-1623"/>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1983249" y="2184156"/>
          <a:ext cx="6914945" cy="906096"/>
        </p:xfrm>
        <a:graphic>
          <a:graphicData uri="http://schemas.openxmlformats.org/presentationml/2006/ole">
            <mc:AlternateContent xmlns:mc="http://schemas.openxmlformats.org/markup-compatibility/2006">
              <mc:Choice xmlns:v="urn:schemas-microsoft-com:vml" Requires="v">
                <p:oleObj spid="_x0000_s6262" name="Equation" r:id="rId4" imgW="3683000" imgH="482600" progId="">
                  <p:embed/>
                </p:oleObj>
              </mc:Choice>
              <mc:Fallback>
                <p:oleObj name="Equation" r:id="rId4" imgW="3683000" imgH="482600" progId="">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249" y="2184156"/>
                        <a:ext cx="6914945" cy="906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51587" y="3341562"/>
          <a:ext cx="5889523" cy="827316"/>
        </p:xfrm>
        <a:graphic>
          <a:graphicData uri="http://schemas.openxmlformats.org/presentationml/2006/ole">
            <mc:AlternateContent xmlns:mc="http://schemas.openxmlformats.org/markup-compatibility/2006">
              <mc:Choice xmlns:v="urn:schemas-microsoft-com:vml" Requires="v">
                <p:oleObj spid="_x0000_s6263" name="Equation" r:id="rId6" imgW="2438400" imgH="482600" progId="">
                  <p:embed/>
                </p:oleObj>
              </mc:Choice>
              <mc:Fallback>
                <p:oleObj name="Equation" r:id="rId6" imgW="2438400" imgH="482600" progId="">
                  <p:embed/>
                  <p:pic>
                    <p:nvPicPr>
                      <p:cNvPr id="0"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587" y="3341562"/>
                        <a:ext cx="5889523" cy="827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8268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Contracts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Let </a:t>
                </a:r>
                <a:r>
                  <a:rPr lang="en-US" i="1" dirty="0"/>
                  <a:t>S</a:t>
                </a:r>
                <a:r>
                  <a:rPr lang="en-US" i="1" baseline="-25000" dirty="0"/>
                  <a:t>t</a:t>
                </a:r>
                <a:r>
                  <a:rPr lang="en-US" dirty="0"/>
                  <a:t> be a stock price that follows a geometric Brownian motion:</a:t>
                </a:r>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endParaRPr lang="en-US" dirty="0"/>
              </a:p>
              <a:p>
                <a:pPr marL="0" indent="0">
                  <a:buNone/>
                </a:pPr>
                <a:r>
                  <a:rPr lang="en-US" dirty="0"/>
                  <a:t> Let </a:t>
                </a:r>
                <a:r>
                  <a:rPr lang="en-US" i="1" dirty="0" err="1"/>
                  <a:t>F</a:t>
                </a:r>
                <a:r>
                  <a:rPr lang="en-US" i="1" baseline="-25000" dirty="0" err="1"/>
                  <a:t>t</a:t>
                </a:r>
                <a:r>
                  <a:rPr lang="en-US" baseline="-25000" dirty="0" err="1"/>
                  <a:t>,T</a:t>
                </a:r>
                <a:r>
                  <a:rPr lang="en-US" dirty="0"/>
                  <a:t> be the time </a:t>
                </a:r>
                <a:r>
                  <a:rPr lang="en-US" i="1" dirty="0"/>
                  <a:t>t</a:t>
                </a:r>
                <a:r>
                  <a:rPr lang="en-US" dirty="0"/>
                  <a:t> price of a forward contract that trades on that stock, settling at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 </m:t>
                      </m:r>
                    </m:oMath>
                  </m:oMathPara>
                </a14:m>
                <a:endParaRPr lang="en-US" dirty="0"/>
              </a:p>
              <a:p>
                <a:pPr marL="0" indent="0">
                  <a:buNone/>
                </a:pPr>
                <a:r>
                  <a:rPr lang="en-US" dirty="0"/>
                  <a:t>Recall Itô’s Formula:</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806"/>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3048001" y="5007335"/>
          <a:ext cx="6633982" cy="901854"/>
        </p:xfrm>
        <a:graphic>
          <a:graphicData uri="http://schemas.openxmlformats.org/presentationml/2006/ole">
            <mc:AlternateContent xmlns:mc="http://schemas.openxmlformats.org/markup-compatibility/2006">
              <mc:Choice xmlns:v="urn:schemas-microsoft-com:vml" Requires="v">
                <p:oleObj spid="_x0000_s7228" name="Equation" r:id="rId4" imgW="2489200" imgH="419100" progId="">
                  <p:embed/>
                </p:oleObj>
              </mc:Choice>
              <mc:Fallback>
                <p:oleObj name="Equation" r:id="rId4" imgW="2489200" imgH="419100"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5007335"/>
                        <a:ext cx="6633982" cy="901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6947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Contracts </a:t>
            </a:r>
            <a:r>
              <a:rPr lang="en-US" sz="2500" b="1" dirty="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03249"/>
              </a:xfrm>
            </p:spPr>
            <p:txBody>
              <a:bodyPr/>
              <a:lstStyle/>
              <a:p>
                <a:pPr marL="0" indent="0">
                  <a:buNone/>
                </a:pPr>
                <a:r>
                  <a:rPr lang="en-US" dirty="0"/>
                  <a:t>Here, we choose </a:t>
                </a:r>
                <a:r>
                  <a:rPr lang="en-US" i="1" dirty="0"/>
                  <a:t>y</a:t>
                </a:r>
                <a:r>
                  <a:rPr lang="en-US" dirty="0"/>
                  <a:t>(</a:t>
                </a:r>
                <a:r>
                  <a:rPr lang="en-US" i="1" dirty="0" err="1"/>
                  <a:t>x,t</a:t>
                </a:r>
                <a:r>
                  <a:rPr lang="en-US" dirty="0"/>
                  <a:t>) = </a:t>
                </a:r>
                <a:r>
                  <a:rPr lang="en-US" i="1" dirty="0" err="1"/>
                  <a:t>xe</a:t>
                </a:r>
                <a:r>
                  <a:rPr lang="en-US" i="1" baseline="30000" dirty="0" err="1"/>
                  <a:t>r</a:t>
                </a:r>
                <a:r>
                  <a:rPr lang="en-US" i="1" baseline="30000" dirty="0"/>
                  <a:t>(T-t)</a:t>
                </a:r>
                <a:r>
                  <a:rPr lang="en-US" dirty="0"/>
                  <a:t> so that </a:t>
                </a:r>
                <a:r>
                  <a:rPr lang="en-US" i="1" dirty="0" err="1"/>
                  <a:t>F</a:t>
                </a:r>
                <a:r>
                  <a:rPr lang="en-US" i="1" baseline="-25000" dirty="0" err="1"/>
                  <a:t>t,T</a:t>
                </a:r>
                <a:r>
                  <a:rPr lang="en-US" dirty="0"/>
                  <a:t> = </a:t>
                </a:r>
                <a:r>
                  <a:rPr lang="en-US" i="1" dirty="0"/>
                  <a:t>y</a:t>
                </a:r>
                <a:r>
                  <a:rPr lang="en-US" dirty="0"/>
                  <a:t>(</a:t>
                </a:r>
                <a:r>
                  <a:rPr lang="en-US" i="1" dirty="0"/>
                  <a:t>S</a:t>
                </a:r>
                <a:r>
                  <a:rPr lang="en-US" i="1" baseline="-25000" dirty="0"/>
                  <a:t>t</a:t>
                </a:r>
                <a:r>
                  <a:rPr lang="en-US" i="1" dirty="0"/>
                  <a:t>, t</a:t>
                </a:r>
                <a:r>
                  <a:rPr lang="en-US" dirty="0"/>
                  <a:t>).  In this case </a:t>
                </a:r>
                <a:r>
                  <a:rPr lang="en-US" i="1" dirty="0"/>
                  <a:t>a =</a:t>
                </a:r>
                <a:r>
                  <a:rPr lang="en-US" i="1" dirty="0" err="1"/>
                  <a:t>μS</a:t>
                </a:r>
                <a:r>
                  <a:rPr lang="en-US" i="1" baseline="-25000" dirty="0" err="1"/>
                  <a:t>t</a:t>
                </a:r>
                <a:r>
                  <a:rPr lang="en-US" i="1" dirty="0"/>
                  <a:t> </a:t>
                </a:r>
                <a:r>
                  <a:rPr lang="en-US" dirty="0"/>
                  <a:t>and </a:t>
                </a:r>
                <a:r>
                  <a:rPr lang="en-US" i="1" dirty="0"/>
                  <a:t>b = </a:t>
                </a:r>
                <a:r>
                  <a:rPr lang="en-US" i="1" dirty="0" err="1"/>
                  <a:t>σS</a:t>
                </a:r>
                <a:r>
                  <a:rPr lang="en-US" i="1" baseline="-25000" dirty="0" err="1"/>
                  <a:t>t</a:t>
                </a:r>
                <a:r>
                  <a:rPr lang="en-US" i="1" dirty="0"/>
                  <a:t>.</a:t>
                </a:r>
                <a:r>
                  <a:rPr lang="en-US" dirty="0"/>
                  <a:t> Note that </a:t>
                </a:r>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oMath>
                </a14:m>
                <a:r>
                  <a:rPr lang="en-US" dirty="0"/>
                  <a:t>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=0 </m:t>
                    </m:r>
                  </m:oMath>
                </a14:m>
                <a:r>
                  <a:rPr lang="en-US" dirty="0"/>
                  <a:t>evaluated at (</a:t>
                </a:r>
                <a:r>
                  <a:rPr lang="en-US" i="1" dirty="0" err="1"/>
                  <a:t>x,t</a:t>
                </a:r>
                <a:r>
                  <a:rPr lang="en-US" dirty="0"/>
                  <a:t>) = (</a:t>
                </a:r>
                <a:r>
                  <a:rPr lang="en-US" i="1" dirty="0" err="1"/>
                  <a:t>S</a:t>
                </a:r>
                <a:r>
                  <a:rPr lang="en-US" i="1" baseline="-25000" dirty="0" err="1"/>
                  <a:t>t</a:t>
                </a:r>
                <a:r>
                  <a:rPr lang="en-US" i="1" dirty="0" err="1"/>
                  <a:t>,t</a:t>
                </a:r>
                <a:r>
                  <a:rPr lang="en-US" dirty="0"/>
                  <a:t>). </a:t>
                </a:r>
              </a:p>
              <a:p>
                <a:pPr marL="0" indent="0">
                  <a:buNone/>
                </a:pPr>
                <a:r>
                  <a:rPr lang="en-US" dirty="0"/>
                  <a:t>Applying</a:t>
                </a:r>
                <a:r>
                  <a:rPr lang="en-US" i="1" dirty="0"/>
                  <a:t> </a:t>
                </a:r>
                <a:r>
                  <a:rPr lang="en-US" dirty="0"/>
                  <a:t>Itô’s Formula gives: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endParaRPr lang="en-US" dirty="0"/>
              </a:p>
              <a:p>
                <a:pPr marL="0" indent="0">
                  <a:buNone/>
                </a:pPr>
                <a:r>
                  <a:rPr lang="en-US" dirty="0"/>
                  <a:t>Since </a:t>
                </a:r>
                <a:r>
                  <a:rPr lang="en-US" i="1" dirty="0" err="1"/>
                  <a:t>F</a:t>
                </a:r>
                <a:r>
                  <a:rPr lang="en-US" i="1" baseline="-25000" dirty="0" err="1"/>
                  <a:t>t,T</a:t>
                </a:r>
                <a:r>
                  <a:rPr lang="en-US" dirty="0"/>
                  <a:t> = </a:t>
                </a:r>
                <a:r>
                  <a:rPr lang="en-US" i="1" dirty="0" err="1"/>
                  <a:t>S</a:t>
                </a:r>
                <a:r>
                  <a:rPr lang="en-US" i="1" baseline="-25000" dirty="0" err="1"/>
                  <a:t>t</a:t>
                </a:r>
                <a:r>
                  <a:rPr lang="en-US" i="1" dirty="0" err="1"/>
                  <a:t>e</a:t>
                </a:r>
                <a:r>
                  <a:rPr lang="en-US" i="1" baseline="30000" dirty="0" err="1"/>
                  <a:t>r</a:t>
                </a:r>
                <a:r>
                  <a:rPr lang="en-US" i="1" baseline="30000" dirty="0"/>
                  <a:t>(T-t)</a:t>
                </a:r>
                <a:r>
                  <a:rPr lang="en-US" dirty="0"/>
                  <a:t>, the price of a forward contract on a single equity also follows a geometric Brownian motion process as follows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3" cstate="print"/>
                <a:stretch>
                  <a:fillRect l="-1022" t="-1118"/>
                </a:stretch>
              </a:blipFill>
            </p:spPr>
            <p:txBody>
              <a:bodyPr/>
              <a:lstStyle/>
              <a:p>
                <a:r>
                  <a:rPr lang="en-US">
                    <a:noFill/>
                  </a:rPr>
                  <a:t> </a:t>
                </a:r>
              </a:p>
            </p:txBody>
          </p:sp>
        </mc:Fallback>
      </mc:AlternateContent>
      <p:graphicFrame>
        <p:nvGraphicFramePr>
          <p:cNvPr id="7" name="Object 6"/>
          <p:cNvGraphicFramePr>
            <a:graphicFrameLocks noChangeAspect="1"/>
          </p:cNvGraphicFramePr>
          <p:nvPr/>
        </p:nvGraphicFramePr>
        <p:xfrm>
          <a:off x="3451124" y="5715666"/>
          <a:ext cx="6184490" cy="626140"/>
        </p:xfrm>
        <a:graphic>
          <a:graphicData uri="http://schemas.openxmlformats.org/presentationml/2006/ole">
            <mc:AlternateContent xmlns:mc="http://schemas.openxmlformats.org/markup-compatibility/2006">
              <mc:Choice xmlns:v="urn:schemas-microsoft-com:vml" Requires="v">
                <p:oleObj spid="_x0000_s8252" name="Equation" r:id="rId4" imgW="1892300" imgH="241300" progId="">
                  <p:embed/>
                </p:oleObj>
              </mc:Choice>
              <mc:Fallback>
                <p:oleObj name="Equation" r:id="rId4" imgW="1892300" imgH="241300"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124" y="5715666"/>
                        <a:ext cx="6184490" cy="626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477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Of Stochastic Processes </a:t>
            </a:r>
            <a:r>
              <a:rPr lang="en-US" sz="2500" b="1" dirty="0"/>
              <a:t>(Continued)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differential of a stochastic process is the change of a stochastic process </a:t>
                </a:r>
                <a:r>
                  <a:rPr lang="en-US" i="1" dirty="0" err="1"/>
                  <a:t>X</a:t>
                </a:r>
                <a:r>
                  <a:rPr lang="en-US" i="1" baseline="-25000" dirty="0" err="1"/>
                  <a:t>t</a:t>
                </a:r>
                <a:r>
                  <a:rPr lang="en-US" dirty="0"/>
                  <a:t> resulting from a small change in </a:t>
                </a:r>
                <a:r>
                  <a:rPr lang="en-US" i="1" dirty="0"/>
                  <a:t>t. </a:t>
                </a:r>
                <a:r>
                  <a:rPr lang="en-US" dirty="0"/>
                  <a:t>Define the differential </a:t>
                </a:r>
                <a:r>
                  <a:rPr lang="en-US" i="1" dirty="0" err="1"/>
                  <a:t>dX</a:t>
                </a:r>
                <a:r>
                  <a:rPr lang="en-US" i="1" baseline="-25000" dirty="0" err="1"/>
                  <a:t>t</a:t>
                </a:r>
                <a:r>
                  <a:rPr lang="en-US" dirty="0"/>
                  <a:t> of a stochastic process </a:t>
                </a:r>
                <a:r>
                  <a:rPr lang="en-US" i="1" dirty="0" err="1"/>
                  <a:t>X</a:t>
                </a:r>
                <a:r>
                  <a:rPr lang="en-US" i="1" baseline="-25000" dirty="0" err="1"/>
                  <a:t>t</a:t>
                </a:r>
                <a:r>
                  <a:rPr lang="en-US" dirty="0"/>
                  <a:t> to be a quantity that satisfies the property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𝑑𝑡</m:t>
                              </m:r>
                              <m:r>
                                <a:rPr lang="en-US" i="1">
                                  <a:latin typeface="Cambria Math" panose="02040503050406030204" pitchFamily="18" charset="0"/>
                                </a:rPr>
                                <m:t>→0</m:t>
                              </m:r>
                            </m:lim>
                          </m:limLow>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num>
                            <m:den>
                              <m:r>
                                <a:rPr lang="en-US" i="1">
                                  <a:latin typeface="Cambria Math" panose="02040503050406030204" pitchFamily="18" charset="0"/>
                                </a:rPr>
                                <m:t>𝑑𝑡</m:t>
                              </m:r>
                            </m:den>
                          </m:f>
                        </m:e>
                      </m:func>
                      <m:r>
                        <a:rPr lang="en-US" i="1">
                          <a:latin typeface="Cambria Math" panose="02040503050406030204" pitchFamily="18" charset="0"/>
                        </a:rPr>
                        <m:t>=0.</m:t>
                      </m:r>
                    </m:oMath>
                  </m:oMathPara>
                </a14:m>
                <a:endParaRPr lang="en-US" dirty="0"/>
              </a:p>
              <a:p>
                <a:pPr marL="0" indent="0">
                  <a:buNone/>
                </a:pPr>
                <a:r>
                  <a:rPr lang="en-US" dirty="0"/>
                  <a:t> </a:t>
                </a:r>
              </a:p>
              <a:p>
                <a:pPr marL="0" indent="0">
                  <a:buNone/>
                </a:pPr>
                <a:r>
                  <a:rPr lang="en-US" dirty="0"/>
                  <a:t>The differential </a:t>
                </a:r>
                <a:r>
                  <a:rPr lang="en-US" i="1" dirty="0" err="1"/>
                  <a:t>dX</a:t>
                </a:r>
                <a:r>
                  <a:rPr lang="en-US" i="1" baseline="-25000" dirty="0" err="1"/>
                  <a:t>t</a:t>
                </a:r>
                <a:r>
                  <a:rPr lang="en-US" dirty="0"/>
                  <a:t> is used to approximate </a:t>
                </a:r>
                <a:r>
                  <a:rPr lang="en-US" i="1" dirty="0" err="1"/>
                  <a:t>X</a:t>
                </a:r>
                <a:r>
                  <a:rPr lang="en-US" i="1" baseline="-25000" dirty="0" err="1"/>
                  <a:t>t+dt</a:t>
                </a:r>
                <a:r>
                  <a:rPr lang="en-US" i="1" dirty="0"/>
                  <a:t> –</a:t>
                </a:r>
                <a:r>
                  <a:rPr lang="en-US" i="1" dirty="0" err="1"/>
                  <a:t>X</a:t>
                </a:r>
                <a:r>
                  <a:rPr lang="en-US" i="1" baseline="-25000" dirty="0" err="1"/>
                  <a:t>t</a:t>
                </a:r>
                <a:r>
                  <a:rPr lang="en-US" dirty="0"/>
                  <a:t>, and any terms that approach zero after dividing by </a:t>
                </a:r>
                <a:r>
                  <a:rPr lang="en-US" i="1" dirty="0" err="1"/>
                  <a:t>dt</a:t>
                </a:r>
                <a:r>
                  <a:rPr lang="en-US" i="1" dirty="0"/>
                  <a:t> </a:t>
                </a:r>
                <a:r>
                  <a:rPr lang="en-US" dirty="0"/>
                  <a:t>as </a:t>
                </a:r>
                <a:r>
                  <a:rPr lang="en-US" i="1" dirty="0"/>
                  <a:t>dt→0</a:t>
                </a:r>
                <a:r>
                  <a:rPr lang="en-US" dirty="0"/>
                  <a:t> can be ignored.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56565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41439"/>
          </a:xfrm>
        </p:spPr>
        <p:txBody>
          <a:bodyPr>
            <a:noAutofit/>
          </a:bodyPr>
          <a:lstStyle/>
          <a:p>
            <a:r>
              <a:rPr lang="en-US" sz="3200" b="1" dirty="0"/>
              <a:t>An Example of a Real-Valued Differential from Ordinary Calculus</a:t>
            </a:r>
          </a:p>
        </p:txBody>
      </p:sp>
      <p:sp>
        <p:nvSpPr>
          <p:cNvPr id="4" name="Content Placeholder 3"/>
          <p:cNvSpPr>
            <a:spLocks noGrp="1"/>
          </p:cNvSpPr>
          <p:nvPr>
            <p:ph sz="quarter" idx="1"/>
          </p:nvPr>
        </p:nvSpPr>
        <p:spPr/>
        <p:txBody>
          <a:bodyPr/>
          <a:lstStyle/>
          <a:p>
            <a:r>
              <a:rPr lang="en-US" dirty="0"/>
              <a:t>Consider the (ordinary) real-valued function </a:t>
            </a:r>
            <a:r>
              <a:rPr lang="en-US" i="1" dirty="0"/>
              <a:t>X(t) = t</a:t>
            </a:r>
            <a:r>
              <a:rPr lang="en-US" i="1" baseline="30000" dirty="0"/>
              <a:t>3</a:t>
            </a:r>
            <a:r>
              <a:rPr lang="en-US" dirty="0"/>
              <a:t>, with </a:t>
            </a:r>
            <a:r>
              <a:rPr lang="en-US" i="1" dirty="0"/>
              <a:t>t </a:t>
            </a:r>
            <a:r>
              <a:rPr lang="en-US" dirty="0"/>
              <a:t>being a real variable. Then:</a:t>
            </a:r>
          </a:p>
          <a:p>
            <a:endParaRPr lang="en-US" dirty="0"/>
          </a:p>
          <a:p>
            <a:endParaRPr lang="en-US" dirty="0"/>
          </a:p>
          <a:p>
            <a:r>
              <a:rPr lang="en-US" dirty="0"/>
              <a:t>Notice that [</a:t>
            </a:r>
            <a:r>
              <a:rPr lang="en-US" i="1" dirty="0"/>
              <a:t>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a:t>
            </a:r>
            <a:r>
              <a:rPr lang="en-US" i="1" dirty="0" err="1"/>
              <a:t>dt</a:t>
            </a:r>
            <a:r>
              <a:rPr lang="en-US" dirty="0"/>
              <a:t> = </a:t>
            </a:r>
            <a:r>
              <a:rPr lang="en-US" i="1" dirty="0"/>
              <a:t>3tdt + </a:t>
            </a:r>
            <a:r>
              <a:rPr lang="en-US" dirty="0"/>
              <a:t>(</a:t>
            </a:r>
            <a:r>
              <a:rPr lang="en-US" i="1" dirty="0" err="1"/>
              <a:t>dt</a:t>
            </a:r>
            <a:r>
              <a:rPr lang="en-US" dirty="0"/>
              <a:t>)</a:t>
            </a:r>
            <a:r>
              <a:rPr lang="en-US" baseline="30000" dirty="0"/>
              <a:t>2</a:t>
            </a:r>
            <a:r>
              <a:rPr lang="en-US" dirty="0"/>
              <a:t> →</a:t>
            </a:r>
            <a:r>
              <a:rPr lang="en-US" i="1" dirty="0"/>
              <a:t> 0</a:t>
            </a:r>
            <a:r>
              <a:rPr lang="en-US" dirty="0"/>
              <a:t> as </a:t>
            </a:r>
            <a:r>
              <a:rPr lang="en-US" i="1" dirty="0" err="1"/>
              <a:t>dt</a:t>
            </a:r>
            <a:r>
              <a:rPr lang="en-US" i="1" dirty="0"/>
              <a:t> → 0. </a:t>
            </a:r>
          </a:p>
          <a:p>
            <a:r>
              <a:rPr lang="en-US" dirty="0"/>
              <a:t>This means that for small values of </a:t>
            </a:r>
            <a:r>
              <a:rPr lang="en-US" i="1" dirty="0" err="1"/>
              <a:t>dt</a:t>
            </a:r>
            <a:r>
              <a:rPr lang="en-US" i="1" dirty="0"/>
              <a:t>, 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 is much smaller than </a:t>
            </a:r>
            <a:r>
              <a:rPr lang="en-US" i="1" dirty="0"/>
              <a:t>3t</a:t>
            </a:r>
            <a:r>
              <a:rPr lang="en-US" i="1" baseline="30000" dirty="0"/>
              <a:t>2</a:t>
            </a:r>
            <a:r>
              <a:rPr lang="en-US" i="1" dirty="0"/>
              <a:t>dt </a:t>
            </a:r>
            <a:r>
              <a:rPr lang="en-US" dirty="0"/>
              <a:t>and we can approximate </a:t>
            </a:r>
            <a:r>
              <a:rPr lang="en-US" i="1" dirty="0"/>
              <a:t>X</a:t>
            </a:r>
            <a:r>
              <a:rPr lang="en-US" dirty="0"/>
              <a:t>(</a:t>
            </a:r>
            <a:r>
              <a:rPr lang="en-US" i="1" dirty="0" err="1"/>
              <a:t>t+dt</a:t>
            </a:r>
            <a:r>
              <a:rPr lang="en-US" dirty="0"/>
              <a:t>)-</a:t>
            </a:r>
            <a:r>
              <a:rPr lang="en-US" i="1" dirty="0"/>
              <a:t>X</a:t>
            </a:r>
            <a:r>
              <a:rPr lang="en-US" dirty="0"/>
              <a:t>(</a:t>
            </a:r>
            <a:r>
              <a:rPr lang="en-US" i="1" dirty="0"/>
              <a:t>t</a:t>
            </a:r>
            <a:r>
              <a:rPr lang="en-US" dirty="0"/>
              <a:t>) by </a:t>
            </a:r>
            <a:r>
              <a:rPr lang="en-US" i="1" dirty="0"/>
              <a:t>3t</a:t>
            </a:r>
            <a:r>
              <a:rPr lang="en-US" i="1" baseline="30000" dirty="0"/>
              <a:t>2</a:t>
            </a:r>
            <a:r>
              <a:rPr lang="en-US" i="1" dirty="0"/>
              <a:t>dt.</a:t>
            </a:r>
            <a:r>
              <a:rPr lang="en-US" dirty="0"/>
              <a:t> </a:t>
            </a:r>
          </a:p>
          <a:p>
            <a:r>
              <a:rPr lang="en-US" dirty="0"/>
              <a:t>So, the differential of </a:t>
            </a:r>
            <a:r>
              <a:rPr lang="en-US" i="1" dirty="0"/>
              <a:t>X(t) = t</a:t>
            </a:r>
            <a:r>
              <a:rPr lang="en-US" i="1" baseline="30000" dirty="0"/>
              <a:t>3 </a:t>
            </a:r>
            <a:r>
              <a:rPr lang="en-US" dirty="0"/>
              <a:t>is </a:t>
            </a:r>
            <a:r>
              <a:rPr lang="en-US" i="1" dirty="0" err="1"/>
              <a:t>dX</a:t>
            </a:r>
            <a:r>
              <a:rPr lang="en-US" dirty="0"/>
              <a:t> = </a:t>
            </a:r>
            <a:r>
              <a:rPr lang="en-US" i="1" dirty="0"/>
              <a:t>3t</a:t>
            </a:r>
            <a:r>
              <a:rPr lang="en-US" i="1" baseline="30000" dirty="0"/>
              <a:t>2</a:t>
            </a:r>
            <a:r>
              <a:rPr lang="en-US" i="1" dirty="0"/>
              <a:t>dt</a:t>
            </a:r>
            <a:r>
              <a:rPr lang="en-US" dirty="0"/>
              <a:t>.</a:t>
            </a:r>
          </a:p>
        </p:txBody>
      </p:sp>
      <p:sp>
        <p:nvSpPr>
          <p:cNvPr id="768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8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4400" y="2547258"/>
            <a:ext cx="10517306" cy="473528"/>
          </a:xfrm>
          <a:prstGeom prst="rect">
            <a:avLst/>
          </a:prstGeom>
          <a:noFill/>
        </p:spPr>
      </p:pic>
      <p:sp>
        <p:nvSpPr>
          <p:cNvPr id="76803" name="Rectangle 3"/>
          <p:cNvSpPr>
            <a:spLocks noChangeArrowheads="1"/>
          </p:cNvSpPr>
          <p:nvPr/>
        </p:nvSpPr>
        <p:spPr bwMode="auto">
          <a:xfrm>
            <a:off x="0" y="6381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8446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 Example Of A Stochastic Differential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a:bodyPr>
              <a:lstStyle/>
              <a:p>
                <a:pPr marL="0" indent="0">
                  <a:buNone/>
                </a:pPr>
                <a:r>
                  <a:rPr lang="en-US" dirty="0"/>
                  <a:t>Now, consider the following stochastic process </a:t>
                </a:r>
                <a:r>
                  <a:rPr lang="en-US" i="1" dirty="0" err="1"/>
                  <a:t>X</a:t>
                </a:r>
                <a:r>
                  <a:rPr lang="en-US" i="1" baseline="-25000" dirty="0" err="1"/>
                  <a:t>t</a:t>
                </a:r>
                <a:r>
                  <a:rPr lang="en-US" dirty="0"/>
                  <a:t> = </a:t>
                </a:r>
                <a:r>
                  <a:rPr lang="en-US" i="1" dirty="0" err="1"/>
                  <a:t>tZ</a:t>
                </a:r>
                <a:r>
                  <a:rPr lang="en-US" i="1" baseline="-25000" dirty="0" err="1"/>
                  <a:t>t</a:t>
                </a:r>
                <a:r>
                  <a:rPr lang="en-US" dirty="0"/>
                  <a:t>, with </a:t>
                </a:r>
                <a:r>
                  <a:rPr lang="en-US" i="1" dirty="0" err="1"/>
                  <a:t>Z</a:t>
                </a:r>
                <a:r>
                  <a:rPr lang="en-US" i="1" baseline="-25000" dirty="0" err="1"/>
                  <a:t>t</a:t>
                </a:r>
                <a:r>
                  <a:rPr lang="en-US" dirty="0"/>
                  <a:t> being standard Brownian motion:  </a:t>
                </a:r>
              </a:p>
              <a:p>
                <a:pPr marL="0" indent="0">
                  <a:buNone/>
                </a:pPr>
                <a:endParaRPr lang="en-US" i="1"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r>
                        <a:rPr lang="en-US" i="1">
                          <a:latin typeface="Cambria Math" panose="02040503050406030204" pitchFamily="18" charset="0"/>
                        </a:rPr>
                        <m:t>𝑡</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r>
                  <a:rPr lang="en-US" sz="3200"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1132"/>
                </a:stretch>
              </a:blipFill>
            </p:spPr>
            <p:txBody>
              <a:bodyPr/>
              <a:lstStyle/>
              <a:p>
                <a:r>
                  <a:rPr lang="en-US">
                    <a:noFill/>
                  </a:rPr>
                  <a:t> </a:t>
                </a:r>
              </a:p>
            </p:txBody>
          </p:sp>
        </mc:Fallback>
      </mc:AlternateContent>
    </p:spTree>
    <p:extLst>
      <p:ext uri="{BB962C8B-B14F-4D97-AF65-F5344CB8AC3E}">
        <p14:creationId xmlns:p14="http://schemas.microsoft.com/office/powerpoint/2010/main" val="307002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CADAE">
                    <a:shade val="75000"/>
                  </a:srgbClr>
                </a:solidFill>
              </a:rPr>
              <a:t>An Example Of A Stochastic Differential </a:t>
            </a:r>
            <a:r>
              <a:rPr lang="en-US" sz="2800" b="1" dirty="0">
                <a:solidFill>
                  <a:srgbClr val="8CADAE">
                    <a:shade val="75000"/>
                  </a:srgbClr>
                </a:solidFill>
              </a:rPr>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a:t>Consider choosing </a:t>
                </a:r>
                <a:r>
                  <a:rPr lang="en-US" sz="2900" i="1" dirty="0" err="1"/>
                  <a:t>dX</a:t>
                </a:r>
                <a:r>
                  <a:rPr lang="en-US" sz="2900" i="1" baseline="-25000" dirty="0" err="1"/>
                  <a:t>t</a:t>
                </a:r>
                <a:r>
                  <a:rPr lang="en-US" sz="2900" i="1" dirty="0"/>
                  <a:t> = </a:t>
                </a:r>
                <a:r>
                  <a:rPr lang="en-US" sz="2900" i="1" dirty="0" err="1"/>
                  <a:t>tdZ</a:t>
                </a:r>
                <a:r>
                  <a:rPr lang="en-US" sz="2900" i="1" baseline="-25000" dirty="0" err="1"/>
                  <a:t>t</a:t>
                </a:r>
                <a:r>
                  <a:rPr lang="en-US" sz="2900" i="1" dirty="0"/>
                  <a:t> + </a:t>
                </a:r>
                <a:r>
                  <a:rPr lang="en-US" sz="2900" i="1" dirty="0" err="1"/>
                  <a:t>Z</a:t>
                </a:r>
                <a:r>
                  <a:rPr lang="en-US" sz="2900" i="1" baseline="-25000" dirty="0" err="1"/>
                  <a:t>t</a:t>
                </a:r>
                <a:r>
                  <a:rPr lang="en-US" sz="2900" i="1" dirty="0" err="1"/>
                  <a:t>dt</a:t>
                </a:r>
                <a:r>
                  <a:rPr lang="en-US" sz="2900" dirty="0"/>
                  <a:t> as a differential of </a:t>
                </a:r>
                <a:r>
                  <a:rPr lang="en-US" sz="2900" i="1" dirty="0" err="1"/>
                  <a:t>X</a:t>
                </a:r>
                <a:r>
                  <a:rPr lang="en-US" sz="2900" i="1" baseline="-25000" dirty="0" err="1"/>
                  <a:t>t</a:t>
                </a:r>
                <a:r>
                  <a:rPr lang="en-US" sz="2900" i="1" dirty="0" err="1"/>
                  <a:t>.</a:t>
                </a:r>
                <a:r>
                  <a:rPr lang="en-US" sz="2900" i="1" dirty="0"/>
                  <a:t> </a:t>
                </a:r>
                <a:r>
                  <a:rPr lang="en-US" sz="2900" dirty="0"/>
                  <a:t>With this choice, note that</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panose="02040503050406030204" pitchFamily="18" charset="0"/>
                            </a:rPr>
                          </m:ctrlPr>
                        </m:fPr>
                        <m:num>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𝑑𝑡</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num>
                        <m:den>
                          <m:r>
                            <a:rPr lang="en-US" sz="2900" i="1">
                              <a:latin typeface="Cambria Math" panose="02040503050406030204" pitchFamily="18" charset="0"/>
                            </a:rPr>
                            <m:t>𝑑𝑡</m:t>
                          </m:r>
                        </m:den>
                      </m:f>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𝑡𝑑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r>
                            <a:rPr lang="en-US" sz="2900" i="1">
                              <a:latin typeface="Cambria Math" panose="02040503050406030204" pitchFamily="18" charset="0"/>
                            </a:rPr>
                            <m:t>𝑡𝑑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oMath>
                  </m:oMathPara>
                </a14:m>
                <a:endParaRPr lang="en-US" sz="29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𝑑𝑍</m:t>
                          </m:r>
                        </m:e>
                        <m:sub>
                          <m:r>
                            <a:rPr lang="en-US" sz="2900" i="1">
                              <a:latin typeface="Cambria Math" panose="02040503050406030204" pitchFamily="18" charset="0"/>
                            </a:rPr>
                            <m:t>𝑡</m:t>
                          </m:r>
                        </m:sub>
                      </m:sSub>
                      <m:r>
                        <a:rPr lang="en-US" sz="2900" b="0" i="1" smtClean="0">
                          <a:latin typeface="Cambria Math" panose="02040503050406030204" pitchFamily="18" charset="0"/>
                        </a:rPr>
                        <m:t>          </m:t>
                      </m:r>
                    </m:oMath>
                  </m:oMathPara>
                </a14:m>
                <a:endParaRPr lang="en-US" sz="2900" dirty="0"/>
              </a:p>
              <a:p>
                <a:pPr marL="0" indent="0">
                  <a:buNone/>
                </a:pPr>
                <a:r>
                  <a:rPr lang="en-US" dirty="0"/>
                  <a:t> </a:t>
                </a:r>
              </a:p>
              <a:p>
                <a:pPr marL="0" indent="0">
                  <a:buNone/>
                </a:pPr>
                <a:r>
                  <a:rPr lang="en-US" sz="2200" i="1" dirty="0">
                    <a:solidFill>
                      <a:schemeClr val="tx1"/>
                    </a:solidFill>
                  </a:rPr>
                  <a:t>Since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t+dt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a:solidFill>
                      <a:schemeClr val="tx1"/>
                    </a:solidFill>
                  </a:rPr>
                  <a:t>,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is distributed normally with mean 0 and variance </a:t>
                </a:r>
                <a:r>
                  <a:rPr lang="en-US" sz="2200" i="1" dirty="0" err="1">
                    <a:solidFill>
                      <a:schemeClr val="tx1"/>
                    </a:solidFill>
                  </a:rPr>
                  <a:t>dt.</a:t>
                </a:r>
                <a:r>
                  <a:rPr lang="en-US" sz="2200" i="1" dirty="0">
                    <a:solidFill>
                      <a:schemeClr val="tx1"/>
                    </a:solidFill>
                  </a:rPr>
                  <a:t> Thus, with probability approaching 1, the values of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must be on the order of the standard deviation </a:t>
                </a:r>
                <a14:m>
                  <m:oMath xmlns:m="http://schemas.openxmlformats.org/officeDocument/2006/math">
                    <m:rad>
                      <m:radPr>
                        <m:degHide m:val="on"/>
                        <m:ctrlPr>
                          <a:rPr lang="en-US" sz="2200" i="1">
                            <a:solidFill>
                              <a:schemeClr val="tx1"/>
                            </a:solidFill>
                            <a:latin typeface="Cambria Math" panose="02040503050406030204" pitchFamily="18" charset="0"/>
                          </a:rPr>
                        </m:ctrlPr>
                      </m:radPr>
                      <m:deg/>
                      <m:e>
                        <m:r>
                          <a:rPr lang="en-US" sz="2200" i="1">
                            <a:solidFill>
                              <a:schemeClr val="tx1"/>
                            </a:solidFill>
                            <a:latin typeface="Cambria Math" panose="02040503050406030204" pitchFamily="18" charset="0"/>
                          </a:rPr>
                          <m:t>𝑑𝑡</m:t>
                        </m:r>
                      </m:e>
                    </m:rad>
                  </m:oMath>
                </a14:m>
                <a:r>
                  <a:rPr lang="en-US" sz="2200" i="1" dirty="0">
                    <a:solidFill>
                      <a:schemeClr val="tx1"/>
                    </a:solidFill>
                  </a:rPr>
                  <a:t>. This means that the quotient above approaches 0 with probability 1 as </a:t>
                </a:r>
                <a:r>
                  <a:rPr lang="en-US" sz="2200" i="1" dirty="0" err="1">
                    <a:solidFill>
                      <a:schemeClr val="tx1"/>
                    </a:solidFill>
                  </a:rPr>
                  <a:t>dt</a:t>
                </a:r>
                <a:r>
                  <a:rPr lang="en-US" sz="2200" i="1" dirty="0">
                    <a:solidFill>
                      <a:schemeClr val="tx1"/>
                    </a:solidFill>
                  </a:rPr>
                  <a:t> → 0. This confirms that </a:t>
                </a:r>
                <a:r>
                  <a:rPr lang="en-US" sz="2200" i="1" dirty="0" err="1">
                    <a:solidFill>
                      <a:schemeClr val="tx1"/>
                    </a:solidFill>
                  </a:rPr>
                  <a:t>dX</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err="1">
                    <a:solidFill>
                      <a:schemeClr val="tx1"/>
                    </a:solidFill>
                  </a:rPr>
                  <a:t>dt</a:t>
                </a:r>
                <a:r>
                  <a:rPr lang="en-US" sz="2200" i="1" dirty="0">
                    <a:solidFill>
                      <a:schemeClr val="tx1"/>
                    </a:solidFill>
                  </a:rPr>
                  <a:t> is a differential of </a:t>
                </a:r>
                <a:r>
                  <a:rPr lang="en-US" sz="2200" i="1" dirty="0" err="1">
                    <a:solidFill>
                      <a:schemeClr val="tx1"/>
                    </a:solidFill>
                  </a:rPr>
                  <a:t>X</a:t>
                </a:r>
                <a:r>
                  <a:rPr lang="en-US" sz="2200" i="1" baseline="-25000" dirty="0" err="1">
                    <a:solidFill>
                      <a:schemeClr val="tx1"/>
                    </a:solidFill>
                  </a:rPr>
                  <a:t>t</a:t>
                </a:r>
                <a:r>
                  <a:rPr lang="en-US" sz="2200" i="1" dirty="0" err="1">
                    <a:solidFill>
                      <a:schemeClr val="tx1"/>
                    </a:solidFill>
                  </a:rPr>
                  <a:t>.</a:t>
                </a:r>
                <a:endParaRPr lang="en-US" sz="2200" i="1"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269"/>
                </a:stretch>
              </a:blipFill>
            </p:spPr>
            <p:txBody>
              <a:bodyPr/>
              <a:lstStyle/>
              <a:p>
                <a:r>
                  <a:rPr lang="en-US">
                    <a:noFill/>
                  </a:rPr>
                  <a:t> </a:t>
                </a:r>
              </a:p>
            </p:txBody>
          </p:sp>
        </mc:Fallback>
      </mc:AlternateContent>
    </p:spTree>
    <p:extLst>
      <p:ext uri="{BB962C8B-B14F-4D97-AF65-F5344CB8AC3E}">
        <p14:creationId xmlns:p14="http://schemas.microsoft.com/office/powerpoint/2010/main" val="60548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a typeface="Times New Roman" panose="02020603050405020304" pitchFamily="18" charset="0"/>
              </a:rPr>
              <a:t>Properties Of The Differential</a:t>
            </a:r>
            <a:endParaRPr lang="en-US" b="1" dirty="0"/>
          </a:p>
        </p:txBody>
      </p:sp>
      <p:sp>
        <p:nvSpPr>
          <p:cNvPr id="3" name="Content Placeholder 2"/>
          <p:cNvSpPr>
            <a:spLocks noGrp="1"/>
          </p:cNvSpPr>
          <p:nvPr>
            <p:ph sz="quarter" idx="1"/>
          </p:nvPr>
        </p:nvSpPr>
        <p:spPr/>
        <p:txBody>
          <a:bodyPr/>
          <a:lstStyle/>
          <a:p>
            <a:pPr marL="514350" lvl="0" indent="-514350">
              <a:buFont typeface="+mj-lt"/>
              <a:buAutoNum type="arabicPeriod"/>
            </a:pPr>
            <a:r>
              <a:rPr lang="en-US" i="1" dirty="0"/>
              <a:t>Linearity: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and </a:t>
            </a:r>
            <a:r>
              <a:rPr lang="en-US" i="1" dirty="0"/>
              <a:t>a</a:t>
            </a:r>
            <a:r>
              <a:rPr lang="en-US" dirty="0"/>
              <a:t> and </a:t>
            </a:r>
            <a:r>
              <a:rPr lang="en-US" i="1" dirty="0"/>
              <a:t>b</a:t>
            </a:r>
            <a:r>
              <a:rPr lang="en-US" dirty="0"/>
              <a:t> are constants, then </a:t>
            </a:r>
            <a:r>
              <a:rPr lang="en-US" i="1" dirty="0"/>
              <a:t>d</a:t>
            </a:r>
            <a:r>
              <a:rPr lang="en-US" dirty="0"/>
              <a:t>(</a:t>
            </a:r>
            <a:r>
              <a:rPr lang="en-US" i="1" dirty="0" err="1"/>
              <a:t>aX</a:t>
            </a:r>
            <a:r>
              <a:rPr lang="en-US" i="1" baseline="-25000" dirty="0" err="1"/>
              <a:t>t</a:t>
            </a:r>
            <a:r>
              <a:rPr lang="en-US" i="1" dirty="0"/>
              <a:t> +</a:t>
            </a:r>
            <a:r>
              <a:rPr lang="en-US" i="1" dirty="0" err="1"/>
              <a:t>bY</a:t>
            </a:r>
            <a:r>
              <a:rPr lang="en-US" i="1" baseline="-25000" dirty="0" err="1"/>
              <a:t>t</a:t>
            </a:r>
            <a:r>
              <a:rPr lang="en-US" dirty="0"/>
              <a:t>) = </a:t>
            </a:r>
            <a:r>
              <a:rPr lang="en-US" i="1" dirty="0" err="1"/>
              <a:t>adX</a:t>
            </a:r>
            <a:r>
              <a:rPr lang="en-US" i="1" baseline="-25000" dirty="0" err="1"/>
              <a:t>t</a:t>
            </a:r>
            <a:r>
              <a:rPr lang="en-US" i="1" dirty="0"/>
              <a:t> +</a:t>
            </a:r>
            <a:r>
              <a:rPr lang="en-US" i="1" dirty="0" err="1"/>
              <a:t>bdY</a:t>
            </a:r>
            <a:r>
              <a:rPr lang="en-US" i="1" baseline="-25000" dirty="0" err="1"/>
              <a:t>t</a:t>
            </a:r>
            <a:r>
              <a:rPr lang="en-US" dirty="0"/>
              <a:t>. </a:t>
            </a:r>
          </a:p>
          <a:p>
            <a:pPr marL="514350" lvl="0" indent="-514350">
              <a:buFont typeface="+mj-lt"/>
              <a:buAutoNum type="arabicPeriod"/>
            </a:pPr>
            <a:endParaRPr lang="en-US" dirty="0"/>
          </a:p>
          <a:p>
            <a:pPr marL="514350" lvl="0" indent="-514350">
              <a:buFont typeface="+mj-lt"/>
              <a:buAutoNum type="arabicPeriod"/>
            </a:pPr>
            <a:r>
              <a:rPr lang="en-US" i="1" dirty="0"/>
              <a:t>General Product Rule: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 +</a:t>
            </a:r>
            <a:r>
              <a:rPr lang="en-US" i="1" dirty="0" err="1"/>
              <a:t>dX</a:t>
            </a:r>
            <a:r>
              <a:rPr lang="en-US" i="1" baseline="-25000" dirty="0" err="1"/>
              <a:t>t</a:t>
            </a:r>
            <a:r>
              <a:rPr lang="en-US" i="1" dirty="0" err="1"/>
              <a:t>dY</a:t>
            </a:r>
            <a:r>
              <a:rPr lang="en-US" i="1" baseline="-25000" dirty="0" err="1"/>
              <a:t>t</a:t>
            </a:r>
            <a:r>
              <a:rPr lang="en-US" i="1" dirty="0"/>
              <a:t>.</a:t>
            </a:r>
            <a:r>
              <a:rPr lang="en-US" dirty="0"/>
              <a:t>  </a:t>
            </a:r>
          </a:p>
          <a:p>
            <a:pPr marL="514350" lvl="0" indent="-514350">
              <a:buFont typeface="+mj-lt"/>
              <a:buAutoNum type="arabicPeriod"/>
            </a:pPr>
            <a:endParaRPr lang="en-US" dirty="0"/>
          </a:p>
          <a:p>
            <a:pPr marL="514350" lvl="0" indent="-514350">
              <a:buFont typeface="+mj-lt"/>
              <a:buAutoNum type="arabicPeriod"/>
            </a:pPr>
            <a:r>
              <a:rPr lang="en-US" i="1" dirty="0"/>
              <a:t>Special Product Rule: </a:t>
            </a:r>
            <a:r>
              <a:rPr lang="en-US" dirty="0"/>
              <a:t>Suppose that </a:t>
            </a:r>
            <a:r>
              <a:rPr lang="en-US" i="1" dirty="0" err="1"/>
              <a:t>dX</a:t>
            </a:r>
            <a:r>
              <a:rPr lang="en-US" i="1" baseline="-25000" dirty="0" err="1"/>
              <a:t>t</a:t>
            </a:r>
            <a:r>
              <a:rPr lang="en-US" i="1" dirty="0"/>
              <a:t> = </a:t>
            </a:r>
            <a:r>
              <a:rPr lang="en-US" i="1" dirty="0" err="1"/>
              <a:t>μ</a:t>
            </a:r>
            <a:r>
              <a:rPr lang="en-US" i="1" baseline="-25000" dirty="0" err="1"/>
              <a:t>t</a:t>
            </a:r>
            <a:r>
              <a:rPr lang="en-US" i="1" dirty="0" err="1"/>
              <a:t>dt</a:t>
            </a:r>
            <a:r>
              <a:rPr lang="en-US" dirty="0"/>
              <a:t> + </a:t>
            </a:r>
            <a:r>
              <a:rPr lang="en-US" i="1" dirty="0" err="1"/>
              <a:t>σ</a:t>
            </a:r>
            <a:r>
              <a:rPr lang="en-US" i="1" baseline="-25000" dirty="0" err="1"/>
              <a:t>t</a:t>
            </a:r>
            <a:r>
              <a:rPr lang="en-US" i="1" dirty="0" err="1"/>
              <a:t>dZ</a:t>
            </a:r>
            <a:r>
              <a:rPr lang="en-US" i="1" baseline="-25000" dirty="0" err="1"/>
              <a:t>t</a:t>
            </a:r>
            <a:r>
              <a:rPr lang="en-US" dirty="0"/>
              <a:t> and </a:t>
            </a:r>
            <a:r>
              <a:rPr lang="en-US" i="1" dirty="0" err="1"/>
              <a:t>dY</a:t>
            </a:r>
            <a:r>
              <a:rPr lang="en-US" i="1" baseline="-25000" dirty="0" err="1"/>
              <a:t>t</a:t>
            </a:r>
            <a:r>
              <a:rPr lang="en-US" dirty="0"/>
              <a:t> =</a:t>
            </a:r>
            <a:r>
              <a:rPr lang="en-US" i="1" dirty="0" err="1"/>
              <a:t>ρ</a:t>
            </a:r>
            <a:r>
              <a:rPr lang="en-US" i="1" baseline="-25000" dirty="0" err="1"/>
              <a:t>t</a:t>
            </a:r>
            <a:r>
              <a:rPr lang="en-US" i="1" dirty="0" err="1"/>
              <a:t>dt</a:t>
            </a:r>
            <a:r>
              <a:rPr lang="en-US" dirty="0"/>
              <a:t> where </a:t>
            </a:r>
            <a:r>
              <a:rPr lang="en-US" i="1" dirty="0" err="1"/>
              <a:t>σ</a:t>
            </a:r>
            <a:r>
              <a:rPr lang="en-US" baseline="-25000" dirty="0" err="1"/>
              <a:t>t</a:t>
            </a:r>
            <a:r>
              <a:rPr lang="en-US" dirty="0"/>
              <a:t>, </a:t>
            </a:r>
            <a:r>
              <a:rPr lang="en-US" i="1" dirty="0" err="1"/>
              <a:t>μ</a:t>
            </a:r>
            <a:r>
              <a:rPr lang="en-US" baseline="-25000" dirty="0" err="1"/>
              <a:t>t</a:t>
            </a:r>
            <a:r>
              <a:rPr lang="en-US" dirty="0"/>
              <a:t>, and </a:t>
            </a:r>
            <a:r>
              <a:rPr lang="en-US" i="1" dirty="0" err="1"/>
              <a:t>ρ</a:t>
            </a:r>
            <a:r>
              <a:rPr lang="en-US"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a:t>
            </a:r>
            <a:endParaRPr lang="en-US" dirty="0"/>
          </a:p>
          <a:p>
            <a:endParaRPr lang="en-US" dirty="0"/>
          </a:p>
        </p:txBody>
      </p:sp>
    </p:spTree>
    <p:extLst>
      <p:ext uri="{BB962C8B-B14F-4D97-AF65-F5344CB8AC3E}">
        <p14:creationId xmlns:p14="http://schemas.microsoft.com/office/powerpoint/2010/main" val="280056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Stochastic Integration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4"/>
              </a:xfrm>
            </p:spPr>
            <p:txBody>
              <a:bodyPr>
                <a:normAutofit/>
              </a:bodyPr>
              <a:lstStyle/>
              <a:p>
                <a:r>
                  <a:rPr lang="en-US" dirty="0"/>
                  <a:t>If </a:t>
                </a:r>
                <a:r>
                  <a:rPr lang="en-US" i="1" dirty="0"/>
                  <a:t>f(x)</a:t>
                </a:r>
                <a:r>
                  <a:rPr lang="en-US" dirty="0"/>
                  <a:t> is a real-valued continuous function defined on the interval</a:t>
                </a:r>
              </a:p>
              <a:p>
                <a:pPr marL="0" indent="0">
                  <a:buNone/>
                </a:pPr>
                <a:r>
                  <a:rPr lang="en-US" dirty="0"/>
                  <a:t>   </a:t>
                </a:r>
                <a:r>
                  <a:rPr lang="en-US" i="1" dirty="0"/>
                  <a:t>a ≤  x ≤  b, the </a:t>
                </a:r>
                <a:r>
                  <a:rPr lang="en-US" dirty="0"/>
                  <a:t>integral of </a:t>
                </a:r>
                <a:r>
                  <a:rPr lang="en-US" i="1" dirty="0"/>
                  <a:t>f(x)</a:t>
                </a:r>
                <a:r>
                  <a:rPr lang="en-US" dirty="0"/>
                  <a:t> is</a:t>
                </a:r>
              </a:p>
              <a:p>
                <a:pPr marL="0" indent="0" algn="ctr">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𝑥</m:t>
                              </m:r>
                            </m:e>
                          </m:nary>
                        </m:e>
                      </m:func>
                    </m:oMath>
                  </m:oMathPara>
                </a14:m>
                <a:endParaRPr lang="en-US" dirty="0"/>
              </a:p>
              <a:p>
                <a:r>
                  <a:rPr lang="en-US" dirty="0"/>
                  <a:t> Integration of a stochastic process </a:t>
                </a:r>
                <a:r>
                  <a:rPr lang="en-US" i="1" dirty="0" err="1"/>
                  <a:t>X</a:t>
                </a:r>
                <a:r>
                  <a:rPr lang="en-US" i="1" baseline="-25000" dirty="0" err="1"/>
                  <a:t>t</a:t>
                </a:r>
                <a:r>
                  <a:rPr lang="en-US" dirty="0"/>
                  <a:t> with respect to the real variable </a:t>
                </a:r>
                <a:r>
                  <a:rPr lang="en-US" i="1" dirty="0"/>
                  <a:t>t</a:t>
                </a:r>
                <a:r>
                  <a:rPr lang="en-US" dirty="0"/>
                  <a:t> is defined as: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𝑑𝑡</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4"/>
              </a:xfrm>
              <a:blipFill rotWithShape="0">
                <a:blip r:embed="rId2" cstate="print"/>
                <a:stretch>
                  <a:fillRect l="-538" t="-1134"/>
                </a:stretch>
              </a:blipFill>
            </p:spPr>
            <p:txBody>
              <a:bodyPr/>
              <a:lstStyle/>
              <a:p>
                <a:r>
                  <a:rPr lang="en-US">
                    <a:noFill/>
                  </a:rPr>
                  <a:t> </a:t>
                </a:r>
              </a:p>
            </p:txBody>
          </p:sp>
        </mc:Fallback>
      </mc:AlternateContent>
      <p:sp>
        <p:nvSpPr>
          <p:cNvPr id="4" name="Rectangle 3"/>
          <p:cNvSpPr/>
          <p:nvPr/>
        </p:nvSpPr>
        <p:spPr>
          <a:xfrm>
            <a:off x="1809136" y="6007509"/>
            <a:ext cx="7905136" cy="422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Where </a:t>
            </a:r>
            <a:r>
              <a:rPr lang="en-US" sz="2000" dirty="0" err="1">
                <a:solidFill>
                  <a:schemeClr val="tx1"/>
                </a:solidFill>
              </a:rPr>
              <a:t>Δ</a:t>
            </a:r>
            <a:r>
              <a:rPr lang="en-US" sz="2000" i="1" dirty="0" err="1">
                <a:solidFill>
                  <a:schemeClr val="tx1"/>
                </a:solidFill>
              </a:rPr>
              <a:t>t</a:t>
            </a:r>
            <a:r>
              <a:rPr lang="en-US" sz="2000" dirty="0">
                <a:solidFill>
                  <a:schemeClr val="tx1"/>
                </a:solidFill>
              </a:rPr>
              <a:t> = (</a:t>
            </a:r>
            <a:r>
              <a:rPr lang="en-US" sz="2000" i="1" dirty="0">
                <a:solidFill>
                  <a:schemeClr val="tx1"/>
                </a:solidFill>
              </a:rPr>
              <a:t>b – a)/n</a:t>
            </a:r>
            <a:r>
              <a:rPr lang="en-US" sz="2000" dirty="0">
                <a:solidFill>
                  <a:schemeClr val="tx1"/>
                </a:solidFill>
              </a:rPr>
              <a:t> and  </a:t>
            </a:r>
            <a:r>
              <a:rPr lang="en-US" sz="2000" i="1" dirty="0" err="1">
                <a:solidFill>
                  <a:schemeClr val="tx1"/>
                </a:solidFill>
              </a:rPr>
              <a:t>t</a:t>
            </a:r>
            <a:r>
              <a:rPr lang="en-US" sz="2000" baseline="-25000" dirty="0" err="1">
                <a:solidFill>
                  <a:schemeClr val="tx1"/>
                </a:solidFill>
              </a:rPr>
              <a:t>i</a:t>
            </a:r>
            <a:r>
              <a:rPr lang="en-US" sz="2000" dirty="0">
                <a:solidFill>
                  <a:schemeClr val="tx1"/>
                </a:solidFill>
              </a:rPr>
              <a:t> = </a:t>
            </a:r>
            <a:r>
              <a:rPr lang="en-US" sz="2000" i="1" dirty="0">
                <a:solidFill>
                  <a:schemeClr val="tx1"/>
                </a:solidFill>
              </a:rPr>
              <a:t>a</a:t>
            </a:r>
            <a:r>
              <a:rPr lang="en-US" sz="2000" dirty="0">
                <a:solidFill>
                  <a:schemeClr val="tx1"/>
                </a:solidFill>
              </a:rPr>
              <a:t> + </a:t>
            </a:r>
            <a:r>
              <a:rPr lang="en-US" sz="2000" i="1" dirty="0" err="1">
                <a:solidFill>
                  <a:schemeClr val="tx1"/>
                </a:solidFill>
              </a:rPr>
              <a:t>i</a:t>
            </a:r>
            <a:r>
              <a:rPr lang="en-US" sz="2000" dirty="0" err="1">
                <a:solidFill>
                  <a:schemeClr val="tx1"/>
                </a:solidFill>
              </a:rPr>
              <a:t>Δ</a:t>
            </a:r>
            <a:r>
              <a:rPr lang="en-US" sz="2000" i="1" dirty="0" err="1">
                <a:solidFill>
                  <a:schemeClr val="tx1"/>
                </a:solidFill>
              </a:rPr>
              <a:t>t</a:t>
            </a:r>
            <a:r>
              <a:rPr lang="en-US" sz="2000" dirty="0">
                <a:solidFill>
                  <a:schemeClr val="tx1"/>
                </a:solidFill>
              </a:rPr>
              <a:t> for </a:t>
            </a:r>
            <a:r>
              <a:rPr lang="en-US" sz="2000" i="1" dirty="0" err="1">
                <a:solidFill>
                  <a:schemeClr val="tx1"/>
                </a:solidFill>
              </a:rPr>
              <a:t>i</a:t>
            </a:r>
            <a:r>
              <a:rPr lang="en-US" sz="2000" i="1" dirty="0">
                <a:solidFill>
                  <a:schemeClr val="tx1"/>
                </a:solidFill>
              </a:rPr>
              <a:t> = 0,1,…,n</a:t>
            </a:r>
            <a:endParaRPr lang="en-US" sz="2000" dirty="0">
              <a:solidFill>
                <a:schemeClr val="tx1"/>
              </a:solidFill>
            </a:endParaRPr>
          </a:p>
        </p:txBody>
      </p:sp>
    </p:spTree>
    <p:extLst>
      <p:ext uri="{BB962C8B-B14F-4D97-AF65-F5344CB8AC3E}">
        <p14:creationId xmlns:p14="http://schemas.microsoft.com/office/powerpoint/2010/main" val="1095248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5946</TotalTime>
  <Words>3275</Words>
  <Application>Microsoft Office PowerPoint</Application>
  <PresentationFormat>Widescreen</PresentationFormat>
  <Paragraphs>262</Paragraphs>
  <Slides>39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Cambria Math</vt:lpstr>
      <vt:lpstr>Courier 10cpi</vt:lpstr>
      <vt:lpstr>Georgia</vt:lpstr>
      <vt:lpstr>Times New Roman</vt:lpstr>
      <vt:lpstr>Wingdings</vt:lpstr>
      <vt:lpstr>Wingdings 2</vt:lpstr>
      <vt:lpstr>Civic</vt:lpstr>
      <vt:lpstr>Equation</vt:lpstr>
      <vt:lpstr>Chapter 9    </vt:lpstr>
      <vt:lpstr>Stochastic Calculus:  An Introduction </vt:lpstr>
      <vt:lpstr>Differentials Of Stochastic Processes</vt:lpstr>
      <vt:lpstr>Differentials Of Stochastic Processes (Continued)</vt:lpstr>
      <vt:lpstr>An Example of a Real-Valued Differential from Ordinary Calculus</vt:lpstr>
      <vt:lpstr>An Example Of A Stochastic Differential</vt:lpstr>
      <vt:lpstr>An Example Of A Stochastic Differential (Continued)</vt:lpstr>
      <vt:lpstr>Properties Of The Differential</vt:lpstr>
      <vt:lpstr>Stochastic Integration</vt:lpstr>
      <vt:lpstr>Stochastic Integration (Continued)</vt:lpstr>
      <vt:lpstr>Integration: Standard Brownian Motion Process</vt:lpstr>
      <vt:lpstr>Contrasting Integration of Real-valued Functions with Integration of Stochastic Processes</vt:lpstr>
      <vt:lpstr>Elementary Properties of Stochastic Integrals</vt:lpstr>
      <vt:lpstr>Illustration</vt:lpstr>
      <vt:lpstr>Illustration (Continued)</vt:lpstr>
      <vt:lpstr>A Digression on Taylor Series Expansions</vt:lpstr>
      <vt:lpstr>Taylor Series and Two Independent Variables</vt:lpstr>
      <vt:lpstr>C. Itô’s Lemma</vt:lpstr>
      <vt:lpstr>The Itô Process</vt:lpstr>
      <vt:lpstr>The Itô Process (Continued)</vt:lpstr>
      <vt:lpstr>The Itô Process and the Taylor Series Expansion</vt:lpstr>
      <vt:lpstr>The Itô Process and the Taylor Series Expansion (Continued)</vt:lpstr>
      <vt:lpstr>Simplifying the Taylor Series Expansion</vt:lpstr>
      <vt:lpstr>Itô's Formula in Differential Form</vt:lpstr>
      <vt:lpstr>Itô's Lemma</vt:lpstr>
      <vt:lpstr>Applying Itô's Lemma</vt:lpstr>
      <vt:lpstr>Illustration: Applying Itô's Lemma</vt:lpstr>
      <vt:lpstr>Illustration: Applying Itô's Lemma (Continued)</vt:lpstr>
      <vt:lpstr>Illustration: Applying Itô's Lemma (Continued)</vt:lpstr>
      <vt:lpstr>Application: Geometric Brownian Motion</vt:lpstr>
      <vt:lpstr>Application: Geometric Brownian Motion (Continued)</vt:lpstr>
      <vt:lpstr>Application: Geometric Brownian Motion (Continued)</vt:lpstr>
      <vt:lpstr>Application: Geometric Brownian Motion (Continued)</vt:lpstr>
      <vt:lpstr>Returns and Price Relatives</vt:lpstr>
      <vt:lpstr>Returns and Price Relatives (Continued)</vt:lpstr>
      <vt:lpstr>Itô’s Formula: Numerical Illustration</vt:lpstr>
      <vt:lpstr>Itô’s Formula: Numerical Illustration (Continued)</vt:lpstr>
      <vt:lpstr>Application: Forward Contracts</vt:lpstr>
      <vt:lpstr>Application: Forward Contracts (Continued)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Fundamentals of Stochastic Calculus</dc:title>
  <dc:creator>Eric Yan</dc:creator>
  <cp:lastModifiedBy>John L Teall</cp:lastModifiedBy>
  <cp:revision>69</cp:revision>
  <cp:lastPrinted>2015-02-13T00:58:32Z</cp:lastPrinted>
  <dcterms:created xsi:type="dcterms:W3CDTF">2015-02-10T18:28:57Z</dcterms:created>
  <dcterms:modified xsi:type="dcterms:W3CDTF">2021-01-23T15:21:16Z</dcterms:modified>
</cp:coreProperties>
</file>