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8"/>
  </p:handoutMasterIdLst>
  <p:sldIdLst>
    <p:sldId id="259" r:id="rId2"/>
    <p:sldId id="286" r:id="rId3"/>
    <p:sldId id="287" r:id="rId4"/>
    <p:sldId id="290" r:id="rId5"/>
    <p:sldId id="285" r:id="rId6"/>
    <p:sldId id="263" r:id="rId7"/>
    <p:sldId id="291" r:id="rId8"/>
    <p:sldId id="293" r:id="rId9"/>
    <p:sldId id="292" r:id="rId10"/>
    <p:sldId id="294" r:id="rId11"/>
    <p:sldId id="295" r:id="rId12"/>
    <p:sldId id="296" r:id="rId13"/>
    <p:sldId id="269" r:id="rId14"/>
    <p:sldId id="270" r:id="rId15"/>
    <p:sldId id="271" r:id="rId16"/>
    <p:sldId id="304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97" r:id="rId31"/>
    <p:sldId id="298" r:id="rId32"/>
    <p:sldId id="299" r:id="rId33"/>
    <p:sldId id="300" r:id="rId34"/>
    <p:sldId id="301" r:id="rId35"/>
    <p:sldId id="302" r:id="rId36"/>
    <p:sldId id="303" r:id="rId37"/>
  </p:sldIdLst>
  <p:sldSz cx="12192000" cy="68580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96" y="-11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739EBEA-24AA-42EB-9B22-32556D942BDB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349F851-ABC6-4253-B22F-2724C3943F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823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759858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08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836488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369366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144276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584700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917650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008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864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77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118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0CE4A1-C236-4610-AF9C-E0219E1C9262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93777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Word_Document2.docx"/><Relationship Id="rId3" Type="http://schemas.openxmlformats.org/officeDocument/2006/relationships/image" Target="../media/image14.png"/><Relationship Id="rId7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Document3.docx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5557" y="2743200"/>
            <a:ext cx="11413671" cy="2895600"/>
          </a:xfrm>
        </p:spPr>
        <p:txBody>
          <a:bodyPr>
            <a:noAutofit/>
          </a:bodyPr>
          <a:lstStyle/>
          <a:p>
            <a:r>
              <a:rPr lang="en-US" sz="6000" cap="none" dirty="0" smtClean="0"/>
              <a:t>The Black-Scholes Model</a:t>
            </a:r>
            <a:endParaRPr lang="en-US" sz="6000" cap="non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92394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/>
              <a:t>Chapter </a:t>
            </a:r>
            <a:r>
              <a:rPr lang="en-US" sz="6600" b="1" dirty="0" smtClean="0"/>
              <a:t>10</a:t>
            </a:r>
            <a:endParaRPr lang="en-US" sz="6600" dirty="0"/>
          </a:p>
        </p:txBody>
      </p:sp>
    </p:spTree>
    <p:extLst>
      <p:ext uri="{BB962C8B-B14F-4D97-AF65-F5344CB8AC3E}">
        <p14:creationId xmlns="" xmlns:p14="http://schemas.microsoft.com/office/powerpoint/2010/main" val="15080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Setting up for the Hedge Ratio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the previous slide, the last part of the second equation and the third equation imply: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And, substituting the stock price differential: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Then, regrouping terms: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6429" y="2514599"/>
            <a:ext cx="10978120" cy="963386"/>
          </a:xfrm>
          <a:prstGeom prst="rect">
            <a:avLst/>
          </a:prstGeom>
          <a:noFill/>
        </p:spPr>
      </p:pic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8072" y="4098471"/>
            <a:ext cx="9941448" cy="898072"/>
          </a:xfrm>
          <a:prstGeom prst="rect">
            <a:avLst/>
          </a:prstGeom>
          <a:noFill/>
        </p:spPr>
      </p:pic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9085" y="5437414"/>
            <a:ext cx="9192986" cy="882362"/>
          </a:xfrm>
          <a:prstGeom prst="rect">
            <a:avLst/>
          </a:prstGeom>
          <a:noFill/>
        </p:spPr>
      </p:pic>
      <p:pic>
        <p:nvPicPr>
          <p:cNvPr id="4916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98561" y="3882125"/>
            <a:ext cx="544739" cy="368067"/>
          </a:xfrm>
          <a:prstGeom prst="rect">
            <a:avLst/>
          </a:prstGeom>
          <a:noFill/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2861" y="3920225"/>
            <a:ext cx="544739" cy="368067"/>
          </a:xfrm>
          <a:prstGeom prst="rect">
            <a:avLst/>
          </a:prstGeom>
          <a:noFill/>
        </p:spPr>
      </p:pic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54975" y="4105282"/>
            <a:ext cx="544739" cy="368067"/>
          </a:xfrm>
          <a:prstGeom prst="rect">
            <a:avLst/>
          </a:prstGeom>
          <a:noFill/>
        </p:spPr>
      </p:pic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21675" y="5204740"/>
            <a:ext cx="544739" cy="368067"/>
          </a:xfrm>
          <a:prstGeom prst="rect">
            <a:avLst/>
          </a:prstGeom>
          <a:noFill/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47604" y="5487767"/>
            <a:ext cx="544739" cy="368067"/>
          </a:xfrm>
          <a:prstGeom prst="rect">
            <a:avLst/>
          </a:prstGeom>
          <a:noFill/>
        </p:spPr>
      </p:pic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60861" y="5509540"/>
            <a:ext cx="544739" cy="368067"/>
          </a:xfrm>
          <a:prstGeom prst="rect">
            <a:avLst/>
          </a:prstGeom>
          <a:noFill/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789" y="5237397"/>
            <a:ext cx="544739" cy="368067"/>
          </a:xfrm>
          <a:prstGeom prst="rect">
            <a:avLst/>
          </a:prstGeom>
          <a:noFill/>
        </p:spPr>
      </p:pic>
      <p:graphicFrame>
        <p:nvGraphicFramePr>
          <p:cNvPr id="49164" name="Object 12"/>
          <p:cNvGraphicFramePr>
            <a:graphicFrameLocks noChangeAspect="1"/>
          </p:cNvGraphicFramePr>
          <p:nvPr/>
        </p:nvGraphicFramePr>
        <p:xfrm>
          <a:off x="6221186" y="5143502"/>
          <a:ext cx="7260771" cy="395968"/>
        </p:xfrm>
        <a:graphic>
          <a:graphicData uri="http://schemas.openxmlformats.org/presentationml/2006/ole">
            <p:oleObj spid="_x0000_s49164" name="Document" r:id="rId7" imgW="5956042" imgH="175277" progId="Word.Document.12">
              <p:embed/>
            </p:oleObj>
          </a:graphicData>
        </a:graphic>
      </p:graphicFrame>
      <p:graphicFrame>
        <p:nvGraphicFramePr>
          <p:cNvPr id="49165" name="Object 13"/>
          <p:cNvGraphicFramePr>
            <a:graphicFrameLocks noChangeAspect="1"/>
          </p:cNvGraphicFramePr>
          <p:nvPr/>
        </p:nvGraphicFramePr>
        <p:xfrm>
          <a:off x="8953727" y="5067300"/>
          <a:ext cx="7261225" cy="395288"/>
        </p:xfrm>
        <a:graphic>
          <a:graphicData uri="http://schemas.openxmlformats.org/presentationml/2006/ole">
            <p:oleObj spid="_x0000_s49165" name="Document" r:id="rId8" imgW="5956042" imgH="17527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Getting the Black Scholes Differential Equation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key insight of Black and Scholes: Realizing that a perfect instantaneous hedge can be created with a single call and an opposite position in    shares of stock.</a:t>
            </a:r>
          </a:p>
          <a:p>
            <a:r>
              <a:rPr lang="en-US" dirty="0" smtClean="0"/>
              <a:t>Our equation on the previous slide simplifies to: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Or, canceling </a:t>
            </a:r>
            <a:r>
              <a:rPr lang="en-US" i="1" dirty="0" err="1" smtClean="0"/>
              <a:t>dt</a:t>
            </a:r>
            <a:r>
              <a:rPr lang="en-US" dirty="0" smtClean="0"/>
              <a:t>, allowing S to be known and rearranging terms: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7641" y="2302328"/>
            <a:ext cx="293915" cy="604159"/>
          </a:xfrm>
          <a:prstGeom prst="rect">
            <a:avLst/>
          </a:prstGeom>
          <a:noFill/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9086" y="3347357"/>
            <a:ext cx="5649685" cy="870740"/>
          </a:xfrm>
          <a:prstGeom prst="rect">
            <a:avLst/>
          </a:prstGeom>
          <a:noFill/>
        </p:spPr>
      </p:pic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072820" y="4951639"/>
          <a:ext cx="24351049" cy="1155247"/>
        </p:xfrm>
        <a:graphic>
          <a:graphicData uri="http://schemas.openxmlformats.org/presentationml/2006/ole">
            <p:oleObj spid="_x0000_s51202" name="Document" r:id="rId5" imgW="5956042" imgH="28253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Black Scholes Differential Equation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387929"/>
            <a:ext cx="11338560" cy="49148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the Black-Scholes differential equation: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step-by-step derivation for the solution of this equation is provided in the appendix to Chapter 10, but does not provide much insight into the model.</a:t>
            </a:r>
          </a:p>
          <a:p>
            <a:r>
              <a:rPr lang="en-US" dirty="0" smtClean="0"/>
              <a:t>Notice that this Equation makes no reference to 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/>
              <a:t>, suggesting that our pricing model will not depend on a risk premium or investor risk preferences.</a:t>
            </a:r>
          </a:p>
          <a:p>
            <a:r>
              <a:rPr lang="en-US" dirty="0" smtClean="0"/>
              <a:t>The solution or model itself is quite easy to set up, apply and interpret.</a:t>
            </a:r>
          </a:p>
          <a:p>
            <a:endParaRPr lang="en-US" dirty="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481035" y="1898197"/>
          <a:ext cx="24351049" cy="1155247"/>
        </p:xfrm>
        <a:graphic>
          <a:graphicData uri="http://schemas.openxmlformats.org/presentationml/2006/ole">
            <p:oleObj spid="_x0000_s52226" name="Document" r:id="rId3" imgW="5956042" imgH="28253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he Solution To The </a:t>
            </a:r>
            <a:r>
              <a:rPr lang="en-US" b="1" dirty="0"/>
              <a:t>Black-Scholes </a:t>
            </a:r>
            <a:r>
              <a:rPr lang="en-US" b="1" dirty="0" smtClean="0"/>
              <a:t>Differential Equation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The value of the call at time zero is: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𝑟𝑇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(9)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  <a:r>
                  <a:rPr lang="en-US" dirty="0" smtClean="0"/>
                  <a:t>with</a:t>
                </a:r>
                <a:endParaRPr lang="en-U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rad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𝜎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sz="2300" dirty="0"/>
                  <a:t>where </a:t>
                </a:r>
                <a:r>
                  <a:rPr lang="en-US" sz="2300" i="1" dirty="0"/>
                  <a:t>N</a:t>
                </a:r>
                <a:r>
                  <a:rPr lang="en-US" sz="2300" dirty="0"/>
                  <a:t>(</a:t>
                </a:r>
                <a:r>
                  <a:rPr lang="en-US" sz="2300" i="1" dirty="0"/>
                  <a:t>d</a:t>
                </a:r>
                <a:r>
                  <a:rPr lang="en-US" sz="2300" dirty="0"/>
                  <a:t>*) is the cumulative normal density function for (</a:t>
                </a:r>
                <a:r>
                  <a:rPr lang="en-US" sz="2300" i="1" dirty="0"/>
                  <a:t>d</a:t>
                </a:r>
                <a:r>
                  <a:rPr lang="en-US" sz="2300" dirty="0"/>
                  <a:t>*)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 cstate="print"/>
                <a:stretch>
                  <a:fillRect l="-1022" t="-1333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02335" y="5774584"/>
            <a:ext cx="11435437" cy="324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Note: For </a:t>
            </a:r>
            <a:r>
              <a:rPr lang="en-US" sz="2000" dirty="0">
                <a:solidFill>
                  <a:schemeClr val="tx1"/>
                </a:solidFill>
              </a:rPr>
              <a:t>the interested reader, a derivation of the solution is </a:t>
            </a:r>
            <a:r>
              <a:rPr lang="en-US" sz="2000" dirty="0" smtClean="0">
                <a:solidFill>
                  <a:schemeClr val="tx1"/>
                </a:solidFill>
              </a:rPr>
              <a:t>in the text website for </a:t>
            </a:r>
            <a:r>
              <a:rPr lang="en-US" sz="2000" dirty="0">
                <a:solidFill>
                  <a:schemeClr val="tx1"/>
                </a:solidFill>
              </a:rPr>
              <a:t>this chapter</a:t>
            </a:r>
          </a:p>
        </p:txBody>
      </p:sp>
    </p:spTree>
    <p:extLst>
      <p:ext uri="{BB962C8B-B14F-4D97-AF65-F5344CB8AC3E}">
        <p14:creationId xmlns:p14="http://schemas.microsoft.com/office/powerpoint/2010/main" xmlns="" val="15935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92177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Black-Scholes Model: A Simple Numerical 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371601"/>
            <a:ext cx="11338560" cy="49898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900" dirty="0"/>
              <a:t>Consider the following example of a Black-Scholes model application where an investor can purchase a six-month call option for $7.00 on a stock that is currently selling for $75. The exercise price of the call is $80 and the current riskless rate of return is 10% per annum. The variance of annual returns on the underlying stock is 16%. At its current price of $7.00, does this option represent a good investment</a:t>
            </a:r>
            <a:r>
              <a:rPr lang="en-US" sz="2900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We </a:t>
            </a:r>
            <a:r>
              <a:rPr lang="en-US" sz="2800" dirty="0"/>
              <a:t>will note the model inputs in symbolic form:</a:t>
            </a:r>
          </a:p>
          <a:p>
            <a:pPr marL="0" indent="0">
              <a:buNone/>
            </a:pPr>
            <a:r>
              <a:rPr lang="en-US" sz="2800" dirty="0"/>
              <a:t> </a:t>
            </a:r>
            <a:r>
              <a:rPr lang="en-US" sz="2800" dirty="0" smtClean="0"/>
              <a:t>T  </a:t>
            </a:r>
            <a:r>
              <a:rPr lang="en-US" sz="2800" baseline="-25000" dirty="0" smtClean="0"/>
              <a:t> </a:t>
            </a:r>
            <a:r>
              <a:rPr lang="en-US" sz="2800" dirty="0"/>
              <a:t>= .5	</a:t>
            </a:r>
            <a:r>
              <a:rPr lang="en-US" sz="2800" dirty="0" smtClean="0"/>
              <a:t>r </a:t>
            </a:r>
            <a:r>
              <a:rPr lang="en-US" sz="2800" baseline="-25000" dirty="0" smtClean="0"/>
              <a:t> </a:t>
            </a:r>
            <a:r>
              <a:rPr lang="en-US" sz="2800" dirty="0"/>
              <a:t>= .</a:t>
            </a:r>
            <a:r>
              <a:rPr lang="en-US" sz="2800" dirty="0" smtClean="0"/>
              <a:t>10           X </a:t>
            </a:r>
            <a:r>
              <a:rPr lang="en-US" sz="2800" dirty="0"/>
              <a:t>= 80	</a:t>
            </a:r>
            <a:r>
              <a:rPr lang="en-US" sz="2800" dirty="0" smtClean="0">
                <a:sym typeface="Symbol" panose="05050102010706020507" pitchFamily="18" charset="2"/>
              </a:rPr>
              <a:t></a:t>
            </a:r>
            <a:r>
              <a:rPr lang="en-US" sz="2800" baseline="30000" dirty="0"/>
              <a:t>2</a:t>
            </a:r>
            <a:r>
              <a:rPr lang="en-US" sz="2800" dirty="0"/>
              <a:t> = .</a:t>
            </a:r>
            <a:r>
              <a:rPr lang="en-US" sz="2800" dirty="0" smtClean="0"/>
              <a:t>16   </a:t>
            </a:r>
            <a:r>
              <a:rPr lang="en-US" sz="2800" dirty="0"/>
              <a:t>	</a:t>
            </a:r>
            <a:r>
              <a:rPr lang="en-US" sz="2800" dirty="0">
                <a:sym typeface="Symbol" panose="05050102010706020507" pitchFamily="18" charset="2"/>
              </a:rPr>
              <a:t></a:t>
            </a:r>
            <a:r>
              <a:rPr lang="en-US" sz="2800" dirty="0"/>
              <a:t> </a:t>
            </a:r>
            <a:r>
              <a:rPr lang="en-US" sz="2800" baseline="-25000" dirty="0"/>
              <a:t> </a:t>
            </a:r>
            <a:r>
              <a:rPr lang="en-US" sz="2800" dirty="0"/>
              <a:t>= .4	</a:t>
            </a:r>
            <a:r>
              <a:rPr lang="en-US" sz="2800" dirty="0" smtClean="0"/>
              <a:t>	S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dirty="0" smtClean="0"/>
              <a:t>75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dirty="0"/>
              <a:t>Our first step is to find </a:t>
            </a:r>
            <a:r>
              <a:rPr lang="en-US" sz="2800" i="1" dirty="0"/>
              <a:t>d</a:t>
            </a:r>
            <a:r>
              <a:rPr lang="en-US" sz="2800" baseline="-25000" dirty="0"/>
              <a:t>1</a:t>
            </a:r>
            <a:r>
              <a:rPr lang="en-US" sz="2800" dirty="0"/>
              <a:t> and </a:t>
            </a:r>
            <a:r>
              <a:rPr lang="en-US" sz="2800" i="1" dirty="0"/>
              <a:t>d</a:t>
            </a:r>
            <a:r>
              <a:rPr lang="en-US" sz="2800" baseline="-25000" dirty="0"/>
              <a:t>2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88237747"/>
              </p:ext>
            </p:extLst>
          </p:nvPr>
        </p:nvGraphicFramePr>
        <p:xfrm>
          <a:off x="2939648" y="5199795"/>
          <a:ext cx="6263935" cy="1161675"/>
        </p:xfrm>
        <a:graphic>
          <a:graphicData uri="http://schemas.openxmlformats.org/presentationml/2006/ole">
            <p:oleObj spid="_x0000_s17410" name="Equation" r:id="rId3" imgW="3492500" imgH="6477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025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8922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Black-Scholes Model: A Simple Numerical </a:t>
            </a:r>
            <a:r>
              <a:rPr lang="en-US" b="1" dirty="0" smtClean="0"/>
              <a:t>Illustration </a:t>
            </a:r>
            <a:r>
              <a:rPr lang="en-US" sz="2800" b="1" dirty="0" smtClean="0"/>
              <a:t>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500" dirty="0" smtClean="0"/>
              <a:t>Next, by using a </a:t>
            </a:r>
            <a:r>
              <a:rPr lang="en-US" sz="2500" i="1" dirty="0" smtClean="0"/>
              <a:t>z</a:t>
            </a:r>
            <a:r>
              <a:rPr lang="en-US" sz="2500" dirty="0" smtClean="0"/>
              <a:t>-table we find cumulative normal density functions for </a:t>
            </a:r>
            <a:r>
              <a:rPr lang="en-US" sz="2500" i="1" dirty="0" smtClean="0"/>
              <a:t>d</a:t>
            </a:r>
            <a:r>
              <a:rPr lang="en-US" sz="2500" baseline="-25000" dirty="0" smtClean="0"/>
              <a:t>1</a:t>
            </a:r>
            <a:r>
              <a:rPr lang="en-US" sz="2500" dirty="0" smtClean="0"/>
              <a:t> and </a:t>
            </a:r>
            <a:r>
              <a:rPr lang="en-US" sz="2500" i="1" dirty="0" smtClean="0"/>
              <a:t>d</a:t>
            </a:r>
            <a:r>
              <a:rPr lang="en-US" sz="2500" baseline="-25000" dirty="0" smtClean="0"/>
              <a:t>2</a:t>
            </a:r>
            <a:r>
              <a:rPr lang="en-US" sz="2500" dirty="0" smtClean="0"/>
              <a:t>: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0" indent="0">
              <a:buNone/>
            </a:pPr>
            <a:endParaRPr lang="en-US" sz="2500" dirty="0" smtClean="0"/>
          </a:p>
          <a:p>
            <a:pPr marL="0" indent="0">
              <a:buNone/>
            </a:pPr>
            <a:r>
              <a:rPr lang="en-US" sz="2500" dirty="0" smtClean="0"/>
              <a:t>Finally</a:t>
            </a:r>
            <a:r>
              <a:rPr lang="en-US" sz="2500" dirty="0"/>
              <a:t>, we use N(d</a:t>
            </a:r>
            <a:r>
              <a:rPr lang="en-US" sz="2500" baseline="-25000" dirty="0"/>
              <a:t>1</a:t>
            </a:r>
            <a:r>
              <a:rPr lang="en-US" sz="2500" dirty="0"/>
              <a:t>) and N(d</a:t>
            </a:r>
            <a:r>
              <a:rPr lang="en-US" sz="2500" baseline="-25000" dirty="0"/>
              <a:t>2</a:t>
            </a:r>
            <a:r>
              <a:rPr lang="en-US" sz="2500" dirty="0"/>
              <a:t>) to value the call: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45394612"/>
              </p:ext>
            </p:extLst>
          </p:nvPr>
        </p:nvGraphicFramePr>
        <p:xfrm>
          <a:off x="2962377" y="1733602"/>
          <a:ext cx="5573140" cy="557314"/>
        </p:xfrm>
        <a:graphic>
          <a:graphicData uri="http://schemas.openxmlformats.org/presentationml/2006/ole">
            <p:oleObj spid="_x0000_s18434" name="Equation" r:id="rId3" imgW="2413000" imgH="2413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98162815"/>
              </p:ext>
            </p:extLst>
          </p:nvPr>
        </p:nvGraphicFramePr>
        <p:xfrm>
          <a:off x="3716594" y="3360840"/>
          <a:ext cx="4738970" cy="965430"/>
        </p:xfrm>
        <a:graphic>
          <a:graphicData uri="http://schemas.openxmlformats.org/presentationml/2006/ole">
            <p:oleObj spid="_x0000_s18435" name="Equation" r:id="rId4" imgW="1892300" imgH="4572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6059275"/>
              </p:ext>
            </p:extLst>
          </p:nvPr>
        </p:nvGraphicFramePr>
        <p:xfrm>
          <a:off x="3094088" y="5209941"/>
          <a:ext cx="5076519" cy="889107"/>
        </p:xfrm>
        <a:graphic>
          <a:graphicData uri="http://schemas.openxmlformats.org/presentationml/2006/ole">
            <p:oleObj spid="_x0000_s18436" name="Equation" r:id="rId5" imgW="2247900" imgH="3937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4516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Put-Call Parity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Call and put Payoff functions: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 smtClean="0"/>
          </a:p>
          <a:p>
            <a:pPr algn="ctr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MAX[0, X –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Subtract and re-write:</a:t>
            </a:r>
          </a:p>
          <a:p>
            <a:pPr algn="ctr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MAX[0,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- X] - MAX[0, X –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] =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- X</a:t>
            </a:r>
          </a:p>
          <a:p>
            <a:pPr algn="ctr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+ X –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3962400" y="2106386"/>
          <a:ext cx="4368800" cy="533400"/>
        </p:xfrm>
        <a:graphic>
          <a:graphicData uri="http://schemas.openxmlformats.org/presentationml/2006/ole">
            <p:oleObj spid="_x0000_s82946" name="Equation" r:id="rId3" imgW="1290416" imgH="218466" progId="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92177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Black-Scholes Model: A Simple Numerical Illustration </a:t>
            </a:r>
            <a:r>
              <a:rPr lang="en-US" sz="2800" b="1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500" dirty="0"/>
              <a:t>Since the 7.958 value of the call exceeds its 7.00 market price, the call represents a good purchase. Next, we use the put-call parity relation to find the value of the put as follows:</a:t>
            </a:r>
          </a:p>
          <a:p>
            <a:pPr marL="0" indent="0">
              <a:buNone/>
            </a:pPr>
            <a:r>
              <a:rPr lang="en-US" sz="2500" i="1" dirty="0" smtClean="0"/>
              <a:t>		</a:t>
            </a:r>
          </a:p>
          <a:p>
            <a:pPr marL="0" indent="0">
              <a:buNone/>
            </a:pPr>
            <a:r>
              <a:rPr lang="en-US" sz="2500" i="1" dirty="0"/>
              <a:t>	</a:t>
            </a:r>
            <a:r>
              <a:rPr lang="en-US" sz="2500" i="1" dirty="0" smtClean="0"/>
              <a:t>		p</a:t>
            </a:r>
            <a:r>
              <a:rPr lang="en-US" sz="2500" i="1" baseline="-25000" dirty="0" smtClean="0"/>
              <a:t>0</a:t>
            </a:r>
            <a:r>
              <a:rPr lang="en-US" sz="2500" i="1" dirty="0" smtClean="0"/>
              <a:t> </a:t>
            </a:r>
            <a:r>
              <a:rPr lang="en-US" sz="2500" i="1" dirty="0"/>
              <a:t>= c</a:t>
            </a:r>
            <a:r>
              <a:rPr lang="en-US" sz="2500" i="1" baseline="-25000" dirty="0"/>
              <a:t>0</a:t>
            </a:r>
            <a:r>
              <a:rPr lang="en-US" sz="2500" i="1" dirty="0"/>
              <a:t>  + </a:t>
            </a:r>
            <a:r>
              <a:rPr lang="en-US" sz="2500" i="1" dirty="0" err="1"/>
              <a:t>Xe</a:t>
            </a:r>
            <a:r>
              <a:rPr lang="en-US" sz="2500" i="1" baseline="30000" dirty="0" err="1"/>
              <a:t>-rT</a:t>
            </a:r>
            <a:r>
              <a:rPr lang="en-US" sz="2500" i="1" dirty="0"/>
              <a:t> - </a:t>
            </a:r>
            <a:r>
              <a:rPr lang="en-US" sz="2500" i="1" dirty="0" smtClean="0"/>
              <a:t>S</a:t>
            </a:r>
            <a:r>
              <a:rPr lang="en-US" sz="2500" i="1" baseline="-25000" dirty="0" smtClean="0"/>
              <a:t>0</a:t>
            </a:r>
          </a:p>
          <a:p>
            <a:pPr marL="0" indent="0">
              <a:buNone/>
            </a:pPr>
            <a:r>
              <a:rPr lang="en-US" sz="2500" i="1" dirty="0" smtClean="0"/>
              <a:t>			p</a:t>
            </a:r>
            <a:r>
              <a:rPr lang="en-US" sz="2500" baseline="-25000" dirty="0" smtClean="0"/>
              <a:t>0</a:t>
            </a:r>
            <a:r>
              <a:rPr lang="en-US" sz="2500" dirty="0" smtClean="0"/>
              <a:t> </a:t>
            </a:r>
            <a:r>
              <a:rPr lang="en-US" sz="2500" dirty="0"/>
              <a:t>= 7.958 + 80(.9512) - 75 = 9.054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3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C. Implied </a:t>
            </a:r>
            <a:r>
              <a:rPr lang="en-US" b="1" dirty="0"/>
              <a:t>Volatility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79200" cy="4765597"/>
          </a:xfrm>
        </p:spPr>
        <p:txBody>
          <a:bodyPr>
            <a:normAutofit fontScale="85000" lnSpcReduction="10000"/>
          </a:bodyPr>
          <a:lstStyle/>
          <a:p>
            <a:pPr marL="0" indent="0"/>
            <a:r>
              <a:rPr lang="en-US" sz="2900" dirty="0" smtClean="0"/>
              <a:t>4 </a:t>
            </a:r>
            <a:r>
              <a:rPr lang="en-US" sz="2900" dirty="0"/>
              <a:t>of </a:t>
            </a:r>
            <a:r>
              <a:rPr lang="en-US" sz="2900" dirty="0" smtClean="0"/>
              <a:t>5 </a:t>
            </a:r>
            <a:r>
              <a:rPr lang="en-US" sz="2900" dirty="0"/>
              <a:t>inputs required </a:t>
            </a:r>
            <a:r>
              <a:rPr lang="en-US" sz="2900" dirty="0" smtClean="0"/>
              <a:t>for Black-</a:t>
            </a:r>
            <a:r>
              <a:rPr lang="en-US" sz="2900" dirty="0" err="1" smtClean="0"/>
              <a:t>Scholes</a:t>
            </a:r>
            <a:r>
              <a:rPr lang="en-US" sz="2900" dirty="0" smtClean="0"/>
              <a:t> </a:t>
            </a:r>
            <a:r>
              <a:rPr lang="en-US" sz="2900" dirty="0"/>
              <a:t>model are easily observed. </a:t>
            </a:r>
            <a:endParaRPr lang="en-US" sz="2900" dirty="0" smtClean="0"/>
          </a:p>
          <a:p>
            <a:pPr marL="0" indent="0"/>
            <a:r>
              <a:rPr lang="en-US" sz="2900" i="1" dirty="0" smtClean="0"/>
              <a:t>X</a:t>
            </a:r>
            <a:r>
              <a:rPr lang="en-US" sz="2900" dirty="0" smtClean="0"/>
              <a:t> and </a:t>
            </a:r>
            <a:r>
              <a:rPr lang="en-US" sz="2900" i="1" dirty="0" smtClean="0"/>
              <a:t>T</a:t>
            </a:r>
            <a:r>
              <a:rPr lang="en-US" sz="2900" dirty="0" smtClean="0"/>
              <a:t> </a:t>
            </a:r>
            <a:r>
              <a:rPr lang="en-US" sz="2900" dirty="0"/>
              <a:t>are defined by the option contract. </a:t>
            </a:r>
            <a:endParaRPr lang="en-US" sz="2900" dirty="0" smtClean="0"/>
          </a:p>
          <a:p>
            <a:pPr marL="0" indent="0"/>
            <a:r>
              <a:rPr lang="en-US" sz="2900" i="1" dirty="0" smtClean="0"/>
              <a:t>r</a:t>
            </a:r>
            <a:r>
              <a:rPr lang="en-US" sz="2900" dirty="0" smtClean="0"/>
              <a:t> and </a:t>
            </a:r>
            <a:r>
              <a:rPr lang="en-US" sz="2900" i="1" dirty="0" smtClean="0"/>
              <a:t>S</a:t>
            </a:r>
            <a:r>
              <a:rPr lang="en-US" sz="1900" dirty="0" smtClean="0"/>
              <a:t>0</a:t>
            </a:r>
            <a:r>
              <a:rPr lang="en-US" sz="2900" dirty="0" smtClean="0"/>
              <a:t> </a:t>
            </a:r>
            <a:r>
              <a:rPr lang="en-US" sz="2900" dirty="0"/>
              <a:t>are based on current quotes. </a:t>
            </a:r>
            <a:endParaRPr lang="en-US" sz="2900" dirty="0" smtClean="0"/>
          </a:p>
          <a:p>
            <a:pPr marL="0" indent="0"/>
            <a:r>
              <a:rPr lang="en-US" sz="2900" dirty="0" smtClean="0"/>
              <a:t>Only </a:t>
            </a:r>
            <a:r>
              <a:rPr lang="en-US" sz="2900" i="1" dirty="0" smtClean="0">
                <a:sym typeface="Symbol"/>
              </a:rPr>
              <a:t></a:t>
            </a:r>
            <a:r>
              <a:rPr lang="en-US" sz="2900" dirty="0" smtClean="0">
                <a:sym typeface="Symbol"/>
              </a:rPr>
              <a:t>, </a:t>
            </a:r>
            <a:r>
              <a:rPr lang="en-US" sz="2900" dirty="0" smtClean="0"/>
              <a:t>the </a:t>
            </a:r>
            <a:r>
              <a:rPr lang="en-US" sz="2900" dirty="0"/>
              <a:t>underlying stock return volatility during the life of the </a:t>
            </a:r>
            <a:r>
              <a:rPr lang="en-US" sz="2900" dirty="0" smtClean="0"/>
              <a:t>option, </a:t>
            </a:r>
            <a:r>
              <a:rPr lang="en-US" sz="2900" dirty="0"/>
              <a:t>cannot be observed. </a:t>
            </a:r>
            <a:endParaRPr lang="en-US" sz="2900" dirty="0" smtClean="0"/>
          </a:p>
          <a:p>
            <a:pPr marL="0" indent="0"/>
            <a:r>
              <a:rPr lang="en-US" sz="2900" dirty="0" smtClean="0"/>
              <a:t>Thus, we </a:t>
            </a:r>
            <a:r>
              <a:rPr lang="en-US" sz="2900" dirty="0"/>
              <a:t>often employ a traditional sample </a:t>
            </a:r>
            <a:r>
              <a:rPr lang="en-US" sz="2900" dirty="0" smtClean="0"/>
              <a:t>estimator </a:t>
            </a:r>
            <a:r>
              <a:rPr lang="en-US" sz="2900" dirty="0"/>
              <a:t>for return variance</a:t>
            </a:r>
            <a:r>
              <a:rPr lang="en-US" sz="2900" dirty="0" smtClean="0"/>
              <a:t>:</a:t>
            </a:r>
          </a:p>
          <a:p>
            <a:pPr marL="0" indent="0"/>
            <a:endParaRPr lang="en-US" dirty="0"/>
          </a:p>
          <a:p>
            <a:pPr marL="0" indent="0" algn="ctr">
              <a:buNone/>
            </a:pP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i="1" dirty="0" err="1"/>
              <a:t>Var</a:t>
            </a:r>
            <a:r>
              <a:rPr lang="en-US" dirty="0"/>
              <a:t>[</a:t>
            </a:r>
            <a:r>
              <a:rPr lang="en-US" i="1" dirty="0" err="1"/>
              <a:t>r</a:t>
            </a:r>
            <a:r>
              <a:rPr lang="en-US" i="1" baseline="-25000" dirty="0" err="1"/>
              <a:t>t</a:t>
            </a:r>
            <a:r>
              <a:rPr lang="en-US" dirty="0"/>
              <a:t>] = </a:t>
            </a:r>
            <a:r>
              <a:rPr lang="en-US" i="1" dirty="0" err="1"/>
              <a:t>Var</a:t>
            </a:r>
            <a:r>
              <a:rPr lang="en-US" dirty="0"/>
              <a:t>[</a:t>
            </a:r>
            <a:r>
              <a:rPr lang="en-US" i="1" dirty="0" err="1"/>
              <a:t>lnS</a:t>
            </a:r>
            <a:r>
              <a:rPr lang="en-US" i="1" baseline="-25000" dirty="0" err="1"/>
              <a:t>t</a:t>
            </a:r>
            <a:r>
              <a:rPr lang="en-US" i="1" dirty="0"/>
              <a:t> -</a:t>
            </a:r>
            <a:r>
              <a:rPr lang="en-US" dirty="0"/>
              <a:t> </a:t>
            </a:r>
            <a:r>
              <a:rPr lang="en-US" i="1" dirty="0"/>
              <a:t>lnS</a:t>
            </a:r>
            <a:r>
              <a:rPr lang="en-US" i="1" baseline="-25000" dirty="0"/>
              <a:t>t-1</a:t>
            </a:r>
            <a:r>
              <a:rPr lang="en-US" dirty="0" smtClean="0"/>
              <a:t>]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900" dirty="0" smtClean="0"/>
              <a:t>The </a:t>
            </a:r>
            <a:r>
              <a:rPr lang="en-US" sz="2900" dirty="0"/>
              <a:t>difficulty with this procedure is that it requires that we assume that underlying security return variance is stable over time; more specifically, that future variances equal or can be estimated from historical variances.</a:t>
            </a:r>
          </a:p>
        </p:txBody>
      </p:sp>
    </p:spTree>
    <p:extLst>
      <p:ext uri="{BB962C8B-B14F-4D97-AF65-F5344CB8AC3E}">
        <p14:creationId xmlns:p14="http://schemas.microsoft.com/office/powerpoint/2010/main" xmlns="" val="36405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Implied </a:t>
            </a:r>
            <a:r>
              <a:rPr lang="en-US" b="1" dirty="0" smtClean="0"/>
              <a:t>Volatility</a:t>
            </a:r>
            <a:r>
              <a:rPr lang="en-US" sz="4400" b="1" dirty="0" smtClean="0"/>
              <a:t> </a:t>
            </a:r>
            <a:r>
              <a:rPr lang="en-US" sz="3600" b="1" dirty="0" smtClean="0"/>
              <a:t>is Based on Market Prices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en-US" dirty="0"/>
              <a:t>An alternative procedure first suggested by </a:t>
            </a:r>
            <a:r>
              <a:rPr lang="en-US" dirty="0" err="1"/>
              <a:t>Latane</a:t>
            </a:r>
            <a:r>
              <a:rPr lang="en-US" dirty="0"/>
              <a:t> and </a:t>
            </a:r>
            <a:r>
              <a:rPr lang="en-US" dirty="0" err="1"/>
              <a:t>Rendleman</a:t>
            </a:r>
            <a:r>
              <a:rPr lang="en-US" dirty="0"/>
              <a:t> [1976] is based on market prices of options that might be used to imply variance estimates. </a:t>
            </a:r>
            <a:endParaRPr lang="en-US" dirty="0" smtClean="0"/>
          </a:p>
          <a:p>
            <a:pPr marL="0" indent="0"/>
            <a:r>
              <a:rPr lang="en-US" dirty="0" smtClean="0"/>
              <a:t>The </a:t>
            </a:r>
            <a:r>
              <a:rPr lang="en-US" dirty="0"/>
              <a:t>Black-Scholes Option Pricing Model might provide an excellent means to estimate underlying stock variances if the market prices of one or more relevant calls and puts are known. </a:t>
            </a:r>
            <a:endParaRPr lang="en-US" dirty="0" smtClean="0"/>
          </a:p>
          <a:p>
            <a:pPr marL="0" indent="0"/>
            <a:r>
              <a:rPr lang="en-US" dirty="0" smtClean="0"/>
              <a:t>Essentially</a:t>
            </a:r>
            <a:r>
              <a:rPr lang="en-US" dirty="0"/>
              <a:t>, this procedure determines market estimates for underlying stock variance based on known market prices for options on the underlying securities. </a:t>
            </a:r>
            <a:endParaRPr lang="en-US" dirty="0" smtClean="0"/>
          </a:p>
          <a:p>
            <a:pPr marL="0" indent="0"/>
            <a:r>
              <a:rPr lang="en-US" dirty="0" smtClean="0"/>
              <a:t>When </a:t>
            </a:r>
            <a:r>
              <a:rPr lang="en-US" dirty="0"/>
              <a:t>we use this procedure, we assume that the market reveals its estimate of volatility through the market prices of options.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1183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A.  Preliminaries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Here, we build on the mathematics of the last chapter to derive the Black-Scholes option pricing model.</a:t>
            </a:r>
          </a:p>
          <a:p>
            <a:r>
              <a:rPr lang="en-US" dirty="0" smtClean="0"/>
              <a:t>We will employ the analytical approach of Black and Scholes themselves, where the option value is the solution to the appropriate boundary value problem.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Implied </a:t>
            </a:r>
            <a:r>
              <a:rPr lang="en-US" b="1" dirty="0" smtClean="0"/>
              <a:t>Volatility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example pertaining to a six-month call currently trading for $8.20 and its underlying stock currently trading for $75: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/>
              <a:t>= .5	</a:t>
            </a:r>
            <a:r>
              <a:rPr lang="en-US" dirty="0" smtClean="0"/>
              <a:t>	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/>
              <a:t>= .</a:t>
            </a:r>
            <a:r>
              <a:rPr lang="en-US" dirty="0" smtClean="0"/>
              <a:t>10</a:t>
            </a:r>
            <a:r>
              <a:rPr lang="en-US" dirty="0"/>
              <a:t>	</a:t>
            </a:r>
            <a:r>
              <a:rPr lang="en-US" i="1" dirty="0" smtClean="0"/>
              <a:t>c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8.20	   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80	    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 75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500" dirty="0" smtClean="0"/>
              <a:t>If investors use the Black-Scholes Options Pricing Model to value calls, the following should be expected: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85427352"/>
              </p:ext>
            </p:extLst>
          </p:nvPr>
        </p:nvGraphicFramePr>
        <p:xfrm>
          <a:off x="3466435" y="4432579"/>
          <a:ext cx="4299837" cy="495505"/>
        </p:xfrm>
        <a:graphic>
          <a:graphicData uri="http://schemas.openxmlformats.org/presentationml/2006/ole">
            <p:oleObj spid="_x0000_s19458" name="Equation" r:id="rId3" imgW="1905000" imgH="22860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84304730"/>
              </p:ext>
            </p:extLst>
          </p:nvPr>
        </p:nvGraphicFramePr>
        <p:xfrm>
          <a:off x="1673638" y="4963887"/>
          <a:ext cx="3795883" cy="1299262"/>
        </p:xfrm>
        <a:graphic>
          <a:graphicData uri="http://schemas.openxmlformats.org/presentationml/2006/ole">
            <p:oleObj spid="_x0000_s19459" name="Equation" r:id="rId4" imgW="1892300" imgH="64770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7616473"/>
              </p:ext>
            </p:extLst>
          </p:nvPr>
        </p:nvGraphicFramePr>
        <p:xfrm>
          <a:off x="6601735" y="5421086"/>
          <a:ext cx="2798577" cy="690558"/>
        </p:xfrm>
        <a:graphic>
          <a:graphicData uri="http://schemas.openxmlformats.org/presentationml/2006/ole">
            <p:oleObj spid="_x0000_s19460" name="Equation" r:id="rId5" imgW="977900" imgH="2413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6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Implied </a:t>
            </a:r>
            <a:r>
              <a:rPr lang="en-US" b="1" dirty="0" smtClean="0"/>
              <a:t>Volatility: Starting the Search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en-US" dirty="0"/>
              <a:t>Unfortunately, the system of equations required to obtain an implied variance has no closed form solution. </a:t>
            </a:r>
            <a:endParaRPr lang="en-US" dirty="0" smtClean="0"/>
          </a:p>
          <a:p>
            <a:pPr marL="0" indent="0"/>
            <a:r>
              <a:rPr lang="en-US" dirty="0" smtClean="0"/>
              <a:t>That </a:t>
            </a:r>
            <a:r>
              <a:rPr lang="en-US" dirty="0"/>
              <a:t>is, we will be unable to solve this equation set explicitly for standard deviation; we must search, iterate and substitute for a solution. </a:t>
            </a:r>
            <a:endParaRPr lang="en-US" dirty="0" smtClean="0"/>
          </a:p>
          <a:p>
            <a:pPr marL="0" indent="0"/>
            <a:r>
              <a:rPr lang="en-US" dirty="0" smtClean="0"/>
              <a:t>One </a:t>
            </a:r>
            <a:r>
              <a:rPr lang="en-US" dirty="0"/>
              <a:t>can substitute trial values for </a:t>
            </a:r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 until she finds one that solves the system. </a:t>
            </a:r>
            <a:endParaRPr lang="en-US" dirty="0" smtClean="0"/>
          </a:p>
          <a:p>
            <a:pPr marL="0" indent="0"/>
            <a:r>
              <a:rPr lang="en-US" dirty="0" smtClean="0"/>
              <a:t>A </a:t>
            </a:r>
            <a:r>
              <a:rPr lang="en-US" dirty="0"/>
              <a:t>significant amount of time can be saved by using one of several well-known numerical search procedures such as the Method of Bisection or the Newton-Raphson Method</a:t>
            </a:r>
          </a:p>
        </p:txBody>
      </p:sp>
    </p:spTree>
    <p:extLst>
      <p:ext uri="{BB962C8B-B14F-4D97-AF65-F5344CB8AC3E}">
        <p14:creationId xmlns:p14="http://schemas.microsoft.com/office/powerpoint/2010/main" xmlns="" val="359229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Method </a:t>
            </a:r>
            <a:r>
              <a:rPr lang="en-US" b="1" dirty="0" smtClean="0"/>
              <a:t>Of </a:t>
            </a:r>
            <a:r>
              <a:rPr lang="en-US" b="1" dirty="0"/>
              <a:t>Bisection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745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seek to solve the above system of equations for </a:t>
            </a:r>
            <a:r>
              <a:rPr lang="en-US" i="1" dirty="0">
                <a:sym typeface="Symbol" panose="05050102010706020507" pitchFamily="18" charset="2"/>
              </a:rPr>
              <a:t></a:t>
            </a:r>
            <a:r>
              <a:rPr lang="en-US" dirty="0"/>
              <a:t>. This is equivalent to solving for the root of: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*) = 0 = 75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) – 80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i="1" dirty="0"/>
              <a:t>e</a:t>
            </a:r>
            <a:r>
              <a:rPr lang="en-US" baseline="30000" dirty="0"/>
              <a:t>-.1</a:t>
            </a:r>
            <a:r>
              <a:rPr lang="en-US" baseline="30000" dirty="0">
                <a:sym typeface="Symbol" panose="05050102010706020507" pitchFamily="18" charset="2"/>
              </a:rPr>
              <a:t></a:t>
            </a:r>
            <a:r>
              <a:rPr lang="en-US" baseline="30000" dirty="0"/>
              <a:t>.5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) - 8.20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based on equations above for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exists no closed form solution for </a:t>
            </a:r>
            <a:r>
              <a:rPr lang="en-US" i="1" dirty="0">
                <a:sym typeface="Symbol" panose="05050102010706020507" pitchFamily="18" charset="2"/>
              </a:rPr>
              <a:t></a:t>
            </a:r>
            <a:r>
              <a:rPr lang="en-US" dirty="0"/>
              <a:t>. Thus, we will use the Method of Bisection to search for a solution.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91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Method Of Bisection: Starting the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We first arbitrarily select endpoints for our range of guesses, such as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=.2 and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=.5 so that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) = -4.46788 &lt; 0 and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) = 1.860465 &gt; 0. </a:t>
            </a:r>
          </a:p>
          <a:p>
            <a:pPr marL="0" indent="0"/>
            <a:r>
              <a:rPr lang="en-US" dirty="0" smtClean="0"/>
              <a:t>Since these endpoints result in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dirty="0" smtClean="0"/>
              <a:t>) with opposite signs, our first iteration will be in the middle: </a:t>
            </a: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baseline="-25000" dirty="0" smtClean="0"/>
              <a:t>1 </a:t>
            </a:r>
            <a:r>
              <a:rPr lang="en-US" dirty="0" smtClean="0"/>
              <a:t>= .5(.2+.5) = .35. </a:t>
            </a:r>
          </a:p>
          <a:p>
            <a:pPr marL="0" indent="0"/>
            <a:r>
              <a:rPr lang="en-US" dirty="0" smtClean="0"/>
              <a:t>We find that this estimate for </a:t>
            </a: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dirty="0" smtClean="0"/>
              <a:t> results in a value of -1.29619 for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dirty="0" smtClean="0"/>
              <a:t>). Since this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dirty="0" smtClean="0"/>
              <a:t>) is negative, we know that </a:t>
            </a: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dirty="0" smtClean="0"/>
              <a:t>* is in the segment b</a:t>
            </a:r>
            <a:r>
              <a:rPr lang="en-US" baseline="-25000" dirty="0" smtClean="0"/>
              <a:t>2</a:t>
            </a:r>
            <a:r>
              <a:rPr lang="en-US" dirty="0" smtClean="0"/>
              <a:t>=.35 and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=.5. </a:t>
            </a:r>
          </a:p>
          <a:p>
            <a:pPr marL="0" indent="0"/>
            <a:r>
              <a:rPr lang="en-US" dirty="0" smtClean="0"/>
              <a:t>Moving to Row </a:t>
            </a:r>
            <a:r>
              <a:rPr lang="en-US" i="1" dirty="0" smtClean="0"/>
              <a:t>n</a:t>
            </a:r>
            <a:r>
              <a:rPr lang="en-US" dirty="0" smtClean="0"/>
              <a:t>=2 on the next slide, we repeat the iteration process, finding after 16 iterations that </a:t>
            </a:r>
            <a:r>
              <a:rPr lang="en-US" i="1" dirty="0" smtClean="0">
                <a:sym typeface="Symbol" panose="05050102010706020507" pitchFamily="18" charset="2"/>
              </a:rPr>
              <a:t></a:t>
            </a:r>
            <a:r>
              <a:rPr lang="en-US" dirty="0" smtClean="0"/>
              <a:t>*=.41146. Table 1 details the process of iteration.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Method Of </a:t>
            </a:r>
            <a:r>
              <a:rPr lang="en-US" b="1" dirty="0" smtClean="0"/>
              <a:t>Bisection: Iterations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289957"/>
            <a:ext cx="11338560" cy="51271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endParaRPr lang="en-US" sz="1900" b="1" dirty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		Using </a:t>
            </a:r>
            <a:r>
              <a:rPr lang="en-US" sz="1900" b="1" dirty="0"/>
              <a:t>the Bisection Method to Estimate Implied Volatility</a:t>
            </a:r>
            <a:endParaRPr lang="en-US" sz="19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5129" y="1387930"/>
            <a:ext cx="8898638" cy="486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663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Newton-Raphson </a:t>
            </a:r>
            <a:r>
              <a:rPr lang="en-US" b="1" dirty="0"/>
              <a:t>Method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The Newton-Raphson Method can also be used to more efficiently iterate for an implied volatility. We will solve for the implied standard deviation in our illustration using the Newton-Raphson Method to find the root of the equation: </a:t>
                </a:r>
                <a:r>
                  <a:rPr lang="en-US" i="1" dirty="0"/>
                  <a:t>f</a:t>
                </a:r>
                <a:r>
                  <a:rPr lang="en-US" dirty="0"/>
                  <a:t>(σ) =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0</a:t>
                </a:r>
                <a:r>
                  <a:rPr lang="en-US" i="1" dirty="0"/>
                  <a:t>N</a:t>
                </a:r>
                <a:r>
                  <a:rPr lang="en-US" i="1" baseline="-25000" dirty="0"/>
                  <a:t> </a:t>
                </a:r>
                <a:r>
                  <a:rPr lang="en-US" dirty="0"/>
                  <a:t>(</a:t>
                </a:r>
                <a:r>
                  <a:rPr lang="en-US" i="1" dirty="0"/>
                  <a:t>d</a:t>
                </a:r>
                <a:r>
                  <a:rPr lang="en-US" baseline="-25000" dirty="0"/>
                  <a:t>1</a:t>
                </a:r>
                <a:r>
                  <a:rPr lang="en-US" dirty="0"/>
                  <a:t>) ‑ </a:t>
                </a:r>
                <a:r>
                  <a:rPr lang="en-US" i="1" dirty="0" err="1"/>
                  <a:t>Xe</a:t>
                </a:r>
                <a:r>
                  <a:rPr lang="en-US" baseline="30000" dirty="0" err="1"/>
                  <a:t>‑rT</a:t>
                </a:r>
                <a:r>
                  <a:rPr lang="en-US" i="1" dirty="0" err="1"/>
                  <a:t>N</a:t>
                </a:r>
                <a:r>
                  <a:rPr lang="en-US" dirty="0"/>
                  <a:t>(</a:t>
                </a:r>
                <a:r>
                  <a:rPr lang="en-US" i="1" dirty="0"/>
                  <a:t>d</a:t>
                </a:r>
                <a:r>
                  <a:rPr lang="en-US" baseline="-25000" dirty="0"/>
                  <a:t>2</a:t>
                </a:r>
                <a:r>
                  <a:rPr lang="en-US" dirty="0"/>
                  <a:t>) - </a:t>
                </a:r>
                <a:r>
                  <a:rPr lang="en-US" i="1" dirty="0"/>
                  <a:t>c</a:t>
                </a:r>
                <a:r>
                  <a:rPr lang="en-US" i="1" baseline="-25000" dirty="0"/>
                  <a:t>0</a:t>
                </a:r>
                <a:r>
                  <a:rPr lang="en-US" dirty="0"/>
                  <a:t>. The Newton Raphson Method estimates the root of an equation f(σ) =0 by using the formula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/>
                  <a:t>One starts with some initial rough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for the root, then repeatedly applying the formula above, iterating until the desired accuracy is </a:t>
                </a:r>
                <a:r>
                  <a:rPr lang="en-US" dirty="0" smtClean="0"/>
                  <a:t>obtained</a:t>
                </a:r>
                <a:r>
                  <a:rPr lang="en-U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.</a:t>
                </a:r>
                <a:endParaRPr lang="en-US" dirty="0">
                  <a:solidFill>
                    <a:schemeClr val="accent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 cstate="print"/>
                <a:stretch>
                  <a:fillRect l="-860" t="-1200" r="-1129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4013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Newton-Raphson </a:t>
            </a:r>
            <a:r>
              <a:rPr lang="en-US" b="1" dirty="0" smtClean="0"/>
              <a:t>Method : Vega and First Attempt</a:t>
            </a:r>
            <a:endParaRPr lang="en-US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824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For our example, we arbitrarily choose an initial trial solution of σ = </a:t>
            </a:r>
            <a:r>
              <a:rPr lang="en-US" i="1" dirty="0" smtClean="0"/>
              <a:t>σ</a:t>
            </a:r>
            <a:r>
              <a:rPr lang="en-US" baseline="-25000" dirty="0" smtClean="0"/>
              <a:t>0</a:t>
            </a:r>
            <a:r>
              <a:rPr lang="en-US" dirty="0" smtClean="0"/>
              <a:t> = .6. First, we need the derivative of </a:t>
            </a:r>
            <a:r>
              <a:rPr lang="en-US" i="1" dirty="0" smtClean="0"/>
              <a:t>f</a:t>
            </a:r>
            <a:r>
              <a:rPr lang="en-US" dirty="0" smtClean="0"/>
              <a:t>(σ) with respect to the underlying stock return standard deviation σ. Since we are treating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as a given constant, differentiating this function is equivalent to differentiating the call function </a:t>
            </a:r>
            <a:r>
              <a:rPr lang="en-US" i="1" dirty="0" smtClean="0"/>
              <a:t>c = S</a:t>
            </a:r>
            <a:r>
              <a:rPr lang="en-US" i="1" baseline="-25000" dirty="0" smtClean="0"/>
              <a:t>0</a:t>
            </a:r>
            <a:r>
              <a:rPr lang="en-US" i="1" dirty="0" smtClean="0"/>
              <a:t>N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)‑</a:t>
            </a:r>
            <a:r>
              <a:rPr lang="en-US" i="1" dirty="0" err="1" smtClean="0"/>
              <a:t>Xe</a:t>
            </a:r>
            <a:r>
              <a:rPr lang="en-US" baseline="30000" dirty="0" err="1" smtClean="0"/>
              <a:t>‑rT</a:t>
            </a:r>
            <a:r>
              <a:rPr lang="en-US" i="1" dirty="0" err="1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) with respect to σ.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selected </a:t>
            </a:r>
            <a:r>
              <a:rPr lang="en-US" dirty="0"/>
              <a:t>initial trial solution of </a:t>
            </a:r>
            <a:r>
              <a:rPr lang="en-US" i="1" dirty="0"/>
              <a:t>σ</a:t>
            </a:r>
            <a:r>
              <a:rPr lang="en-US" baseline="-25000" dirty="0"/>
              <a:t>0</a:t>
            </a:r>
            <a:r>
              <a:rPr lang="en-US" dirty="0"/>
              <a:t> = .6. We see from Table 2 that this standard deviation results in a value of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>
                <a:sym typeface="Symbol" panose="05050102010706020507" pitchFamily="18" charset="2"/>
              </a:rPr>
              <a:t></a:t>
            </a:r>
            <a:r>
              <a:rPr lang="en-US" baseline="-25000" dirty="0"/>
              <a:t>0</a:t>
            </a:r>
            <a:r>
              <a:rPr lang="en-US" dirty="0"/>
              <a:t>) = 3.95012, implying a variance estimate that is too high. Substituting .6 into Equation 3 for </a:t>
            </a:r>
            <a:r>
              <a:rPr lang="en-US" i="1" dirty="0">
                <a:sym typeface="Symbol" panose="05050102010706020507" pitchFamily="18" charset="2"/>
              </a:rPr>
              <a:t></a:t>
            </a:r>
            <a:r>
              <a:rPr lang="en-US" baseline="-25000" dirty="0"/>
              <a:t>0</a:t>
            </a:r>
            <a:r>
              <a:rPr lang="en-US" dirty="0"/>
              <a:t>, we find that </a:t>
            </a:r>
            <a:r>
              <a:rPr lang="en-US" i="1" dirty="0"/>
              <a:t>f '</a:t>
            </a:r>
            <a:r>
              <a:rPr lang="en-US" dirty="0"/>
              <a:t>(</a:t>
            </a:r>
            <a:r>
              <a:rPr lang="en-US" i="1" dirty="0"/>
              <a:t>σ</a:t>
            </a:r>
            <a:r>
              <a:rPr lang="en-US" baseline="-25000" dirty="0"/>
              <a:t>0</a:t>
            </a:r>
            <a:r>
              <a:rPr lang="en-US" dirty="0"/>
              <a:t>) = 20.82509. Thus, our second trial value for </a:t>
            </a:r>
            <a:r>
              <a:rPr lang="en-US" i="1" dirty="0"/>
              <a:t>σ</a:t>
            </a:r>
            <a:r>
              <a:rPr lang="en-US" dirty="0"/>
              <a:t> is determined by: </a:t>
            </a:r>
            <a:r>
              <a:rPr lang="en-US" i="1" dirty="0">
                <a:sym typeface="Symbol" panose="05050102010706020507" pitchFamily="18" charset="2"/>
              </a:rPr>
              <a:t>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dirty="0"/>
              <a:t> </a:t>
            </a:r>
            <a:r>
              <a:rPr lang="en-US" i="1" dirty="0">
                <a:sym typeface="Symbol" panose="05050102010706020507" pitchFamily="18" charset="2"/>
              </a:rPr>
              <a:t></a:t>
            </a:r>
            <a:r>
              <a:rPr lang="en-US" baseline="-25000" dirty="0"/>
              <a:t>0</a:t>
            </a:r>
            <a:r>
              <a:rPr lang="en-US" dirty="0"/>
              <a:t> - (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σ</a:t>
            </a:r>
            <a:r>
              <a:rPr lang="en-US" baseline="-25000" dirty="0"/>
              <a:t>0</a:t>
            </a:r>
            <a:r>
              <a:rPr lang="en-US" dirty="0"/>
              <a:t>) ÷ </a:t>
            </a:r>
            <a:r>
              <a:rPr lang="en-US" i="1" dirty="0"/>
              <a:t>f '</a:t>
            </a:r>
            <a:r>
              <a:rPr lang="en-US" dirty="0"/>
              <a:t>(</a:t>
            </a:r>
            <a:r>
              <a:rPr lang="en-US" i="1" dirty="0"/>
              <a:t>σ</a:t>
            </a:r>
            <a:r>
              <a:rPr lang="en-US" baseline="-25000" dirty="0"/>
              <a:t>0</a:t>
            </a:r>
            <a:r>
              <a:rPr lang="en-US" dirty="0"/>
              <a:t>)) = .6 - (3.95012 ÷ 20.82509) = .41032. This process continues until we converge to a solution of approximately .41147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8051003"/>
              </p:ext>
            </p:extLst>
          </p:nvPr>
        </p:nvGraphicFramePr>
        <p:xfrm>
          <a:off x="4204313" y="3116982"/>
          <a:ext cx="2697931" cy="822360"/>
        </p:xfrm>
        <a:graphic>
          <a:graphicData uri="http://schemas.openxmlformats.org/presentationml/2006/ole">
            <p:oleObj spid="_x0000_s20482" name="Equation" r:id="rId3" imgW="1384300" imgH="4699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8130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Newton-</a:t>
            </a:r>
            <a:r>
              <a:rPr lang="en-US" sz="3600" b="1" dirty="0" err="1"/>
              <a:t>Raphson</a:t>
            </a:r>
            <a:r>
              <a:rPr lang="en-US" sz="3600" b="1" dirty="0"/>
              <a:t> </a:t>
            </a:r>
            <a:r>
              <a:rPr lang="en-US" sz="3600" b="1" dirty="0" smtClean="0"/>
              <a:t>Method: Iterations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8301" y="2300427"/>
            <a:ext cx="14691354" cy="27777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39755" y="5431444"/>
            <a:ext cx="10930960" cy="904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Notice that the rate of convergence in this example is much faster when using the Newton-Raphson Method than when using the Method of Bisection.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1029" y="5173657"/>
            <a:ext cx="10100305" cy="30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57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Smiles and Smirks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en-US" dirty="0"/>
              <a:t>We see that with an appropriate iteration methodology, solving for implied volatility is not a difficult matter. </a:t>
            </a:r>
            <a:endParaRPr lang="en-US" dirty="0" smtClean="0"/>
          </a:p>
          <a:p>
            <a:pPr marL="0" indent="0"/>
            <a:r>
              <a:rPr lang="en-US" dirty="0" smtClean="0"/>
              <a:t>However</a:t>
            </a:r>
            <a:r>
              <a:rPr lang="en-US" dirty="0"/>
              <a:t>, another difficulty arising with implied variance estimates results from the fact that there will typically be more than one option trading on the same stock. </a:t>
            </a:r>
            <a:endParaRPr lang="en-US" dirty="0" smtClean="0"/>
          </a:p>
          <a:p>
            <a:pPr marL="0" indent="0"/>
            <a:r>
              <a:rPr lang="en-US" dirty="0" smtClean="0"/>
              <a:t>What </a:t>
            </a:r>
            <a:r>
              <a:rPr lang="en-US" dirty="0"/>
              <a:t>if the short- and long-term uncertainty of a stock differ? </a:t>
            </a:r>
            <a:endParaRPr lang="en-US" dirty="0" smtClean="0"/>
          </a:p>
          <a:p>
            <a:pPr marL="0" indent="0"/>
            <a:r>
              <a:rPr lang="en-US" dirty="0" smtClean="0"/>
              <a:t>Or</a:t>
            </a:r>
            <a:r>
              <a:rPr lang="en-US" dirty="0"/>
              <a:t>, what if options with different strike prices disagree on the same underlying stock volatility? </a:t>
            </a:r>
            <a:endParaRPr lang="en-US" dirty="0" smtClean="0"/>
          </a:p>
          <a:p>
            <a:pPr marL="0" indent="0"/>
            <a:r>
              <a:rPr lang="en-US" dirty="0" smtClean="0"/>
              <a:t>This </a:t>
            </a:r>
            <a:r>
              <a:rPr lang="en-US" dirty="0"/>
              <a:t>latter effect in which implied volatilities vary with respect to option exercise prices is sometimes known as the </a:t>
            </a:r>
            <a:r>
              <a:rPr lang="en-US" i="1" dirty="0"/>
              <a:t>smile or smirk effect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64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Smiles and </a:t>
            </a:r>
            <a:r>
              <a:rPr lang="en-US" b="1" dirty="0"/>
              <a:t>Smirks </a:t>
            </a:r>
            <a:r>
              <a:rPr lang="en-US" b="1" dirty="0" smtClean="0"/>
              <a:t>in the X Space</a:t>
            </a:r>
            <a:endParaRPr lang="en-US" sz="2800" dirty="0"/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604024" y="2265926"/>
            <a:ext cx="9558527" cy="34654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568" y="5640161"/>
            <a:ext cx="11230761" cy="33402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45528" y="2123314"/>
            <a:ext cx="10109230" cy="366505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00799" y="5703171"/>
            <a:ext cx="10438567" cy="3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692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Self-Financing Strategies and Portfolios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will reintroduce the self-financing replicating portfolio and how to use it to price derivatives. </a:t>
            </a:r>
          </a:p>
          <a:p>
            <a:r>
              <a:rPr lang="en-US" dirty="0" smtClean="0"/>
              <a:t>We will assume a market consisting of a stock and a riskless bond that will be used to create the portfolio.</a:t>
            </a:r>
          </a:p>
          <a:p>
            <a:r>
              <a:rPr lang="en-US" dirty="0" smtClean="0"/>
              <a:t>A portfolio (</a:t>
            </a:r>
            <a:r>
              <a:rPr lang="en-US" i="1" dirty="0" err="1" smtClean="0"/>
              <a:t>γ</a:t>
            </a:r>
            <a:r>
              <a:rPr lang="en-US" baseline="-25000" dirty="0" err="1" smtClean="0"/>
              <a:t>s,t</a:t>
            </a:r>
            <a:r>
              <a:rPr lang="en-US" baseline="-25000" dirty="0" smtClean="0"/>
              <a:t>,</a:t>
            </a:r>
            <a:r>
              <a:rPr lang="en-US" dirty="0" smtClean="0"/>
              <a:t>, </a:t>
            </a:r>
            <a:r>
              <a:rPr lang="en-US" i="1" dirty="0" err="1" smtClean="0"/>
              <a:t>γ</a:t>
            </a:r>
            <a:r>
              <a:rPr lang="en-US" baseline="-25000" dirty="0" err="1" smtClean="0"/>
              <a:t>b,t</a:t>
            </a:r>
            <a:r>
              <a:rPr lang="en-US" dirty="0" smtClean="0"/>
              <a:t>) is a </a:t>
            </a:r>
            <a:r>
              <a:rPr lang="en-US" i="1" dirty="0" smtClean="0"/>
              <a:t>self-financing replicating portfolio </a:t>
            </a:r>
            <a:r>
              <a:rPr lang="en-US" dirty="0" smtClean="0"/>
              <a:t>for the call if and only if the following two properties are satisfied:</a:t>
            </a:r>
          </a:p>
          <a:p>
            <a:r>
              <a:rPr lang="en-US" dirty="0" smtClean="0"/>
              <a:t>I                                                                    (self-financing)</a:t>
            </a:r>
          </a:p>
          <a:p>
            <a:endParaRPr lang="en-US" dirty="0" smtClean="0"/>
          </a:p>
          <a:p>
            <a:r>
              <a:rPr lang="en-US" dirty="0" smtClean="0"/>
              <a:t>II                                                                   (replicating the call)</a:t>
            </a:r>
            <a:endParaRPr lang="en-US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7786" y="4343400"/>
            <a:ext cx="4101735" cy="522514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6142" y="5192486"/>
            <a:ext cx="3804558" cy="5474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Aggregating Procedures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338942"/>
            <a:ext cx="11338560" cy="50128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methodologies for averaging implied standard deviation estimates:</a:t>
            </a:r>
          </a:p>
          <a:p>
            <a:pPr lvl="0"/>
            <a:r>
              <a:rPr lang="en-US" dirty="0" smtClean="0"/>
              <a:t>Simple average</a:t>
            </a:r>
          </a:p>
          <a:p>
            <a:pPr lvl="0"/>
            <a:r>
              <a:rPr lang="en-US" dirty="0" smtClean="0"/>
              <a:t>Weighted Average based on price sensitivities to </a:t>
            </a:r>
            <a:r>
              <a:rPr lang="en-US" i="1" dirty="0" smtClean="0">
                <a:sym typeface="Symbol"/>
              </a:rPr>
              <a:t></a:t>
            </a:r>
            <a:r>
              <a:rPr lang="en-US" dirty="0" smtClean="0"/>
              <a:t>: Calls that are more sensitive to </a:t>
            </a:r>
            <a:r>
              <a:rPr lang="en-US" i="1" dirty="0" smtClean="0">
                <a:sym typeface="Symbol"/>
              </a:rPr>
              <a:t></a:t>
            </a:r>
            <a:r>
              <a:rPr lang="en-US" dirty="0" smtClean="0"/>
              <a:t> as indicated by </a:t>
            </a:r>
            <a:r>
              <a:rPr lang="en-US" dirty="0" smtClean="0">
                <a:sym typeface="Symbol"/>
              </a:rPr>
              <a:t></a:t>
            </a:r>
            <a:r>
              <a:rPr lang="en-US" i="1" dirty="0" smtClean="0"/>
              <a:t>c</a:t>
            </a:r>
            <a:r>
              <a:rPr lang="en-US" dirty="0" smtClean="0"/>
              <a:t>/</a:t>
            </a:r>
            <a:r>
              <a:rPr lang="en-US" dirty="0" smtClean="0">
                <a:sym typeface="Symbol"/>
              </a:rPr>
              <a:t></a:t>
            </a:r>
            <a:r>
              <a:rPr lang="en-US" i="1" dirty="0" smtClean="0">
                <a:sym typeface="Symbol"/>
              </a:rPr>
              <a:t></a:t>
            </a:r>
            <a:r>
              <a:rPr lang="en-US" baseline="-25000" dirty="0" smtClean="0"/>
              <a:t> </a:t>
            </a:r>
            <a:r>
              <a:rPr lang="en-US" dirty="0" smtClean="0"/>
              <a:t>are more likely to imply a correct standard deviation estimate.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Thus, the final standard deviation estimate for a given stock based on all of the implied standard deviations from each of the call prices is:</a:t>
            </a:r>
          </a:p>
          <a:p>
            <a:r>
              <a:rPr lang="en-US" dirty="0" smtClean="0"/>
              <a:t>					 </a:t>
            </a:r>
          </a:p>
          <a:p>
            <a:endParaRPr lang="en-US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1756" y="3069771"/>
            <a:ext cx="3774059" cy="1632858"/>
          </a:xfrm>
          <a:prstGeom prst="rect">
            <a:avLst/>
          </a:prstGeom>
          <a:noFill/>
        </p:spPr>
      </p:pic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98570" y="5404757"/>
            <a:ext cx="1477108" cy="914400"/>
          </a:xfrm>
          <a:prstGeom prst="rect">
            <a:avLst/>
          </a:prstGeom>
          <a:noFill/>
        </p:spPr>
      </p:pic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D. Empirical Evidence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the Black-Scholes model do a reasonable job explaining how investors price options? </a:t>
            </a:r>
          </a:p>
          <a:p>
            <a:r>
              <a:rPr lang="en-US" dirty="0" smtClean="0"/>
              <a:t>Numerous empirical tests yield evidence on this issue, generally finding that the model does work quite well explaining the pricing structure of stock options. </a:t>
            </a:r>
          </a:p>
          <a:p>
            <a:r>
              <a:rPr lang="en-US" dirty="0" smtClean="0"/>
              <a:t>However, the tests do reveal some biases.</a:t>
            </a:r>
            <a:endParaRPr lang="en-US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Black and Scholes [1972] Tests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Black and Scholes [1972] conducted the first test of their model on OTC dividend-protected contracts.</a:t>
            </a:r>
          </a:p>
          <a:p>
            <a:r>
              <a:rPr lang="en-US" dirty="0" smtClean="0"/>
              <a:t>Using historical data, they back-tested hedge portfolios for excess returns.</a:t>
            </a:r>
          </a:p>
          <a:p>
            <a:r>
              <a:rPr lang="en-US" dirty="0" smtClean="0"/>
              <a:t>Their hedge portfolios consisted of -     shares of stock per call position.</a:t>
            </a:r>
          </a:p>
          <a:p>
            <a:r>
              <a:rPr lang="en-US" dirty="0" smtClean="0"/>
              <a:t>Excess returns on hedge portfolios were calculated as: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They found that their model worked best for medium maturity at-the-money calls.</a:t>
            </a:r>
          </a:p>
          <a:p>
            <a:r>
              <a:rPr lang="en-US" dirty="0" smtClean="0"/>
              <a:t>They found that both market prices and model prices contained information lacking in the other.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04856" y="3249385"/>
            <a:ext cx="293915" cy="604159"/>
          </a:xfrm>
          <a:prstGeom prst="rect">
            <a:avLst/>
          </a:prstGeom>
          <a:noFill/>
        </p:spPr>
      </p:pic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" y="3592286"/>
            <a:ext cx="10963532" cy="800100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/>
              <a:t>Galai</a:t>
            </a:r>
            <a:r>
              <a:rPr lang="en-US" sz="4000" b="1" dirty="0" smtClean="0"/>
              <a:t> [1977]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Galai</a:t>
            </a:r>
            <a:r>
              <a:rPr lang="en-US" dirty="0" smtClean="0"/>
              <a:t> [1977] used daily CBOE data from 4-26-1973 to 11-30-1973. </a:t>
            </a:r>
          </a:p>
          <a:p>
            <a:r>
              <a:rPr lang="en-US" dirty="0" smtClean="0"/>
              <a:t>He adjusted hedges on a daily basis with options transactions, not stock transactions like Black Scholes. </a:t>
            </a:r>
          </a:p>
          <a:p>
            <a:r>
              <a:rPr lang="en-US" dirty="0" err="1" smtClean="0"/>
              <a:t>Galai</a:t>
            </a:r>
            <a:r>
              <a:rPr lang="en-US" dirty="0" smtClean="0"/>
              <a:t> found that the Black Scholes Model resulted in significant excess returns before transactions costs but that transactions costs (at 1%) exceeded excess returns. </a:t>
            </a:r>
          </a:p>
          <a:p>
            <a:r>
              <a:rPr lang="en-US" dirty="0" smtClean="0"/>
              <a:t>His results held given changes in variances and risk-free rates, but that higher dividend yield stock options yielded lower profits. </a:t>
            </a:r>
          </a:p>
          <a:p>
            <a:r>
              <a:rPr lang="en-US" dirty="0" smtClean="0"/>
              <a:t>This result may simply reflect that Black Scholes assumes no dividends.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Bhattacharya [1980] also found that Black Scholes Model prices were appropriate most of the time. </a:t>
            </a:r>
          </a:p>
          <a:p>
            <a:r>
              <a:rPr lang="en-US" dirty="0" smtClean="0"/>
              <a:t>Bhattacharya structured hedge portfolios based on simulated Black-Scholes values and found only one significant systematic case of </a:t>
            </a:r>
            <a:r>
              <a:rPr lang="en-US" dirty="0" err="1" smtClean="0"/>
              <a:t>mis</a:t>
            </a:r>
            <a:r>
              <a:rPr lang="en-US" dirty="0" smtClean="0"/>
              <a:t>-pricing - with at the money options whose prices were too high at expiration.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MacBeth</a:t>
            </a:r>
            <a:r>
              <a:rPr lang="en-US" sz="3600" b="1" dirty="0" smtClean="0"/>
              <a:t> and </a:t>
            </a:r>
            <a:r>
              <a:rPr lang="en-US" sz="3600" b="1" dirty="0" err="1" smtClean="0"/>
              <a:t>Merville</a:t>
            </a:r>
            <a:r>
              <a:rPr lang="en-US" sz="3600" b="1" dirty="0" smtClean="0"/>
              <a:t> [1979]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841095"/>
          </a:xfrm>
        </p:spPr>
        <p:txBody>
          <a:bodyPr>
            <a:normAutofit/>
          </a:bodyPr>
          <a:lstStyle/>
          <a:p>
            <a:r>
              <a:rPr lang="en-US" dirty="0" err="1" smtClean="0"/>
              <a:t>MacBeth</a:t>
            </a:r>
            <a:r>
              <a:rPr lang="en-US" dirty="0" smtClean="0"/>
              <a:t> and </a:t>
            </a:r>
            <a:r>
              <a:rPr lang="en-US" dirty="0" err="1" smtClean="0"/>
              <a:t>Merville</a:t>
            </a:r>
            <a:r>
              <a:rPr lang="en-US" dirty="0" smtClean="0"/>
              <a:t> [1979] studied implied volatilities on all options on six stocks in 1975-76 and found:</a:t>
            </a:r>
          </a:p>
          <a:p>
            <a:pPr lvl="1"/>
            <a:r>
              <a:rPr lang="en-US" dirty="0" smtClean="0"/>
              <a:t>Black Scholes prices are too low for in the money options and too high for out of the money options. </a:t>
            </a:r>
          </a:p>
          <a:p>
            <a:pPr lvl="1"/>
            <a:r>
              <a:rPr lang="en-US" dirty="0" smtClean="0"/>
              <a:t>Mispricing worsens as the option is further in or out of the money.</a:t>
            </a:r>
          </a:p>
          <a:p>
            <a:pPr lvl="1"/>
            <a:r>
              <a:rPr lang="en-US" dirty="0" smtClean="0"/>
              <a:t>Mispricing worsens as the time to expiration of the option increases.</a:t>
            </a:r>
          </a:p>
          <a:p>
            <a:r>
              <a:rPr lang="en-US" dirty="0" smtClean="0"/>
              <a:t>Results imply that in the money options are overpriced in the market relative to out of the money options if we accept Black-Scholes as correct. </a:t>
            </a:r>
          </a:p>
          <a:p>
            <a:r>
              <a:rPr lang="en-US" dirty="0" smtClean="0"/>
              <a:t>Market prices become more in line with Black-Scholes as expiration draws near.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Put-Call Parity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Klemkosky</a:t>
            </a:r>
            <a:r>
              <a:rPr lang="en-US" dirty="0" smtClean="0"/>
              <a:t> and </a:t>
            </a:r>
            <a:r>
              <a:rPr lang="en-US" dirty="0" err="1" smtClean="0"/>
              <a:t>Resnick</a:t>
            </a:r>
            <a:r>
              <a:rPr lang="en-US" dirty="0" smtClean="0"/>
              <a:t> [1979] tested the Put-Call Parity relation on 606 hedges, considering both short and long hedge portfolios and assuming non-stochastic dividends. </a:t>
            </a:r>
          </a:p>
          <a:p>
            <a:r>
              <a:rPr lang="en-US" smtClean="0"/>
              <a:t>Their </a:t>
            </a:r>
            <a:r>
              <a:rPr lang="en-US" dirty="0" smtClean="0"/>
              <a:t>results were consistent with the Put-Call Parity Theorem, finding that profits were generally within the bounds associated with transactions costs.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Introducing the Self-Financing Replicating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self-financing arbitrage portfolio will short one call, long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s,t</a:t>
            </a:r>
            <a:r>
              <a:rPr lang="en-US" dirty="0" smtClean="0"/>
              <a:t>  shares of stock and short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b,t</a:t>
            </a:r>
            <a:r>
              <a:rPr lang="en-US" dirty="0" smtClean="0"/>
              <a:t> units of the riskless bond (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b,t</a:t>
            </a:r>
            <a:r>
              <a:rPr lang="en-US" dirty="0" smtClean="0"/>
              <a:t> will be negative):</a:t>
            </a:r>
          </a:p>
          <a:p>
            <a:endParaRPr lang="en-US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" y="2628900"/>
            <a:ext cx="7440930" cy="533400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1271" y="3477985"/>
            <a:ext cx="5314948" cy="489857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4943" y="4408713"/>
            <a:ext cx="5388428" cy="510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B. Deriving the Black-Scholes Model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Here, we will derive a pricing model for a call using a self-financing replicating portfolio.</a:t>
            </a:r>
          </a:p>
          <a:p>
            <a:r>
              <a:rPr lang="en-US" dirty="0" smtClean="0"/>
              <a:t>The derivation that we provide here is essentially the same as discussed by Black and Scholes [1973].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Black-Scholes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</a:t>
            </a:r>
            <a:r>
              <a:rPr lang="en-US" dirty="0"/>
              <a:t>exist no restrictions on short sales of stock or writing of call options.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There are no transactions costs.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There exists continuous trading of stocks and options.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There exists a known constant riskless borrowing and lending rate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underlying stock will pay no dividends or make other distributions during the life of the option.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option can be exercised only on its expiration date; that is, it is a European Option.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Shares of stock and option contracts are infinitely divisible.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Underlying stock prices follow a geometric Brownian motion process: </a:t>
            </a:r>
            <a:endParaRPr lang="en-US" dirty="0" smtClean="0"/>
          </a:p>
          <a:p>
            <a:pPr marL="0" lvl="0" indent="0">
              <a:buNone/>
            </a:pPr>
            <a:r>
              <a:rPr lang="en-US" i="1" dirty="0" smtClean="0"/>
              <a:t>       </a:t>
            </a:r>
            <a:r>
              <a:rPr lang="en-US" i="1" dirty="0" err="1" smtClean="0"/>
              <a:t>dS</a:t>
            </a:r>
            <a:r>
              <a:rPr lang="en-US" i="1" baseline="-25000" dirty="0" err="1" smtClean="0"/>
              <a:t>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>
                <a:sym typeface="Symbol" panose="05050102010706020507" pitchFamily="18" charset="2"/>
              </a:rPr>
              <a:t></a:t>
            </a:r>
            <a:r>
              <a:rPr lang="en-US" i="1" dirty="0" err="1"/>
              <a:t>S</a:t>
            </a:r>
            <a:r>
              <a:rPr lang="en-US" i="1" baseline="-25000" dirty="0" err="1"/>
              <a:t>t</a:t>
            </a:r>
            <a:r>
              <a:rPr lang="en-US" i="1" dirty="0" err="1"/>
              <a:t>dt</a:t>
            </a:r>
            <a:r>
              <a:rPr lang="en-US" dirty="0"/>
              <a:t> + </a:t>
            </a:r>
            <a:r>
              <a:rPr lang="en-US" i="1" dirty="0">
                <a:sym typeface="Symbol" panose="05050102010706020507" pitchFamily="18" charset="2"/>
              </a:rPr>
              <a:t></a:t>
            </a:r>
            <a:r>
              <a:rPr lang="en-US" i="1" dirty="0" err="1"/>
              <a:t>S</a:t>
            </a:r>
            <a:r>
              <a:rPr lang="en-US" i="1" baseline="-25000" dirty="0" err="1"/>
              <a:t>t</a:t>
            </a:r>
            <a:r>
              <a:rPr lang="en-US" i="1" dirty="0" err="1"/>
              <a:t>dZ</a:t>
            </a:r>
            <a:r>
              <a:rPr lang="en-US" i="1" baseline="-25000" dirty="0" err="1"/>
              <a:t>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19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Inputs not Needed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The expected or required return or risk premium on the stock or option and</a:t>
            </a:r>
          </a:p>
          <a:p>
            <a:pPr lvl="0"/>
            <a:r>
              <a:rPr lang="en-US" dirty="0" smtClean="0"/>
              <a:t>Investor attitudes toward risk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Self-Financing Strategies and Portfolios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Remember that a portfolio (</a:t>
            </a:r>
            <a:r>
              <a:rPr lang="en-US" i="1" dirty="0" err="1" smtClean="0"/>
              <a:t>γ</a:t>
            </a:r>
            <a:r>
              <a:rPr lang="en-US" baseline="-25000" dirty="0" err="1" smtClean="0"/>
              <a:t>s,t</a:t>
            </a:r>
            <a:r>
              <a:rPr lang="en-US" baseline="-25000" dirty="0" smtClean="0"/>
              <a:t>,</a:t>
            </a:r>
            <a:r>
              <a:rPr lang="en-US" dirty="0" smtClean="0"/>
              <a:t>, </a:t>
            </a:r>
            <a:r>
              <a:rPr lang="en-US" i="1" dirty="0" err="1" smtClean="0"/>
              <a:t>γ</a:t>
            </a:r>
            <a:r>
              <a:rPr lang="en-US" baseline="-25000" dirty="0" err="1" smtClean="0"/>
              <a:t>b,t</a:t>
            </a:r>
            <a:r>
              <a:rPr lang="en-US" dirty="0" smtClean="0"/>
              <a:t>) is a </a:t>
            </a:r>
            <a:r>
              <a:rPr lang="en-US" i="1" dirty="0" smtClean="0"/>
              <a:t>self-financing replicating portfolio </a:t>
            </a:r>
            <a:r>
              <a:rPr lang="en-US" dirty="0" smtClean="0"/>
              <a:t>for the call if and only if the following two properties are satisfied; we rewrite the properties as well for some needed algebra:</a:t>
            </a:r>
          </a:p>
          <a:p>
            <a:endParaRPr lang="en-US" dirty="0" smtClean="0"/>
          </a:p>
          <a:p>
            <a:r>
              <a:rPr lang="en-US" dirty="0" smtClean="0"/>
              <a:t>I                                                         (self-financing)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II                                                       (replicating the call)</a:t>
            </a:r>
            <a:endParaRPr lang="en-US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6286" y="5225142"/>
            <a:ext cx="3804558" cy="547418"/>
          </a:xfrm>
          <a:prstGeom prst="rect">
            <a:avLst/>
          </a:prstGeom>
          <a:noFill/>
        </p:spPr>
      </p:pic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73628" y="3331029"/>
            <a:ext cx="4075609" cy="522514"/>
          </a:xfrm>
          <a:prstGeom prst="rect">
            <a:avLst/>
          </a:prstGeom>
          <a:noFill/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1796" y="3935185"/>
            <a:ext cx="4163785" cy="489857"/>
          </a:xfrm>
          <a:prstGeom prst="rect">
            <a:avLst/>
          </a:prstGeom>
          <a:noFill/>
        </p:spPr>
      </p:pic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2342" y="3902529"/>
            <a:ext cx="2899060" cy="506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Itô’s</a:t>
            </a:r>
            <a:r>
              <a:rPr lang="en-US" sz="3600" b="1" dirty="0" smtClean="0"/>
              <a:t> Lemma and Geometric Brownian Motion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Remember that the stock follows a geometric Brownian motion process: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Remember our differential equation (Property I) from previous slide:</a:t>
            </a:r>
          </a:p>
          <a:p>
            <a:endParaRPr lang="en-US" dirty="0" smtClean="0"/>
          </a:p>
          <a:p>
            <a:r>
              <a:rPr lang="en-US" dirty="0" smtClean="0"/>
              <a:t>Now, we will invoke </a:t>
            </a:r>
            <a:r>
              <a:rPr lang="en-US" dirty="0" err="1" smtClean="0"/>
              <a:t>Itô’s</a:t>
            </a:r>
            <a:r>
              <a:rPr lang="en-US" dirty="0" smtClean="0"/>
              <a:t> Lemma from Chapter 9 to express the differential </a:t>
            </a:r>
            <a:r>
              <a:rPr lang="en-US" i="1" dirty="0" err="1" smtClean="0"/>
              <a:t>dc</a:t>
            </a:r>
            <a:r>
              <a:rPr lang="en-US" i="1" baseline="-25000" dirty="0" err="1" smtClean="0"/>
              <a:t>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204357"/>
            <a:ext cx="4671694" cy="587829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6429" y="3347356"/>
            <a:ext cx="5349232" cy="685799"/>
          </a:xfrm>
          <a:prstGeom prst="rect">
            <a:avLst/>
          </a:prstGeom>
          <a:noFill/>
        </p:spPr>
      </p:pic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65614" y="4800601"/>
            <a:ext cx="9377908" cy="1175656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68141" y="3429001"/>
            <a:ext cx="3869873" cy="675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7254</TotalTime>
  <Words>2254</Words>
  <Application>Microsoft Office PowerPoint</Application>
  <PresentationFormat>Custom</PresentationFormat>
  <Paragraphs>226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Civic</vt:lpstr>
      <vt:lpstr>Document</vt:lpstr>
      <vt:lpstr>Equation</vt:lpstr>
      <vt:lpstr>Chapter 10</vt:lpstr>
      <vt:lpstr>A.  Preliminaries</vt:lpstr>
      <vt:lpstr>Self-Financing Strategies and Portfolios</vt:lpstr>
      <vt:lpstr>Introducing the Self-Financing Replicating Portfolio</vt:lpstr>
      <vt:lpstr>B. Deriving the Black-Scholes Model</vt:lpstr>
      <vt:lpstr>Black-Scholes Assumptions</vt:lpstr>
      <vt:lpstr>Inputs not Needed</vt:lpstr>
      <vt:lpstr>Self-Financing Strategies and Portfolios</vt:lpstr>
      <vt:lpstr>Itô’s Lemma and Geometric Brownian Motion</vt:lpstr>
      <vt:lpstr>Setting up for the Hedge Ratio</vt:lpstr>
      <vt:lpstr>Getting the Black Scholes Differential Equation</vt:lpstr>
      <vt:lpstr>The Black Scholes Differential Equation</vt:lpstr>
      <vt:lpstr>The Solution To The Black-Scholes Differential Equation</vt:lpstr>
      <vt:lpstr>The Black-Scholes Model: A Simple Numerical Illustration</vt:lpstr>
      <vt:lpstr>The Black-Scholes Model: A Simple Numerical Illustration (Continued)</vt:lpstr>
      <vt:lpstr>Put-Call Parity</vt:lpstr>
      <vt:lpstr>The Black-Scholes Model: A Simple Numerical Illustration (Continued)</vt:lpstr>
      <vt:lpstr>C. Implied Volatility</vt:lpstr>
      <vt:lpstr>Implied Volatility is Based on Market Prices</vt:lpstr>
      <vt:lpstr>Implied Volatility Illustration</vt:lpstr>
      <vt:lpstr>Implied Volatility: Starting the Search Process</vt:lpstr>
      <vt:lpstr>The Method Of Bisection</vt:lpstr>
      <vt:lpstr>The Method Of Bisection: Starting the Iteration</vt:lpstr>
      <vt:lpstr>The Method Of Bisection: Iterations</vt:lpstr>
      <vt:lpstr>The Newton-Raphson Method</vt:lpstr>
      <vt:lpstr>The Newton-Raphson Method : Vega and First Attempt</vt:lpstr>
      <vt:lpstr>The Newton-Raphson Method: Iterations</vt:lpstr>
      <vt:lpstr>Smiles and Smirks</vt:lpstr>
      <vt:lpstr>Smiles and Smirks in the X Space</vt:lpstr>
      <vt:lpstr>Aggregating Procedures</vt:lpstr>
      <vt:lpstr>D. Empirical Evidence</vt:lpstr>
      <vt:lpstr>Black and Scholes [1972] Tests</vt:lpstr>
      <vt:lpstr>Galai [1977]</vt:lpstr>
      <vt:lpstr>Slide 34</vt:lpstr>
      <vt:lpstr>MacBeth and Merville [1979] </vt:lpstr>
      <vt:lpstr>Put-Call Parity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Continuous Time and State Models</dc:title>
  <dc:creator>Eric Yan</dc:creator>
  <cp:lastModifiedBy>John</cp:lastModifiedBy>
  <cp:revision>123</cp:revision>
  <cp:lastPrinted>2015-02-07T05:23:58Z</cp:lastPrinted>
  <dcterms:created xsi:type="dcterms:W3CDTF">2015-02-04T00:52:50Z</dcterms:created>
  <dcterms:modified xsi:type="dcterms:W3CDTF">2020-12-27T01:37:54Z</dcterms:modified>
</cp:coreProperties>
</file>