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2"/>
  </p:handoutMasterIdLst>
  <p:sldIdLst>
    <p:sldId id="259" r:id="rId2"/>
    <p:sldId id="286" r:id="rId3"/>
    <p:sldId id="287" r:id="rId4"/>
    <p:sldId id="288" r:id="rId5"/>
    <p:sldId id="289" r:id="rId6"/>
    <p:sldId id="290" r:id="rId7"/>
    <p:sldId id="291" r:id="rId8"/>
    <p:sldId id="292" r:id="rId9"/>
    <p:sldId id="293" r:id="rId10"/>
    <p:sldId id="294" r:id="rId11"/>
    <p:sldId id="295" r:id="rId12"/>
    <p:sldId id="296"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297" r:id="rId29"/>
    <p:sldId id="315" r:id="rId30"/>
    <p:sldId id="316" r:id="rId31"/>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11" d="100"/>
          <a:sy n="111"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D739EBEA-24AA-42EB-9B22-32556D942BDB}" type="datetimeFigureOut">
              <a:rPr lang="en-US" smtClean="0"/>
              <a:pPr/>
              <a:t>5/4/2022</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3349F851-ABC6-4253-B22F-2724C3943FE8}" type="slidenum">
              <a:rPr lang="en-US" smtClean="0"/>
              <a:pPr/>
              <a:t>‹#›</a:t>
            </a:fld>
            <a:endParaRPr lang="en-US"/>
          </a:p>
        </p:txBody>
      </p:sp>
    </p:spTree>
    <p:extLst>
      <p:ext uri="{BB962C8B-B14F-4D97-AF65-F5344CB8AC3E}">
        <p14:creationId xmlns:p14="http://schemas.microsoft.com/office/powerpoint/2010/main" val="2700823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70CE4A1-C236-4610-AF9C-E0219E1C9262}" type="datetimeFigureOut">
              <a:rPr lang="en-US" smtClean="0"/>
              <a:pPr/>
              <a:t>5/4/2022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7598587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900836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8364889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70CE4A1-C236-4610-AF9C-E0219E1C9262}"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693662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5/4/2022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1442761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847001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5/4/2022</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9176501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70CE4A1-C236-4610-AF9C-E0219E1C9262}"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47008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324864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5/4/2022</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5277373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5/4/2022</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70118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5/4/2022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937776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wmf"/><Relationship Id="rId5" Type="http://schemas.openxmlformats.org/officeDocument/2006/relationships/oleObject" Target="../embeddings/oleObject15.bin"/><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9.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1.wmf"/><Relationship Id="rId4" Type="http://schemas.openxmlformats.org/officeDocument/2006/relationships/oleObject" Target="../embeddings/oleObject17.bin"/><Relationship Id="rId9"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4.emf"/><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7.png"/><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7.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28.wmf"/><Relationship Id="rId10" Type="http://schemas.openxmlformats.org/officeDocument/2006/relationships/image" Target="../media/image38.png"/><Relationship Id="rId4" Type="http://schemas.openxmlformats.org/officeDocument/2006/relationships/oleObject" Target="../embeddings/oleObject20.bin"/><Relationship Id="rId9"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1.png"/><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4.wmf"/><Relationship Id="rId5" Type="http://schemas.openxmlformats.org/officeDocument/2006/relationships/oleObject" Target="../embeddings/oleObject26.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png"/><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0.bin"/><Relationship Id="rId5" Type="http://schemas.openxmlformats.org/officeDocument/2006/relationships/image" Target="../media/image40.wmf"/><Relationship Id="rId4"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3.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1.wmf"/><Relationship Id="rId5" Type="http://schemas.openxmlformats.org/officeDocument/2006/relationships/oleObject" Target="../embeddings/oleObject37.bin"/><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4.wmf"/><Relationship Id="rId5" Type="http://schemas.openxmlformats.org/officeDocument/2006/relationships/oleObject" Target="../embeddings/oleObject40.bin"/><Relationship Id="rId4" Type="http://schemas.openxmlformats.org/officeDocument/2006/relationships/image" Target="../media/image53.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5557" y="2743200"/>
            <a:ext cx="11413671" cy="2895600"/>
          </a:xfrm>
        </p:spPr>
        <p:txBody>
          <a:bodyPr>
            <a:noAutofit/>
          </a:bodyPr>
          <a:lstStyle/>
          <a:p>
            <a:r>
              <a:rPr lang="en-US" sz="6000" cap="none" dirty="0"/>
              <a:t>The Greeks, Dividend Adjustments and Early Exercise</a:t>
            </a:r>
          </a:p>
        </p:txBody>
      </p:sp>
      <p:sp>
        <p:nvSpPr>
          <p:cNvPr id="2" name="Title 1"/>
          <p:cNvSpPr>
            <a:spLocks noGrp="1"/>
          </p:cNvSpPr>
          <p:nvPr>
            <p:ph type="ctrTitle"/>
          </p:nvPr>
        </p:nvSpPr>
        <p:spPr>
          <a:xfrm>
            <a:off x="2209800" y="592394"/>
            <a:ext cx="7772400" cy="1470025"/>
          </a:xfrm>
        </p:spPr>
        <p:txBody>
          <a:bodyPr>
            <a:normAutofit/>
          </a:bodyPr>
          <a:lstStyle/>
          <a:p>
            <a:r>
              <a:rPr lang="en-US" sz="6600" b="1" dirty="0"/>
              <a:t>Chapter 11</a:t>
            </a:r>
            <a:endParaRPr lang="en-US" sz="6600" dirty="0"/>
          </a:p>
        </p:txBody>
      </p:sp>
    </p:spTree>
    <p:extLst>
      <p:ext uri="{BB962C8B-B14F-4D97-AF65-F5344CB8AC3E}">
        <p14:creationId xmlns:p14="http://schemas.microsoft.com/office/powerpoint/2010/main" val="150805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Illustration: Greeks Calculations for Puts</a:t>
            </a:r>
          </a:p>
        </p:txBody>
      </p:sp>
      <p:sp>
        <p:nvSpPr>
          <p:cNvPr id="3" name="Content Placeholder 2"/>
          <p:cNvSpPr>
            <a:spLocks noGrp="1"/>
          </p:cNvSpPr>
          <p:nvPr>
            <p:ph sz="quarter" idx="1"/>
          </p:nvPr>
        </p:nvSpPr>
        <p:spPr/>
        <p:txBody>
          <a:bodyPr/>
          <a:lstStyle/>
          <a:p>
            <a:pPr marL="0" indent="0">
              <a:buNone/>
            </a:pPr>
            <a:r>
              <a:rPr lang="en-US" dirty="0"/>
              <a:t>If Put-Call Parity holds along with Black-Scholes assumptions given above, the Black-Scholes put value from our example in Section 7.5.1 is computed as follows:</a:t>
            </a:r>
          </a:p>
          <a:p>
            <a:pPr marL="0" indent="0">
              <a:buNone/>
            </a:pPr>
            <a:endParaRPr lang="en-US" dirty="0"/>
          </a:p>
          <a:p>
            <a:pPr marL="0" indent="0">
              <a:buNone/>
            </a:pPr>
            <a:endParaRPr lang="en-US" dirty="0"/>
          </a:p>
          <a:p>
            <a:pPr marL="0" indent="0">
              <a:buNone/>
            </a:pPr>
            <a:endParaRPr lang="en-US" dirty="0"/>
          </a:p>
          <a:p>
            <a:pPr marL="0" indent="0">
              <a:buNone/>
            </a:pPr>
            <a:r>
              <a:rPr lang="en-US" dirty="0"/>
              <a:t>Delta:</a:t>
            </a:r>
          </a:p>
          <a:p>
            <a:pPr marL="0" indent="0">
              <a:buNone/>
            </a:pPr>
            <a:endParaRPr lang="en-US" dirty="0"/>
          </a:p>
          <a:p>
            <a:pPr marL="0" indent="0">
              <a:buNone/>
            </a:pPr>
            <a:r>
              <a:rPr lang="en-US" dirty="0"/>
              <a:t>Gamma:  </a:t>
            </a:r>
          </a:p>
        </p:txBody>
      </p:sp>
      <p:sp>
        <p:nvSpPr>
          <p:cNvPr id="6" name="Rectangle 3"/>
          <p:cNvSpPr>
            <a:spLocks noChangeArrowheads="1"/>
          </p:cNvSpPr>
          <p:nvPr/>
        </p:nvSpPr>
        <p:spPr bwMode="auto">
          <a:xfrm>
            <a:off x="0" y="857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03727261"/>
              </p:ext>
            </p:extLst>
          </p:nvPr>
        </p:nvGraphicFramePr>
        <p:xfrm>
          <a:off x="1818557" y="3004420"/>
          <a:ext cx="7974372" cy="706301"/>
        </p:xfrm>
        <a:graphic>
          <a:graphicData uri="http://schemas.openxmlformats.org/presentationml/2006/ole">
            <mc:AlternateContent xmlns:mc="http://schemas.openxmlformats.org/markup-compatibility/2006">
              <mc:Choice xmlns:v="urn:schemas-microsoft-com:vml" Requires="v">
                <p:oleObj spid="_x0000_s8203" name="Equation" r:id="rId3" imgW="4445000" imgH="393700" progId="">
                  <p:embed/>
                </p:oleObj>
              </mc:Choice>
              <mc:Fallback>
                <p:oleObj name="Equation" r:id="rId3" imgW="4445000" imgH="3937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557" y="3004420"/>
                        <a:ext cx="7974372" cy="706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44445208"/>
              </p:ext>
            </p:extLst>
          </p:nvPr>
        </p:nvGraphicFramePr>
        <p:xfrm>
          <a:off x="4663356" y="4157176"/>
          <a:ext cx="4716618" cy="769553"/>
        </p:xfrm>
        <a:graphic>
          <a:graphicData uri="http://schemas.openxmlformats.org/presentationml/2006/ole">
            <mc:AlternateContent xmlns:mc="http://schemas.openxmlformats.org/markup-compatibility/2006">
              <mc:Choice xmlns:v="urn:schemas-microsoft-com:vml" Requires="v">
                <p:oleObj spid="_x0000_s8204" name="Equation" r:id="rId5" imgW="2413000" imgH="393700" progId="">
                  <p:embed/>
                </p:oleObj>
              </mc:Choice>
              <mc:Fallback>
                <p:oleObj name="Equation" r:id="rId5" imgW="2413000" imgH="3937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356" y="4157176"/>
                        <a:ext cx="4716618" cy="769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29619333"/>
              </p:ext>
            </p:extLst>
          </p:nvPr>
        </p:nvGraphicFramePr>
        <p:xfrm>
          <a:off x="2930013" y="5019605"/>
          <a:ext cx="8497386" cy="986566"/>
        </p:xfrm>
        <a:graphic>
          <a:graphicData uri="http://schemas.openxmlformats.org/presentationml/2006/ole">
            <mc:AlternateContent xmlns:mc="http://schemas.openxmlformats.org/markup-compatibility/2006">
              <mc:Choice xmlns:v="urn:schemas-microsoft-com:vml" Requires="v">
                <p:oleObj spid="_x0000_s8205" name="Equation" r:id="rId7" imgW="4724400" imgH="647700" progId="">
                  <p:embed/>
                </p:oleObj>
              </mc:Choice>
              <mc:Fallback>
                <p:oleObj name="Equation" r:id="rId7" imgW="4724400" imgH="6477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013" y="5019605"/>
                        <a:ext cx="8497386" cy="986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57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Greeks Calculations For Puts </a:t>
            </a:r>
            <a:r>
              <a:rPr lang="en-US" sz="2800" b="1" dirty="0"/>
              <a:t>(Continued)</a:t>
            </a:r>
            <a:endParaRPr lang="en-US" sz="2800" dirty="0"/>
          </a:p>
        </p:txBody>
      </p:sp>
      <p:sp>
        <p:nvSpPr>
          <p:cNvPr id="3" name="Content Placeholder 2"/>
          <p:cNvSpPr>
            <a:spLocks noGrp="1"/>
          </p:cNvSpPr>
          <p:nvPr>
            <p:ph sz="quarter" idx="1"/>
          </p:nvPr>
        </p:nvSpPr>
        <p:spPr/>
        <p:txBody>
          <a:bodyPr/>
          <a:lstStyle/>
          <a:p>
            <a:endParaRPr lang="en-US" dirty="0"/>
          </a:p>
          <a:p>
            <a:pPr marL="0" indent="0">
              <a:buNone/>
            </a:pPr>
            <a:r>
              <a:rPr lang="en-US" dirty="0"/>
              <a:t>Theta:</a:t>
            </a:r>
          </a:p>
          <a:p>
            <a:endParaRPr lang="en-US" dirty="0"/>
          </a:p>
          <a:p>
            <a:endParaRPr lang="en-US" dirty="0"/>
          </a:p>
          <a:p>
            <a:pPr marL="0" indent="0">
              <a:buNone/>
            </a:pPr>
            <a:r>
              <a:rPr lang="en-US" dirty="0"/>
              <a:t>Vega:	</a:t>
            </a:r>
          </a:p>
          <a:p>
            <a:endParaRPr lang="en-US" dirty="0"/>
          </a:p>
          <a:p>
            <a:endParaRPr lang="en-US" dirty="0"/>
          </a:p>
          <a:p>
            <a:pPr marL="0" indent="0">
              <a:buNone/>
            </a:pPr>
            <a:r>
              <a:rPr lang="en-US" dirty="0"/>
              <a:t>Rho:			</a:t>
            </a:r>
          </a:p>
        </p:txBody>
      </p:sp>
      <p:graphicFrame>
        <p:nvGraphicFramePr>
          <p:cNvPr id="4" name="Object 3"/>
          <p:cNvGraphicFramePr>
            <a:graphicFrameLocks noChangeAspect="1"/>
          </p:cNvGraphicFramePr>
          <p:nvPr>
            <p:extLst>
              <p:ext uri="{D42A27DB-BD31-4B8C-83A1-F6EECF244321}">
                <p14:modId xmlns:p14="http://schemas.microsoft.com/office/powerpoint/2010/main" val="791219035"/>
              </p:ext>
            </p:extLst>
          </p:nvPr>
        </p:nvGraphicFramePr>
        <p:xfrm>
          <a:off x="2922228" y="1842575"/>
          <a:ext cx="8498167" cy="723643"/>
        </p:xfrm>
        <a:graphic>
          <a:graphicData uri="http://schemas.openxmlformats.org/presentationml/2006/ole">
            <mc:AlternateContent xmlns:mc="http://schemas.openxmlformats.org/markup-compatibility/2006">
              <mc:Choice xmlns:v="urn:schemas-microsoft-com:vml" Requires="v">
                <p:oleObj spid="_x0000_s9227" name="Equation" r:id="rId3" imgW="5816600" imgH="495300" progId="">
                  <p:embed/>
                </p:oleObj>
              </mc:Choice>
              <mc:Fallback>
                <p:oleObj name="Equation" r:id="rId3" imgW="5816600" imgH="4953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228" y="1842575"/>
                        <a:ext cx="8498167" cy="723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47972383"/>
              </p:ext>
            </p:extLst>
          </p:nvPr>
        </p:nvGraphicFramePr>
        <p:xfrm>
          <a:off x="4181578" y="3307582"/>
          <a:ext cx="5016100" cy="821966"/>
        </p:xfrm>
        <a:graphic>
          <a:graphicData uri="http://schemas.openxmlformats.org/presentationml/2006/ole">
            <mc:AlternateContent xmlns:mc="http://schemas.openxmlformats.org/markup-compatibility/2006">
              <mc:Choice xmlns:v="urn:schemas-microsoft-com:vml" Requires="v">
                <p:oleObj spid="_x0000_s9228" name="Equation" r:id="rId5" imgW="3022600" imgH="495300" progId="">
                  <p:embed/>
                </p:oleObj>
              </mc:Choice>
              <mc:Fallback>
                <p:oleObj name="Equation" r:id="rId5" imgW="3022600" imgH="4953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578" y="3307582"/>
                        <a:ext cx="5016100" cy="821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0793711"/>
              </p:ext>
            </p:extLst>
          </p:nvPr>
        </p:nvGraphicFramePr>
        <p:xfrm>
          <a:off x="3627693" y="4957852"/>
          <a:ext cx="6816570" cy="744857"/>
        </p:xfrm>
        <a:graphic>
          <a:graphicData uri="http://schemas.openxmlformats.org/presentationml/2006/ole">
            <mc:AlternateContent xmlns:mc="http://schemas.openxmlformats.org/markup-compatibility/2006">
              <mc:Choice xmlns:v="urn:schemas-microsoft-com:vml" Requires="v">
                <p:oleObj spid="_x0000_s9229" name="Equation" r:id="rId7" imgW="3835400" imgH="419100" progId="">
                  <p:embed/>
                </p:oleObj>
              </mc:Choice>
              <mc:Fallback>
                <p:oleObj name="Equation" r:id="rId7" imgW="3835400" imgH="4191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693" y="4957852"/>
                        <a:ext cx="6816570" cy="744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193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 The Black-Scholes Model and Dividend Adjustments</a:t>
            </a:r>
          </a:p>
        </p:txBody>
      </p:sp>
      <p:sp>
        <p:nvSpPr>
          <p:cNvPr id="3" name="Content Placeholder 2"/>
          <p:cNvSpPr>
            <a:spLocks noGrp="1"/>
          </p:cNvSpPr>
          <p:nvPr>
            <p:ph sz="quarter" idx="1"/>
          </p:nvPr>
        </p:nvSpPr>
        <p:spPr/>
        <p:txBody>
          <a:bodyPr/>
          <a:lstStyle/>
          <a:p>
            <a:r>
              <a:rPr lang="en-US" dirty="0"/>
              <a:t>Pre-1973 OTC options were dividend protected.</a:t>
            </a:r>
          </a:p>
          <a:p>
            <a:r>
              <a:rPr lang="en-US" dirty="0"/>
              <a:t>With a single dividend payment made at time </a:t>
            </a:r>
            <a:r>
              <a:rPr lang="en-US" dirty="0" err="1"/>
              <a:t>tD</a:t>
            </a:r>
            <a:r>
              <a:rPr lang="en-US" dirty="0"/>
              <a:t>, the Black-Scholes replicating and differential equations become:</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191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4" name="Rectangle 6"/>
          <p:cNvSpPr>
            <a:spLocks noChangeArrowheads="1"/>
          </p:cNvSpPr>
          <p:nvPr/>
        </p:nvSpPr>
        <p:spPr bwMode="auto">
          <a:xfrm>
            <a:off x="0" y="8191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6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655"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40972" y="4327072"/>
            <a:ext cx="8092601" cy="1064079"/>
          </a:xfrm>
          <a:prstGeom prst="rect">
            <a:avLst/>
          </a:prstGeom>
          <a:noFill/>
        </p:spPr>
      </p:pic>
      <p:sp>
        <p:nvSpPr>
          <p:cNvPr id="27657" name="Rectangle 9"/>
          <p:cNvSpPr>
            <a:spLocks noChangeArrowheads="1"/>
          </p:cNvSpPr>
          <p:nvPr/>
        </p:nvSpPr>
        <p:spPr bwMode="auto">
          <a:xfrm>
            <a:off x="0" y="8191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65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658"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8942" y="3200400"/>
            <a:ext cx="8191500" cy="76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Black-Scholes Model And Dividend Adjustments</a:t>
            </a:r>
            <a:endParaRPr lang="en-US" dirty="0"/>
          </a:p>
        </p:txBody>
      </p:sp>
      <p:sp>
        <p:nvSpPr>
          <p:cNvPr id="3" name="Content Placeholder 2"/>
          <p:cNvSpPr>
            <a:spLocks noGrp="1"/>
          </p:cNvSpPr>
          <p:nvPr>
            <p:ph sz="quarter" idx="1"/>
          </p:nvPr>
        </p:nvSpPr>
        <p:spPr/>
        <p:txBody>
          <a:bodyPr/>
          <a:lstStyle/>
          <a:p>
            <a:r>
              <a:rPr lang="en-US" dirty="0"/>
              <a:t>Lumpy Dividend Adjustments</a:t>
            </a:r>
          </a:p>
          <a:p>
            <a:r>
              <a:rPr lang="en-US" dirty="0"/>
              <a:t>Merton’s Continuous Leakage Formula</a:t>
            </a:r>
          </a:p>
        </p:txBody>
      </p:sp>
    </p:spTree>
    <p:extLst>
      <p:ext uri="{BB962C8B-B14F-4D97-AF65-F5344CB8AC3E}">
        <p14:creationId xmlns:p14="http://schemas.microsoft.com/office/powerpoint/2010/main" val="1801914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Lumpy Dividend Adjustments</a:t>
            </a:r>
          </a:p>
        </p:txBody>
      </p:sp>
      <p:sp>
        <p:nvSpPr>
          <p:cNvPr id="3" name="Content Placeholder 2"/>
          <p:cNvSpPr>
            <a:spLocks noGrp="1"/>
          </p:cNvSpPr>
          <p:nvPr>
            <p:ph sz="quarter" idx="1"/>
          </p:nvPr>
        </p:nvSpPr>
        <p:spPr/>
        <p:txBody>
          <a:bodyPr/>
          <a:lstStyle/>
          <a:p>
            <a:r>
              <a:rPr lang="en-US" i="1" dirty="0"/>
              <a:t>The European Known Dividend Model</a:t>
            </a:r>
          </a:p>
          <a:p>
            <a:endParaRPr lang="en-US" dirty="0"/>
          </a:p>
          <a:p>
            <a:r>
              <a:rPr lang="en-US" i="1" dirty="0"/>
              <a:t>Modeling American Calls</a:t>
            </a:r>
            <a:endParaRPr lang="en-US" dirty="0"/>
          </a:p>
          <a:p>
            <a:endParaRPr lang="en-US" dirty="0"/>
          </a:p>
          <a:p>
            <a:r>
              <a:rPr lang="en-US" i="1" dirty="0"/>
              <a:t>Black's Pseudo-American Call Model</a:t>
            </a:r>
            <a:endParaRPr lang="en-US" dirty="0"/>
          </a:p>
          <a:p>
            <a:endParaRPr lang="en-US" dirty="0"/>
          </a:p>
          <a:p>
            <a:r>
              <a:rPr lang="en-US" i="1" dirty="0"/>
              <a:t>The Roll-</a:t>
            </a:r>
            <a:r>
              <a:rPr lang="en-US" i="1" dirty="0" err="1"/>
              <a:t>Geske</a:t>
            </a:r>
            <a:r>
              <a:rPr lang="en-US" i="1" dirty="0"/>
              <a:t>-Whaley Compound Option Formula</a:t>
            </a:r>
            <a:endParaRPr lang="en-US" dirty="0"/>
          </a:p>
          <a:p>
            <a:endParaRPr lang="en-US" dirty="0"/>
          </a:p>
        </p:txBody>
      </p:sp>
    </p:spTree>
    <p:extLst>
      <p:ext uri="{BB962C8B-B14F-4D97-AF65-F5344CB8AC3E}">
        <p14:creationId xmlns:p14="http://schemas.microsoft.com/office/powerpoint/2010/main" val="309899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European Known Dividend Model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A </a:t>
                </a:r>
                <a:r>
                  <a:rPr lang="en-US" i="1" dirty="0"/>
                  <a:t>dividend-protected</a:t>
                </a:r>
                <a:r>
                  <a:rPr lang="en-US" dirty="0"/>
                  <a:t> call option allows for the option holder to receive the underlying stock and any dividends paid during the life of the option in the event of exercise.  In practice, most options are not dividend protected. In effect, a dividend payment diminishes the value of the underlying stock by the value of the dividend on the ex-dividend date. If a stock underlying such a European call option were to pay a known dividend of amount </a:t>
                </a:r>
                <a:r>
                  <a:rPr lang="en-US" i="1" dirty="0"/>
                  <a:t>D</a:t>
                </a:r>
                <a:r>
                  <a:rPr lang="en-US" dirty="0"/>
                  <a:t>, with ex-dividend date </a:t>
                </a:r>
                <a:r>
                  <a:rPr lang="en-US" i="1" dirty="0" err="1"/>
                  <a:t>t</a:t>
                </a:r>
                <a:r>
                  <a:rPr lang="en-US" baseline="-25000" dirty="0" err="1"/>
                  <a:t>D</a:t>
                </a:r>
                <a:r>
                  <a:rPr lang="en-US" dirty="0"/>
                  <a:t> &lt; </a:t>
                </a:r>
                <a:r>
                  <a:rPr lang="en-US" i="1" dirty="0"/>
                  <a:t>T</a:t>
                </a:r>
                <a:r>
                  <a:rPr lang="en-US" dirty="0"/>
                  <a:t>, </a:t>
                </a:r>
                <a:r>
                  <a:rPr lang="en-US" dirty="0">
                    <a:solidFill>
                      <a:schemeClr val="tx1"/>
                    </a:solidFill>
                  </a:rPr>
                  <a:t>the European Known Dividend Model assumes that the stock price reduced by the value of the dividend,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𝐷</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𝐷</m:t>
                            </m:r>
                          </m:sub>
                        </m:sSub>
                        <m:r>
                          <a:rPr lang="en-US" b="0" i="1" smtClean="0">
                            <a:solidFill>
                              <a:schemeClr val="tx1"/>
                            </a:solidFill>
                            <a:latin typeface="Cambria Math" panose="02040503050406030204" pitchFamily="18" charset="0"/>
                          </a:rPr>
                          <m:t>)</m:t>
                        </m:r>
                      </m:sup>
                    </m:sSup>
                  </m:oMath>
                </a14:m>
                <a:r>
                  <a:rPr lang="en-US" dirty="0">
                    <a:solidFill>
                      <a:schemeClr val="tx1"/>
                    </a:solidFill>
                  </a:rPr>
                  <a:t>, follows a geometric Brownian motion process. </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05"/>
                </a:stretch>
              </a:blipFill>
            </p:spPr>
            <p:txBody>
              <a:bodyPr/>
              <a:lstStyle/>
              <a:p>
                <a:r>
                  <a:rPr lang="en-US">
                    <a:noFill/>
                  </a:rPr>
                  <a:t> </a:t>
                </a:r>
              </a:p>
            </p:txBody>
          </p:sp>
        </mc:Fallback>
      </mc:AlternateContent>
    </p:spTree>
    <p:extLst>
      <p:ext uri="{BB962C8B-B14F-4D97-AF65-F5344CB8AC3E}">
        <p14:creationId xmlns:p14="http://schemas.microsoft.com/office/powerpoint/2010/main" val="68598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15" y="22538"/>
            <a:ext cx="11379200" cy="758952"/>
          </a:xfrm>
        </p:spPr>
        <p:txBody>
          <a:bodyPr/>
          <a:lstStyle/>
          <a:p>
            <a:r>
              <a:rPr lang="en-US" b="1" dirty="0"/>
              <a:t>The European Known Dividend Model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68794" y="1527047"/>
                <a:ext cx="11338560" cy="4572000"/>
              </a:xfrm>
            </p:spPr>
            <p:txBody>
              <a:bodyPr/>
              <a:lstStyle/>
              <a:p>
                <a:pPr marL="0" indent="0">
                  <a:buNone/>
                </a:pPr>
                <a:r>
                  <a:rPr lang="en-US" dirty="0">
                    <a:solidFill>
                      <a:schemeClr val="tx1"/>
                    </a:solidFill>
                  </a:rPr>
                  <a:t>The boundary condition is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𝑀𝐴𝑋</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𝐷</m:t>
                                </m:r>
                              </m:sub>
                            </m:sSub>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,0</m:t>
                        </m:r>
                      </m:e>
                    </m:d>
                    <m:r>
                      <a:rPr lang="en-US" b="0" i="1" smtClean="0">
                        <a:solidFill>
                          <a:schemeClr val="tx1"/>
                        </a:solidFill>
                        <a:latin typeface="Cambria Math" panose="02040503050406030204" pitchFamily="18" charset="0"/>
                      </a:rPr>
                      <m:t>.</m:t>
                    </m:r>
                  </m:oMath>
                </a14:m>
                <a:r>
                  <a:rPr lang="en-US" dirty="0">
                    <a:solidFill>
                      <a:schemeClr val="tx1"/>
                    </a:solidFill>
                  </a:rPr>
                  <a:t>                     </a:t>
                </a:r>
              </a:p>
              <a:p>
                <a:pPr marL="0" indent="0">
                  <a:buNone/>
                </a:pPr>
                <a:endParaRPr lang="en-US" dirty="0"/>
              </a:p>
              <a:p>
                <a:pPr marL="0" indent="0">
                  <a:buNone/>
                </a:pPr>
                <a:r>
                  <a:rPr lang="en-US" dirty="0"/>
                  <a:t>The</a:t>
                </a:r>
                <a:r>
                  <a:rPr lang="en-US" i="1" dirty="0"/>
                  <a:t> European Known Dividend Model</a:t>
                </a:r>
                <a:r>
                  <a:rPr lang="en-US" dirty="0"/>
                  <a:t> can be used to evaluate the option as follows: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68794" y="1527047"/>
                <a:ext cx="11338560" cy="4572000"/>
              </a:xfrm>
              <a:blipFill rotWithShape="0">
                <a:blip r:embed="rId3" cstate="print"/>
                <a:stretch>
                  <a:fillRect l="-1022" t="-667" r="-1290"/>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1656226745"/>
              </p:ext>
            </p:extLst>
          </p:nvPr>
        </p:nvGraphicFramePr>
        <p:xfrm>
          <a:off x="1453589" y="3327809"/>
          <a:ext cx="9610853" cy="970477"/>
        </p:xfrm>
        <a:graphic>
          <a:graphicData uri="http://schemas.openxmlformats.org/presentationml/2006/ole">
            <mc:AlternateContent xmlns:mc="http://schemas.openxmlformats.org/markup-compatibility/2006">
              <mc:Choice xmlns:v="urn:schemas-microsoft-com:vml" Requires="v">
                <p:oleObj spid="_x0000_s10251" name="Equation" r:id="rId4" imgW="3898900" imgH="393700" progId="">
                  <p:embed/>
                </p:oleObj>
              </mc:Choice>
              <mc:Fallback>
                <p:oleObj name="Equation" r:id="rId4" imgW="3898900" imgH="3937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3589" y="3327809"/>
                        <a:ext cx="9610853" cy="970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31685679"/>
              </p:ext>
            </p:extLst>
          </p:nvPr>
        </p:nvGraphicFramePr>
        <p:xfrm>
          <a:off x="2091870" y="4657143"/>
          <a:ext cx="3786415" cy="1169960"/>
        </p:xfrm>
        <a:graphic>
          <a:graphicData uri="http://schemas.openxmlformats.org/presentationml/2006/ole">
            <mc:AlternateContent xmlns:mc="http://schemas.openxmlformats.org/markup-compatibility/2006">
              <mc:Choice xmlns:v="urn:schemas-microsoft-com:vml" Requires="v">
                <p:oleObj spid="_x0000_s10252" name="Equation" r:id="rId6" imgW="2260600" imgH="698500" progId="">
                  <p:embed/>
                </p:oleObj>
              </mc:Choice>
              <mc:Fallback>
                <p:oleObj name="Equation" r:id="rId6" imgW="2260600" imgH="6985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870" y="4657143"/>
                        <a:ext cx="3786415" cy="1169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41256915"/>
              </p:ext>
            </p:extLst>
          </p:nvPr>
        </p:nvGraphicFramePr>
        <p:xfrm>
          <a:off x="7567819" y="4983783"/>
          <a:ext cx="2274556" cy="568639"/>
        </p:xfrm>
        <a:graphic>
          <a:graphicData uri="http://schemas.openxmlformats.org/presentationml/2006/ole">
            <mc:AlternateContent xmlns:mc="http://schemas.openxmlformats.org/markup-compatibility/2006">
              <mc:Choice xmlns:v="urn:schemas-microsoft-com:vml" Requires="v">
                <p:oleObj spid="_x0000_s10253" name="Equation" r:id="rId8" imgW="965200" imgH="241300" progId="">
                  <p:embed/>
                </p:oleObj>
              </mc:Choice>
              <mc:Fallback>
                <p:oleObj name="Equation" r:id="rId8" imgW="965200" imgH="2413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7819" y="4983783"/>
                        <a:ext cx="2274556" cy="568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031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Modeling American Calls</a:t>
            </a:r>
          </a:p>
        </p:txBody>
      </p:sp>
      <p:sp>
        <p:nvSpPr>
          <p:cNvPr id="3" name="Content Placeholder 2"/>
          <p:cNvSpPr>
            <a:spLocks noGrp="1"/>
          </p:cNvSpPr>
          <p:nvPr>
            <p:ph sz="quarter" idx="1"/>
          </p:nvPr>
        </p:nvSpPr>
        <p:spPr>
          <a:xfrm>
            <a:off x="402336" y="1453243"/>
            <a:ext cx="11338560" cy="4963885"/>
          </a:xfrm>
        </p:spPr>
        <p:txBody>
          <a:bodyPr>
            <a:normAutofit/>
          </a:bodyPr>
          <a:lstStyle/>
          <a:p>
            <a:pPr marL="0" indent="0">
              <a:buNone/>
            </a:pPr>
            <a:r>
              <a:rPr lang="en-US" sz="2400" b="1" dirty="0"/>
              <a:t>Exercising American Calls Early in the Absence of Dividends:</a:t>
            </a:r>
            <a:endParaRPr lang="en-US" sz="2100" dirty="0"/>
          </a:p>
          <a:p>
            <a:pPr marL="0" indent="0">
              <a:buNone/>
            </a:pPr>
            <a:r>
              <a:rPr lang="en-US" sz="2100" dirty="0"/>
              <a:t>The investor can choose between two portfolios </a:t>
            </a:r>
            <a:r>
              <a:rPr lang="en-US" sz="2100" i="1" dirty="0"/>
              <a:t>A</a:t>
            </a:r>
            <a:r>
              <a:rPr lang="en-US" sz="2100" dirty="0"/>
              <a:t> and </a:t>
            </a:r>
            <a:r>
              <a:rPr lang="en-US" sz="2100" i="1" dirty="0"/>
              <a:t>B:</a:t>
            </a:r>
          </a:p>
          <a:p>
            <a:pPr marL="274320" lvl="1" indent="0">
              <a:buNone/>
            </a:pPr>
            <a:r>
              <a:rPr lang="en-US" sz="1600" i="1" dirty="0"/>
              <a:t>A</a:t>
            </a:r>
            <a:r>
              <a:rPr lang="en-US" sz="1600" dirty="0"/>
              <a:t> has one call not exercised before expiry with PV = </a:t>
            </a:r>
            <a:r>
              <a:rPr lang="en-US" sz="1600" i="1" dirty="0" err="1"/>
              <a:t>Xe</a:t>
            </a:r>
            <a:r>
              <a:rPr lang="en-US" sz="1600" baseline="30000" dirty="0" err="1"/>
              <a:t>-rT</a:t>
            </a:r>
            <a:r>
              <a:rPr lang="en-US" sz="1600" dirty="0"/>
              <a:t> retained from not exercising.</a:t>
            </a:r>
          </a:p>
          <a:p>
            <a:pPr marL="274320" lvl="1" indent="0">
              <a:buNone/>
            </a:pPr>
            <a:r>
              <a:rPr lang="en-US" sz="1600" i="1" dirty="0"/>
              <a:t>B</a:t>
            </a:r>
            <a:r>
              <a:rPr lang="en-US" sz="1600" dirty="0"/>
              <a:t> has one share of stock purchased with exercise money </a:t>
            </a:r>
            <a:r>
              <a:rPr lang="en-US" sz="1600" i="1" dirty="0"/>
              <a:t>X</a:t>
            </a:r>
            <a:r>
              <a:rPr lang="en-US" sz="1600" dirty="0"/>
              <a:t>. </a:t>
            </a:r>
          </a:p>
          <a:p>
            <a:pPr marL="0" indent="0">
              <a:buNone/>
            </a:pPr>
            <a:r>
              <a:rPr lang="en-US" sz="2100" dirty="0"/>
              <a:t>The last two columns of this table give expiration date portfolio values</a:t>
            </a:r>
          </a:p>
          <a:p>
            <a:pPr marL="0" indent="0">
              <a:buNone/>
            </a:pPr>
            <a:r>
              <a:rPr lang="en-US" sz="2100" dirty="0"/>
              <a:t>Since the sum value of the call and exercise money is always either equal to or greater than the value of the stock on the expiration date (</a:t>
            </a:r>
            <a:r>
              <a:rPr lang="en-US" sz="2100" i="1" dirty="0"/>
              <a:t>V</a:t>
            </a:r>
            <a:r>
              <a:rPr lang="en-US" sz="2100" baseline="-25000" dirty="0"/>
              <a:t>AT</a:t>
            </a:r>
            <a:r>
              <a:rPr lang="en-US" sz="2100" dirty="0"/>
              <a:t> </a:t>
            </a:r>
            <a:r>
              <a:rPr lang="en-US" sz="2100" dirty="0">
                <a:sym typeface="Symbol" panose="05050102010706020507" pitchFamily="18" charset="2"/>
              </a:rPr>
              <a:t></a:t>
            </a:r>
            <a:r>
              <a:rPr lang="en-US" sz="2100" dirty="0"/>
              <a:t> </a:t>
            </a:r>
            <a:r>
              <a:rPr lang="en-US" sz="2100" i="1" dirty="0"/>
              <a:t>V</a:t>
            </a:r>
            <a:r>
              <a:rPr lang="en-US" sz="2100" baseline="-25000" dirty="0"/>
              <a:t>BT</a:t>
            </a:r>
            <a:r>
              <a:rPr lang="en-US" sz="2100" dirty="0"/>
              <a:t>), the call should never be exercised early.  </a:t>
            </a:r>
          </a:p>
        </p:txBody>
      </p:sp>
      <p:pic>
        <p:nvPicPr>
          <p:cNvPr id="4" name="Content Placeholder 15"/>
          <p:cNvPicPr>
            <a:picLocks noChangeAspect="1"/>
          </p:cNvPicPr>
          <p:nvPr/>
        </p:nvPicPr>
        <p:blipFill>
          <a:blip r:embed="rId3" cstate="print"/>
          <a:stretch>
            <a:fillRect/>
          </a:stretch>
        </p:blipFill>
        <p:spPr>
          <a:xfrm>
            <a:off x="910902" y="4160534"/>
            <a:ext cx="9572722" cy="28471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337269807"/>
              </p:ext>
            </p:extLst>
          </p:nvPr>
        </p:nvGraphicFramePr>
        <p:xfrm>
          <a:off x="669471" y="4490358"/>
          <a:ext cx="10221686" cy="2206370"/>
        </p:xfrm>
        <a:graphic>
          <a:graphicData uri="http://schemas.openxmlformats.org/presentationml/2006/ole">
            <mc:AlternateContent xmlns:mc="http://schemas.openxmlformats.org/markup-compatibility/2006">
              <mc:Choice xmlns:v="urn:schemas-microsoft-com:vml" Requires="v">
                <p:oleObj spid="_x0000_s11269" name="Document" r:id="rId4" imgW="5949456" imgH="1178710" progId="Word.Document.12">
                  <p:embed/>
                </p:oleObj>
              </mc:Choice>
              <mc:Fallback>
                <p:oleObj name="Document" r:id="rId4" imgW="5949456" imgH="117871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71" y="4490358"/>
                        <a:ext cx="10221686" cy="2206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179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Modeling American Calls </a:t>
            </a:r>
            <a:r>
              <a:rPr lang="en-US" sz="3200" b="1" dirty="0"/>
              <a:t>(Continued)</a:t>
            </a:r>
            <a:endParaRPr lang="en-US" sz="3200" dirty="0"/>
          </a:p>
        </p:txBody>
      </p:sp>
      <p:sp>
        <p:nvSpPr>
          <p:cNvPr id="3" name="Content Placeholder 2"/>
          <p:cNvSpPr>
            <a:spLocks noGrp="1"/>
          </p:cNvSpPr>
          <p:nvPr>
            <p:ph sz="quarter" idx="1"/>
          </p:nvPr>
        </p:nvSpPr>
        <p:spPr>
          <a:xfrm>
            <a:off x="402336" y="1527047"/>
            <a:ext cx="11338560" cy="4775781"/>
          </a:xfrm>
        </p:spPr>
        <p:txBody>
          <a:bodyPr/>
          <a:lstStyle/>
          <a:p>
            <a:pPr marL="0" indent="0">
              <a:buNone/>
            </a:pPr>
            <a:r>
              <a:rPr lang="en-US" sz="2400" b="1" dirty="0"/>
              <a:t>Exercising American Calls Early in the Presence of Dividends:  </a:t>
            </a:r>
            <a:endParaRPr lang="en-US" sz="2200" dirty="0"/>
          </a:p>
          <a:p>
            <a:pPr marL="0" indent="0">
              <a:buNone/>
            </a:pPr>
            <a:r>
              <a:rPr lang="en-US" sz="2200" dirty="0"/>
              <a:t>Premature exercise of an American call might occur when its underlying stock pays a dividend at </a:t>
            </a:r>
            <a:r>
              <a:rPr lang="en-US" sz="2200" i="1" dirty="0" err="1"/>
              <a:t>t</a:t>
            </a:r>
            <a:r>
              <a:rPr lang="en-US" sz="2200" i="1" baseline="-25000" dirty="0" err="1"/>
              <a:t>D</a:t>
            </a:r>
            <a:r>
              <a:rPr lang="en-US" sz="2200" dirty="0"/>
              <a:t> </a:t>
            </a:r>
            <a:r>
              <a:rPr lang="en-US" sz="2200" dirty="0">
                <a:sym typeface="Symbol" panose="05050102010706020507" pitchFamily="18" charset="2"/>
              </a:rPr>
              <a:t></a:t>
            </a:r>
            <a:r>
              <a:rPr lang="en-US" sz="2200" dirty="0"/>
              <a:t> T.</a:t>
            </a:r>
          </a:p>
          <a:p>
            <a:pPr marL="0" indent="0">
              <a:buNone/>
            </a:pPr>
            <a:r>
              <a:rPr lang="en-US" sz="2200" dirty="0"/>
              <a:t>This premature exercise will occur only on the ex-dividend date, and only when the dividend amount is higher than some critical ex-dividend date stock price </a:t>
            </a:r>
            <a:r>
              <a:rPr lang="en-US" sz="2200" i="1" dirty="0" err="1"/>
              <a:t>S</a:t>
            </a:r>
            <a:r>
              <a:rPr lang="en-US" sz="2200" i="1" baseline="-25000" dirty="0" err="1"/>
              <a:t>tD</a:t>
            </a:r>
            <a:r>
              <a:rPr lang="en-US" sz="2200" baseline="30000" dirty="0"/>
              <a:t>*</a:t>
            </a:r>
            <a:r>
              <a:rPr lang="en-US" sz="2200" dirty="0"/>
              <a:t>.</a:t>
            </a:r>
          </a:p>
          <a:p>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1579583310"/>
              </p:ext>
            </p:extLst>
          </p:nvPr>
        </p:nvGraphicFramePr>
        <p:xfrm>
          <a:off x="1110343" y="3984171"/>
          <a:ext cx="9372600" cy="2596068"/>
        </p:xfrm>
        <a:graphic>
          <a:graphicData uri="http://schemas.openxmlformats.org/presentationml/2006/ole">
            <mc:AlternateContent xmlns:mc="http://schemas.openxmlformats.org/markup-compatibility/2006">
              <mc:Choice xmlns:v="urn:schemas-microsoft-com:vml" Requires="v">
                <p:oleObj spid="_x0000_s12293" name="Document" r:id="rId3" imgW="5949456" imgH="1375222" progId="Word.Document.12">
                  <p:embed/>
                </p:oleObj>
              </mc:Choice>
              <mc:Fallback>
                <p:oleObj name="Document" r:id="rId3" imgW="5949456" imgH="1375222"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43" y="3984171"/>
                        <a:ext cx="9372600" cy="25960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p:nvPicPr>
        <p:blipFill>
          <a:blip r:embed="rId5" cstate="print"/>
          <a:stretch>
            <a:fillRect/>
          </a:stretch>
        </p:blipFill>
        <p:spPr>
          <a:xfrm>
            <a:off x="473529" y="3403706"/>
            <a:ext cx="11152414" cy="482494"/>
          </a:xfrm>
          <a:prstGeom prst="rect">
            <a:avLst/>
          </a:prstGeom>
        </p:spPr>
      </p:pic>
    </p:spTree>
    <p:extLst>
      <p:ext uri="{BB962C8B-B14F-4D97-AF65-F5344CB8AC3E}">
        <p14:creationId xmlns:p14="http://schemas.microsoft.com/office/powerpoint/2010/main" val="990004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Black's Pseudo-American Call Model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sz="2300" dirty="0"/>
                  <a:t>This model incorporates the European Known Dividend model with the choice of early exercise. Recall that an American option should never be exercised if the stock pays no dividend.  Similarly it can be shown that if an American call is to be exercised early, it will be exercised only at the instant (or immediately before) the stock goes ex-dividend. If, on the ex-dividend date </a:t>
                </a:r>
                <a:r>
                  <a:rPr lang="en-US" sz="2300" i="1" dirty="0" err="1"/>
                  <a:t>t</a:t>
                </a:r>
                <a:r>
                  <a:rPr lang="en-US" sz="2300" baseline="-25000" dirty="0" err="1"/>
                  <a:t>D</a:t>
                </a:r>
                <a:r>
                  <a:rPr lang="en-US" sz="2300" dirty="0"/>
                  <a:t>, the time value associated with exercise money, </a:t>
                </a:r>
                <a:r>
                  <a:rPr lang="en-US" sz="2300" i="1" dirty="0"/>
                  <a:t>X</a:t>
                </a:r>
                <a:r>
                  <a:rPr lang="en-US" sz="2300" dirty="0"/>
                  <a:t>[1-</a:t>
                </a:r>
                <a:r>
                  <a:rPr lang="en-US" sz="2300" i="1" dirty="0"/>
                  <a:t>e</a:t>
                </a:r>
                <a:r>
                  <a:rPr lang="en-US" sz="2300" baseline="30000" dirty="0"/>
                  <a:t>-r(T-</a:t>
                </a:r>
                <a:r>
                  <a:rPr lang="en-US" sz="2300" baseline="30000" dirty="0" err="1"/>
                  <a:t>tD</a:t>
                </a:r>
                <a:r>
                  <a:rPr lang="en-US" sz="2300" baseline="30000" dirty="0"/>
                  <a:t>)</a:t>
                </a:r>
                <a:r>
                  <a:rPr lang="en-US" sz="2300" dirty="0"/>
                  <a:t>] is less than the dividend payment, </a:t>
                </a:r>
                <a:r>
                  <a:rPr lang="en-US" sz="2300" i="1" dirty="0"/>
                  <a:t>D</a:t>
                </a:r>
                <a:r>
                  <a:rPr lang="en-US" sz="2300" dirty="0"/>
                  <a:t>, the call is never exercised early. Otherwise it will be optimal to exercise early if the ex-dividend underlying stock price is sufficiently high. Black's model states that the call's </a:t>
                </a:r>
                <a:r>
                  <a:rPr lang="en-US" sz="2300" dirty="0">
                    <a:solidFill>
                      <a:schemeClr val="tx1"/>
                    </a:solidFill>
                  </a:rPr>
                  <a:t>value </a:t>
                </a:r>
                <a14:m>
                  <m:oMath xmlns:m="http://schemas.openxmlformats.org/officeDocument/2006/math">
                    <m:sSub>
                      <m:sSubPr>
                        <m:ctrlPr>
                          <a:rPr lang="en-US" sz="230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𝑐</m:t>
                        </m:r>
                      </m:e>
                      <m:sub>
                        <m:r>
                          <a:rPr lang="en-US" sz="2300" b="0" i="1" smtClean="0">
                            <a:solidFill>
                              <a:schemeClr val="tx1"/>
                            </a:solidFill>
                            <a:latin typeface="Cambria Math" panose="02040503050406030204" pitchFamily="18" charset="0"/>
                          </a:rPr>
                          <m:t>0</m:t>
                        </m:r>
                      </m:sub>
                    </m:sSub>
                  </m:oMath>
                </a14:m>
                <a:r>
                  <a:rPr lang="en-US" sz="2300" dirty="0">
                    <a:solidFill>
                      <a:schemeClr val="tx1"/>
                    </a:solidFill>
                  </a:rPr>
                  <a:t> is </a:t>
                </a:r>
                <a:r>
                  <a:rPr lang="en-US" sz="2300" dirty="0"/>
                  <a:t>determined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753" t="-1067" r="-1129"/>
                </a:stretch>
              </a:blipFill>
            </p:spPr>
            <p:txBody>
              <a:bodyPr/>
              <a:lstStyle/>
              <a:p>
                <a:r>
                  <a:rPr lang="en-US" dirty="0">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570736078"/>
              </p:ext>
            </p:extLst>
          </p:nvPr>
        </p:nvGraphicFramePr>
        <p:xfrm>
          <a:off x="7183284" y="4776373"/>
          <a:ext cx="3268192" cy="705633"/>
        </p:xfrm>
        <a:graphic>
          <a:graphicData uri="http://schemas.openxmlformats.org/presentationml/2006/ole">
            <mc:AlternateContent xmlns:mc="http://schemas.openxmlformats.org/markup-compatibility/2006">
              <mc:Choice xmlns:v="urn:schemas-microsoft-com:vml" Requires="v">
                <p:oleObj spid="_x0000_s15371" name="Equation" r:id="rId4" imgW="1117600" imgH="241300" progId="">
                  <p:embed/>
                </p:oleObj>
              </mc:Choice>
              <mc:Fallback>
                <p:oleObj name="Equation" r:id="rId4" imgW="1117600" imgH="2413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284" y="4776373"/>
                        <a:ext cx="3268192" cy="705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52001372"/>
              </p:ext>
            </p:extLst>
          </p:nvPr>
        </p:nvGraphicFramePr>
        <p:xfrm>
          <a:off x="1676291" y="4556829"/>
          <a:ext cx="3160111" cy="555945"/>
        </p:xfrm>
        <a:graphic>
          <a:graphicData uri="http://schemas.openxmlformats.org/presentationml/2006/ole">
            <mc:AlternateContent xmlns:mc="http://schemas.openxmlformats.org/markup-compatibility/2006">
              <mc:Choice xmlns:v="urn:schemas-microsoft-com:vml" Requires="v">
                <p:oleObj spid="_x0000_s15372" name="Equation" r:id="rId6" imgW="1371600" imgH="241300" progId="">
                  <p:embed/>
                </p:oleObj>
              </mc:Choice>
              <mc:Fallback>
                <p:oleObj name="Equation" r:id="rId6" imgW="1371600" imgH="2413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291" y="4556829"/>
                        <a:ext cx="3160111" cy="555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31536028"/>
              </p:ext>
            </p:extLst>
          </p:nvPr>
        </p:nvGraphicFramePr>
        <p:xfrm>
          <a:off x="705596" y="5289614"/>
          <a:ext cx="4122043" cy="528805"/>
        </p:xfrm>
        <a:graphic>
          <a:graphicData uri="http://schemas.openxmlformats.org/presentationml/2006/ole">
            <mc:AlternateContent xmlns:mc="http://schemas.openxmlformats.org/markup-compatibility/2006">
              <mc:Choice xmlns:v="urn:schemas-microsoft-com:vml" Requires="v">
                <p:oleObj spid="_x0000_s15373" name="Equation" r:id="rId8" imgW="1879600" imgH="241300" progId="">
                  <p:embed/>
                </p:oleObj>
              </mc:Choice>
              <mc:Fallback>
                <p:oleObj name="Equation" r:id="rId8" imgW="1879600" imgH="2413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596" y="5289614"/>
                        <a:ext cx="4122043" cy="528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Arrow 15"/>
          <p:cNvSpPr/>
          <p:nvPr/>
        </p:nvSpPr>
        <p:spPr>
          <a:xfrm>
            <a:off x="5893864" y="4987591"/>
            <a:ext cx="914400" cy="32346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7" name="Rectangle 16"/>
              <p:cNvSpPr/>
              <p:nvPr/>
            </p:nvSpPr>
            <p:spPr>
              <a:xfrm>
                <a:off x="542478" y="5818419"/>
                <a:ext cx="11239058" cy="694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where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m:t>
                        </m:r>
                      </m:sup>
                    </m:sSubSup>
                  </m:oMath>
                </a14:m>
                <a:r>
                  <a:rPr lang="en-US" dirty="0">
                    <a:solidFill>
                      <a:schemeClr val="tx1"/>
                    </a:solidFill>
                  </a:rPr>
                  <a:t> is the call's value assuming it is exercised immediately before the stock’s ex-dividend date and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m:t>
                        </m:r>
                      </m:sup>
                    </m:sSubSup>
                  </m:oMath>
                </a14:m>
                <a:r>
                  <a:rPr lang="en-US" dirty="0">
                    <a:solidFill>
                      <a:schemeClr val="tx1"/>
                    </a:solidFill>
                  </a:rPr>
                  <a:t> is the call's value assuming the option is held until it expires.</a:t>
                </a:r>
              </a:p>
            </p:txBody>
          </p:sp>
        </mc:Choice>
        <mc:Fallback xmlns="">
          <p:sp>
            <p:nvSpPr>
              <p:cNvPr id="17" name="Rectangle 16"/>
              <p:cNvSpPr>
                <a:spLocks noRot="1" noChangeAspect="1" noMove="1" noResize="1" noEditPoints="1" noAdjustHandles="1" noChangeArrowheads="1" noChangeShapeType="1" noTextEdit="1"/>
              </p:cNvSpPr>
              <p:nvPr/>
            </p:nvSpPr>
            <p:spPr>
              <a:xfrm>
                <a:off x="542478" y="5818419"/>
                <a:ext cx="11239058" cy="694944"/>
              </a:xfrm>
              <a:prstGeom prst="rect">
                <a:avLst/>
              </a:prstGeom>
              <a:blipFill rotWithShape="0">
                <a:blip r:embed="rId10" cstate="print"/>
                <a:stretch>
                  <a:fillRect l="-488" t="-877" b="-105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8093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  The Greeks</a:t>
            </a:r>
          </a:p>
        </p:txBody>
      </p:sp>
      <p:sp>
        <p:nvSpPr>
          <p:cNvPr id="4" name="Content Placeholder 3"/>
          <p:cNvSpPr>
            <a:spLocks noGrp="1"/>
          </p:cNvSpPr>
          <p:nvPr>
            <p:ph sz="quarter" idx="1"/>
          </p:nvPr>
        </p:nvSpPr>
        <p:spPr/>
        <p:txBody>
          <a:bodyPr/>
          <a:lstStyle/>
          <a:p>
            <a:pPr marL="514350" indent="-514350">
              <a:buFont typeface="+mj-lt"/>
              <a:buAutoNum type="arabicPeriod"/>
            </a:pPr>
            <a:r>
              <a:rPr lang="en-US" i="1" dirty="0"/>
              <a:t>Delta</a:t>
            </a:r>
          </a:p>
          <a:p>
            <a:pPr marL="514350" indent="-514350">
              <a:buFont typeface="+mj-lt"/>
              <a:buAutoNum type="arabicPeriod"/>
            </a:pPr>
            <a:r>
              <a:rPr lang="en-US" i="1" dirty="0"/>
              <a:t>Gamma</a:t>
            </a:r>
          </a:p>
          <a:p>
            <a:pPr marL="514350" indent="-514350">
              <a:buFont typeface="+mj-lt"/>
              <a:buAutoNum type="arabicPeriod"/>
            </a:pPr>
            <a:r>
              <a:rPr lang="en-US" i="1" dirty="0"/>
              <a:t>Theta</a:t>
            </a:r>
          </a:p>
          <a:p>
            <a:pPr marL="514350" indent="-514350">
              <a:buFont typeface="+mj-lt"/>
              <a:buAutoNum type="arabicPeriod"/>
            </a:pPr>
            <a:r>
              <a:rPr lang="en-US" i="1" dirty="0"/>
              <a:t>Vega</a:t>
            </a:r>
          </a:p>
          <a:p>
            <a:pPr marL="514350" indent="-514350">
              <a:buFont typeface="+mj-lt"/>
              <a:buAutoNum type="arabicPeriod"/>
            </a:pPr>
            <a:r>
              <a:rPr lang="en-US" i="1" dirty="0"/>
              <a:t>Rho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Roll-</a:t>
            </a:r>
            <a:r>
              <a:rPr lang="en-US" b="1" dirty="0" err="1"/>
              <a:t>Geske</a:t>
            </a:r>
            <a:r>
              <a:rPr lang="en-US" b="1" dirty="0"/>
              <a:t>-Whaley Compound Option Formula</a:t>
            </a:r>
          </a:p>
        </p:txBody>
      </p:sp>
      <p:sp>
        <p:nvSpPr>
          <p:cNvPr id="3" name="Content Placeholder 2"/>
          <p:cNvSpPr>
            <a:spLocks noGrp="1"/>
          </p:cNvSpPr>
          <p:nvPr>
            <p:ph sz="quarter" idx="1"/>
          </p:nvPr>
        </p:nvSpPr>
        <p:spPr/>
        <p:txBody>
          <a:bodyPr/>
          <a:lstStyle/>
          <a:p>
            <a:pPr marL="0" indent="0">
              <a:buNone/>
            </a:pPr>
            <a:r>
              <a:rPr lang="en-US" sz="2500" dirty="0"/>
              <a:t>The Roll-</a:t>
            </a:r>
            <a:r>
              <a:rPr lang="en-US" sz="2500" dirty="0" err="1"/>
              <a:t>Geske</a:t>
            </a:r>
            <a:r>
              <a:rPr lang="en-US" sz="2500" dirty="0"/>
              <a:t>-Whaley model requires that we first we find that minimum stock price (</a:t>
            </a:r>
            <a:r>
              <a:rPr lang="en-US" sz="2500" i="1" dirty="0" err="1"/>
              <a:t>S</a:t>
            </a:r>
            <a:r>
              <a:rPr lang="en-US" sz="2500" i="1" baseline="-25000" dirty="0" err="1"/>
              <a:t>tD</a:t>
            </a:r>
            <a:r>
              <a:rPr lang="en-US" sz="2500" baseline="30000" dirty="0"/>
              <a:t>*</a:t>
            </a:r>
            <a:r>
              <a:rPr lang="en-US" sz="2500" dirty="0"/>
              <a:t>) at the ex-dividend date (</a:t>
            </a:r>
            <a:r>
              <a:rPr lang="en-US" sz="2500" i="1" dirty="0" err="1"/>
              <a:t>t</a:t>
            </a:r>
            <a:r>
              <a:rPr lang="en-US" sz="2500" baseline="-25000" dirty="0" err="1"/>
              <a:t>D</a:t>
            </a:r>
            <a:r>
              <a:rPr lang="en-US" sz="2500" dirty="0"/>
              <a:t>) that will lead to early exercise of the option. That is, on the ex-dividend date, given a known dividend payment </a:t>
            </a:r>
            <a:r>
              <a:rPr lang="en-US" sz="2500" i="1" dirty="0"/>
              <a:t>D</a:t>
            </a:r>
            <a:r>
              <a:rPr lang="en-US" sz="2500" dirty="0"/>
              <a:t>, there is some minimum time </a:t>
            </a:r>
            <a:r>
              <a:rPr lang="en-US" sz="2500" i="1" dirty="0" err="1"/>
              <a:t>t</a:t>
            </a:r>
            <a:r>
              <a:rPr lang="en-US" sz="2500" baseline="-25000" dirty="0" err="1"/>
              <a:t>D</a:t>
            </a:r>
            <a:r>
              <a:rPr lang="en-US" sz="2500" dirty="0"/>
              <a:t> stock price </a:t>
            </a:r>
            <a:r>
              <a:rPr lang="en-US" sz="2500" i="1" dirty="0" err="1"/>
              <a:t>S</a:t>
            </a:r>
            <a:r>
              <a:rPr lang="en-US" sz="2500" i="1" baseline="-25000" dirty="0" err="1"/>
              <a:t>tD</a:t>
            </a:r>
            <a:r>
              <a:rPr lang="en-US" sz="2500" baseline="30000" dirty="0"/>
              <a:t>*</a:t>
            </a:r>
            <a:r>
              <a:rPr lang="en-US" sz="2500" dirty="0"/>
              <a:t> at which early exercise (on the ex-dividend date) is optimal. At this minimum price, or at a higher price, paying the exercise price and receiving the stock along with the dividend is worth more than retaining the call. Thus, it makes sense to exercise the call. All values of </a:t>
            </a:r>
            <a:r>
              <a:rPr lang="en-US" sz="2500" i="1" dirty="0" err="1"/>
              <a:t>S</a:t>
            </a:r>
            <a:r>
              <a:rPr lang="en-US" sz="2500" baseline="-25000" dirty="0" err="1"/>
              <a:t>tD</a:t>
            </a:r>
            <a:r>
              <a:rPr lang="en-US" sz="2500" dirty="0"/>
              <a:t> exceeding this price </a:t>
            </a:r>
            <a:r>
              <a:rPr lang="en-US" sz="2500" i="1" dirty="0" err="1"/>
              <a:t>S</a:t>
            </a:r>
            <a:r>
              <a:rPr lang="en-US" sz="2500" i="1" baseline="-25000" dirty="0" err="1"/>
              <a:t>tD</a:t>
            </a:r>
            <a:r>
              <a:rPr lang="en-US" sz="2500" baseline="30000" dirty="0"/>
              <a:t>*</a:t>
            </a:r>
            <a:r>
              <a:rPr lang="en-US" sz="2500" dirty="0"/>
              <a:t> will lead to early option exercise. This minimum price is found by solving the following for </a:t>
            </a:r>
            <a:r>
              <a:rPr lang="en-US" sz="2500" i="1" dirty="0" err="1"/>
              <a:t>S</a:t>
            </a:r>
            <a:r>
              <a:rPr lang="en-US" sz="2500" i="1" baseline="-25000" dirty="0" err="1"/>
              <a:t>tD</a:t>
            </a:r>
            <a:r>
              <a:rPr lang="en-US" sz="2500" baseline="30000" dirty="0"/>
              <a:t>*</a:t>
            </a:r>
            <a:r>
              <a:rPr lang="en-US" sz="2500" dirty="0"/>
              <a:t>:</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30650925"/>
              </p:ext>
            </p:extLst>
          </p:nvPr>
        </p:nvGraphicFramePr>
        <p:xfrm>
          <a:off x="3148370" y="5316973"/>
          <a:ext cx="6090501" cy="680703"/>
        </p:xfrm>
        <a:graphic>
          <a:graphicData uri="http://schemas.openxmlformats.org/presentationml/2006/ole">
            <mc:AlternateContent xmlns:mc="http://schemas.openxmlformats.org/markup-compatibility/2006">
              <mc:Choice xmlns:v="urn:schemas-microsoft-com:vml" Requires="v">
                <p:oleObj spid="_x0000_s16389" name="Equation" r:id="rId3" imgW="2159000" imgH="241300" progId="">
                  <p:embed/>
                </p:oleObj>
              </mc:Choice>
              <mc:Fallback>
                <p:oleObj name="Equation" r:id="rId3" imgW="2159000" imgH="2413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370" y="5316973"/>
                        <a:ext cx="6090501" cy="68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540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23452"/>
          </a:xfrm>
        </p:spPr>
        <p:txBody>
          <a:bodyPr>
            <a:normAutofit fontScale="90000"/>
          </a:bodyPr>
          <a:lstStyle/>
          <a:p>
            <a:r>
              <a:rPr lang="en-US" b="1" dirty="0"/>
              <a:t>The Roll-</a:t>
            </a:r>
            <a:r>
              <a:rPr lang="en-US" b="1" dirty="0" err="1"/>
              <a:t>Geske</a:t>
            </a:r>
            <a:r>
              <a:rPr lang="en-US" b="1" dirty="0"/>
              <a:t>-Whaley Compound Option Formula </a:t>
            </a:r>
            <a:r>
              <a:rPr lang="en-US" sz="2800" b="1" dirty="0"/>
              <a:t>(Continued)</a:t>
            </a:r>
            <a:endParaRPr lang="en-US" sz="2800" dirty="0"/>
          </a:p>
        </p:txBody>
      </p:sp>
      <p:sp>
        <p:nvSpPr>
          <p:cNvPr id="3" name="Content Placeholder 2"/>
          <p:cNvSpPr>
            <a:spLocks noGrp="1"/>
          </p:cNvSpPr>
          <p:nvPr>
            <p:ph sz="quarter" idx="1"/>
          </p:nvPr>
        </p:nvSpPr>
        <p:spPr/>
        <p:txBody>
          <a:bodyPr/>
          <a:lstStyle/>
          <a:p>
            <a:pPr marL="0" indent="0">
              <a:buNone/>
            </a:pPr>
            <a:r>
              <a:rPr lang="en-US" dirty="0"/>
              <a:t>When dividends are zero, the call will never be exercised early. If dividends are small, the underlying stock price </a:t>
            </a:r>
            <a:r>
              <a:rPr lang="en-US" i="1" dirty="0" err="1"/>
              <a:t>S</a:t>
            </a:r>
            <a:r>
              <a:rPr lang="en-US" i="1" baseline="-25000" dirty="0" err="1"/>
              <a:t>tD</a:t>
            </a:r>
            <a:r>
              <a:rPr lang="en-US" baseline="30000" dirty="0"/>
              <a:t>*</a:t>
            </a:r>
            <a:r>
              <a:rPr lang="en-US" dirty="0"/>
              <a:t> at time </a:t>
            </a:r>
            <a:r>
              <a:rPr lang="en-US" i="1" dirty="0" err="1"/>
              <a:t>t</a:t>
            </a:r>
            <a:r>
              <a:rPr lang="en-US" i="1" baseline="-25000" dirty="0" err="1"/>
              <a:t>D</a:t>
            </a:r>
            <a:r>
              <a:rPr lang="en-US" dirty="0"/>
              <a:t> will need to be very large to justify early exercise of the call. Thus, for any dividend amount </a:t>
            </a:r>
            <a:r>
              <a:rPr lang="en-US" i="1" dirty="0"/>
              <a:t>D</a:t>
            </a:r>
            <a:r>
              <a:rPr lang="en-US" dirty="0"/>
              <a:t> &gt; 0, there is some minimum stock price </a:t>
            </a:r>
            <a:r>
              <a:rPr lang="en-US" i="1" dirty="0" err="1"/>
              <a:t>S</a:t>
            </a:r>
            <a:r>
              <a:rPr lang="en-US" i="1" baseline="-25000" dirty="0" err="1"/>
              <a:t>tD</a:t>
            </a:r>
            <a:r>
              <a:rPr lang="en-US" baseline="30000" dirty="0"/>
              <a:t>*</a:t>
            </a:r>
            <a:r>
              <a:rPr lang="en-US" dirty="0"/>
              <a:t> on the ex-dividend date that would lead to early exercise of the American call. </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64698465"/>
              </p:ext>
            </p:extLst>
          </p:nvPr>
        </p:nvGraphicFramePr>
        <p:xfrm>
          <a:off x="1533833" y="3676676"/>
          <a:ext cx="7993626" cy="1882873"/>
        </p:xfrm>
        <a:graphic>
          <a:graphicData uri="http://schemas.openxmlformats.org/presentationml/2006/ole">
            <mc:AlternateContent xmlns:mc="http://schemas.openxmlformats.org/markup-compatibility/2006">
              <mc:Choice xmlns:v="urn:schemas-microsoft-com:vml" Requires="v">
                <p:oleObj spid="_x0000_s17413" name="Equation" r:id="rId3" imgW="3771900" imgH="1041400" progId="">
                  <p:embed/>
                </p:oleObj>
              </mc:Choice>
              <mc:Fallback>
                <p:oleObj name="Equation" r:id="rId3" imgW="3771900" imgH="1041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833" y="3676676"/>
                        <a:ext cx="7993626" cy="18828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p:cNvSpPr/>
              <p:nvPr/>
            </p:nvSpPr>
            <p:spPr>
              <a:xfrm>
                <a:off x="234925" y="5860953"/>
                <a:ext cx="11634052" cy="31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M</a:t>
                </a:r>
                <a14:m>
                  <m:oMath xmlns:m="http://schemas.openxmlformats.org/officeDocument/2006/math">
                    <m:d>
                      <m:dPr>
                        <m:ctrlPr>
                          <a:rPr lang="en-US" sz="1500" i="1">
                            <a:solidFill>
                              <a:schemeClr val="tx1"/>
                            </a:solidFill>
                            <a:latin typeface="Cambria Math" panose="02040503050406030204" pitchFamily="18" charset="0"/>
                          </a:rPr>
                        </m:ctrlPr>
                      </m:dPr>
                      <m:e>
                        <m:r>
                          <m:rPr>
                            <m:sty m:val="p"/>
                          </m:rPr>
                          <a:rPr lang="en-US" sz="1500">
                            <a:solidFill>
                              <a:schemeClr val="tx1"/>
                            </a:solidFill>
                            <a:latin typeface="Cambria Math" panose="02040503050406030204" pitchFamily="18" charset="0"/>
                          </a:rPr>
                          <m:t>d</m:t>
                        </m:r>
                        <m:r>
                          <a:rPr lang="en-US" sz="1500">
                            <a:solidFill>
                              <a:schemeClr val="tx1"/>
                            </a:solidFill>
                            <a:latin typeface="Cambria Math" panose="02040503050406030204" pitchFamily="18" charset="0"/>
                          </a:rPr>
                          <m:t>(</m:t>
                        </m:r>
                        <m:r>
                          <a:rPr lang="en-US" sz="1500" i="1">
                            <a:solidFill>
                              <a:schemeClr val="tx1"/>
                            </a:solidFill>
                            <a:latin typeface="Cambria Math" panose="02040503050406030204" pitchFamily="18" charset="0"/>
                          </a:rPr>
                          <m:t>∗</m:t>
                        </m:r>
                        <m:r>
                          <a:rPr lang="en-US" sz="1500">
                            <a:solidFill>
                              <a:schemeClr val="tx1"/>
                            </a:solidFill>
                            <a:latin typeface="Cambria Math" panose="02040503050406030204" pitchFamily="18" charset="0"/>
                          </a:rPr>
                          <m:t>), </m:t>
                        </m:r>
                        <m:r>
                          <m:rPr>
                            <m:sty m:val="p"/>
                          </m:rPr>
                          <a:rPr lang="en-US" sz="1500">
                            <a:solidFill>
                              <a:schemeClr val="tx1"/>
                            </a:solidFill>
                            <a:latin typeface="Cambria Math" panose="02040503050406030204" pitchFamily="18" charset="0"/>
                          </a:rPr>
                          <m:t>y</m:t>
                        </m:r>
                        <m:r>
                          <a:rPr lang="en-US" sz="1500">
                            <a:solidFill>
                              <a:schemeClr val="tx1"/>
                            </a:solidFill>
                            <a:latin typeface="Cambria Math" panose="02040503050406030204" pitchFamily="18" charset="0"/>
                          </a:rPr>
                          <m:t>(</m:t>
                        </m:r>
                        <m:r>
                          <a:rPr lang="en-US" sz="1500" i="1">
                            <a:solidFill>
                              <a:schemeClr val="tx1"/>
                            </a:solidFill>
                            <a:latin typeface="Cambria Math" panose="02040503050406030204" pitchFamily="18" charset="0"/>
                          </a:rPr>
                          <m:t>∗</m:t>
                        </m:r>
                        <m:r>
                          <a:rPr lang="en-US" sz="1500">
                            <a:solidFill>
                              <a:schemeClr val="tx1"/>
                            </a:solidFill>
                            <a:latin typeface="Cambria Math" panose="02040503050406030204" pitchFamily="18" charset="0"/>
                          </a:rPr>
                          <m:t>); </m:t>
                        </m:r>
                        <m:rad>
                          <m:radPr>
                            <m:degHide m:val="on"/>
                            <m:ctrlPr>
                              <a:rPr lang="en-US" sz="1500" i="1">
                                <a:solidFill>
                                  <a:schemeClr val="tx1"/>
                                </a:solidFill>
                                <a:latin typeface="Cambria Math" panose="02040503050406030204" pitchFamily="18" charset="0"/>
                              </a:rPr>
                            </m:ctrlPr>
                          </m:radPr>
                          <m:deg/>
                          <m:e>
                            <m:f>
                              <m:fPr>
                                <m:ctrlPr>
                                  <a:rPr lang="en-US" sz="1500" i="1">
                                    <a:solidFill>
                                      <a:schemeClr val="tx1"/>
                                    </a:solidFill>
                                    <a:latin typeface="Cambria Math" panose="02040503050406030204" pitchFamily="18" charset="0"/>
                                  </a:rPr>
                                </m:ctrlPr>
                              </m:fPr>
                              <m:num>
                                <m:sSub>
                                  <m:sSubPr>
                                    <m:ctrlPr>
                                      <a:rPr lang="en-US" sz="1500" i="1">
                                        <a:solidFill>
                                          <a:schemeClr val="tx1"/>
                                        </a:solidFill>
                                        <a:latin typeface="Cambria Math" panose="02040503050406030204" pitchFamily="18" charset="0"/>
                                      </a:rPr>
                                    </m:ctrlPr>
                                  </m:sSubPr>
                                  <m:e>
                                    <m:r>
                                      <a:rPr lang="en-US" sz="1500" i="1">
                                        <a:solidFill>
                                          <a:schemeClr val="tx1"/>
                                        </a:solidFill>
                                        <a:latin typeface="Cambria Math" panose="02040503050406030204" pitchFamily="18" charset="0"/>
                                      </a:rPr>
                                      <m:t>𝑡</m:t>
                                    </m:r>
                                  </m:e>
                                  <m:sub>
                                    <m:r>
                                      <a:rPr lang="en-US" sz="1500" i="1">
                                        <a:solidFill>
                                          <a:schemeClr val="tx1"/>
                                        </a:solidFill>
                                        <a:latin typeface="Cambria Math" panose="02040503050406030204" pitchFamily="18" charset="0"/>
                                      </a:rPr>
                                      <m:t>𝐷</m:t>
                                    </m:r>
                                  </m:sub>
                                </m:sSub>
                              </m:num>
                              <m:den>
                                <m:r>
                                  <a:rPr lang="en-US" sz="1500" i="1">
                                    <a:solidFill>
                                      <a:schemeClr val="tx1"/>
                                    </a:solidFill>
                                    <a:latin typeface="Cambria Math" panose="02040503050406030204" pitchFamily="18" charset="0"/>
                                  </a:rPr>
                                  <m:t>𝑇</m:t>
                                </m:r>
                              </m:den>
                            </m:f>
                          </m:e>
                        </m:rad>
                      </m:e>
                    </m:d>
                  </m:oMath>
                </a14:m>
                <a:r>
                  <a:rPr lang="en-US" sz="1500" dirty="0">
                    <a:solidFill>
                      <a:schemeClr val="tx1"/>
                    </a:solidFill>
                  </a:rPr>
                  <a:t> is a cumulative multivariate (bivariate) normal distribution, where </a:t>
                </a:r>
                <a14:m>
                  <m:oMath xmlns:m="http://schemas.openxmlformats.org/officeDocument/2006/math">
                    <m:rad>
                      <m:radPr>
                        <m:degHide m:val="on"/>
                        <m:ctrlPr>
                          <a:rPr lang="en-US" sz="1500" i="1">
                            <a:solidFill>
                              <a:schemeClr val="tx1"/>
                            </a:solidFill>
                            <a:latin typeface="Cambria Math" panose="02040503050406030204" pitchFamily="18" charset="0"/>
                          </a:rPr>
                        </m:ctrlPr>
                      </m:radPr>
                      <m:deg/>
                      <m:e>
                        <m:f>
                          <m:fPr>
                            <m:ctrlPr>
                              <a:rPr lang="en-US" sz="1500" i="1">
                                <a:solidFill>
                                  <a:schemeClr val="tx1"/>
                                </a:solidFill>
                                <a:latin typeface="Cambria Math" panose="02040503050406030204" pitchFamily="18" charset="0"/>
                              </a:rPr>
                            </m:ctrlPr>
                          </m:fPr>
                          <m:num>
                            <m:sSub>
                              <m:sSubPr>
                                <m:ctrlPr>
                                  <a:rPr lang="en-US" sz="1500" i="1">
                                    <a:solidFill>
                                      <a:schemeClr val="tx1"/>
                                    </a:solidFill>
                                    <a:latin typeface="Cambria Math" panose="02040503050406030204" pitchFamily="18" charset="0"/>
                                  </a:rPr>
                                </m:ctrlPr>
                              </m:sSubPr>
                              <m:e>
                                <m:r>
                                  <a:rPr lang="en-US" sz="1500" i="1">
                                    <a:solidFill>
                                      <a:schemeClr val="tx1"/>
                                    </a:solidFill>
                                    <a:latin typeface="Cambria Math" panose="02040503050406030204" pitchFamily="18" charset="0"/>
                                  </a:rPr>
                                  <m:t>𝑡</m:t>
                                </m:r>
                              </m:e>
                              <m:sub>
                                <m:r>
                                  <a:rPr lang="en-US" sz="1500" i="1">
                                    <a:solidFill>
                                      <a:schemeClr val="tx1"/>
                                    </a:solidFill>
                                    <a:latin typeface="Cambria Math" panose="02040503050406030204" pitchFamily="18" charset="0"/>
                                  </a:rPr>
                                  <m:t>𝐷</m:t>
                                </m:r>
                              </m:sub>
                            </m:sSub>
                          </m:num>
                          <m:den>
                            <m:r>
                              <a:rPr lang="en-US" sz="1500" i="1">
                                <a:solidFill>
                                  <a:schemeClr val="tx1"/>
                                </a:solidFill>
                                <a:latin typeface="Cambria Math" panose="02040503050406030204" pitchFamily="18" charset="0"/>
                              </a:rPr>
                              <m:t>𝑇</m:t>
                            </m:r>
                          </m:den>
                        </m:f>
                      </m:e>
                    </m:rad>
                  </m:oMath>
                </a14:m>
                <a:r>
                  <a:rPr lang="en-US" sz="1500" dirty="0">
                    <a:solidFill>
                      <a:schemeClr val="tx1"/>
                    </a:solidFill>
                  </a:rPr>
                  <a:t> is the correlation coefficient between random variables </a:t>
                </a:r>
                <a:r>
                  <a:rPr lang="en-US" sz="1500" i="1" dirty="0" err="1">
                    <a:solidFill>
                      <a:schemeClr val="tx1"/>
                    </a:solidFill>
                  </a:rPr>
                  <a:t>S</a:t>
                </a:r>
                <a:r>
                  <a:rPr lang="en-US" sz="1500" i="1" baseline="-25000" dirty="0" err="1">
                    <a:solidFill>
                      <a:schemeClr val="tx1"/>
                    </a:solidFill>
                  </a:rPr>
                  <a:t>tD</a:t>
                </a:r>
                <a:r>
                  <a:rPr lang="en-US" sz="1500" dirty="0">
                    <a:solidFill>
                      <a:schemeClr val="tx1"/>
                    </a:solidFill>
                  </a:rPr>
                  <a:t> and </a:t>
                </a:r>
                <a:r>
                  <a:rPr lang="en-US" sz="1500" i="1" dirty="0">
                    <a:solidFill>
                      <a:schemeClr val="tx1"/>
                    </a:solidFill>
                  </a:rPr>
                  <a:t>S</a:t>
                </a:r>
                <a:r>
                  <a:rPr lang="en-US" sz="1500" i="1" baseline="-25000" dirty="0">
                    <a:solidFill>
                      <a:schemeClr val="tx1"/>
                    </a:solidFill>
                  </a:rPr>
                  <a:t>T</a:t>
                </a:r>
                <a:r>
                  <a:rPr lang="en-US" sz="1500" dirty="0">
                    <a:solidFill>
                      <a:schemeClr val="tx1"/>
                    </a:solidFill>
                  </a:rPr>
                  <a:t>, assuming that stock returns are independent over non-overlapping periods of time. </a:t>
                </a:r>
              </a:p>
            </p:txBody>
          </p:sp>
        </mc:Choice>
        <mc:Fallback xmlns="">
          <p:sp>
            <p:nvSpPr>
              <p:cNvPr id="5" name="Rectangle 4"/>
              <p:cNvSpPr>
                <a:spLocks noRot="1" noChangeAspect="1" noMove="1" noResize="1" noEditPoints="1" noAdjustHandles="1" noChangeArrowheads="1" noChangeShapeType="1" noTextEdit="1"/>
              </p:cNvSpPr>
              <p:nvPr/>
            </p:nvSpPr>
            <p:spPr>
              <a:xfrm>
                <a:off x="234925" y="5860953"/>
                <a:ext cx="11634052" cy="318873"/>
              </a:xfrm>
              <a:prstGeom prst="rect">
                <a:avLst/>
              </a:prstGeom>
              <a:blipFill rotWithShape="0">
                <a:blip r:embed="rId5" cstate="print"/>
                <a:stretch>
                  <a:fillRect l="-210" t="-56604" r="-210" b="-1018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0776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The Roll-</a:t>
            </a:r>
            <a:r>
              <a:rPr lang="en-US" b="1" dirty="0" err="1"/>
              <a:t>Geske</a:t>
            </a:r>
            <a:r>
              <a:rPr lang="en-US" b="1" dirty="0"/>
              <a:t>-Whaley Compound Option Formula </a:t>
            </a:r>
            <a:r>
              <a:rPr lang="en-US" sz="2800" b="1" dirty="0"/>
              <a:t>(Continued)</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13675061"/>
              </p:ext>
            </p:extLst>
          </p:nvPr>
        </p:nvGraphicFramePr>
        <p:xfrm>
          <a:off x="1645448" y="2177271"/>
          <a:ext cx="4745520" cy="1355863"/>
        </p:xfrm>
        <a:graphic>
          <a:graphicData uri="http://schemas.openxmlformats.org/presentationml/2006/ole">
            <mc:AlternateContent xmlns:mc="http://schemas.openxmlformats.org/markup-compatibility/2006">
              <mc:Choice xmlns:v="urn:schemas-microsoft-com:vml" Requires="v">
                <p:oleObj spid="_x0000_s18446" name="Equation" r:id="rId3" imgW="2578100" imgH="736600" progId="">
                  <p:embed/>
                </p:oleObj>
              </mc:Choice>
              <mc:Fallback>
                <p:oleObj name="Equation" r:id="rId3" imgW="2578100" imgH="736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448" y="2177271"/>
                        <a:ext cx="4745520" cy="135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07821791"/>
              </p:ext>
            </p:extLst>
          </p:nvPr>
        </p:nvGraphicFramePr>
        <p:xfrm>
          <a:off x="7558550" y="2855202"/>
          <a:ext cx="2450689" cy="554322"/>
        </p:xfrm>
        <a:graphic>
          <a:graphicData uri="http://schemas.openxmlformats.org/presentationml/2006/ole">
            <mc:AlternateContent xmlns:mc="http://schemas.openxmlformats.org/markup-compatibility/2006">
              <mc:Choice xmlns:v="urn:schemas-microsoft-com:vml" Requires="v">
                <p:oleObj spid="_x0000_s18447" name="Equation" r:id="rId5" imgW="1066800" imgH="241300" progId="">
                  <p:embed/>
                </p:oleObj>
              </mc:Choice>
              <mc:Fallback>
                <p:oleObj name="Equation" r:id="rId5" imgW="1066800" imgH="2413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550" y="2855202"/>
                        <a:ext cx="2450689" cy="554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9361273"/>
              </p:ext>
            </p:extLst>
          </p:nvPr>
        </p:nvGraphicFramePr>
        <p:xfrm>
          <a:off x="1645448" y="4044658"/>
          <a:ext cx="4703447" cy="1386040"/>
        </p:xfrm>
        <a:graphic>
          <a:graphicData uri="http://schemas.openxmlformats.org/presentationml/2006/ole">
            <mc:AlternateContent xmlns:mc="http://schemas.openxmlformats.org/markup-compatibility/2006">
              <mc:Choice xmlns:v="urn:schemas-microsoft-com:vml" Requires="v">
                <p:oleObj spid="_x0000_s18448" name="Equation" r:id="rId7" imgW="2628900" imgH="774700" progId="">
                  <p:embed/>
                </p:oleObj>
              </mc:Choice>
              <mc:Fallback>
                <p:oleObj name="Equation" r:id="rId7" imgW="2628900" imgH="7747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448" y="4044658"/>
                        <a:ext cx="4703447" cy="1386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26900266"/>
              </p:ext>
            </p:extLst>
          </p:nvPr>
        </p:nvGraphicFramePr>
        <p:xfrm>
          <a:off x="7558550" y="4600027"/>
          <a:ext cx="2342534" cy="585634"/>
        </p:xfrm>
        <a:graphic>
          <a:graphicData uri="http://schemas.openxmlformats.org/presentationml/2006/ole">
            <mc:AlternateContent xmlns:mc="http://schemas.openxmlformats.org/markup-compatibility/2006">
              <mc:Choice xmlns:v="urn:schemas-microsoft-com:vml" Requires="v">
                <p:oleObj spid="_x0000_s18449" name="Equation" r:id="rId9" imgW="1015559" imgH="253890" progId="">
                  <p:embed/>
                </p:oleObj>
              </mc:Choice>
              <mc:Fallback>
                <p:oleObj name="Equation" r:id="rId9" imgW="1015559" imgH="25389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8550" y="4600027"/>
                        <a:ext cx="2342534" cy="585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979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Illustration: Calculating the Value of an American Call on Dividend-Paying Stock</a:t>
            </a:r>
          </a:p>
        </p:txBody>
      </p:sp>
      <p:sp>
        <p:nvSpPr>
          <p:cNvPr id="3" name="Content Placeholder 2"/>
          <p:cNvSpPr>
            <a:spLocks noGrp="1"/>
          </p:cNvSpPr>
          <p:nvPr>
            <p:ph sz="quarter" idx="1"/>
          </p:nvPr>
        </p:nvSpPr>
        <p:spPr/>
        <p:txBody>
          <a:bodyPr/>
          <a:lstStyle/>
          <a:p>
            <a:pPr marL="0" indent="0">
              <a:buNone/>
            </a:pPr>
            <a:r>
              <a:rPr lang="en-US" dirty="0"/>
              <a:t>Suppose that we wish to calculate the value of a 6-month </a:t>
            </a:r>
            <a:r>
              <a:rPr lang="en-US" i="1" dirty="0"/>
              <a:t>X</a:t>
            </a:r>
            <a:r>
              <a:rPr lang="en-US" dirty="0"/>
              <a:t> = $45 American call on a share of stock that is currently selling for $50. The stock is expected to go ex-dividend on a $5 payment in three months, and not again until after the option expires. The standard deviation of returns on the underlying stock is .4 and the riskless return rate is 3%. What is the call worth today assuming:</a:t>
            </a:r>
          </a:p>
          <a:p>
            <a:pPr marL="514350" lvl="0" indent="-514350">
              <a:buFont typeface="+mj-lt"/>
              <a:buAutoNum type="arabicPeriod"/>
            </a:pPr>
            <a:r>
              <a:rPr lang="en-US" dirty="0"/>
              <a:t>The European Known Dividend model?</a:t>
            </a:r>
          </a:p>
          <a:p>
            <a:pPr marL="514350" lvl="0" indent="-514350">
              <a:buFont typeface="+mj-lt"/>
              <a:buAutoNum type="arabicPeriod"/>
            </a:pPr>
            <a:r>
              <a:rPr lang="en-US" dirty="0"/>
              <a:t>Black’s Pseudo-American Call model?</a:t>
            </a:r>
          </a:p>
          <a:p>
            <a:pPr marL="514350" lvl="0" indent="-514350">
              <a:buFont typeface="+mj-lt"/>
              <a:buAutoNum type="arabicPeriod"/>
            </a:pPr>
            <a:r>
              <a:rPr lang="en-US" dirty="0"/>
              <a:t>the Roll-</a:t>
            </a:r>
            <a:r>
              <a:rPr lang="en-US" dirty="0" err="1"/>
              <a:t>Geske</a:t>
            </a:r>
            <a:r>
              <a:rPr lang="en-US" dirty="0"/>
              <a:t>-Whaley model?</a:t>
            </a:r>
          </a:p>
          <a:p>
            <a:endParaRPr lang="en-US" dirty="0"/>
          </a:p>
        </p:txBody>
      </p:sp>
    </p:spTree>
    <p:extLst>
      <p:ext uri="{BB962C8B-B14F-4D97-AF65-F5344CB8AC3E}">
        <p14:creationId xmlns:p14="http://schemas.microsoft.com/office/powerpoint/2010/main" val="18566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Illustration: Calculating the Value of a Call On Dividend-Paying Stock </a:t>
            </a:r>
            <a:r>
              <a:rPr lang="en-US" sz="2800" b="1" dirty="0"/>
              <a:t>(Known European Dividend Model)</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02336" y="1527047"/>
                <a:ext cx="11338560" cy="4824591"/>
              </a:xfrm>
            </p:spPr>
            <p:txBody>
              <a:bodyPr>
                <a:noAutofit/>
              </a:bodyPr>
              <a:lstStyle/>
              <a:p>
                <a:pPr marL="514350" lvl="0" indent="-514350">
                  <a:buFont typeface="+mj-lt"/>
                  <a:buAutoNum type="arabicPeriod"/>
                </a:pPr>
                <a:r>
                  <a:rPr lang="en-US" sz="2500" dirty="0"/>
                  <a:t>The European Known Dividend model?</a:t>
                </a:r>
              </a:p>
              <a:p>
                <a:pPr marL="0" indent="0">
                  <a:buNone/>
                </a:pPr>
                <a:r>
                  <a:rPr lang="en-US" sz="2500" dirty="0"/>
                  <a:t>Under the European Known Dividend model, the value of the call is $5.39, calculated as follows:</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m:t>
                      </m:r>
                      <m:d>
                        <m:dPr>
                          <m:ctrlPr>
                            <a:rPr lang="en-US" sz="2500" i="1">
                              <a:latin typeface="Cambria Math" panose="02040503050406030204" pitchFamily="18" charset="0"/>
                            </a:rPr>
                          </m:ctrlPr>
                        </m:dPr>
                        <m:e>
                          <m:r>
                            <a:rPr lang="en-US" sz="2500" i="1">
                              <a:latin typeface="Cambria Math" panose="02040503050406030204" pitchFamily="18" charset="0"/>
                            </a:rPr>
                            <m:t>50−5</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.03×.25</m:t>
                              </m:r>
                            </m:sup>
                          </m:sSup>
                        </m:e>
                      </m:d>
                      <m:r>
                        <a:rPr lang="en-US" sz="2500" i="1">
                          <a:latin typeface="Cambria Math" panose="02040503050406030204" pitchFamily="18" charset="0"/>
                        </a:rPr>
                        <m:t>×.5782−</m:t>
                      </m:r>
                      <m:f>
                        <m:fPr>
                          <m:ctrlPr>
                            <a:rPr lang="en-US" sz="2500" i="1">
                              <a:latin typeface="Cambria Math" panose="02040503050406030204" pitchFamily="18" charset="0"/>
                            </a:rPr>
                          </m:ctrlPr>
                        </m:fPr>
                        <m:num>
                          <m:r>
                            <a:rPr lang="en-US" sz="2500" i="1">
                              <a:latin typeface="Cambria Math" panose="02040503050406030204" pitchFamily="18" charset="0"/>
                            </a:rPr>
                            <m:t>45</m:t>
                          </m:r>
                        </m:num>
                        <m:den>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.03×.5</m:t>
                              </m:r>
                            </m:sup>
                          </m:sSup>
                        </m:den>
                      </m:f>
                      <m:r>
                        <a:rPr lang="en-US" sz="2500" i="1">
                          <a:latin typeface="Cambria Math" panose="02040503050406030204" pitchFamily="18" charset="0"/>
                        </a:rPr>
                        <m:t>×.4660=5.39</m:t>
                      </m:r>
                    </m:oMath>
                  </m:oMathPara>
                </a14:m>
                <a:endParaRPr lang="en-US" sz="2500" dirty="0"/>
              </a:p>
              <a:p>
                <a:pPr marL="0" indent="0">
                  <a:buNone/>
                </a:pPr>
                <a:r>
                  <a:rPr lang="en-US" sz="2500" dirty="0"/>
                  <a:t> where</a:t>
                </a:r>
              </a:p>
              <a:p>
                <a:pPr marL="0" indent="0" algn="ctr">
                  <a:buNone/>
                </a:pPr>
                <a14:m>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r>
                      <a:rPr lang="en-US" sz="2500" i="1">
                        <a:latin typeface="Cambria Math" panose="02040503050406030204" pitchFamily="18" charset="0"/>
                      </a:rPr>
                      <m:t>=</m:t>
                    </m:r>
                    <m:f>
                      <m:fPr>
                        <m:ctrlPr>
                          <a:rPr lang="en-US" sz="2500" i="1">
                            <a:latin typeface="Cambria Math" panose="02040503050406030204" pitchFamily="18" charset="0"/>
                          </a:rPr>
                        </m:ctrlPr>
                      </m:fPr>
                      <m:num>
                        <m:func>
                          <m:funcPr>
                            <m:ctrlPr>
                              <a:rPr lang="en-US" sz="2500" i="1">
                                <a:latin typeface="Cambria Math" panose="02040503050406030204" pitchFamily="18" charset="0"/>
                              </a:rPr>
                            </m:ctrlPr>
                          </m:funcPr>
                          <m:fName>
                            <m:r>
                              <m:rPr>
                                <m:sty m:val="p"/>
                              </m:rPr>
                              <a:rPr lang="en-US" sz="2500">
                                <a:latin typeface="Cambria Math" panose="02040503050406030204" pitchFamily="18" charset="0"/>
                              </a:rPr>
                              <m:t>ln</m:t>
                            </m:r>
                          </m:fName>
                          <m:e>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a:rPr lang="en-US" sz="2500" i="1">
                                        <a:latin typeface="Cambria Math" panose="02040503050406030204" pitchFamily="18" charset="0"/>
                                      </a:rPr>
                                      <m:t>50−5</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.03×.25</m:t>
                                        </m:r>
                                      </m:sup>
                                    </m:sSup>
                                  </m:num>
                                  <m:den>
                                    <m:r>
                                      <a:rPr lang="en-US" sz="2500" i="1">
                                        <a:latin typeface="Cambria Math" panose="02040503050406030204" pitchFamily="18" charset="0"/>
                                      </a:rPr>
                                      <m:t>45</m:t>
                                    </m:r>
                                  </m:den>
                                </m:f>
                              </m:e>
                            </m:d>
                          </m:e>
                        </m:func>
                        <m:r>
                          <a:rPr lang="en-US" sz="2500" i="1">
                            <a:latin typeface="Cambria Math" panose="02040503050406030204" pitchFamily="18" charset="0"/>
                          </a:rPr>
                          <m:t>+</m:t>
                        </m:r>
                        <m:d>
                          <m:dPr>
                            <m:ctrlPr>
                              <a:rPr lang="en-US" sz="2500" i="1">
                                <a:latin typeface="Cambria Math" panose="02040503050406030204" pitchFamily="18" charset="0"/>
                              </a:rPr>
                            </m:ctrlPr>
                          </m:dPr>
                          <m:e>
                            <m:r>
                              <a:rPr lang="en-US" sz="2500" i="1">
                                <a:latin typeface="Cambria Math" panose="02040503050406030204" pitchFamily="18" charset="0"/>
                              </a:rPr>
                              <m:t>.03+</m:t>
                            </m:r>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den>
                            </m:f>
                            <m:r>
                              <a:rPr lang="en-US" sz="2500" i="1">
                                <a:latin typeface="Cambria Math" panose="02040503050406030204" pitchFamily="18" charset="0"/>
                              </a:rPr>
                              <m:t>×.16</m:t>
                            </m:r>
                          </m:e>
                        </m:d>
                        <m:r>
                          <a:rPr lang="en-US" sz="2500" i="1">
                            <a:latin typeface="Cambria Math" panose="02040503050406030204" pitchFamily="18" charset="0"/>
                          </a:rPr>
                          <m:t>×.5</m:t>
                        </m:r>
                      </m:num>
                      <m:den>
                        <m:r>
                          <a:rPr lang="en-US" sz="2500" i="1">
                            <a:latin typeface="Cambria Math" panose="02040503050406030204" pitchFamily="18" charset="0"/>
                          </a:rPr>
                          <m:t>.4×</m:t>
                        </m:r>
                        <m:rad>
                          <m:radPr>
                            <m:degHide m:val="on"/>
                            <m:ctrlPr>
                              <a:rPr lang="en-US" sz="2500" i="1">
                                <a:latin typeface="Cambria Math" panose="02040503050406030204" pitchFamily="18" charset="0"/>
                              </a:rPr>
                            </m:ctrlPr>
                          </m:radPr>
                          <m:deg/>
                          <m:e>
                            <m:r>
                              <a:rPr lang="en-US" sz="2500" i="1">
                                <a:latin typeface="Cambria Math" panose="02040503050406030204" pitchFamily="18" charset="0"/>
                              </a:rPr>
                              <m:t>.5</m:t>
                            </m:r>
                          </m:e>
                        </m:rad>
                      </m:den>
                    </m:f>
                    <m:r>
                      <a:rPr lang="en-US" sz="2500" i="1">
                        <a:latin typeface="Cambria Math" panose="02040503050406030204" pitchFamily="18" charset="0"/>
                      </a:rPr>
                      <m:t>=.1974;</m:t>
                    </m:r>
                    <m:r>
                      <a:rPr lang="en-US" sz="2500" b="0" i="1" smtClean="0">
                        <a:latin typeface="Cambria Math" panose="02040503050406030204" pitchFamily="18" charset="0"/>
                      </a:rPr>
                      <m:t>          </m:t>
                    </m:r>
                    <m:r>
                      <a:rPr lang="en-US" sz="2500" i="1">
                        <a:latin typeface="Cambria Math" panose="02040503050406030204" pitchFamily="18" charset="0"/>
                      </a:rPr>
                      <m:t>𝑁</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e>
                    </m:d>
                    <m:r>
                      <a:rPr lang="en-US" sz="2500" i="1">
                        <a:latin typeface="Cambria Math" panose="02040503050406030204" pitchFamily="18" charset="0"/>
                      </a:rPr>
                      <m:t>= .5782</m:t>
                    </m:r>
                  </m:oMath>
                </a14:m>
                <a:r>
                  <a:rPr lang="en-US" sz="2500" dirty="0"/>
                  <a:t> </a:t>
                </a:r>
              </a:p>
              <a:p>
                <a:pPr marL="0" indent="0">
                  <a:buNone/>
                </a:pPr>
                <a:endParaRPr lang="en-US" sz="2500" i="1" dirty="0"/>
              </a:p>
              <a:p>
                <a:pPr marL="0" indent="0">
                  <a:buNone/>
                </a:pPr>
                <a14:m>
                  <m:oMathPara xmlns:m="http://schemas.openxmlformats.org/officeDocument/2006/math">
                    <m:oMathParaPr>
                      <m:jc m:val="center"/>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m:t>
                      </m:r>
                      <m:r>
                        <a:rPr lang="en-US" sz="2500" b="0" i="1" smtClean="0">
                          <a:latin typeface="Cambria Math" panose="02040503050406030204" pitchFamily="18" charset="0"/>
                        </a:rPr>
                        <m:t>1974</m:t>
                      </m:r>
                      <m:r>
                        <a:rPr lang="en-US" sz="2500" i="1">
                          <a:latin typeface="Cambria Math" panose="02040503050406030204" pitchFamily="18" charset="0"/>
                        </a:rPr>
                        <m:t>−.4×</m:t>
                      </m:r>
                      <m:rad>
                        <m:radPr>
                          <m:degHide m:val="on"/>
                          <m:ctrlPr>
                            <a:rPr lang="en-US" sz="2500" i="1">
                              <a:latin typeface="Cambria Math" panose="02040503050406030204" pitchFamily="18" charset="0"/>
                            </a:rPr>
                          </m:ctrlPr>
                        </m:radPr>
                        <m:deg/>
                        <m:e>
                          <m:r>
                            <a:rPr lang="en-US" sz="2500" i="1">
                              <a:latin typeface="Cambria Math" panose="02040503050406030204" pitchFamily="18" charset="0"/>
                            </a:rPr>
                            <m:t>.5</m:t>
                          </m:r>
                        </m:e>
                      </m:rad>
                      <m:sSub>
                        <m:sSubPr>
                          <m:ctrlPr>
                            <a:rPr lang="en-US" sz="2500" i="1">
                              <a:latin typeface="Cambria Math" panose="02040503050406030204" pitchFamily="18" charset="0"/>
                            </a:rPr>
                          </m:ctrlPr>
                        </m:sSubPr>
                        <m:e>
                          <m:r>
                            <a:rPr lang="en-US" sz="2500" i="1">
                              <a:latin typeface="Cambria Math" panose="02040503050406030204" pitchFamily="18" charset="0"/>
                            </a:rPr>
                            <m:t>=−.0855;</m:t>
                          </m:r>
                          <m:r>
                            <a:rPr lang="en-US" sz="2500" b="0" i="1" smtClean="0">
                              <a:latin typeface="Cambria Math" panose="02040503050406030204" pitchFamily="18" charset="0"/>
                            </a:rPr>
                            <m:t>               </m:t>
                          </m:r>
                          <m:r>
                            <a:rPr lang="en-US" sz="2500" i="1">
                              <a:latin typeface="Cambria Math" panose="02040503050406030204" pitchFamily="18" charset="0"/>
                            </a:rPr>
                            <m:t>𝑁</m:t>
                          </m:r>
                          <m:r>
                            <a:rPr lang="en-US" sz="2500" i="1">
                              <a:latin typeface="Cambria Math" panose="02040503050406030204" pitchFamily="18" charset="0"/>
                            </a:rPr>
                            <m:t>(</m:t>
                          </m:r>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 .4660</m:t>
                      </m:r>
                    </m:oMath>
                  </m:oMathPara>
                </a14:m>
                <a:endParaRPr lang="en-US" sz="25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a:blip r:embed="rId2"/>
                <a:stretch>
                  <a:fillRect l="-860" t="-1010"/>
                </a:stretch>
              </a:blipFill>
            </p:spPr>
            <p:txBody>
              <a:bodyPr/>
              <a:lstStyle/>
              <a:p>
                <a:r>
                  <a:rPr lang="en-US">
                    <a:noFill/>
                  </a:rPr>
                  <a:t> </a:t>
                </a:r>
              </a:p>
            </p:txBody>
          </p:sp>
        </mc:Fallback>
      </mc:AlternateContent>
    </p:spTree>
    <p:extLst>
      <p:ext uri="{BB962C8B-B14F-4D97-AF65-F5344CB8AC3E}">
        <p14:creationId xmlns:p14="http://schemas.microsoft.com/office/powerpoint/2010/main" val="2093972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9" y="228599"/>
            <a:ext cx="11658600" cy="902111"/>
          </a:xfrm>
        </p:spPr>
        <p:txBody>
          <a:bodyPr>
            <a:normAutofit fontScale="90000"/>
          </a:bodyPr>
          <a:lstStyle/>
          <a:p>
            <a:r>
              <a:rPr lang="en-US" b="1" dirty="0"/>
              <a:t>Illustration: Calculating the Value of an American Call on Dividend-Paying Stock </a:t>
            </a:r>
            <a:r>
              <a:rPr lang="en-US" sz="2800" b="1" dirty="0"/>
              <a:t>(Black’s Pseudo-American Call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484864" cy="4775429"/>
              </a:xfrm>
            </p:spPr>
            <p:txBody>
              <a:bodyPr>
                <a:normAutofit fontScale="55000" lnSpcReduction="20000"/>
              </a:bodyPr>
              <a:lstStyle/>
              <a:p>
                <a:pPr marL="0" lvl="0" indent="0">
                  <a:buNone/>
                </a:pPr>
                <a:r>
                  <a:rPr lang="en-US" sz="4500" dirty="0">
                    <a:solidFill>
                      <a:schemeClr val="accent1">
                        <a:lumMod val="75000"/>
                      </a:schemeClr>
                    </a:solidFill>
                  </a:rPr>
                  <a:t>2.    </a:t>
                </a:r>
                <a:r>
                  <a:rPr lang="en-US" sz="4500" dirty="0"/>
                  <a:t>Black’s Pseudo-American Call model?</a:t>
                </a:r>
              </a:p>
              <a:p>
                <a:pPr marL="0" indent="0">
                  <a:buNone/>
                </a:pPr>
                <a:r>
                  <a:rPr lang="en-US" sz="3800" dirty="0"/>
                  <a:t>To use Black's Pseudo-American call formula, we will first determine whether dividend exceeds the ex-dividend date time value associated with exercise money: 5 &gt; </a:t>
                </a:r>
                <a:r>
                  <a:rPr lang="en-US" sz="3800" i="1" dirty="0"/>
                  <a:t>45</a:t>
                </a:r>
                <a:r>
                  <a:rPr lang="en-US" sz="3800" dirty="0"/>
                  <a:t>[1-</a:t>
                </a:r>
                <a:r>
                  <a:rPr lang="en-US" sz="3800" i="1" dirty="0"/>
                  <a:t>e</a:t>
                </a:r>
                <a:r>
                  <a:rPr lang="en-US" sz="3800" baseline="30000" dirty="0"/>
                  <a:t>-.03(.5-.25)</a:t>
                </a:r>
                <a:r>
                  <a:rPr lang="en-US" sz="3800" dirty="0"/>
                  <a:t>] = .336. Since the dividend does exceed this value, we will calculate the value of the call assuming that we exercise it just before the underlying stock goes ex-dividend in 3 months, while it trades with dividend:</a:t>
                </a:r>
              </a:p>
              <a:p>
                <a:pPr marL="0" indent="0">
                  <a:buNone/>
                </a:pPr>
                <a:r>
                  <a:rPr lang="en-US" sz="3800" dirty="0"/>
                  <a:t> </a:t>
                </a:r>
              </a:p>
              <a:p>
                <a:pPr marL="0" indent="0" algn="ctr">
                  <a:buNone/>
                </a:pPr>
                <a14:m>
                  <m:oMath xmlns:m="http://schemas.openxmlformats.org/officeDocument/2006/math">
                    <m:sSub>
                      <m:sSubPr>
                        <m:ctrlPr>
                          <a:rPr lang="en-US" sz="3800" i="1">
                            <a:latin typeface="Cambria Math" panose="02040503050406030204" pitchFamily="18" charset="0"/>
                          </a:rPr>
                        </m:ctrlPr>
                      </m:sSubPr>
                      <m:e>
                        <m:r>
                          <a:rPr lang="en-US" sz="3800" i="1">
                            <a:latin typeface="Cambria Math" panose="02040503050406030204" pitchFamily="18" charset="0"/>
                          </a:rPr>
                          <m:t>𝑐</m:t>
                        </m:r>
                      </m:e>
                      <m:sub>
                        <m:r>
                          <a:rPr lang="en-US" sz="3800" i="1">
                            <a:latin typeface="Cambria Math" panose="02040503050406030204" pitchFamily="18" charset="0"/>
                          </a:rPr>
                          <m:t>0</m:t>
                        </m:r>
                      </m:sub>
                    </m:sSub>
                    <m:r>
                      <a:rPr lang="en-US" sz="3800" i="1">
                        <a:latin typeface="Cambria Math" panose="02040503050406030204" pitchFamily="18" charset="0"/>
                      </a:rPr>
                      <m:t>=50×.7468−</m:t>
                    </m:r>
                    <m:f>
                      <m:fPr>
                        <m:ctrlPr>
                          <a:rPr lang="en-US" sz="3800" i="1">
                            <a:latin typeface="Cambria Math" panose="02040503050406030204" pitchFamily="18" charset="0"/>
                          </a:rPr>
                        </m:ctrlPr>
                      </m:fPr>
                      <m:num>
                        <m:r>
                          <a:rPr lang="en-US" sz="3800" i="1">
                            <a:latin typeface="Cambria Math" panose="02040503050406030204" pitchFamily="18" charset="0"/>
                          </a:rPr>
                          <m:t>45</m:t>
                        </m:r>
                      </m:num>
                      <m:den>
                        <m:sSup>
                          <m:sSupPr>
                            <m:ctrlPr>
                              <a:rPr lang="en-US" sz="3800" i="1">
                                <a:latin typeface="Cambria Math" panose="02040503050406030204" pitchFamily="18" charset="0"/>
                              </a:rPr>
                            </m:ctrlPr>
                          </m:sSupPr>
                          <m:e>
                            <m:r>
                              <a:rPr lang="en-US" sz="3800" i="1">
                                <a:latin typeface="Cambria Math" panose="02040503050406030204" pitchFamily="18" charset="0"/>
                              </a:rPr>
                              <m:t>𝑒</m:t>
                            </m:r>
                          </m:e>
                          <m:sup>
                            <m:r>
                              <a:rPr lang="en-US" sz="3800" i="1">
                                <a:latin typeface="Cambria Math" panose="02040503050406030204" pitchFamily="18" charset="0"/>
                              </a:rPr>
                              <m:t>.03×.25</m:t>
                            </m:r>
                          </m:sup>
                        </m:sSup>
                      </m:den>
                    </m:f>
                    <m:r>
                      <a:rPr lang="en-US" sz="3800" i="1">
                        <a:latin typeface="Cambria Math" panose="02040503050406030204" pitchFamily="18" charset="0"/>
                      </a:rPr>
                      <m:t>×.6788=7.02</m:t>
                    </m:r>
                  </m:oMath>
                </a14:m>
                <a:r>
                  <a:rPr lang="en-US" sz="3800" dirty="0"/>
                  <a:t>,</a:t>
                </a:r>
              </a:p>
              <a:p>
                <a:pPr marL="0" indent="0">
                  <a:buNone/>
                </a:pPr>
                <a:r>
                  <a:rPr lang="en-US" sz="3800" dirty="0"/>
                  <a:t>where</a:t>
                </a:r>
              </a:p>
              <a:p>
                <a:pPr marL="0" indent="0" algn="ctr">
                  <a:buNone/>
                </a:pPr>
                <a:r>
                  <a:rPr lang="en-US" sz="3800" dirty="0"/>
                  <a:t> </a:t>
                </a:r>
                <a14:m>
                  <m:oMath xmlns:m="http://schemas.openxmlformats.org/officeDocument/2006/math">
                    <m:sSub>
                      <m:sSubPr>
                        <m:ctrlPr>
                          <a:rPr lang="en-US" sz="3800" i="1">
                            <a:latin typeface="Cambria Math" panose="02040503050406030204" pitchFamily="18" charset="0"/>
                          </a:rPr>
                        </m:ctrlPr>
                      </m:sSubPr>
                      <m:e>
                        <m:r>
                          <a:rPr lang="en-US" sz="3800" i="1">
                            <a:latin typeface="Cambria Math" panose="02040503050406030204" pitchFamily="18" charset="0"/>
                          </a:rPr>
                          <m:t>𝑑</m:t>
                        </m:r>
                      </m:e>
                      <m:sub>
                        <m:r>
                          <a:rPr lang="en-US" sz="3800" i="1">
                            <a:latin typeface="Cambria Math" panose="02040503050406030204" pitchFamily="18" charset="0"/>
                          </a:rPr>
                          <m:t>1</m:t>
                        </m:r>
                      </m:sub>
                    </m:sSub>
                    <m:r>
                      <a:rPr lang="en-US" sz="3800" i="1">
                        <a:latin typeface="Cambria Math" panose="02040503050406030204" pitchFamily="18" charset="0"/>
                      </a:rPr>
                      <m:t>=</m:t>
                    </m:r>
                    <m:f>
                      <m:fPr>
                        <m:ctrlPr>
                          <a:rPr lang="en-US" sz="3800" i="1">
                            <a:latin typeface="Cambria Math" panose="02040503050406030204" pitchFamily="18" charset="0"/>
                          </a:rPr>
                        </m:ctrlPr>
                      </m:fPr>
                      <m:num>
                        <m:func>
                          <m:funcPr>
                            <m:ctrlPr>
                              <a:rPr lang="en-US" sz="3800" i="1">
                                <a:latin typeface="Cambria Math" panose="02040503050406030204" pitchFamily="18" charset="0"/>
                              </a:rPr>
                            </m:ctrlPr>
                          </m:funcPr>
                          <m:fName>
                            <m:r>
                              <m:rPr>
                                <m:sty m:val="p"/>
                              </m:rPr>
                              <a:rPr lang="en-US" sz="3800">
                                <a:latin typeface="Cambria Math" panose="02040503050406030204" pitchFamily="18" charset="0"/>
                              </a:rPr>
                              <m:t>ln</m:t>
                            </m:r>
                          </m:fName>
                          <m:e>
                            <m:d>
                              <m:dPr>
                                <m:ctrlPr>
                                  <a:rPr lang="en-US" sz="3800" i="1">
                                    <a:latin typeface="Cambria Math" panose="02040503050406030204" pitchFamily="18" charset="0"/>
                                  </a:rPr>
                                </m:ctrlPr>
                              </m:dPr>
                              <m:e>
                                <m:f>
                                  <m:fPr>
                                    <m:ctrlPr>
                                      <a:rPr lang="en-US" sz="3800" i="1">
                                        <a:latin typeface="Cambria Math" panose="02040503050406030204" pitchFamily="18" charset="0"/>
                                      </a:rPr>
                                    </m:ctrlPr>
                                  </m:fPr>
                                  <m:num>
                                    <m:r>
                                      <a:rPr lang="en-US" sz="3800" i="1">
                                        <a:latin typeface="Cambria Math" panose="02040503050406030204" pitchFamily="18" charset="0"/>
                                      </a:rPr>
                                      <m:t>50</m:t>
                                    </m:r>
                                  </m:num>
                                  <m:den>
                                    <m:r>
                                      <a:rPr lang="en-US" sz="3800" i="1">
                                        <a:latin typeface="Cambria Math" panose="02040503050406030204" pitchFamily="18" charset="0"/>
                                      </a:rPr>
                                      <m:t>45</m:t>
                                    </m:r>
                                  </m:den>
                                </m:f>
                              </m:e>
                            </m:d>
                          </m:e>
                        </m:func>
                        <m:r>
                          <a:rPr lang="en-US" sz="3800" i="1">
                            <a:latin typeface="Cambria Math" panose="02040503050406030204" pitchFamily="18" charset="0"/>
                          </a:rPr>
                          <m:t>+</m:t>
                        </m:r>
                        <m:d>
                          <m:dPr>
                            <m:ctrlPr>
                              <a:rPr lang="en-US" sz="3800" i="1">
                                <a:latin typeface="Cambria Math" panose="02040503050406030204" pitchFamily="18" charset="0"/>
                              </a:rPr>
                            </m:ctrlPr>
                          </m:dPr>
                          <m:e>
                            <m:r>
                              <a:rPr lang="en-US" sz="3800" i="1">
                                <a:latin typeface="Cambria Math" panose="02040503050406030204" pitchFamily="18" charset="0"/>
                              </a:rPr>
                              <m:t>.03+</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den>
                            </m:f>
                            <m:r>
                              <a:rPr lang="en-US" sz="3800" i="1">
                                <a:latin typeface="Cambria Math" panose="02040503050406030204" pitchFamily="18" charset="0"/>
                              </a:rPr>
                              <m:t>×.16</m:t>
                            </m:r>
                          </m:e>
                        </m:d>
                        <m:r>
                          <a:rPr lang="en-US" sz="3800" i="1">
                            <a:latin typeface="Cambria Math" panose="02040503050406030204" pitchFamily="18" charset="0"/>
                          </a:rPr>
                          <m:t>×.25</m:t>
                        </m:r>
                      </m:num>
                      <m:den>
                        <m:r>
                          <a:rPr lang="en-US" sz="3800" i="1">
                            <a:latin typeface="Cambria Math" panose="02040503050406030204" pitchFamily="18" charset="0"/>
                          </a:rPr>
                          <m:t>.4×</m:t>
                        </m:r>
                        <m:rad>
                          <m:radPr>
                            <m:degHide m:val="on"/>
                            <m:ctrlPr>
                              <a:rPr lang="en-US" sz="3800" i="1">
                                <a:latin typeface="Cambria Math" panose="02040503050406030204" pitchFamily="18" charset="0"/>
                              </a:rPr>
                            </m:ctrlPr>
                          </m:radPr>
                          <m:deg/>
                          <m:e>
                            <m:r>
                              <a:rPr lang="en-US" sz="3800" i="1">
                                <a:latin typeface="Cambria Math" panose="02040503050406030204" pitchFamily="18" charset="0"/>
                              </a:rPr>
                              <m:t>.25</m:t>
                            </m:r>
                          </m:e>
                        </m:rad>
                      </m:den>
                    </m:f>
                    <m:r>
                      <a:rPr lang="en-US" sz="3800" i="1">
                        <a:latin typeface="Cambria Math" panose="02040503050406030204" pitchFamily="18" charset="0"/>
                      </a:rPr>
                      <m:t>=.6643;</m:t>
                    </m:r>
                    <m:r>
                      <a:rPr lang="en-US" sz="3800" b="0" i="1" smtClean="0">
                        <a:latin typeface="Cambria Math" panose="02040503050406030204" pitchFamily="18" charset="0"/>
                      </a:rPr>
                      <m:t>   </m:t>
                    </m:r>
                    <m:r>
                      <a:rPr lang="en-US" sz="3800" i="1">
                        <a:latin typeface="Cambria Math" panose="02040503050406030204" pitchFamily="18" charset="0"/>
                      </a:rPr>
                      <m:t>𝑁</m:t>
                    </m:r>
                    <m:d>
                      <m:dPr>
                        <m:ctrlPr>
                          <a:rPr lang="en-US" sz="3800" i="1">
                            <a:latin typeface="Cambria Math" panose="02040503050406030204" pitchFamily="18" charset="0"/>
                          </a:rPr>
                        </m:ctrlPr>
                      </m:dPr>
                      <m:e>
                        <m:sSub>
                          <m:sSubPr>
                            <m:ctrlPr>
                              <a:rPr lang="en-US" sz="3800" i="1">
                                <a:latin typeface="Cambria Math" panose="02040503050406030204" pitchFamily="18" charset="0"/>
                              </a:rPr>
                            </m:ctrlPr>
                          </m:sSubPr>
                          <m:e>
                            <m:r>
                              <a:rPr lang="en-US" sz="3800" i="1">
                                <a:latin typeface="Cambria Math" panose="02040503050406030204" pitchFamily="18" charset="0"/>
                              </a:rPr>
                              <m:t>𝑑</m:t>
                            </m:r>
                          </m:e>
                          <m:sub>
                            <m:r>
                              <a:rPr lang="en-US" sz="3800" i="1">
                                <a:latin typeface="Cambria Math" panose="02040503050406030204" pitchFamily="18" charset="0"/>
                              </a:rPr>
                              <m:t>1</m:t>
                            </m:r>
                          </m:sub>
                        </m:sSub>
                      </m:e>
                    </m:d>
                    <m:r>
                      <a:rPr lang="en-US" sz="3800" i="1">
                        <a:latin typeface="Cambria Math" panose="02040503050406030204" pitchFamily="18" charset="0"/>
                      </a:rPr>
                      <m:t>= .7468</m:t>
                    </m:r>
                  </m:oMath>
                </a14:m>
                <a:endParaRPr lang="en-US" sz="3800" dirty="0"/>
              </a:p>
              <a:p>
                <a:pPr marL="0" indent="0" algn="ctr">
                  <a:buNone/>
                </a:pPr>
                <a:r>
                  <a:rPr lang="en-US" sz="3800" dirty="0"/>
                  <a:t> </a:t>
                </a:r>
                <a14:m>
                  <m:oMath xmlns:m="http://schemas.openxmlformats.org/officeDocument/2006/math">
                    <m:sSub>
                      <m:sSubPr>
                        <m:ctrlPr>
                          <a:rPr lang="en-US" sz="3800" i="1">
                            <a:latin typeface="Cambria Math" panose="02040503050406030204" pitchFamily="18" charset="0"/>
                          </a:rPr>
                        </m:ctrlPr>
                      </m:sSubPr>
                      <m:e>
                        <m:r>
                          <a:rPr lang="en-US" sz="3800" i="1">
                            <a:latin typeface="Cambria Math" panose="02040503050406030204" pitchFamily="18" charset="0"/>
                          </a:rPr>
                          <m:t>𝑑</m:t>
                        </m:r>
                      </m:e>
                      <m:sub>
                        <m:r>
                          <a:rPr lang="en-US" sz="3800" i="1">
                            <a:latin typeface="Cambria Math" panose="02040503050406030204" pitchFamily="18" charset="0"/>
                          </a:rPr>
                          <m:t>2</m:t>
                        </m:r>
                      </m:sub>
                    </m:sSub>
                    <m:r>
                      <a:rPr lang="en-US" sz="3800" i="1">
                        <a:latin typeface="Cambria Math" panose="02040503050406030204" pitchFamily="18" charset="0"/>
                      </a:rPr>
                      <m:t>=.6643−.4×</m:t>
                    </m:r>
                    <m:rad>
                      <m:radPr>
                        <m:degHide m:val="on"/>
                        <m:ctrlPr>
                          <a:rPr lang="en-US" sz="3800" i="1">
                            <a:latin typeface="Cambria Math" panose="02040503050406030204" pitchFamily="18" charset="0"/>
                          </a:rPr>
                        </m:ctrlPr>
                      </m:radPr>
                      <m:deg/>
                      <m:e>
                        <m:r>
                          <a:rPr lang="en-US" sz="3800" i="1">
                            <a:latin typeface="Cambria Math" panose="02040503050406030204" pitchFamily="18" charset="0"/>
                          </a:rPr>
                          <m:t>.25</m:t>
                        </m:r>
                      </m:e>
                    </m:rad>
                    <m:sSub>
                      <m:sSubPr>
                        <m:ctrlPr>
                          <a:rPr lang="en-US" sz="3800" i="1">
                            <a:latin typeface="Cambria Math" panose="02040503050406030204" pitchFamily="18" charset="0"/>
                          </a:rPr>
                        </m:ctrlPr>
                      </m:sSubPr>
                      <m:e>
                        <m:r>
                          <a:rPr lang="en-US" sz="3800" i="1">
                            <a:latin typeface="Cambria Math" panose="02040503050406030204" pitchFamily="18" charset="0"/>
                          </a:rPr>
                          <m:t>=.4643;</m:t>
                        </m:r>
                        <m:r>
                          <a:rPr lang="en-US" sz="3800" b="0" i="1" smtClean="0">
                            <a:latin typeface="Cambria Math" panose="02040503050406030204" pitchFamily="18" charset="0"/>
                          </a:rPr>
                          <m:t>      </m:t>
                        </m:r>
                        <m:r>
                          <a:rPr lang="en-US" sz="3800" i="1">
                            <a:latin typeface="Cambria Math" panose="02040503050406030204" pitchFamily="18" charset="0"/>
                          </a:rPr>
                          <m:t>𝑁</m:t>
                        </m:r>
                        <m:r>
                          <a:rPr lang="en-US" sz="3800" i="1">
                            <a:latin typeface="Cambria Math" panose="02040503050406030204" pitchFamily="18" charset="0"/>
                          </a:rPr>
                          <m:t>(</m:t>
                        </m:r>
                        <m:r>
                          <a:rPr lang="en-US" sz="3800" i="1">
                            <a:latin typeface="Cambria Math" panose="02040503050406030204" pitchFamily="18" charset="0"/>
                          </a:rPr>
                          <m:t>𝑑</m:t>
                        </m:r>
                      </m:e>
                      <m:sub>
                        <m:r>
                          <a:rPr lang="en-US" sz="3800" i="1">
                            <a:latin typeface="Cambria Math" panose="02040503050406030204" pitchFamily="18" charset="0"/>
                          </a:rPr>
                          <m:t>2</m:t>
                        </m:r>
                      </m:sub>
                    </m:sSub>
                    <m:r>
                      <a:rPr lang="en-US" sz="3800" i="1">
                        <a:latin typeface="Cambria Math" panose="02040503050406030204" pitchFamily="18" charset="0"/>
                      </a:rPr>
                      <m:t>)= .6788</m:t>
                    </m:r>
                  </m:oMath>
                </a14:m>
                <a:endParaRPr lang="en-US" sz="3800" dirty="0"/>
              </a:p>
              <a:p>
                <a:pPr marL="0" indent="0">
                  <a:buNone/>
                </a:pPr>
                <a:r>
                  <a:rPr lang="en-US" sz="3800" dirty="0"/>
                  <a:t> </a:t>
                </a:r>
              </a:p>
              <a:p>
                <a:pPr marL="0" indent="0">
                  <a:buNone/>
                </a:pPr>
                <a:r>
                  <a:rPr lang="en-US" sz="3800" dirty="0"/>
                  <a:t>Under Black's Pseudo-American call formula, we find that the value of the call is </a:t>
                </a:r>
                <a:r>
                  <a:rPr lang="en-US" sz="3800" i="1" dirty="0"/>
                  <a:t>MAX</a:t>
                </a:r>
                <a:r>
                  <a:rPr lang="en-US" sz="3800" dirty="0"/>
                  <a:t>[5.39, 7.02], or 7.02.</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84864" cy="4775429"/>
              </a:xfrm>
              <a:blipFill rotWithShape="0">
                <a:blip r:embed="rId2" cstate="print"/>
                <a:stretch>
                  <a:fillRect l="-849" t="-2551" r="-955" b="-1020"/>
                </a:stretch>
              </a:blipFill>
            </p:spPr>
            <p:txBody>
              <a:bodyPr/>
              <a:lstStyle/>
              <a:p>
                <a:r>
                  <a:rPr lang="en-US">
                    <a:noFill/>
                  </a:rPr>
                  <a:t> </a:t>
                </a:r>
              </a:p>
            </p:txBody>
          </p:sp>
        </mc:Fallback>
      </mc:AlternateContent>
    </p:spTree>
    <p:extLst>
      <p:ext uri="{BB962C8B-B14F-4D97-AF65-F5344CB8AC3E}">
        <p14:creationId xmlns:p14="http://schemas.microsoft.com/office/powerpoint/2010/main" val="269947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21775"/>
          </a:xfrm>
        </p:spPr>
        <p:txBody>
          <a:bodyPr>
            <a:normAutofit fontScale="90000"/>
          </a:bodyPr>
          <a:lstStyle/>
          <a:p>
            <a:r>
              <a:rPr lang="en-US" b="1" dirty="0"/>
              <a:t>Illustration: Calculating the Value Of An American Call On Dividend-Paying Stock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54087"/>
              </a:xfrm>
            </p:spPr>
            <p:txBody>
              <a:bodyPr>
                <a:normAutofit/>
              </a:bodyPr>
              <a:lstStyle/>
              <a:p>
                <a:pPr marL="0" lvl="0" indent="0">
                  <a:buNone/>
                </a:pPr>
                <a:r>
                  <a:rPr lang="en-US" sz="2800" dirty="0">
                    <a:solidFill>
                      <a:schemeClr val="accent1">
                        <a:lumMod val="75000"/>
                      </a:schemeClr>
                    </a:solidFill>
                  </a:rPr>
                  <a:t>3. </a:t>
                </a:r>
                <a:r>
                  <a:rPr lang="en-US" sz="2500" dirty="0"/>
                  <a:t>The Roll-</a:t>
                </a:r>
                <a:r>
                  <a:rPr lang="en-US" sz="2500" dirty="0" err="1"/>
                  <a:t>Geske</a:t>
                </a:r>
                <a:r>
                  <a:rPr lang="en-US" sz="2500" dirty="0"/>
                  <a:t>-Whaley model?</a:t>
                </a:r>
              </a:p>
              <a:p>
                <a:pPr marL="0" indent="0">
                  <a:buNone/>
                </a:pPr>
                <a:r>
                  <a:rPr lang="en-US" sz="2100" dirty="0"/>
                  <a:t>Using the </a:t>
                </a:r>
                <a:r>
                  <a:rPr lang="en-US" sz="2100" dirty="0" err="1"/>
                  <a:t>Geske</a:t>
                </a:r>
                <a:r>
                  <a:rPr lang="en-US" sz="2100" dirty="0"/>
                  <a:t>-Roll-Whaley Model, we first calculate </a:t>
                </a:r>
                <a:r>
                  <a:rPr lang="en-US" sz="2100" i="1" dirty="0" err="1"/>
                  <a:t>S</a:t>
                </a:r>
                <a:r>
                  <a:rPr lang="en-US" sz="2100" i="1" baseline="-25000" dirty="0" err="1"/>
                  <a:t>tD</a:t>
                </a:r>
                <a:r>
                  <a:rPr lang="en-US" sz="2100" baseline="30000" dirty="0"/>
                  <a:t>*</a:t>
                </a:r>
                <a:r>
                  <a:rPr lang="en-US" sz="2100" dirty="0"/>
                  <a:t>, the critical stock value on the ex-dividend date required for early exercise of the call:</a:t>
                </a:r>
              </a:p>
              <a:p>
                <a:pPr marL="0" indent="0">
                  <a:buNone/>
                </a:pPr>
                <a:r>
                  <a:rPr lang="en-US" sz="2300" dirty="0"/>
                  <a:t>                                                     </a:t>
                </a:r>
                <a:endParaRPr lang="en-US" sz="2100" dirty="0"/>
              </a:p>
              <a:p>
                <a:pPr marL="0" indent="0">
                  <a:buNone/>
                </a:pPr>
                <a:endParaRPr lang="en-US" sz="2100" dirty="0"/>
              </a:p>
              <a:p>
                <a:pPr marL="0" indent="0">
                  <a:buNone/>
                </a:pPr>
                <a:r>
                  <a:rPr lang="en-US" sz="2100" dirty="0"/>
                  <a:t>Using simple substitution or an </a:t>
                </a:r>
                <a:r>
                  <a:rPr lang="en-US" sz="2100" dirty="0">
                    <a:solidFill>
                      <a:schemeClr val="tx1">
                        <a:lumMod val="95000"/>
                        <a:lumOff val="5000"/>
                      </a:schemeClr>
                    </a:solidFill>
                  </a:rPr>
                  <a:t>appropriate numerical or iterative technique, one </a:t>
                </a:r>
                <a:r>
                  <a:rPr lang="en-US" sz="2100" dirty="0"/>
                  <a:t>finds that:</a:t>
                </a:r>
              </a:p>
              <a:p>
                <a:pPr marL="0" indent="0">
                  <a:buNone/>
                </a:pPr>
                <a:endParaRPr lang="en-US" sz="2300" i="1" dirty="0"/>
              </a:p>
              <a:p>
                <a:pPr marL="0" indent="0">
                  <a:buNone/>
                </a:pPr>
                <a14:m>
                  <m:oMath xmlns:m="http://schemas.openxmlformats.org/officeDocument/2006/math">
                    <m:sSubSup>
                      <m:sSubSupPr>
                        <m:ctrlPr>
                          <a:rPr lang="en-US" sz="2300" i="1">
                            <a:latin typeface="Cambria Math" panose="02040503050406030204" pitchFamily="18" charset="0"/>
                          </a:rPr>
                        </m:ctrlPr>
                      </m:sSubSupPr>
                      <m:e>
                        <m:r>
                          <a:rPr lang="en-US" sz="2300" i="1">
                            <a:latin typeface="Cambria Math" panose="02040503050406030204" pitchFamily="18" charset="0"/>
                          </a:rPr>
                          <m:t>𝑐</m:t>
                        </m:r>
                      </m:e>
                      <m:sub>
                        <m:r>
                          <a:rPr lang="en-US" sz="2300" i="1">
                            <a:latin typeface="Cambria Math" panose="02040503050406030204" pitchFamily="18" charset="0"/>
                          </a:rPr>
                          <m:t>𝑡𝐷</m:t>
                        </m:r>
                      </m:sub>
                      <m:sup>
                        <m:r>
                          <a:rPr lang="en-US" sz="2300" i="1">
                            <a:latin typeface="Cambria Math" panose="02040503050406030204" pitchFamily="18" charset="0"/>
                          </a:rPr>
                          <m:t> </m:t>
                        </m:r>
                      </m:sup>
                    </m:sSubSup>
                    <m:d>
                      <m:dPr>
                        <m:ctrlPr>
                          <a:rPr lang="en-US" sz="2300" i="1">
                            <a:latin typeface="Cambria Math" panose="02040503050406030204" pitchFamily="18" charset="0"/>
                          </a:rPr>
                        </m:ctrlPr>
                      </m:dPr>
                      <m:e>
                        <m:r>
                          <a:rPr lang="en-US" sz="2300" i="1">
                            <a:latin typeface="Cambria Math" panose="02040503050406030204" pitchFamily="18" charset="0"/>
                          </a:rPr>
                          <m:t>42.4924,.25,.03,.5,45,.4</m:t>
                        </m:r>
                      </m:e>
                    </m:d>
                    <m:r>
                      <a:rPr lang="en-US" sz="2300" i="1">
                        <a:latin typeface="Cambria Math" panose="02040503050406030204" pitchFamily="18" charset="0"/>
                      </a:rPr>
                      <m:t>=2.4924=42.4924+5−45</m:t>
                    </m:r>
                  </m:oMath>
                </a14:m>
                <a:r>
                  <a:rPr lang="en-US" sz="2300"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54087"/>
              </a:xfrm>
              <a:blipFill rotWithShape="0">
                <a:blip r:embed="rId3" cstate="print"/>
                <a:stretch>
                  <a:fillRect l="-1075" t="-1255"/>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928644930"/>
              </p:ext>
            </p:extLst>
          </p:nvPr>
        </p:nvGraphicFramePr>
        <p:xfrm>
          <a:off x="1354610" y="2840579"/>
          <a:ext cx="2342320" cy="517490"/>
        </p:xfrm>
        <a:graphic>
          <a:graphicData uri="http://schemas.openxmlformats.org/presentationml/2006/ole">
            <mc:AlternateContent xmlns:mc="http://schemas.openxmlformats.org/markup-compatibility/2006">
              <mc:Choice xmlns:v="urn:schemas-microsoft-com:vml" Requires="v">
                <p:oleObj spid="_x0000_s19464" name="Equation" r:id="rId4" imgW="1091726" imgH="241195" progId="">
                  <p:embed/>
                </p:oleObj>
              </mc:Choice>
              <mc:Fallback>
                <p:oleObj name="Equation" r:id="rId4" imgW="1091726" imgH="2411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610" y="2840579"/>
                        <a:ext cx="2342320" cy="517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88983283"/>
              </p:ext>
            </p:extLst>
          </p:nvPr>
        </p:nvGraphicFramePr>
        <p:xfrm>
          <a:off x="9643201" y="4267909"/>
          <a:ext cx="1772369" cy="481072"/>
        </p:xfrm>
        <a:graphic>
          <a:graphicData uri="http://schemas.openxmlformats.org/presentationml/2006/ole">
            <mc:AlternateContent xmlns:mc="http://schemas.openxmlformats.org/markup-compatibility/2006">
              <mc:Choice xmlns:v="urn:schemas-microsoft-com:vml" Requires="v">
                <p:oleObj spid="_x0000_s19465" name="Equation" r:id="rId6" imgW="888614" imgH="241195" progId="">
                  <p:embed/>
                </p:oleObj>
              </mc:Choice>
              <mc:Fallback>
                <p:oleObj name="Equation" r:id="rId6" imgW="888614" imgH="241195"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3201" y="4267909"/>
                        <a:ext cx="1772369" cy="481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265471" y="5211097"/>
            <a:ext cx="11592231" cy="117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This means that if the stock is selling for </a:t>
            </a:r>
            <a:r>
              <a:rPr lang="en-US" sz="2000" i="1" dirty="0" err="1">
                <a:solidFill>
                  <a:schemeClr val="tx1"/>
                </a:solidFill>
              </a:rPr>
              <a:t>S</a:t>
            </a:r>
            <a:r>
              <a:rPr lang="en-US" sz="2000" i="1" baseline="-25000" dirty="0" err="1">
                <a:solidFill>
                  <a:schemeClr val="tx1"/>
                </a:solidFill>
              </a:rPr>
              <a:t>tD</a:t>
            </a:r>
            <a:r>
              <a:rPr lang="en-US" sz="2000" baseline="30000" dirty="0">
                <a:solidFill>
                  <a:schemeClr val="tx1"/>
                </a:solidFill>
              </a:rPr>
              <a:t>*</a:t>
            </a:r>
            <a:r>
              <a:rPr lang="en-US" sz="2000" dirty="0">
                <a:solidFill>
                  <a:schemeClr val="tx1"/>
                </a:solidFill>
              </a:rPr>
              <a:t> = $42.4924 in 3 months (</a:t>
            </a:r>
            <a:r>
              <a:rPr lang="en-US" sz="2000" i="1" dirty="0" err="1">
                <a:solidFill>
                  <a:schemeClr val="tx1"/>
                </a:solidFill>
              </a:rPr>
              <a:t>t</a:t>
            </a:r>
            <a:r>
              <a:rPr lang="en-US" sz="2000" i="1" baseline="-25000" dirty="0" err="1">
                <a:solidFill>
                  <a:schemeClr val="tx1"/>
                </a:solidFill>
              </a:rPr>
              <a:t>D</a:t>
            </a:r>
            <a:r>
              <a:rPr lang="en-US" sz="2000" dirty="0">
                <a:solidFill>
                  <a:schemeClr val="tx1"/>
                </a:solidFill>
              </a:rPr>
              <a:t> = .25), the call on the stock trading ex-dividend will have the same value as the stock, plus declared dividend minus the exercise money. Thus, as long as the ex-dividend value of the stock plus the dividend minus exercise money exceeds the ex-dividend call value, the call will be exercised early. </a:t>
            </a:r>
          </a:p>
        </p:txBody>
      </p:sp>
      <mc:AlternateContent xmlns:mc="http://schemas.openxmlformats.org/markup-compatibility/2006" xmlns:a14="http://schemas.microsoft.com/office/drawing/2010/main">
        <mc:Choice Requires="a14">
          <p:sp>
            <p:nvSpPr>
              <p:cNvPr id="13" name="Rectangle 12"/>
              <p:cNvSpPr/>
              <p:nvPr/>
            </p:nvSpPr>
            <p:spPr>
              <a:xfrm>
                <a:off x="4783984" y="2798247"/>
                <a:ext cx="6233652" cy="559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Sup>
                        <m:sSubSupPr>
                          <m:ctrlPr>
                            <a:rPr lang="en-US" sz="2300" i="1" smtClean="0">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𝑐</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 </m:t>
                          </m:r>
                        </m:sup>
                      </m:sSub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𝑆</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m:t>
                          </m:r>
                        </m:sup>
                      </m:sSubSup>
                      <m:r>
                        <a:rPr lang="en-US" sz="2300" i="1">
                          <a:solidFill>
                            <a:schemeClr val="tx1">
                              <a:lumMod val="95000"/>
                              <a:lumOff val="5000"/>
                            </a:schemeClr>
                          </a:solidFill>
                          <a:latin typeface="Cambria Math" panose="02040503050406030204" pitchFamily="18" charset="0"/>
                        </a:rPr>
                        <m:t>,.25,.03,.5,45,.4)=</m:t>
                      </m:r>
                      <m:sSubSup>
                        <m:sSubSupPr>
                          <m:ctrlPr>
                            <a:rPr lang="en-US" sz="2300" i="1">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𝑆</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m:t>
                          </m:r>
                        </m:sup>
                      </m:sSubSup>
                      <m:r>
                        <a:rPr lang="en-US" sz="2300" i="1">
                          <a:solidFill>
                            <a:schemeClr val="tx1">
                              <a:lumMod val="95000"/>
                              <a:lumOff val="5000"/>
                            </a:schemeClr>
                          </a:solidFill>
                          <a:latin typeface="Cambria Math" panose="02040503050406030204" pitchFamily="18" charset="0"/>
                        </a:rPr>
                        <m:t>+5−45</m:t>
                      </m:r>
                    </m:oMath>
                  </m:oMathPara>
                </a14:m>
                <a:endParaRPr lang="en-US" sz="2300" dirty="0"/>
              </a:p>
            </p:txBody>
          </p:sp>
        </mc:Choice>
        <mc:Fallback xmlns="">
          <p:sp>
            <p:nvSpPr>
              <p:cNvPr id="13" name="Rectangle 12"/>
              <p:cNvSpPr>
                <a:spLocks noRot="1" noChangeAspect="1" noMove="1" noResize="1" noEditPoints="1" noAdjustHandles="1" noChangeArrowheads="1" noChangeShapeType="1" noTextEdit="1"/>
              </p:cNvSpPr>
              <p:nvPr/>
            </p:nvSpPr>
            <p:spPr>
              <a:xfrm>
                <a:off x="4783984" y="2798247"/>
                <a:ext cx="6233652" cy="559822"/>
              </a:xfrm>
              <a:prstGeom prst="rect">
                <a:avLst/>
              </a:prstGeom>
              <a:blipFill rotWithShape="0">
                <a:blip r:embed="rId8" cstate="print"/>
                <a:stretch>
                  <a:fillRect b="-5435"/>
                </a:stretch>
              </a:blipFill>
              <a:ln>
                <a:noFill/>
              </a:ln>
            </p:spPr>
            <p:txBody>
              <a:bodyPr/>
              <a:lstStyle/>
              <a:p>
                <a:r>
                  <a:rPr lang="en-US">
                    <a:noFill/>
                  </a:rPr>
                  <a:t> </a:t>
                </a:r>
              </a:p>
            </p:txBody>
          </p:sp>
        </mc:Fallback>
      </mc:AlternateContent>
      <p:sp>
        <p:nvSpPr>
          <p:cNvPr id="14" name="Right Arrow 13"/>
          <p:cNvSpPr/>
          <p:nvPr/>
        </p:nvSpPr>
        <p:spPr>
          <a:xfrm>
            <a:off x="4271054" y="2984751"/>
            <a:ext cx="512930" cy="25006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ight Arrow 14"/>
          <p:cNvSpPr/>
          <p:nvPr/>
        </p:nvSpPr>
        <p:spPr>
          <a:xfrm>
            <a:off x="8672052" y="4414684"/>
            <a:ext cx="580103" cy="25691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92868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3000"/>
          </a:xfrm>
        </p:spPr>
        <p:txBody>
          <a:bodyPr>
            <a:normAutofit fontScale="90000"/>
          </a:bodyPr>
          <a:lstStyle/>
          <a:p>
            <a:r>
              <a:rPr lang="en-US" b="1" dirty="0"/>
              <a:t>Illustration: Calculating the Value Of An American Call On Dividend-Paying Stock </a:t>
            </a:r>
            <a:r>
              <a:rPr lang="en-US" sz="2800" b="1" dirty="0"/>
              <a:t>(Continued)</a:t>
            </a:r>
            <a:endParaRPr lang="en-US" dirty="0"/>
          </a:p>
        </p:txBody>
      </p:sp>
      <p:sp>
        <p:nvSpPr>
          <p:cNvPr id="3" name="Content Placeholder 2"/>
          <p:cNvSpPr>
            <a:spLocks noGrp="1"/>
          </p:cNvSpPr>
          <p:nvPr>
            <p:ph sz="quarter" idx="1"/>
          </p:nvPr>
        </p:nvSpPr>
        <p:spPr/>
        <p:txBody>
          <a:bodyPr/>
          <a:lstStyle/>
          <a:p>
            <a:pPr marL="0" lvl="0" indent="0">
              <a:buNone/>
            </a:pPr>
            <a:r>
              <a:rPr lang="en-US" sz="2500" dirty="0"/>
              <a:t>3.   The Roll-</a:t>
            </a:r>
            <a:r>
              <a:rPr lang="en-US" sz="2500" dirty="0" err="1"/>
              <a:t>Geske</a:t>
            </a:r>
            <a:r>
              <a:rPr lang="en-US" sz="2500" dirty="0"/>
              <a:t>-Whaley model? (continued)</a:t>
            </a:r>
          </a:p>
          <a:p>
            <a:pPr marL="0" indent="0">
              <a:buNone/>
            </a:pPr>
            <a:r>
              <a:rPr lang="en-US" sz="2300" dirty="0"/>
              <a:t>The value of the American call is found to be 6.96, as follows:</a:t>
            </a:r>
          </a:p>
          <a:p>
            <a:pPr marL="0" indent="0">
              <a:buNone/>
            </a:pPr>
            <a:endParaRPr lang="en-US" sz="2300" dirty="0"/>
          </a:p>
          <a:p>
            <a:pPr marL="0" indent="0">
              <a:buNone/>
            </a:pPr>
            <a:endParaRPr lang="en-US" sz="2300" dirty="0"/>
          </a:p>
          <a:p>
            <a:pPr marL="0" indent="0">
              <a:buNone/>
            </a:pPr>
            <a:endParaRPr lang="en-US" sz="2300" dirty="0"/>
          </a:p>
          <a:p>
            <a:pPr marL="0" indent="0">
              <a:buNone/>
            </a:pPr>
            <a:r>
              <a:rPr lang="en-US" sz="2000" dirty="0"/>
              <a:t>Where</a:t>
            </a:r>
          </a:p>
          <a:p>
            <a:pPr marL="0" indent="0">
              <a:buNone/>
            </a:pPr>
            <a:endParaRPr lang="en-US" sz="2800" dirty="0"/>
          </a:p>
          <a:p>
            <a:pPr lvl="0"/>
            <a:endParaRPr lang="en-US" sz="2800" dirty="0">
              <a:solidFill>
                <a:schemeClr val="accent1">
                  <a:lumMod val="75000"/>
                </a:schemeClr>
              </a:solidFill>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988229"/>
              </p:ext>
            </p:extLst>
          </p:nvPr>
        </p:nvGraphicFramePr>
        <p:xfrm>
          <a:off x="3053325" y="2651440"/>
          <a:ext cx="6576555" cy="999637"/>
        </p:xfrm>
        <a:graphic>
          <a:graphicData uri="http://schemas.openxmlformats.org/presentationml/2006/ole">
            <mc:AlternateContent xmlns:mc="http://schemas.openxmlformats.org/markup-compatibility/2006">
              <mc:Choice xmlns:v="urn:schemas-microsoft-com:vml" Requires="v">
                <p:oleObj spid="_x0000_s20497" name="Equation" r:id="rId3" imgW="3175000" imgH="482600" progId="">
                  <p:embed/>
                </p:oleObj>
              </mc:Choice>
              <mc:Fallback>
                <p:oleObj name="Equation" r:id="rId3" imgW="3175000" imgH="482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325" y="2651440"/>
                        <a:ext cx="6576555" cy="99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71242597"/>
              </p:ext>
            </p:extLst>
          </p:nvPr>
        </p:nvGraphicFramePr>
        <p:xfrm>
          <a:off x="1259723" y="4002216"/>
          <a:ext cx="4572917" cy="992571"/>
        </p:xfrm>
        <a:graphic>
          <a:graphicData uri="http://schemas.openxmlformats.org/presentationml/2006/ole">
            <mc:AlternateContent xmlns:mc="http://schemas.openxmlformats.org/markup-compatibility/2006">
              <mc:Choice xmlns:v="urn:schemas-microsoft-com:vml" Requires="v">
                <p:oleObj spid="_x0000_s20498" name="Equation" r:id="rId5" imgW="3276600" imgH="711200" progId="">
                  <p:embed/>
                </p:oleObj>
              </mc:Choice>
              <mc:Fallback>
                <p:oleObj name="Equation" r:id="rId5" imgW="3276600" imgH="71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723" y="4002216"/>
                        <a:ext cx="4572917" cy="992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04555757"/>
              </p:ext>
            </p:extLst>
          </p:nvPr>
        </p:nvGraphicFramePr>
        <p:xfrm>
          <a:off x="6862885" y="4226689"/>
          <a:ext cx="2969374" cy="389090"/>
        </p:xfrm>
        <a:graphic>
          <a:graphicData uri="http://schemas.openxmlformats.org/presentationml/2006/ole">
            <mc:AlternateContent xmlns:mc="http://schemas.openxmlformats.org/markup-compatibility/2006">
              <mc:Choice xmlns:v="urn:schemas-microsoft-com:vml" Requires="v">
                <p:oleObj spid="_x0000_s20499" name="Equation" r:id="rId7" imgW="1841500" imgH="241300" progId="">
                  <p:embed/>
                </p:oleObj>
              </mc:Choice>
              <mc:Fallback>
                <p:oleObj name="Equation" r:id="rId7" imgW="1841500" imgH="2413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2885" y="4226689"/>
                        <a:ext cx="2969374" cy="38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47872357"/>
              </p:ext>
            </p:extLst>
          </p:nvPr>
        </p:nvGraphicFramePr>
        <p:xfrm>
          <a:off x="1259723" y="5160917"/>
          <a:ext cx="4608025" cy="977460"/>
        </p:xfrm>
        <a:graphic>
          <a:graphicData uri="http://schemas.openxmlformats.org/presentationml/2006/ole">
            <mc:AlternateContent xmlns:mc="http://schemas.openxmlformats.org/markup-compatibility/2006">
              <mc:Choice xmlns:v="urn:schemas-microsoft-com:vml" Requires="v">
                <p:oleObj spid="_x0000_s20500" name="Equation" r:id="rId9" imgW="3352800" imgH="711200" progId="">
                  <p:embed/>
                </p:oleObj>
              </mc:Choice>
              <mc:Fallback>
                <p:oleObj name="Equation" r:id="rId9" imgW="3352800" imgH="7112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723" y="5160917"/>
                        <a:ext cx="4608025" cy="977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61426783"/>
              </p:ext>
            </p:extLst>
          </p:nvPr>
        </p:nvGraphicFramePr>
        <p:xfrm>
          <a:off x="6862884" y="5466736"/>
          <a:ext cx="3022125" cy="403122"/>
        </p:xfrm>
        <a:graphic>
          <a:graphicData uri="http://schemas.openxmlformats.org/presentationml/2006/ole">
            <mc:AlternateContent xmlns:mc="http://schemas.openxmlformats.org/markup-compatibility/2006">
              <mc:Choice xmlns:v="urn:schemas-microsoft-com:vml" Requires="v">
                <p:oleObj spid="_x0000_s20501" name="Equation" r:id="rId11" imgW="1828800" imgH="241300" progId="">
                  <p:embed/>
                </p:oleObj>
              </mc:Choice>
              <mc:Fallback>
                <p:oleObj name="Equation" r:id="rId11" imgW="1828800" imgH="2413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2884" y="5466736"/>
                        <a:ext cx="3022125" cy="403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155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 Merton’s Continuous Leakage Formula</a:t>
            </a:r>
          </a:p>
        </p:txBody>
      </p:sp>
      <p:sp>
        <p:nvSpPr>
          <p:cNvPr id="3" name="Content Placeholder 2"/>
          <p:cNvSpPr>
            <a:spLocks noGrp="1"/>
          </p:cNvSpPr>
          <p:nvPr>
            <p:ph sz="quarter" idx="1"/>
          </p:nvPr>
        </p:nvSpPr>
        <p:spPr/>
        <p:txBody>
          <a:bodyPr/>
          <a:lstStyle/>
          <a:p>
            <a:r>
              <a:rPr lang="en-US" dirty="0"/>
              <a:t>Many options on indices (index options) and on funds trade on portfolios holding many stocks in which dividends are scattered over time.</a:t>
            </a:r>
          </a:p>
          <a:p>
            <a:r>
              <a:rPr lang="en-US" dirty="0"/>
              <a:t>It is often convenient to work with </a:t>
            </a:r>
            <a:r>
              <a:rPr lang="en-US" i="1" dirty="0"/>
              <a:t>dividend leakage</a:t>
            </a:r>
            <a:r>
              <a:rPr lang="en-US" dirty="0"/>
              <a:t>    from such portfolios, assuming dividend rates rather than lumpy dividends.</a:t>
            </a:r>
          </a:p>
          <a:p>
            <a:r>
              <a:rPr lang="en-US" dirty="0"/>
              <a:t>The B-S differential equation for the continuous leakage model is:</a:t>
            </a:r>
          </a:p>
          <a:p>
            <a:endParaRPr lang="en-US" dirty="0"/>
          </a:p>
        </p:txBody>
      </p:sp>
      <p:sp>
        <p:nvSpPr>
          <p:cNvPr id="409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686800" y="2922813"/>
            <a:ext cx="179615" cy="379187"/>
          </a:xfrm>
          <a:prstGeom prst="rect">
            <a:avLst/>
          </a:prstGeom>
          <a:noFill/>
        </p:spPr>
      </p:pic>
      <p:sp>
        <p:nvSpPr>
          <p:cNvPr id="4096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2086" y="4474029"/>
            <a:ext cx="7111091" cy="1094014"/>
          </a:xfrm>
          <a:prstGeom prst="rect">
            <a:avLst/>
          </a:prstGeom>
          <a:noFill/>
        </p:spPr>
      </p:pic>
      <p:sp>
        <p:nvSpPr>
          <p:cNvPr id="40965" name="Rectangle 5"/>
          <p:cNvSpPr>
            <a:spLocks noChangeArrowheads="1"/>
          </p:cNvSpPr>
          <p:nvPr/>
        </p:nvSpPr>
        <p:spPr bwMode="auto">
          <a:xfrm>
            <a:off x="0" y="8191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1012371"/>
          </a:xfrm>
        </p:spPr>
        <p:txBody>
          <a:bodyPr>
            <a:noAutofit/>
          </a:bodyPr>
          <a:lstStyle/>
          <a:p>
            <a:r>
              <a:rPr lang="en-US" sz="4000" b="1" dirty="0"/>
              <a:t>Merton’s Continuous Leakage Formula </a:t>
            </a:r>
            <a:r>
              <a:rPr lang="en-US" sz="3200" b="1" dirty="0"/>
              <a:t>(Continued)</a:t>
            </a:r>
            <a:endParaRPr lang="en-US" sz="3200" dirty="0"/>
          </a:p>
        </p:txBody>
      </p:sp>
      <p:sp>
        <p:nvSpPr>
          <p:cNvPr id="3" name="Content Placeholder 2"/>
          <p:cNvSpPr>
            <a:spLocks noGrp="1"/>
          </p:cNvSpPr>
          <p:nvPr>
            <p:ph sz="quarter" idx="1"/>
          </p:nvPr>
        </p:nvSpPr>
        <p:spPr/>
        <p:txBody>
          <a:bodyPr>
            <a:normAutofit lnSpcReduction="10000"/>
          </a:bodyPr>
          <a:lstStyle/>
          <a:p>
            <a:pPr marL="0" indent="0">
              <a:buNone/>
            </a:pPr>
            <a:r>
              <a:rPr lang="en-US" sz="2500" dirty="0"/>
              <a:t>Its particular solution, subject to the </a:t>
            </a:r>
            <a:r>
              <a:rPr lang="en-US" sz="2500" i="1" dirty="0"/>
              <a:t>boundary condition</a:t>
            </a:r>
            <a:r>
              <a:rPr lang="en-US" sz="2500" dirty="0"/>
              <a:t> </a:t>
            </a:r>
            <a:r>
              <a:rPr lang="en-US" sz="2500" i="1" dirty="0" err="1"/>
              <a:t>c</a:t>
            </a:r>
            <a:r>
              <a:rPr lang="en-US" sz="2500" i="1" baseline="-25000" dirty="0" err="1"/>
              <a:t>T</a:t>
            </a:r>
            <a:r>
              <a:rPr lang="en-US" sz="2500" dirty="0"/>
              <a:t> = MAX[0, </a:t>
            </a:r>
            <a:r>
              <a:rPr lang="en-US" sz="2500" i="1" dirty="0"/>
              <a:t>S</a:t>
            </a:r>
            <a:r>
              <a:rPr lang="en-US" sz="2500" baseline="-25000" dirty="0"/>
              <a:t>T</a:t>
            </a:r>
            <a:r>
              <a:rPr lang="en-US" sz="2500" dirty="0"/>
              <a:t> - </a:t>
            </a:r>
            <a:r>
              <a:rPr lang="en-US" sz="2500" i="1" dirty="0"/>
              <a:t>X</a:t>
            </a:r>
            <a:r>
              <a:rPr lang="en-US" sz="2500" dirty="0"/>
              <a:t>] for a European call, is given as follows:</a:t>
            </a:r>
          </a:p>
          <a:p>
            <a:endParaRPr lang="en-US" dirty="0"/>
          </a:p>
          <a:p>
            <a:pPr marL="0" indent="0">
              <a:buNone/>
            </a:pPr>
            <a:r>
              <a:rPr lang="en-US" i="1" dirty="0"/>
              <a:t>						</a:t>
            </a:r>
          </a:p>
          <a:p>
            <a:pPr marL="0" indent="0">
              <a:buNone/>
            </a:pPr>
            <a:r>
              <a:rPr lang="en-US" sz="2300" i="1" dirty="0"/>
              <a:t>where</a:t>
            </a:r>
          </a:p>
          <a:p>
            <a:pPr marL="0" indent="0">
              <a:buNone/>
            </a:pPr>
            <a:endParaRPr lang="en-US" i="1" dirty="0"/>
          </a:p>
          <a:p>
            <a:pPr marL="0" indent="0">
              <a:buNone/>
            </a:pPr>
            <a:endParaRPr lang="en-US" i="1" dirty="0"/>
          </a:p>
          <a:p>
            <a:pPr marL="0" indent="0">
              <a:buNone/>
            </a:pPr>
            <a:endParaRPr lang="en-US" sz="2500" dirty="0"/>
          </a:p>
          <a:p>
            <a:pPr marL="0" indent="0">
              <a:buNone/>
            </a:pPr>
            <a:r>
              <a:rPr lang="en-US" sz="2500" dirty="0"/>
              <a:t>and for a European put:</a:t>
            </a:r>
          </a:p>
          <a:p>
            <a:pPr marL="0" indent="0" algn="ctr">
              <a:buNone/>
            </a:pPr>
            <a:r>
              <a:rPr lang="en-US" sz="3200" i="1" dirty="0"/>
              <a:t>p</a:t>
            </a:r>
            <a:r>
              <a:rPr lang="en-US" sz="3200" baseline="-25000" dirty="0"/>
              <a:t>0</a:t>
            </a:r>
            <a:r>
              <a:rPr lang="en-US" sz="3200" dirty="0"/>
              <a:t> = </a:t>
            </a:r>
            <a:r>
              <a:rPr lang="en-US" sz="3200" i="1" dirty="0"/>
              <a:t>c</a:t>
            </a:r>
            <a:r>
              <a:rPr lang="en-US" sz="3200" baseline="-25000" dirty="0"/>
              <a:t>0</a:t>
            </a:r>
            <a:r>
              <a:rPr lang="en-US" sz="3200" dirty="0"/>
              <a:t>  + </a:t>
            </a:r>
            <a:r>
              <a:rPr lang="en-US" sz="3200" i="1" dirty="0" err="1"/>
              <a:t>X</a:t>
            </a:r>
            <a:r>
              <a:rPr lang="en-US" sz="3200" dirty="0" err="1"/>
              <a:t>e</a:t>
            </a:r>
            <a:r>
              <a:rPr lang="en-US" sz="3200" baseline="30000" dirty="0" err="1"/>
              <a:t>-rT</a:t>
            </a:r>
            <a:r>
              <a:rPr lang="en-US" sz="3200" dirty="0"/>
              <a:t> - </a:t>
            </a:r>
            <a:r>
              <a:rPr lang="en-US" sz="3200" i="1" dirty="0"/>
              <a:t>S</a:t>
            </a:r>
            <a:r>
              <a:rPr lang="en-US" sz="3200" baseline="-25000" dirty="0"/>
              <a:t>0</a:t>
            </a:r>
            <a:r>
              <a:rPr lang="en-US" sz="3200" i="1" dirty="0"/>
              <a:t>e</a:t>
            </a:r>
            <a:r>
              <a:rPr lang="en-US" sz="3200" baseline="30000" dirty="0"/>
              <a:t>-δT</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794796224"/>
              </p:ext>
            </p:extLst>
          </p:nvPr>
        </p:nvGraphicFramePr>
        <p:xfrm>
          <a:off x="3266161" y="2383971"/>
          <a:ext cx="4742766" cy="1013971"/>
        </p:xfrm>
        <a:graphic>
          <a:graphicData uri="http://schemas.openxmlformats.org/presentationml/2006/ole">
            <mc:AlternateContent xmlns:mc="http://schemas.openxmlformats.org/markup-compatibility/2006">
              <mc:Choice xmlns:v="urn:schemas-microsoft-com:vml" Requires="v">
                <p:oleObj spid="_x0000_s22539" name="Equation" r:id="rId3" imgW="1841500" imgH="393700" progId="">
                  <p:embed/>
                </p:oleObj>
              </mc:Choice>
              <mc:Fallback>
                <p:oleObj name="Equation" r:id="rId3" imgW="1841500" imgH="3937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161" y="2383971"/>
                        <a:ext cx="4742766" cy="10139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34624028"/>
              </p:ext>
            </p:extLst>
          </p:nvPr>
        </p:nvGraphicFramePr>
        <p:xfrm>
          <a:off x="1594592" y="3314700"/>
          <a:ext cx="4029460" cy="1360597"/>
        </p:xfrm>
        <a:graphic>
          <a:graphicData uri="http://schemas.openxmlformats.org/presentationml/2006/ole">
            <mc:AlternateContent xmlns:mc="http://schemas.openxmlformats.org/markup-compatibility/2006">
              <mc:Choice xmlns:v="urn:schemas-microsoft-com:vml" Requires="v">
                <p:oleObj spid="_x0000_s22540" name="Equation" r:id="rId5" imgW="1955800" imgH="660400" progId="">
                  <p:embed/>
                </p:oleObj>
              </mc:Choice>
              <mc:Fallback>
                <p:oleObj name="Equation" r:id="rId5" imgW="1955800" imgH="6604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4592" y="3314700"/>
                        <a:ext cx="4029460" cy="1360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41910799"/>
              </p:ext>
            </p:extLst>
          </p:nvPr>
        </p:nvGraphicFramePr>
        <p:xfrm>
          <a:off x="6983784" y="3706587"/>
          <a:ext cx="2544244" cy="644542"/>
        </p:xfrm>
        <a:graphic>
          <a:graphicData uri="http://schemas.openxmlformats.org/presentationml/2006/ole">
            <mc:AlternateContent xmlns:mc="http://schemas.openxmlformats.org/markup-compatibility/2006">
              <mc:Choice xmlns:v="urn:schemas-microsoft-com:vml" Requires="v">
                <p:oleObj spid="_x0000_s22541" name="Equation" r:id="rId7" imgW="952087" imgH="241195" progId="">
                  <p:embed/>
                </p:oleObj>
              </mc:Choice>
              <mc:Fallback>
                <p:oleObj name="Equation" r:id="rId7" imgW="952087" imgH="241195"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3784" y="3706587"/>
                        <a:ext cx="2544244" cy="644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359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Delta</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a:t>The option </a:t>
                </a:r>
                <a:r>
                  <a:rPr lang="en-US" i="1" dirty="0"/>
                  <a:t>Delta </a:t>
                </a:r>
                <a:r>
                  <a:rPr lang="en-US" dirty="0"/>
                  <a:t>(</a:t>
                </a:r>
                <a14:m>
                  <m:oMath xmlns:m="http://schemas.openxmlformats.org/officeDocument/2006/math">
                    <m:r>
                      <a:rPr lang="en-US" i="0" smtClean="0">
                        <a:latin typeface="Cambria Math" panose="02040503050406030204" pitchFamily="18" charset="0"/>
                        <a:ea typeface="Cambria Math" panose="02040503050406030204" pitchFamily="18" charset="0"/>
                      </a:rPr>
                      <m:t>∆</m:t>
                    </m:r>
                  </m:oMath>
                </a14:m>
                <a:r>
                  <a:rPr lang="en-US" dirty="0"/>
                  <a:t>), or </a:t>
                </a:r>
                <a:r>
                  <a:rPr lang="en-US" i="1" dirty="0"/>
                  <a:t>N</a:t>
                </a:r>
                <a:r>
                  <a:rPr lang="en-US" dirty="0"/>
                  <a:t>(</a:t>
                </a:r>
                <a:r>
                  <a:rPr lang="en-US" i="1" dirty="0"/>
                  <a:t>d</a:t>
                </a:r>
                <a:r>
                  <a:rPr lang="en-US" baseline="-25000" dirty="0"/>
                  <a:t>1</a:t>
                </a:r>
                <a:r>
                  <a:rPr lang="en-US" dirty="0"/>
                  <a:t>), which is the sensitivity of the option value to changes in the stock price</a:t>
                </a:r>
              </a:p>
              <a:p>
                <a:pPr marL="0" indent="0">
                  <a:buNone/>
                </a:pPr>
                <a:endParaRPr lang="en-US" dirty="0"/>
              </a:p>
              <a:p>
                <a:pPr marL="0" indent="0">
                  <a:buNone/>
                </a:pPr>
                <a:endParaRPr lang="en-US" dirty="0"/>
              </a:p>
              <a:p>
                <a:pPr marL="0" indent="0">
                  <a:buNone/>
                </a:pPr>
                <a:r>
                  <a:rPr lang="en-US" dirty="0"/>
                  <a:t>This sensitivity means that the option's value will change by approximately </a:t>
                </a:r>
                <a:r>
                  <a:rPr lang="en-US" i="1" dirty="0"/>
                  <a:t>N</a:t>
                </a:r>
                <a:r>
                  <a:rPr lang="en-US" dirty="0"/>
                  <a:t>(</a:t>
                </a:r>
                <a:r>
                  <a:rPr lang="en-US" i="1" dirty="0"/>
                  <a:t>d</a:t>
                </a:r>
                <a:r>
                  <a:rPr lang="en-US" baseline="-25000" dirty="0"/>
                  <a:t>1</a:t>
                </a:r>
                <a:r>
                  <a:rPr lang="en-US" dirty="0"/>
                  <a:t>) for each unit of change in the underlying stock price. This delta can be interpreted as the number of shares to short for every purchased call in order to maintain a portfolio that is hedged to changes in the underlying stock price. A delta-neutral portfolio means that the portfolio of options and underlying stock has a weighted average delta equal to zero so that its value is invariant with respect to the underlying stock price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860" t="-1200" r="-1290" b="-1733"/>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2051899915"/>
              </p:ext>
            </p:extLst>
          </p:nvPr>
        </p:nvGraphicFramePr>
        <p:xfrm>
          <a:off x="5034116" y="2355491"/>
          <a:ext cx="2664541" cy="919773"/>
        </p:xfrm>
        <a:graphic>
          <a:graphicData uri="http://schemas.openxmlformats.org/presentationml/2006/ole">
            <mc:AlternateContent xmlns:mc="http://schemas.openxmlformats.org/markup-compatibility/2006">
              <mc:Choice xmlns:v="urn:schemas-microsoft-com:vml" Requires="v">
                <p:oleObj spid="_x0000_s1029" name="Equation" r:id="rId4" imgW="990170" imgH="393529" progId="">
                  <p:embed/>
                </p:oleObj>
              </mc:Choice>
              <mc:Fallback>
                <p:oleObj name="Equation" r:id="rId4" imgW="990170" imgH="39352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116" y="2355491"/>
                        <a:ext cx="2664541" cy="919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825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Illustration: Continuous Dividend Leakage</a:t>
            </a:r>
          </a:p>
        </p:txBody>
      </p:sp>
      <p:sp>
        <p:nvSpPr>
          <p:cNvPr id="3" name="Content Placeholder 2"/>
          <p:cNvSpPr>
            <a:spLocks noGrp="1"/>
          </p:cNvSpPr>
          <p:nvPr>
            <p:ph sz="quarter" idx="1"/>
          </p:nvPr>
        </p:nvSpPr>
        <p:spPr/>
        <p:txBody>
          <a:bodyPr/>
          <a:lstStyle/>
          <a:p>
            <a:pPr marL="0" indent="0">
              <a:buNone/>
            </a:pPr>
            <a:r>
              <a:rPr lang="en-US" sz="2500" dirty="0"/>
              <a:t>A six-month options on a stock that is currently priced at $75. The exercise price of the call and put are $80 and the current riskless rate of return is 10% per annum. The variance of annual returns on the underlying stock is 16%. However, this stock will pay a continuous annual dividend at a rate of 2%. What are the values of these call and put options on this stock?</a:t>
            </a:r>
          </a:p>
          <a:p>
            <a:pPr marL="0" indent="0">
              <a:buNone/>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53952055"/>
              </p:ext>
            </p:extLst>
          </p:nvPr>
        </p:nvGraphicFramePr>
        <p:xfrm>
          <a:off x="470163" y="3494314"/>
          <a:ext cx="5424627" cy="1213403"/>
        </p:xfrm>
        <a:graphic>
          <a:graphicData uri="http://schemas.openxmlformats.org/presentationml/2006/ole">
            <mc:AlternateContent xmlns:mc="http://schemas.openxmlformats.org/markup-compatibility/2006">
              <mc:Choice xmlns:v="urn:schemas-microsoft-com:vml" Requires="v">
                <p:oleObj spid="_x0000_s23563" name="Equation" r:id="rId3" imgW="2895600" imgH="647700" progId="">
                  <p:embed/>
                </p:oleObj>
              </mc:Choice>
              <mc:Fallback>
                <p:oleObj name="Equation" r:id="rId3" imgW="2895600" imgH="6477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63" y="3494314"/>
                        <a:ext cx="5424627" cy="12134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20673599"/>
              </p:ext>
            </p:extLst>
          </p:nvPr>
        </p:nvGraphicFramePr>
        <p:xfrm>
          <a:off x="6946316" y="3766396"/>
          <a:ext cx="4190870" cy="577004"/>
        </p:xfrm>
        <a:graphic>
          <a:graphicData uri="http://schemas.openxmlformats.org/presentationml/2006/ole">
            <mc:AlternateContent xmlns:mc="http://schemas.openxmlformats.org/markup-compatibility/2006">
              <mc:Choice xmlns:v="urn:schemas-microsoft-com:vml" Requires="v">
                <p:oleObj spid="_x0000_s23564" name="Equation" r:id="rId5" imgW="1752600" imgH="241300" progId="">
                  <p:embed/>
                </p:oleObj>
              </mc:Choice>
              <mc:Fallback>
                <p:oleObj name="Equation" r:id="rId5" imgW="1752600" imgH="2413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316" y="3766396"/>
                        <a:ext cx="4190870" cy="577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16319078"/>
              </p:ext>
            </p:extLst>
          </p:nvPr>
        </p:nvGraphicFramePr>
        <p:xfrm>
          <a:off x="499864" y="5404757"/>
          <a:ext cx="5828049" cy="936112"/>
        </p:xfrm>
        <a:graphic>
          <a:graphicData uri="http://schemas.openxmlformats.org/presentationml/2006/ole">
            <mc:AlternateContent xmlns:mc="http://schemas.openxmlformats.org/markup-compatibility/2006">
              <mc:Choice xmlns:v="urn:schemas-microsoft-com:vml" Requires="v">
                <p:oleObj spid="_x0000_s23565" name="Equation" r:id="rId7" imgW="2451100" imgH="393700" progId="">
                  <p:embed/>
                </p:oleObj>
              </mc:Choice>
              <mc:Fallback>
                <p:oleObj name="Equation" r:id="rId7" imgW="2451100" imgH="3937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864" y="5404757"/>
                        <a:ext cx="5828049" cy="93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6482443" y="5633356"/>
            <a:ext cx="5709557" cy="461665"/>
          </a:xfrm>
          <a:prstGeom prst="rect">
            <a:avLst/>
          </a:prstGeom>
        </p:spPr>
        <p:txBody>
          <a:bodyPr wrap="square">
            <a:spAutoFit/>
          </a:bodyPr>
          <a:lstStyle/>
          <a:p>
            <a:r>
              <a:rPr lang="en-US" sz="24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7.56 + 80(.9512) - 75e</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-.02</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9.41</a:t>
            </a:r>
            <a:endParaRPr lang="en-US" sz="2400" dirty="0">
              <a:effectLst/>
              <a:latin typeface="Courier 10cpi"/>
              <a:ea typeface="Times New Roman" panose="02020603050405020304" pitchFamily="18" charset="0"/>
              <a:cs typeface="Times New Roman" panose="02020603050405020304" pitchFamily="18" charset="0"/>
            </a:endParaRPr>
          </a:p>
        </p:txBody>
      </p:sp>
      <p:sp>
        <p:nvSpPr>
          <p:cNvPr id="10" name="Rectangle 9"/>
          <p:cNvSpPr/>
          <p:nvPr/>
        </p:nvSpPr>
        <p:spPr>
          <a:xfrm>
            <a:off x="386007" y="4816928"/>
            <a:ext cx="4414593" cy="36933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With </a:t>
            </a:r>
            <a:r>
              <a:rPr lang="en-US" i="1" dirty="0">
                <a:latin typeface="Times New Roman" panose="02020603050405020304" pitchFamily="18" charset="0"/>
                <a:ea typeface="Times New Roman" panose="02020603050405020304" pitchFamily="18" charset="0"/>
              </a:rPr>
              <a:t>N</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d</a:t>
            </a:r>
            <a:r>
              <a:rPr lang="en-US" baseline="-25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 .522 and </a:t>
            </a:r>
            <a:r>
              <a:rPr lang="en-US" i="1" dirty="0">
                <a:latin typeface="Times New Roman" panose="02020603050405020304" pitchFamily="18" charset="0"/>
                <a:ea typeface="Times New Roman" panose="02020603050405020304" pitchFamily="18" charset="0"/>
              </a:rPr>
              <a:t>N</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d</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 .41</a:t>
            </a:r>
            <a:endParaRPr lang="en-US" dirty="0"/>
          </a:p>
        </p:txBody>
      </p:sp>
    </p:spTree>
    <p:extLst>
      <p:ext uri="{BB962C8B-B14F-4D97-AF65-F5344CB8AC3E}">
        <p14:creationId xmlns:p14="http://schemas.microsoft.com/office/powerpoint/2010/main" val="158726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Gamma</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504529" cy="4804926"/>
              </a:xfrm>
            </p:spPr>
            <p:txBody>
              <a:bodyPr>
                <a:normAutofit lnSpcReduction="10000"/>
              </a:bodyPr>
              <a:lstStyle/>
              <a:p>
                <a:pPr marL="0" indent="0">
                  <a:buNone/>
                </a:pPr>
                <a:r>
                  <a:rPr lang="en-US" sz="2500" dirty="0"/>
                  <a:t>As the underlying stock's price changes over time, and, as the option's time to maturity diminishes, this hedge ratio will change.  That is, because this delta is based on a partial derivative with respect to the share price, it holds exactly only for an infinitesimal change in the share price. It holds only approximately for finite changes in the share price. This delta only approximates the change in the call value resulting from a change in the share price because any change in the price of the underlying shares would lead to a change in the delta itself:</a:t>
                </a:r>
              </a:p>
              <a:p>
                <a:pPr marL="0" indent="0">
                  <a:buNone/>
                </a:pPr>
                <a:endParaRPr lang="en-US" dirty="0"/>
              </a:p>
              <a:p>
                <a:pPr marL="0" indent="0">
                  <a:buNone/>
                </a:pPr>
                <a:endParaRPr lang="en-US" dirty="0"/>
              </a:p>
              <a:p>
                <a:pPr marL="0" indent="0">
                  <a:buNone/>
                </a:pPr>
                <a:endParaRPr lang="en-US" dirty="0"/>
              </a:p>
              <a:p>
                <a:pPr marL="0" indent="0">
                  <a:buNone/>
                </a:pPr>
                <a:r>
                  <a:rPr lang="en-US" dirty="0"/>
                  <a:t>This change in delta resulting from a change in the share price is known as </a:t>
                </a:r>
                <a:r>
                  <a:rPr lang="en-US" i="1" dirty="0"/>
                  <a:t>gamma </a:t>
                </a:r>
                <a14:m>
                  <m:oMath xmlns:m="http://schemas.openxmlformats.org/officeDocument/2006/math">
                    <m:r>
                      <a:rPr lang="en-US" b="0" i="1" smtClean="0">
                        <a:latin typeface="Cambria Math" panose="02040503050406030204" pitchFamily="18" charset="0"/>
                      </a:rPr>
                      <m:t>(</m:t>
                    </m:r>
                    <m:r>
                      <m:rPr>
                        <m:sty m:val="p"/>
                      </m:rPr>
                      <a:rPr lang="el-GR" i="1" smtClean="0">
                        <a:latin typeface="Cambria Math" panose="02040503050406030204" pitchFamily="18" charset="0"/>
                      </a:rPr>
                      <m:t>Γ</m:t>
                    </m:r>
                    <m:r>
                      <a:rPr lang="en-US" b="0" i="1" smtClean="0">
                        <a:latin typeface="Cambria Math" panose="02040503050406030204" pitchFamily="18" charset="0"/>
                      </a:rPr>
                      <m:t>)</m:t>
                    </m:r>
                  </m:oMath>
                </a14:m>
                <a:r>
                  <a:rPr lang="en-US" i="1" dirty="0"/>
                  <a:t>.</a:t>
                </a:r>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504529" cy="4804926"/>
              </a:xfrm>
              <a:blipFill rotWithShape="0">
                <a:blip r:embed="rId3" cstate="print"/>
                <a:stretch>
                  <a:fillRect l="-1007" t="-1904" r="-954" b="-508"/>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086239368"/>
              </p:ext>
            </p:extLst>
          </p:nvPr>
        </p:nvGraphicFramePr>
        <p:xfrm>
          <a:off x="3156157" y="4116283"/>
          <a:ext cx="4619208" cy="1163637"/>
        </p:xfrm>
        <a:graphic>
          <a:graphicData uri="http://schemas.openxmlformats.org/presentationml/2006/ole">
            <mc:AlternateContent xmlns:mc="http://schemas.openxmlformats.org/markup-compatibility/2006">
              <mc:Choice xmlns:v="urn:schemas-microsoft-com:vml" Requires="v">
                <p:oleObj spid="_x0000_s2053" name="Equation" r:id="rId4" imgW="2311400" imgH="647700" progId="">
                  <p:embed/>
                </p:oleObj>
              </mc:Choice>
              <mc:Fallback>
                <p:oleObj name="Equation" r:id="rId4" imgW="2311400" imgH="6477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157" y="4116283"/>
                        <a:ext cx="4619208" cy="116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369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Theta</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667275"/>
              </a:xfrm>
            </p:spPr>
            <p:txBody>
              <a:bodyPr>
                <a:normAutofit fontScale="92500" lnSpcReduction="10000"/>
              </a:bodyPr>
              <a:lstStyle/>
              <a:p>
                <a:pPr marL="0" indent="0">
                  <a:buNone/>
                </a:pPr>
                <a:r>
                  <a:rPr lang="en-US" sz="2900" dirty="0"/>
                  <a:t>Since each call and put option has a date of expiration, calls and puts are said to amortize over time. As the date of expiration draws nearer (T gets smaller), the value of the European call (and put) option might be expected to decline as indicated by a positive </a:t>
                </a:r>
                <a:r>
                  <a:rPr lang="en-US" sz="2900" i="1" dirty="0"/>
                  <a:t>theta </a:t>
                </a:r>
                <a14:m>
                  <m:oMath xmlns:m="http://schemas.openxmlformats.org/officeDocument/2006/math">
                    <m:r>
                      <a:rPr lang="en-US" sz="2900" b="0" i="1" smtClean="0">
                        <a:latin typeface="Cambria Math" panose="02040503050406030204" pitchFamily="18" charset="0"/>
                      </a:rPr>
                      <m:t>(</m:t>
                    </m:r>
                    <m:r>
                      <a:rPr lang="en-US" sz="2900" b="0" i="1" smtClean="0">
                        <a:latin typeface="Cambria Math" panose="02040503050406030204" pitchFamily="18" charset="0"/>
                        <a:ea typeface="Cambria Math" panose="02040503050406030204" pitchFamily="18" charset="0"/>
                      </a:rPr>
                      <m:t>𝜃</m:t>
                    </m:r>
                    <m:r>
                      <a:rPr lang="en-US" sz="2900" b="0" i="1" smtClean="0">
                        <a:latin typeface="Cambria Math" panose="02040503050406030204" pitchFamily="18" charset="0"/>
                        <a:ea typeface="Cambria Math" panose="02040503050406030204" pitchFamily="18" charset="0"/>
                      </a:rPr>
                      <m:t>)</m:t>
                    </m:r>
                  </m:oMath>
                </a14:m>
                <a:r>
                  <a:rPr lang="en-US" sz="2900" dirty="0"/>
                  <a:t>:</a:t>
                </a:r>
              </a:p>
              <a:p>
                <a:pPr marL="0" indent="0">
                  <a:buNone/>
                </a:pPr>
                <a:endParaRPr lang="en-US" dirty="0"/>
              </a:p>
              <a:p>
                <a:pPr marL="0" indent="0">
                  <a:buNone/>
                </a:pPr>
                <a:endParaRPr lang="en-US" dirty="0"/>
              </a:p>
              <a:p>
                <a:pPr marL="0" indent="0">
                  <a:buNone/>
                </a:pPr>
                <a:endParaRPr lang="en-US" dirty="0"/>
              </a:p>
              <a:p>
                <a:pPr marL="0" indent="0">
                  <a:buNone/>
                </a:pPr>
                <a:endParaRPr lang="en-US" sz="2500" dirty="0"/>
              </a:p>
              <a:p>
                <a:pPr marL="0" indent="0">
                  <a:buNone/>
                </a:pPr>
                <a:r>
                  <a:rPr lang="en-US" sz="2500" dirty="0"/>
                  <a:t>By convention, traders often refer to theta as a negative number since option values tend to decline as we move forward in time (</a:t>
                </a:r>
                <a:r>
                  <a:rPr lang="en-US" sz="2500" i="1" dirty="0"/>
                  <a:t>T</a:t>
                </a:r>
                <a:r>
                  <a:rPr lang="en-US" sz="2500" dirty="0"/>
                  <a:t> becomes smaller). In addition, many traders seek to maintain portfolios that are simultaneously neutral with respect to delta, gamma and theta.</a:t>
                </a:r>
              </a:p>
              <a:p>
                <a:pPr marL="0" indent="0">
                  <a:buNone/>
                </a:pPr>
                <a:endParaRPr lang="en-US" sz="2500" dirty="0">
                  <a:solidFill>
                    <a:schemeClr val="accent1">
                      <a:lumMod val="75000"/>
                    </a:schemeClr>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667275"/>
              </a:xfrm>
              <a:blipFill rotWithShape="0">
                <a:blip r:embed="rId3" cstate="print"/>
                <a:stretch>
                  <a:fillRect l="-1022" t="-1958" r="-161" b="-392"/>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416350001"/>
              </p:ext>
            </p:extLst>
          </p:nvPr>
        </p:nvGraphicFramePr>
        <p:xfrm>
          <a:off x="3350956" y="3182631"/>
          <a:ext cx="5121072" cy="1035408"/>
        </p:xfrm>
        <a:graphic>
          <a:graphicData uri="http://schemas.openxmlformats.org/presentationml/2006/ole">
            <mc:AlternateContent xmlns:mc="http://schemas.openxmlformats.org/markup-compatibility/2006">
              <mc:Choice xmlns:v="urn:schemas-microsoft-com:vml" Requires="v">
                <p:oleObj spid="_x0000_s3077" name="Equation" r:id="rId4" imgW="2324100" imgH="469900" progId="">
                  <p:embed/>
                </p:oleObj>
              </mc:Choice>
              <mc:Fallback>
                <p:oleObj name="Equation" r:id="rId4" imgW="2324100" imgH="4699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956" y="3182631"/>
                        <a:ext cx="5121072" cy="103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100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Vega</a:t>
            </a:r>
          </a:p>
        </p:txBody>
      </p:sp>
      <p:sp>
        <p:nvSpPr>
          <p:cNvPr id="3" name="Content Placeholder 2"/>
          <p:cNvSpPr>
            <a:spLocks noGrp="1"/>
          </p:cNvSpPr>
          <p:nvPr>
            <p:ph sz="quarter" idx="1"/>
          </p:nvPr>
        </p:nvSpPr>
        <p:spPr/>
        <p:txBody>
          <a:bodyPr/>
          <a:lstStyle/>
          <a:p>
            <a:pPr marL="0" indent="0">
              <a:buNone/>
            </a:pPr>
            <a:r>
              <a:rPr lang="en-US" i="1" dirty="0"/>
              <a:t>Vega </a:t>
            </a:r>
            <a:r>
              <a:rPr lang="en-US" dirty="0"/>
              <a:t>(</a:t>
            </a:r>
            <a:r>
              <a:rPr lang="en-US" i="1" dirty="0"/>
              <a:t>v</a:t>
            </a:r>
            <a:r>
              <a:rPr lang="en-US" dirty="0"/>
              <a:t>), which actually is not a Greek letter, measures the sensitivity of the option price to the underlying stock's standard deviation of returns (</a:t>
            </a:r>
            <a:r>
              <a:rPr lang="en-US" dirty="0" err="1"/>
              <a:t>vega</a:t>
            </a:r>
            <a:r>
              <a:rPr lang="en-US" dirty="0"/>
              <a:t> is sometimes known as either </a:t>
            </a:r>
            <a:r>
              <a:rPr lang="en-US" i="1" dirty="0"/>
              <a:t>kappa</a:t>
            </a:r>
            <a:r>
              <a:rPr lang="en-US" dirty="0"/>
              <a:t> or </a:t>
            </a:r>
            <a:r>
              <a:rPr lang="en-US" i="1" dirty="0"/>
              <a:t>zeta</a:t>
            </a:r>
            <a:r>
              <a:rPr lang="en-US" dirty="0"/>
              <a:t>). As one would expect, the call option price is directly related to the underlying stock's standard deviation:</a:t>
            </a:r>
          </a:p>
        </p:txBody>
      </p:sp>
      <p:graphicFrame>
        <p:nvGraphicFramePr>
          <p:cNvPr id="4" name="Object 3"/>
          <p:cNvGraphicFramePr>
            <a:graphicFrameLocks noChangeAspect="1"/>
          </p:cNvGraphicFramePr>
          <p:nvPr>
            <p:extLst>
              <p:ext uri="{D42A27DB-BD31-4B8C-83A1-F6EECF244321}">
                <p14:modId xmlns:p14="http://schemas.microsoft.com/office/powerpoint/2010/main" val="1698427491"/>
              </p:ext>
            </p:extLst>
          </p:nvPr>
        </p:nvGraphicFramePr>
        <p:xfrm>
          <a:off x="4267200" y="3943812"/>
          <a:ext cx="3726425" cy="991982"/>
        </p:xfrm>
        <a:graphic>
          <a:graphicData uri="http://schemas.openxmlformats.org/presentationml/2006/ole">
            <mc:AlternateContent xmlns:mc="http://schemas.openxmlformats.org/markup-compatibility/2006">
              <mc:Choice xmlns:v="urn:schemas-microsoft-com:vml" Requires="v">
                <p:oleObj spid="_x0000_s4101" name="Equation" r:id="rId3" imgW="1435100" imgH="520700" progId="">
                  <p:embed/>
                </p:oleObj>
              </mc:Choice>
              <mc:Fallback>
                <p:oleObj name="Equation" r:id="rId3" imgW="1435100" imgH="5207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943812"/>
                        <a:ext cx="3726425" cy="991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689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Rho</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Rho</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oMath>
                </a14:m>
                <a:r>
                  <a:rPr lang="en-US" dirty="0"/>
                  <a:t> measures the sensitivity of the option price to the riskless return rate. </a:t>
                </a:r>
              </a:p>
              <a:p>
                <a:pPr marL="0" indent="0">
                  <a:buNone/>
                </a:pPr>
                <a:endParaRPr lang="en-US" dirty="0"/>
              </a:p>
              <a:p>
                <a:pPr marL="0" indent="0">
                  <a:buNone/>
                </a:pPr>
                <a:endParaRPr lang="en-US" dirty="0"/>
              </a:p>
              <a:p>
                <a:pPr marL="0" indent="0">
                  <a:buNone/>
                </a:pPr>
                <a:endParaRPr lang="en-US" dirty="0"/>
              </a:p>
              <a:p>
                <a:pPr marL="0" indent="0">
                  <a:buNone/>
                </a:pPr>
                <a:r>
                  <a:rPr lang="en-US" sz="2300" dirty="0"/>
                  <a:t>A trader should expect that the value of the call would be directly related to the riskless return rate.  The option rho can be very useful in economies with very high or volatile interest rates, though most traders of “plain vanilla" options (standard options to buy or sell without complications) do not concern themselves much with it under typical interest rate regimes. Similarly, most traders of "plain vanilla" options with call value sensitivities to exercise prices. </a:t>
                </a:r>
              </a:p>
              <a:p>
                <a:pPr marL="0" indent="0">
                  <a:buNone/>
                </a:pPr>
                <a:endParaRPr lang="en-US" sz="2200" dirty="0">
                  <a:solidFill>
                    <a:schemeClr val="accent1">
                      <a:lumMod val="75000"/>
                    </a:schemeClr>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1022" t="-1333" r="-1129" b="-280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1574608"/>
              </p:ext>
            </p:extLst>
          </p:nvPr>
        </p:nvGraphicFramePr>
        <p:xfrm>
          <a:off x="4405671" y="2561969"/>
          <a:ext cx="3731862" cy="997308"/>
        </p:xfrm>
        <a:graphic>
          <a:graphicData uri="http://schemas.openxmlformats.org/presentationml/2006/ole">
            <mc:AlternateContent xmlns:mc="http://schemas.openxmlformats.org/markup-compatibility/2006">
              <mc:Choice xmlns:v="urn:schemas-microsoft-com:vml" Requires="v">
                <p:oleObj spid="_x0000_s5125" name="Equation" r:id="rId4" imgW="1473200" imgH="393700" progId="">
                  <p:embed/>
                </p:oleObj>
              </mc:Choice>
              <mc:Fallback>
                <p:oleObj name="Equation" r:id="rId4" imgW="1473200" imgH="3937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671" y="2561969"/>
                        <a:ext cx="3731862" cy="997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642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Illustration: Greeks Calculations For Calls</a:t>
            </a:r>
          </a:p>
        </p:txBody>
      </p:sp>
      <p:sp>
        <p:nvSpPr>
          <p:cNvPr id="3" name="Content Placeholder 2"/>
          <p:cNvSpPr>
            <a:spLocks noGrp="1"/>
          </p:cNvSpPr>
          <p:nvPr>
            <p:ph sz="quarter" idx="1"/>
          </p:nvPr>
        </p:nvSpPr>
        <p:spPr/>
        <p:txBody>
          <a:bodyPr/>
          <a:lstStyle/>
          <a:p>
            <a:pPr marL="0" indent="0">
              <a:buNone/>
            </a:pPr>
            <a:r>
              <a:rPr lang="en-US" dirty="0"/>
              <a:t>Here, we will calculate the Greeks for the call illustration from the previous section 7.4 with the following parameters:</a:t>
            </a:r>
          </a:p>
          <a:p>
            <a:pPr marL="0" indent="0">
              <a:buNone/>
            </a:pPr>
            <a:r>
              <a:rPr lang="en-US" dirty="0"/>
              <a:t> </a:t>
            </a:r>
          </a:p>
          <a:p>
            <a:pPr marL="0" indent="0">
              <a:buNone/>
            </a:pPr>
            <a:r>
              <a:rPr lang="en-US" i="1" dirty="0"/>
              <a:t>T</a:t>
            </a:r>
            <a:r>
              <a:rPr lang="en-US" dirty="0"/>
              <a:t> = .5		</a:t>
            </a:r>
            <a:r>
              <a:rPr lang="en-US" i="1" dirty="0"/>
              <a:t>r</a:t>
            </a:r>
            <a:r>
              <a:rPr lang="en-US" dirty="0"/>
              <a:t> = .10	</a:t>
            </a:r>
            <a:r>
              <a:rPr lang="en-US" i="1" dirty="0">
                <a:sym typeface="Symbol" panose="05050102010706020507" pitchFamily="18" charset="2"/>
              </a:rPr>
              <a:t></a:t>
            </a:r>
            <a:r>
              <a:rPr lang="en-US" dirty="0"/>
              <a:t> = .41147	</a:t>
            </a:r>
            <a:r>
              <a:rPr lang="en-US" i="1" dirty="0"/>
              <a:t>X</a:t>
            </a:r>
            <a:r>
              <a:rPr lang="en-US" dirty="0"/>
              <a:t> = 80	</a:t>
            </a:r>
            <a:r>
              <a:rPr lang="en-US" i="1" dirty="0"/>
              <a:t>S</a:t>
            </a:r>
            <a:r>
              <a:rPr lang="en-US" baseline="-25000" dirty="0"/>
              <a:t>0</a:t>
            </a:r>
            <a:r>
              <a:rPr lang="en-US" dirty="0"/>
              <a:t> =  75	c</a:t>
            </a:r>
            <a:r>
              <a:rPr lang="en-US" baseline="-25000" dirty="0"/>
              <a:t>0</a:t>
            </a:r>
            <a:r>
              <a:rPr lang="en-US" dirty="0"/>
              <a:t> =  8.20</a:t>
            </a:r>
          </a:p>
          <a:p>
            <a:endParaRPr lang="en-US" dirty="0"/>
          </a:p>
          <a:p>
            <a:pPr marL="0" indent="0">
              <a:buNone/>
            </a:pPr>
            <a:r>
              <a:rPr lang="en-US" dirty="0"/>
              <a:t>Delta :</a:t>
            </a:r>
          </a:p>
          <a:p>
            <a:endParaRPr lang="en-US" dirty="0"/>
          </a:p>
          <a:p>
            <a:endParaRPr lang="en-US" dirty="0"/>
          </a:p>
          <a:p>
            <a:pPr marL="0" indent="0">
              <a:buNone/>
            </a:pPr>
            <a:r>
              <a:rPr lang="en-US" dirty="0"/>
              <a:t>Gamma:</a:t>
            </a:r>
          </a:p>
        </p:txBody>
      </p:sp>
      <p:graphicFrame>
        <p:nvGraphicFramePr>
          <p:cNvPr id="4" name="Object 3"/>
          <p:cNvGraphicFramePr>
            <a:graphicFrameLocks noChangeAspect="1"/>
          </p:cNvGraphicFramePr>
          <p:nvPr>
            <p:extLst>
              <p:ext uri="{D42A27DB-BD31-4B8C-83A1-F6EECF244321}">
                <p14:modId xmlns:p14="http://schemas.microsoft.com/office/powerpoint/2010/main" val="3686286051"/>
              </p:ext>
            </p:extLst>
          </p:nvPr>
        </p:nvGraphicFramePr>
        <p:xfrm>
          <a:off x="4314925" y="3889323"/>
          <a:ext cx="4611865" cy="845963"/>
        </p:xfrm>
        <a:graphic>
          <a:graphicData uri="http://schemas.openxmlformats.org/presentationml/2006/ole">
            <mc:AlternateContent xmlns:mc="http://schemas.openxmlformats.org/markup-compatibility/2006">
              <mc:Choice xmlns:v="urn:schemas-microsoft-com:vml" Requires="v">
                <p:oleObj spid="_x0000_s6152" name="Equation" r:id="rId3" imgW="2145369" imgH="393529" progId="">
                  <p:embed/>
                </p:oleObj>
              </mc:Choice>
              <mc:Fallback>
                <p:oleObj name="Equation" r:id="rId3" imgW="2145369" imgH="39352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925" y="3889323"/>
                        <a:ext cx="4611865" cy="84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78393902"/>
              </p:ext>
            </p:extLst>
          </p:nvPr>
        </p:nvGraphicFramePr>
        <p:xfrm>
          <a:off x="2856452" y="4800600"/>
          <a:ext cx="8076343" cy="1298447"/>
        </p:xfrm>
        <a:graphic>
          <a:graphicData uri="http://schemas.openxmlformats.org/presentationml/2006/ole">
            <mc:AlternateContent xmlns:mc="http://schemas.openxmlformats.org/markup-compatibility/2006">
              <mc:Choice xmlns:v="urn:schemas-microsoft-com:vml" Requires="v">
                <p:oleObj spid="_x0000_s6153" name="Equation" r:id="rId5" imgW="3949700" imgH="635000" progId="">
                  <p:embed/>
                </p:oleObj>
              </mc:Choice>
              <mc:Fallback>
                <p:oleObj name="Equation" r:id="rId5" imgW="3949700" imgH="6350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6452" y="4800600"/>
                        <a:ext cx="8076343" cy="12984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873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Illustration: Greeks Calculations For Calls </a:t>
            </a:r>
            <a:r>
              <a:rPr lang="en-US" sz="2800" b="1" dirty="0"/>
              <a:t>(Continued)</a:t>
            </a:r>
            <a:endParaRPr lang="en-US" sz="2800" dirty="0"/>
          </a:p>
        </p:txBody>
      </p:sp>
      <p:sp>
        <p:nvSpPr>
          <p:cNvPr id="3" name="Content Placeholder 2"/>
          <p:cNvSpPr>
            <a:spLocks noGrp="1"/>
          </p:cNvSpPr>
          <p:nvPr>
            <p:ph sz="quarter" idx="1"/>
          </p:nvPr>
        </p:nvSpPr>
        <p:spPr>
          <a:xfrm>
            <a:off x="402335" y="1527047"/>
            <a:ext cx="11465199" cy="4775429"/>
          </a:xfrm>
        </p:spPr>
        <p:txBody>
          <a:bodyPr>
            <a:normAutofit fontScale="47500" lnSpcReduction="20000"/>
          </a:bodyPr>
          <a:lstStyle/>
          <a:p>
            <a:endParaRPr lang="en-US" sz="4900" dirty="0"/>
          </a:p>
          <a:p>
            <a:pPr marL="0" indent="0">
              <a:buNone/>
            </a:pPr>
            <a:endParaRPr lang="en-US" sz="4900" dirty="0"/>
          </a:p>
          <a:p>
            <a:pPr marL="0" indent="0">
              <a:buNone/>
            </a:pPr>
            <a:r>
              <a:rPr lang="en-US" sz="4900" dirty="0"/>
              <a:t>Theta:</a:t>
            </a:r>
          </a:p>
          <a:p>
            <a:endParaRPr lang="en-US" sz="4900" dirty="0"/>
          </a:p>
          <a:p>
            <a:endParaRPr lang="en-US" sz="4900" dirty="0"/>
          </a:p>
          <a:p>
            <a:pPr marL="0" indent="0">
              <a:buNone/>
            </a:pPr>
            <a:r>
              <a:rPr lang="en-US" sz="4900" dirty="0"/>
              <a:t>Vega :	</a:t>
            </a:r>
          </a:p>
          <a:p>
            <a:pPr marL="0" indent="0">
              <a:buNone/>
            </a:pPr>
            <a:endParaRPr lang="en-US" sz="4900" dirty="0"/>
          </a:p>
          <a:p>
            <a:pPr marL="0" indent="0">
              <a:buNone/>
            </a:pPr>
            <a:endParaRPr lang="en-US" sz="4900" dirty="0"/>
          </a:p>
          <a:p>
            <a:pPr marL="0" indent="0">
              <a:buNone/>
            </a:pPr>
            <a:r>
              <a:rPr lang="en-US" sz="4900" dirty="0"/>
              <a:t>Rho:</a:t>
            </a:r>
          </a:p>
          <a:p>
            <a:endParaRPr lang="en-US" dirty="0"/>
          </a:p>
          <a:p>
            <a:endParaRPr lang="en-US" dirty="0"/>
          </a:p>
          <a:p>
            <a:endParaRPr lang="en-US" dirty="0"/>
          </a:p>
          <a:p>
            <a:pPr marL="0" indent="0">
              <a:buNone/>
            </a:pPr>
            <a:r>
              <a:rPr lang="en-US" sz="4000" dirty="0"/>
              <a:t>Note that traders sometimes change the sign for theta, actually using the derivative </a:t>
            </a:r>
            <a:r>
              <a:rPr lang="en-US" sz="4000" dirty="0">
                <a:sym typeface="Symbol" panose="05050102010706020507" pitchFamily="18" charset="2"/>
              </a:rPr>
              <a:t></a:t>
            </a:r>
            <a:r>
              <a:rPr lang="en-US" sz="4000" dirty="0"/>
              <a:t>c/</a:t>
            </a:r>
            <a:r>
              <a:rPr lang="en-US" sz="4000" dirty="0">
                <a:sym typeface="Symbol" panose="05050102010706020507" pitchFamily="18" charset="2"/>
              </a:rPr>
              <a:t></a:t>
            </a:r>
            <a:r>
              <a:rPr lang="en-US" sz="4000" dirty="0"/>
              <a:t>t where </a:t>
            </a:r>
            <a:r>
              <a:rPr lang="en-US" sz="4000" i="1" dirty="0"/>
              <a:t>T</a:t>
            </a:r>
            <a:r>
              <a:rPr lang="en-US" sz="4000" dirty="0"/>
              <a:t> is replaced by (</a:t>
            </a:r>
            <a:r>
              <a:rPr lang="en-US" sz="4000" i="1" dirty="0"/>
              <a:t>T</a:t>
            </a:r>
            <a:r>
              <a:rPr lang="en-US" sz="4000" dirty="0"/>
              <a:t>-</a:t>
            </a:r>
            <a:r>
              <a:rPr lang="en-US" sz="4000" i="1" dirty="0"/>
              <a:t>t</a:t>
            </a:r>
            <a:r>
              <a:rPr lang="en-US" sz="4000" dirty="0"/>
              <a:t>) and </a:t>
            </a:r>
            <a:r>
              <a:rPr lang="en-US" sz="4000" i="1" dirty="0"/>
              <a:t>t</a:t>
            </a:r>
            <a:r>
              <a:rPr lang="en-US" sz="4000" dirty="0"/>
              <a:t> represents time as it approaches </a:t>
            </a:r>
            <a:r>
              <a:rPr lang="en-US" sz="4000" i="1" dirty="0"/>
              <a:t>T</a:t>
            </a:r>
            <a:r>
              <a:rPr lang="en-US" sz="4000" dirty="0"/>
              <a:t>. More generally, a single unit increase in the relevant parameter changes the Black-Scholes estimated call value by an amount approximately equal to the associated "Greek."</a:t>
            </a:r>
          </a:p>
        </p:txBody>
      </p:sp>
      <p:graphicFrame>
        <p:nvGraphicFramePr>
          <p:cNvPr id="4" name="Object 3"/>
          <p:cNvGraphicFramePr>
            <a:graphicFrameLocks noChangeAspect="1"/>
          </p:cNvGraphicFramePr>
          <p:nvPr>
            <p:extLst>
              <p:ext uri="{D42A27DB-BD31-4B8C-83A1-F6EECF244321}">
                <p14:modId xmlns:p14="http://schemas.microsoft.com/office/powerpoint/2010/main" val="3883005208"/>
              </p:ext>
            </p:extLst>
          </p:nvPr>
        </p:nvGraphicFramePr>
        <p:xfrm>
          <a:off x="2381863" y="1631591"/>
          <a:ext cx="9003429" cy="993621"/>
        </p:xfrm>
        <a:graphic>
          <a:graphicData uri="http://schemas.openxmlformats.org/presentationml/2006/ole">
            <mc:AlternateContent xmlns:mc="http://schemas.openxmlformats.org/markup-compatibility/2006">
              <mc:Choice xmlns:v="urn:schemas-microsoft-com:vml" Requires="v">
                <p:oleObj spid="_x0000_s7179" name="Equation" r:id="rId3" imgW="5638800" imgH="622300" progId="">
                  <p:embed/>
                </p:oleObj>
              </mc:Choice>
              <mc:Fallback>
                <p:oleObj name="Equation" r:id="rId3" imgW="5638800" imgH="6223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863" y="1631591"/>
                        <a:ext cx="9003429" cy="993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93724449"/>
              </p:ext>
            </p:extLst>
          </p:nvPr>
        </p:nvGraphicFramePr>
        <p:xfrm>
          <a:off x="2838040" y="4207163"/>
          <a:ext cx="7407174" cy="800078"/>
        </p:xfrm>
        <a:graphic>
          <a:graphicData uri="http://schemas.openxmlformats.org/presentationml/2006/ole">
            <mc:AlternateContent xmlns:mc="http://schemas.openxmlformats.org/markup-compatibility/2006">
              <mc:Choice xmlns:v="urn:schemas-microsoft-com:vml" Requires="v">
                <p:oleObj spid="_x0000_s7180" name="Equation" r:id="rId5" imgW="3644900" imgH="393700" progId="">
                  <p:embed/>
                </p:oleObj>
              </mc:Choice>
              <mc:Fallback>
                <p:oleObj name="Equation" r:id="rId5" imgW="3644900" imgH="3937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040" y="4207163"/>
                        <a:ext cx="7407174" cy="800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2682590"/>
              </p:ext>
            </p:extLst>
          </p:nvPr>
        </p:nvGraphicFramePr>
        <p:xfrm>
          <a:off x="3600278" y="2874294"/>
          <a:ext cx="4983316" cy="837713"/>
        </p:xfrm>
        <a:graphic>
          <a:graphicData uri="http://schemas.openxmlformats.org/presentationml/2006/ole">
            <mc:AlternateContent xmlns:mc="http://schemas.openxmlformats.org/markup-compatibility/2006">
              <mc:Choice xmlns:v="urn:schemas-microsoft-com:vml" Requires="v">
                <p:oleObj spid="_x0000_s7181" name="Equation" r:id="rId7" imgW="2946400" imgH="495300" progId="">
                  <p:embed/>
                </p:oleObj>
              </mc:Choice>
              <mc:Fallback>
                <p:oleObj name="Equation" r:id="rId7" imgW="2946400" imgH="4953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278" y="2874294"/>
                        <a:ext cx="4983316" cy="83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14513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7262</TotalTime>
  <Words>2354</Words>
  <Application>Microsoft Office PowerPoint</Application>
  <PresentationFormat>Widescreen</PresentationFormat>
  <Paragraphs>173</Paragraphs>
  <Slides>30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1" baseType="lpstr">
      <vt:lpstr>Arial</vt:lpstr>
      <vt:lpstr>Calibri</vt:lpstr>
      <vt:lpstr>Cambria Math</vt:lpstr>
      <vt:lpstr>Courier 10cpi</vt:lpstr>
      <vt:lpstr>Georgia</vt:lpstr>
      <vt:lpstr>Times New Roman</vt:lpstr>
      <vt:lpstr>Wingdings</vt:lpstr>
      <vt:lpstr>Wingdings 2</vt:lpstr>
      <vt:lpstr>Civic</vt:lpstr>
      <vt:lpstr>Equation</vt:lpstr>
      <vt:lpstr>Document</vt:lpstr>
      <vt:lpstr>Chapter 11</vt:lpstr>
      <vt:lpstr>A.  The Greeks</vt:lpstr>
      <vt:lpstr>Delta</vt:lpstr>
      <vt:lpstr>Gamma</vt:lpstr>
      <vt:lpstr>Theta</vt:lpstr>
      <vt:lpstr>Vega</vt:lpstr>
      <vt:lpstr>Rho</vt:lpstr>
      <vt:lpstr>Illustration: Greeks Calculations For Calls</vt:lpstr>
      <vt:lpstr>Illustration: Greeks Calculations For Calls (Continued)</vt:lpstr>
      <vt:lpstr>Illustration: Greeks Calculations for Puts</vt:lpstr>
      <vt:lpstr>Illustration: Greeks Calculations For Puts (Continued)</vt:lpstr>
      <vt:lpstr>B. The Black-Scholes Model and Dividend Adjustments</vt:lpstr>
      <vt:lpstr>The Black-Scholes Model And Dividend Adjustments</vt:lpstr>
      <vt:lpstr>Lumpy Dividend Adjustments</vt:lpstr>
      <vt:lpstr>The European Known Dividend Model</vt:lpstr>
      <vt:lpstr>The European Known Dividend Model (Continued)</vt:lpstr>
      <vt:lpstr>Modeling American Calls</vt:lpstr>
      <vt:lpstr>Modeling American Calls (Continued)</vt:lpstr>
      <vt:lpstr>Black's Pseudo-American Call Model</vt:lpstr>
      <vt:lpstr>The Roll-Geske-Whaley Compound Option Formula</vt:lpstr>
      <vt:lpstr>The Roll-Geske-Whaley Compound Option Formula (Continued)</vt:lpstr>
      <vt:lpstr>The Roll-Geske-Whaley Compound Option Formula (Continued)</vt:lpstr>
      <vt:lpstr>Illustration: Calculating the Value of an American Call on Dividend-Paying Stock</vt:lpstr>
      <vt:lpstr>Illustration: Calculating the Value of a Call On Dividend-Paying Stock (Known European Dividend Model)</vt:lpstr>
      <vt:lpstr>Illustration: Calculating the Value of an American Call on Dividend-Paying Stock (Black’s Pseudo-American Call Model)</vt:lpstr>
      <vt:lpstr>Illustration: Calculating the Value Of An American Call On Dividend-Paying Stock (Continued)</vt:lpstr>
      <vt:lpstr>Illustration: Calculating the Value Of An American Call On Dividend-Paying Stock (Continued)</vt:lpstr>
      <vt:lpstr>C. Merton’s Continuous Leakage Formula</vt:lpstr>
      <vt:lpstr>Merton’s Continuous Leakage Formula (Continued)</vt:lpstr>
      <vt:lpstr>Illustration: Continuous Dividend Leakage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Continuous Time and State Models</dc:title>
  <dc:creator>Eric Yan</dc:creator>
  <cp:lastModifiedBy>John Teall</cp:lastModifiedBy>
  <cp:revision>133</cp:revision>
  <cp:lastPrinted>2015-02-07T05:23:58Z</cp:lastPrinted>
  <dcterms:created xsi:type="dcterms:W3CDTF">2015-02-04T00:52:50Z</dcterms:created>
  <dcterms:modified xsi:type="dcterms:W3CDTF">2022-05-04T12:21:27Z</dcterms:modified>
</cp:coreProperties>
</file>