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1"/>
  </p:handoutMasterIdLst>
  <p:sldIdLst>
    <p:sldId id="259" r:id="rId2"/>
    <p:sldId id="300" r:id="rId3"/>
    <p:sldId id="321" r:id="rId4"/>
    <p:sldId id="301" r:id="rId5"/>
    <p:sldId id="302" r:id="rId6"/>
    <p:sldId id="303" r:id="rId7"/>
    <p:sldId id="304" r:id="rId8"/>
    <p:sldId id="305" r:id="rId9"/>
    <p:sldId id="306" r:id="rId10"/>
    <p:sldId id="307" r:id="rId11"/>
    <p:sldId id="308" r:id="rId12"/>
    <p:sldId id="320" r:id="rId13"/>
    <p:sldId id="309" r:id="rId14"/>
    <p:sldId id="310" r:id="rId15"/>
    <p:sldId id="311" r:id="rId16"/>
    <p:sldId id="287" r:id="rId17"/>
    <p:sldId id="323" r:id="rId18"/>
    <p:sldId id="324" r:id="rId19"/>
    <p:sldId id="288" r:id="rId20"/>
    <p:sldId id="313" r:id="rId21"/>
    <p:sldId id="314" r:id="rId22"/>
    <p:sldId id="317" r:id="rId23"/>
    <p:sldId id="318" r:id="rId24"/>
    <p:sldId id="325" r:id="rId25"/>
    <p:sldId id="315" r:id="rId26"/>
    <p:sldId id="316" r:id="rId27"/>
    <p:sldId id="319" r:id="rId28"/>
    <p:sldId id="292" r:id="rId29"/>
    <p:sldId id="293" r:id="rId30"/>
    <p:sldId id="294" r:id="rId31"/>
    <p:sldId id="295" r:id="rId32"/>
    <p:sldId id="296" r:id="rId33"/>
    <p:sldId id="297" r:id="rId34"/>
    <p:sldId id="298" r:id="rId35"/>
    <p:sldId id="299" r:id="rId36"/>
    <p:sldId id="322" r:id="rId37"/>
    <p:sldId id="326" r:id="rId38"/>
    <p:sldId id="327" r:id="rId39"/>
    <p:sldId id="328" r:id="rId40"/>
  </p:sldIdLst>
  <p:sldSz cx="12192000" cy="6858000"/>
  <p:notesSz cx="9236075"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7" autoAdjust="0"/>
    <p:restoredTop sz="99760" autoAdjust="0"/>
  </p:normalViewPr>
  <p:slideViewPr>
    <p:cSldViewPr snapToGrid="0">
      <p:cViewPr varScale="1">
        <p:scale>
          <a:sx n="114" d="100"/>
          <a:sy n="114" d="100"/>
        </p:scale>
        <p:origin x="41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02299" cy="351737"/>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5231639" y="1"/>
            <a:ext cx="4002299" cy="351737"/>
          </a:xfrm>
          <a:prstGeom prst="rect">
            <a:avLst/>
          </a:prstGeom>
        </p:spPr>
        <p:txBody>
          <a:bodyPr vert="horz" lIns="92830" tIns="46415" rIns="92830" bIns="46415" rtlCol="0"/>
          <a:lstStyle>
            <a:lvl1pPr algn="r">
              <a:defRPr sz="1200"/>
            </a:lvl1pPr>
          </a:lstStyle>
          <a:p>
            <a:fld id="{D739EBEA-24AA-42EB-9B22-32556D942BDB}" type="datetimeFigureOut">
              <a:rPr lang="en-US" smtClean="0"/>
              <a:pPr/>
              <a:t>2/11/2021</a:t>
            </a:fld>
            <a:endParaRPr lang="en-US"/>
          </a:p>
        </p:txBody>
      </p:sp>
      <p:sp>
        <p:nvSpPr>
          <p:cNvPr id="4" name="Footer Placeholder 3"/>
          <p:cNvSpPr>
            <a:spLocks noGrp="1"/>
          </p:cNvSpPr>
          <p:nvPr>
            <p:ph type="ftr" sz="quarter" idx="2"/>
          </p:nvPr>
        </p:nvSpPr>
        <p:spPr>
          <a:xfrm>
            <a:off x="0" y="6658664"/>
            <a:ext cx="4002299" cy="351736"/>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5231639" y="6658664"/>
            <a:ext cx="4002299" cy="351736"/>
          </a:xfrm>
          <a:prstGeom prst="rect">
            <a:avLst/>
          </a:prstGeom>
        </p:spPr>
        <p:txBody>
          <a:bodyPr vert="horz" lIns="92830" tIns="46415" rIns="92830" bIns="46415" rtlCol="0" anchor="b"/>
          <a:lstStyle>
            <a:lvl1pPr algn="r">
              <a:defRPr sz="1200"/>
            </a:lvl1pPr>
          </a:lstStyle>
          <a:p>
            <a:fld id="{3349F851-ABC6-4253-B22F-2724C3943FE8}" type="slidenum">
              <a:rPr lang="en-US" smtClean="0"/>
              <a:pPr/>
              <a:t>‹#›</a:t>
            </a:fld>
            <a:endParaRPr lang="en-US"/>
          </a:p>
        </p:txBody>
      </p:sp>
    </p:spTree>
    <p:extLst>
      <p:ext uri="{BB962C8B-B14F-4D97-AF65-F5344CB8AC3E}">
        <p14:creationId xmlns:p14="http://schemas.microsoft.com/office/powerpoint/2010/main" val="27008231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B70CE4A1-C236-4610-AF9C-E0219E1C9262}" type="datetimeFigureOut">
              <a:rPr lang="en-US" smtClean="0"/>
              <a:pPr/>
              <a:t>2/11/2021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275985874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70CE4A1-C236-4610-AF9C-E0219E1C9262}" type="datetimeFigureOut">
              <a:rPr lang="en-US" smtClean="0"/>
              <a:pPr/>
              <a:t>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Tree>
    <p:extLst>
      <p:ext uri="{BB962C8B-B14F-4D97-AF65-F5344CB8AC3E}">
        <p14:creationId xmlns:p14="http://schemas.microsoft.com/office/powerpoint/2010/main" val="3190083634"/>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9221216" y="3009902"/>
            <a:ext cx="609600" cy="441325"/>
          </a:xfrm>
        </p:spPr>
        <p:txBody>
          <a:body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70CE4A1-C236-4610-AF9C-E0219E1C9262}" type="datetimeFigureOut">
              <a:rPr lang="en-US" smtClean="0"/>
              <a:pPr/>
              <a:t>2/11/2021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9855200" y="304802"/>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83648898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B70CE4A1-C236-4610-AF9C-E0219E1C9262}" type="datetimeFigureOut">
              <a:rPr lang="en-US" smtClean="0"/>
              <a:pPr/>
              <a:t>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815584" y="1026373"/>
            <a:ext cx="609600" cy="441325"/>
          </a:xfrm>
        </p:spPr>
        <p:txBody>
          <a:body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36936625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70CE4A1-C236-4610-AF9C-E0219E1C9262}" type="datetimeFigureOut">
              <a:rPr lang="en-US" smtClean="0"/>
              <a:pPr/>
              <a:t>2/11/2021</a:t>
            </a:fld>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114427619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B70CE4A1-C236-4610-AF9C-E0219E1C9262}" type="datetimeFigureOut">
              <a:rPr lang="en-US" smtClean="0"/>
              <a:pPr/>
              <a:t>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584700192"/>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B70CE4A1-C236-4610-AF9C-E0219E1C9262}" type="datetimeFigureOut">
              <a:rPr lang="en-US" smtClean="0"/>
              <a:pPr/>
              <a:t>2/11/2021</a:t>
            </a:fld>
            <a:endParaRPr lang="en-US"/>
          </a:p>
        </p:txBody>
      </p:sp>
      <p:sp>
        <p:nvSpPr>
          <p:cNvPr id="8" name="Footer Placeholder 7"/>
          <p:cNvSpPr>
            <a:spLocks noGrp="1"/>
          </p:cNvSpPr>
          <p:nvPr>
            <p:ph type="ftr" sz="quarter" idx="11"/>
          </p:nvPr>
        </p:nvSpPr>
        <p:spPr>
          <a:xfrm>
            <a:off x="406400" y="6409944"/>
            <a:ext cx="4775200" cy="365760"/>
          </a:xfrm>
        </p:spPr>
        <p:txBody>
          <a:bodyPr/>
          <a:lstStyle/>
          <a:p>
            <a:endParaRPr lang="en-US"/>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91765018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70CE4A1-C236-4610-AF9C-E0219E1C9262}" type="datetimeFigureOut">
              <a:rPr lang="en-US" smtClean="0"/>
              <a:pPr/>
              <a:t>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1036021"/>
            <a:ext cx="609600" cy="441325"/>
          </a:xfrm>
        </p:spPr>
        <p:txBody>
          <a:body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Tree>
    <p:extLst>
      <p:ext uri="{BB962C8B-B14F-4D97-AF65-F5344CB8AC3E}">
        <p14:creationId xmlns:p14="http://schemas.microsoft.com/office/powerpoint/2010/main" val="3470080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70CE4A1-C236-4610-AF9C-E0219E1C9262}" type="datetimeFigureOut">
              <a:rPr lang="en-US" smtClean="0"/>
              <a:pPr/>
              <a:t>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D7A1330E-35AA-4619-A5C3-0E7CDD93BC68}" type="slidenum">
              <a:rPr lang="en-US" smtClean="0"/>
              <a:pPr/>
              <a:t>‹#›</a:t>
            </a:fld>
            <a:endParaRPr lang="en-US"/>
          </a:p>
        </p:txBody>
      </p:sp>
    </p:spTree>
    <p:extLst>
      <p:ext uri="{BB962C8B-B14F-4D97-AF65-F5344CB8AC3E}">
        <p14:creationId xmlns:p14="http://schemas.microsoft.com/office/powerpoint/2010/main" val="3248642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Date Placeholder 4"/>
          <p:cNvSpPr>
            <a:spLocks noGrp="1"/>
          </p:cNvSpPr>
          <p:nvPr>
            <p:ph type="dt" sz="half" idx="10"/>
          </p:nvPr>
        </p:nvSpPr>
        <p:spPr/>
        <p:txBody>
          <a:bodyPr/>
          <a:lstStyle/>
          <a:p>
            <a:fld id="{B70CE4A1-C236-4610-AF9C-E0219E1C9262}" type="datetimeFigureOut">
              <a:rPr lang="en-US" smtClean="0"/>
              <a:pPr/>
              <a:t>2/11/2021</a:t>
            </a:fld>
            <a:endParaRPr lang="en-US"/>
          </a:p>
        </p:txBody>
      </p:sp>
      <p:sp>
        <p:nvSpPr>
          <p:cNvPr id="6" name="Footer Placeholder 5"/>
          <p:cNvSpPr>
            <a:spLocks noGrp="1"/>
          </p:cNvSpPr>
          <p:nvPr>
            <p:ph type="ftr" sz="quarter" idx="11"/>
          </p:nvPr>
        </p:nvSpPr>
        <p:spPr>
          <a:xfrm>
            <a:off x="402336" y="6410848"/>
            <a:ext cx="4511040" cy="365760"/>
          </a:xfrm>
        </p:spPr>
        <p:txBody>
          <a:bodyPr/>
          <a:lstStyle/>
          <a:p>
            <a:endParaRPr lang="en-US"/>
          </a:p>
        </p:txBody>
      </p:sp>
    </p:spTree>
    <p:extLst>
      <p:ext uri="{BB962C8B-B14F-4D97-AF65-F5344CB8AC3E}">
        <p14:creationId xmlns:p14="http://schemas.microsoft.com/office/powerpoint/2010/main" val="252773736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B70CE4A1-C236-4610-AF9C-E0219E1C9262}" type="datetimeFigureOut">
              <a:rPr lang="en-US" smtClean="0"/>
              <a:pPr/>
              <a:t>2/11/2021</a:t>
            </a:fld>
            <a:endParaRPr lang="en-US"/>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extLst>
      <p:ext uri="{BB962C8B-B14F-4D97-AF65-F5344CB8AC3E}">
        <p14:creationId xmlns:p14="http://schemas.microsoft.com/office/powerpoint/2010/main" val="1701182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B70CE4A1-C236-4610-AF9C-E0219E1C9262}" type="datetimeFigureOut">
              <a:rPr lang="en-US" smtClean="0"/>
              <a:pPr/>
              <a:t>2/11/2021</a:t>
            </a:fld>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937776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4.wmf"/><Relationship Id="rId7" Type="http://schemas.openxmlformats.org/officeDocument/2006/relationships/image" Target="../media/image6.wmf"/><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oleObject" Target="../embeddings/oleObject3.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7.wmf"/></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emf"/><Relationship Id="rId7" Type="http://schemas.openxmlformats.org/officeDocument/2006/relationships/image" Target="../media/image14.wmf"/><Relationship Id="rId2" Type="http://schemas.openxmlformats.org/officeDocument/2006/relationships/package" Target="../embeddings/Microsoft_Word_Document1.docx"/><Relationship Id="rId1" Type="http://schemas.openxmlformats.org/officeDocument/2006/relationships/slideLayout" Target="../slideLayouts/slideLayout2.xml"/><Relationship Id="rId6" Type="http://schemas.openxmlformats.org/officeDocument/2006/relationships/oleObject" Target="../embeddings/oleObject7.bin"/><Relationship Id="rId5" Type="http://schemas.openxmlformats.org/officeDocument/2006/relationships/image" Target="../media/image13.wmf"/><Relationship Id="rId4" Type="http://schemas.openxmlformats.org/officeDocument/2006/relationships/oleObject" Target="../embeddings/oleObject6.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23.wmf"/><Relationship Id="rId7" Type="http://schemas.openxmlformats.org/officeDocument/2006/relationships/oleObject" Target="../embeddings/oleObject9.bin"/><Relationship Id="rId2" Type="http://schemas.openxmlformats.org/officeDocument/2006/relationships/image" Target="../media/image21.emf"/><Relationship Id="rId1" Type="http://schemas.openxmlformats.org/officeDocument/2006/relationships/slideLayout" Target="../slideLayouts/slideLayout2.xml"/><Relationship Id="rId6" Type="http://schemas.openxmlformats.org/officeDocument/2006/relationships/image" Target="../media/image22.wmf"/><Relationship Id="rId5" Type="http://schemas.openxmlformats.org/officeDocument/2006/relationships/oleObject" Target="../embeddings/oleObject8.bin"/><Relationship Id="rId10" Type="http://schemas.openxmlformats.org/officeDocument/2006/relationships/image" Target="../media/image24.wmf"/><Relationship Id="rId4" Type="http://schemas.openxmlformats.org/officeDocument/2006/relationships/image" Target="../media/image32.png"/><Relationship Id="rId9" Type="http://schemas.openxmlformats.org/officeDocument/2006/relationships/oleObject" Target="../embeddings/oleObject10.bin"/></Relationships>
</file>

<file path=ppt/slides/_rels/slide22.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oleObject" Target="../embeddings/oleObject11.bin"/><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image" Target="../media/image26.wmf"/><Relationship Id="rId7" Type="http://schemas.openxmlformats.org/officeDocument/2006/relationships/image" Target="../media/image28.wmf"/><Relationship Id="rId2" Type="http://schemas.openxmlformats.org/officeDocument/2006/relationships/oleObject" Target="../embeddings/oleObject12.bin"/><Relationship Id="rId1" Type="http://schemas.openxmlformats.org/officeDocument/2006/relationships/slideLayout" Target="../slideLayouts/slideLayout2.xml"/><Relationship Id="rId6" Type="http://schemas.openxmlformats.org/officeDocument/2006/relationships/oleObject" Target="../embeddings/oleObject14.bin"/><Relationship Id="rId5" Type="http://schemas.openxmlformats.org/officeDocument/2006/relationships/image" Target="../media/image27.wmf"/><Relationship Id="rId4" Type="http://schemas.openxmlformats.org/officeDocument/2006/relationships/oleObject" Target="../embeddings/oleObject13.bin"/><Relationship Id="rId9" Type="http://schemas.openxmlformats.org/officeDocument/2006/relationships/image" Target="../media/image29.wmf"/></Relationships>
</file>

<file path=ppt/slides/_rels/slide24.xml.rels><?xml version="1.0" encoding="UTF-8" standalone="yes"?>
<Relationships xmlns="http://schemas.openxmlformats.org/package/2006/relationships"><Relationship Id="rId3" Type="http://schemas.openxmlformats.org/officeDocument/2006/relationships/image" Target="../media/image30.emf"/><Relationship Id="rId7" Type="http://schemas.openxmlformats.org/officeDocument/2006/relationships/image" Target="../media/image32.emf"/><Relationship Id="rId2" Type="http://schemas.openxmlformats.org/officeDocument/2006/relationships/package" Target="../embeddings/Microsoft_Word_Document2.docx"/><Relationship Id="rId1" Type="http://schemas.openxmlformats.org/officeDocument/2006/relationships/slideLayout" Target="../slideLayouts/slideLayout2.xml"/><Relationship Id="rId6" Type="http://schemas.openxmlformats.org/officeDocument/2006/relationships/package" Target="../embeddings/Microsoft_Word_Document4.docx"/><Relationship Id="rId5" Type="http://schemas.openxmlformats.org/officeDocument/2006/relationships/image" Target="../media/image31.emf"/><Relationship Id="rId4" Type="http://schemas.openxmlformats.org/officeDocument/2006/relationships/package" Target="../embeddings/Microsoft_Word_Document3.docx"/></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image" Target="../media/image44.png"/><Relationship Id="rId7" Type="http://schemas.openxmlformats.org/officeDocument/2006/relationships/image" Target="../media/image34.wmf"/><Relationship Id="rId1" Type="http://schemas.openxmlformats.org/officeDocument/2006/relationships/slideLayout" Target="../slideLayouts/slideLayout2.xml"/><Relationship Id="rId6" Type="http://schemas.openxmlformats.org/officeDocument/2006/relationships/oleObject" Target="../embeddings/oleObject17.bin"/><Relationship Id="rId5" Type="http://schemas.openxmlformats.org/officeDocument/2006/relationships/image" Target="../media/image33.wmf"/><Relationship Id="rId4" Type="http://schemas.openxmlformats.org/officeDocument/2006/relationships/oleObject" Target="../embeddings/oleObject16.bin"/><Relationship Id="rId9" Type="http://schemas.openxmlformats.org/officeDocument/2006/relationships/image" Target="../media/image35.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package" Target="../embeddings/Microsoft_Word_Document5.docx"/><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package" Target="../embeddings/Microsoft_Word_Document6.docx"/><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557" y="2743200"/>
            <a:ext cx="11413671" cy="2895600"/>
          </a:xfrm>
        </p:spPr>
        <p:txBody>
          <a:bodyPr>
            <a:noAutofit/>
          </a:bodyPr>
          <a:lstStyle/>
          <a:p>
            <a:r>
              <a:rPr lang="en-US" sz="6000" cap="none" dirty="0"/>
              <a:t>Beyond Plain Vanilla Options on Stock</a:t>
            </a:r>
          </a:p>
        </p:txBody>
      </p:sp>
      <p:sp>
        <p:nvSpPr>
          <p:cNvPr id="2" name="Title 1"/>
          <p:cNvSpPr>
            <a:spLocks noGrp="1"/>
          </p:cNvSpPr>
          <p:nvPr>
            <p:ph type="ctrTitle"/>
          </p:nvPr>
        </p:nvSpPr>
        <p:spPr>
          <a:xfrm>
            <a:off x="2209800" y="592394"/>
            <a:ext cx="7772400" cy="1470025"/>
          </a:xfrm>
        </p:spPr>
        <p:txBody>
          <a:bodyPr>
            <a:normAutofit/>
          </a:bodyPr>
          <a:lstStyle/>
          <a:p>
            <a:r>
              <a:rPr lang="en-US" sz="6600" b="1" dirty="0"/>
              <a:t>Chapter 12</a:t>
            </a:r>
            <a:endParaRPr lang="en-US" sz="6600" dirty="0"/>
          </a:p>
        </p:txBody>
      </p:sp>
    </p:spTree>
    <p:extLst>
      <p:ext uri="{BB962C8B-B14F-4D97-AF65-F5344CB8AC3E}">
        <p14:creationId xmlns:p14="http://schemas.microsoft.com/office/powerpoint/2010/main" val="1508051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34961"/>
          </a:xfrm>
        </p:spPr>
        <p:txBody>
          <a:bodyPr>
            <a:normAutofit/>
          </a:bodyPr>
          <a:lstStyle/>
          <a:p>
            <a:r>
              <a:rPr lang="en-US" b="1" dirty="0"/>
              <a:t>Illustration: Valuing the Compound Call </a:t>
            </a:r>
            <a:r>
              <a:rPr lang="en-US" sz="2800" b="1" dirty="0"/>
              <a:t>(Continued)</a:t>
            </a:r>
            <a:endParaRPr lang="en-US" sz="2800"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02335" y="1636723"/>
                <a:ext cx="11379201" cy="4775430"/>
              </a:xfrm>
            </p:spPr>
            <p:txBody>
              <a:bodyPr>
                <a:normAutofit fontScale="47500" lnSpcReduction="20000"/>
              </a:bodyPr>
              <a:lstStyle/>
              <a:p>
                <a:pPr marL="0" indent="0">
                  <a:buNone/>
                </a:pPr>
                <a:r>
                  <a:rPr lang="en-US" sz="5300" dirty="0"/>
                  <a:t>First, we calculate the critical value </a:t>
                </a:r>
                <a14:m>
                  <m:oMath xmlns:m="http://schemas.openxmlformats.org/officeDocument/2006/math">
                    <m:sSubSup>
                      <m:sSubSupPr>
                        <m:ctrlPr>
                          <a:rPr lang="en-US" sz="5300" i="1">
                            <a:latin typeface="Cambria Math" panose="02040503050406030204" pitchFamily="18" charset="0"/>
                          </a:rPr>
                        </m:ctrlPr>
                      </m:sSubSupPr>
                      <m:e>
                        <m:r>
                          <a:rPr lang="en-US" sz="5300" i="1">
                            <a:latin typeface="Cambria Math" panose="02040503050406030204" pitchFamily="18" charset="0"/>
                          </a:rPr>
                          <m:t>𝑆</m:t>
                        </m:r>
                      </m:e>
                      <m:sub>
                        <m:r>
                          <a:rPr lang="en-US" sz="5300" i="1">
                            <a:latin typeface="Cambria Math" panose="02040503050406030204" pitchFamily="18" charset="0"/>
                          </a:rPr>
                          <m:t>𝑇</m:t>
                        </m:r>
                        <m:r>
                          <a:rPr lang="en-US" sz="5300" i="1">
                            <a:latin typeface="Cambria Math" panose="02040503050406030204" pitchFamily="18" charset="0"/>
                          </a:rPr>
                          <m:t>1</m:t>
                        </m:r>
                      </m:sub>
                      <m:sup>
                        <m:r>
                          <a:rPr lang="en-US" sz="5300" i="1">
                            <a:latin typeface="Cambria Math" panose="02040503050406030204" pitchFamily="18" charset="0"/>
                          </a:rPr>
                          <m:t>∗</m:t>
                        </m:r>
                      </m:sup>
                    </m:sSubSup>
                  </m:oMath>
                </a14:m>
                <a:r>
                  <a:rPr lang="en-US" sz="5300" dirty="0"/>
                  <a:t> for underlying option exercise at time </a:t>
                </a:r>
                <a:r>
                  <a:rPr lang="en-US" sz="5300" i="1" dirty="0"/>
                  <a:t>T</a:t>
                </a:r>
                <a:r>
                  <a:rPr lang="en-US" sz="5300" baseline="-25000" dirty="0"/>
                  <a:t>1</a:t>
                </a:r>
                <a:r>
                  <a:rPr lang="en-US" sz="5300" dirty="0"/>
                  <a:t>. A search process reveals that this critical value equals 43.58191:</a:t>
                </a:r>
              </a:p>
              <a:p>
                <a:pPr marL="0" indent="0">
                  <a:buNone/>
                </a:pPr>
                <a:r>
                  <a:rPr lang="en-US" dirty="0"/>
                  <a:t> </a:t>
                </a:r>
              </a:p>
              <a:p>
                <a:pPr marL="0" indent="0">
                  <a:buNone/>
                </a:pPr>
                <a14:m>
                  <m:oMathPara xmlns:m="http://schemas.openxmlformats.org/officeDocument/2006/math">
                    <m:oMathParaPr>
                      <m:jc m:val="left"/>
                    </m:oMathParaPr>
                    <m:oMath xmlns:m="http://schemas.openxmlformats.org/officeDocument/2006/math">
                      <m:sSub>
                        <m:sSubPr>
                          <m:ctrlPr>
                            <a:rPr lang="en-US" sz="4200" i="1">
                              <a:latin typeface="Cambria Math" panose="02040503050406030204" pitchFamily="18" charset="0"/>
                            </a:rPr>
                          </m:ctrlPr>
                        </m:sSubPr>
                        <m:e>
                          <m:r>
                            <a:rPr lang="en-US" sz="4200" i="1">
                              <a:latin typeface="Cambria Math" panose="02040503050406030204" pitchFamily="18" charset="0"/>
                            </a:rPr>
                            <m:t>𝑐</m:t>
                          </m:r>
                        </m:e>
                        <m:sub>
                          <m:r>
                            <a:rPr lang="en-US" sz="4200" i="1">
                              <a:latin typeface="Cambria Math" panose="02040503050406030204" pitchFamily="18" charset="0"/>
                            </a:rPr>
                            <m:t>𝑢</m:t>
                          </m:r>
                          <m:r>
                            <a:rPr lang="en-US" sz="4200" i="1">
                              <a:latin typeface="Cambria Math" panose="02040503050406030204" pitchFamily="18" charset="0"/>
                            </a:rPr>
                            <m:t>,</m:t>
                          </m:r>
                          <m:r>
                            <a:rPr lang="en-US" sz="4200" i="1">
                              <a:latin typeface="Cambria Math" panose="02040503050406030204" pitchFamily="18" charset="0"/>
                            </a:rPr>
                            <m:t>𝑇</m:t>
                          </m:r>
                          <m:r>
                            <a:rPr lang="en-US" sz="4200" i="1">
                              <a:latin typeface="Cambria Math" panose="02040503050406030204" pitchFamily="18" charset="0"/>
                            </a:rPr>
                            <m:t>1</m:t>
                          </m:r>
                        </m:sub>
                      </m:sSub>
                      <m:r>
                        <a:rPr lang="en-US" sz="4200" b="0" i="1" smtClean="0">
                          <a:latin typeface="Cambria Math" panose="02040503050406030204" pitchFamily="18" charset="0"/>
                        </a:rPr>
                        <m:t>=</m:t>
                      </m:r>
                      <m:sSubSup>
                        <m:sSubSupPr>
                          <m:ctrlPr>
                            <a:rPr lang="en-US" sz="4200" i="1">
                              <a:latin typeface="Cambria Math" panose="02040503050406030204" pitchFamily="18" charset="0"/>
                            </a:rPr>
                          </m:ctrlPr>
                        </m:sSubSupPr>
                        <m:e>
                          <m:r>
                            <a:rPr lang="en-US" sz="4200" i="1">
                              <a:latin typeface="Cambria Math" panose="02040503050406030204" pitchFamily="18" charset="0"/>
                            </a:rPr>
                            <m:t>𝑆</m:t>
                          </m:r>
                        </m:e>
                        <m:sub>
                          <m:r>
                            <a:rPr lang="en-US" sz="4200" i="1">
                              <a:latin typeface="Cambria Math" panose="02040503050406030204" pitchFamily="18" charset="0"/>
                            </a:rPr>
                            <m:t>𝑇</m:t>
                          </m:r>
                          <m:r>
                            <a:rPr lang="en-US" sz="4200" i="1">
                              <a:latin typeface="Cambria Math" panose="02040503050406030204" pitchFamily="18" charset="0"/>
                            </a:rPr>
                            <m:t>1</m:t>
                          </m:r>
                        </m:sub>
                        <m:sup>
                          <m:r>
                            <a:rPr lang="en-US" sz="4200" i="1">
                              <a:latin typeface="Cambria Math" panose="02040503050406030204" pitchFamily="18" charset="0"/>
                            </a:rPr>
                            <m:t>∗</m:t>
                          </m:r>
                        </m:sup>
                      </m:sSubSup>
                      <m:r>
                        <a:rPr lang="en-US" sz="4200" i="1">
                          <a:latin typeface="Cambria Math" panose="02040503050406030204" pitchFamily="18" charset="0"/>
                        </a:rPr>
                        <m:t>×</m:t>
                      </m:r>
                      <m:r>
                        <a:rPr lang="en-US" sz="4200" i="1">
                          <a:latin typeface="Cambria Math" panose="02040503050406030204" pitchFamily="18" charset="0"/>
                        </a:rPr>
                        <m:t>𝑁</m:t>
                      </m:r>
                      <m:d>
                        <m:dPr>
                          <m:ctrlPr>
                            <a:rPr lang="en-US" sz="4200" i="1">
                              <a:latin typeface="Cambria Math" panose="02040503050406030204" pitchFamily="18" charset="0"/>
                            </a:rPr>
                          </m:ctrlPr>
                        </m:dPr>
                        <m:e>
                          <m:f>
                            <m:fPr>
                              <m:ctrlPr>
                                <a:rPr lang="en-US" sz="4200" i="1">
                                  <a:latin typeface="Cambria Math" panose="02040503050406030204" pitchFamily="18" charset="0"/>
                                </a:rPr>
                              </m:ctrlPr>
                            </m:fPr>
                            <m:num>
                              <m:d>
                                <m:dPr>
                                  <m:begChr m:val="["/>
                                  <m:endChr m:val="]"/>
                                  <m:ctrlPr>
                                    <a:rPr lang="en-US" sz="4200" i="1">
                                      <a:latin typeface="Cambria Math" panose="02040503050406030204" pitchFamily="18" charset="0"/>
                                    </a:rPr>
                                  </m:ctrlPr>
                                </m:dPr>
                                <m:e>
                                  <m:r>
                                    <a:rPr lang="en-US" sz="4200" i="1">
                                      <a:latin typeface="Cambria Math" panose="02040503050406030204" pitchFamily="18" charset="0"/>
                                    </a:rPr>
                                    <m:t>𝑙𝑛</m:t>
                                  </m:r>
                                  <m:d>
                                    <m:dPr>
                                      <m:ctrlPr>
                                        <a:rPr lang="en-US" sz="4200" i="1">
                                          <a:latin typeface="Cambria Math" panose="02040503050406030204" pitchFamily="18" charset="0"/>
                                        </a:rPr>
                                      </m:ctrlPr>
                                    </m:dPr>
                                    <m:e>
                                      <m:f>
                                        <m:fPr>
                                          <m:ctrlPr>
                                            <a:rPr lang="en-US" sz="4200" i="1">
                                              <a:latin typeface="Cambria Math" panose="02040503050406030204" pitchFamily="18" charset="0"/>
                                            </a:rPr>
                                          </m:ctrlPr>
                                        </m:fPr>
                                        <m:num>
                                          <m:sSubSup>
                                            <m:sSubSupPr>
                                              <m:ctrlPr>
                                                <a:rPr lang="en-US" sz="4200" i="1">
                                                  <a:latin typeface="Cambria Math" panose="02040503050406030204" pitchFamily="18" charset="0"/>
                                                </a:rPr>
                                              </m:ctrlPr>
                                            </m:sSubSupPr>
                                            <m:e>
                                              <m:r>
                                                <a:rPr lang="en-US" sz="4200" i="1">
                                                  <a:latin typeface="Cambria Math" panose="02040503050406030204" pitchFamily="18" charset="0"/>
                                                </a:rPr>
                                                <m:t>𝑆</m:t>
                                              </m:r>
                                            </m:e>
                                            <m:sub>
                                              <m:r>
                                                <a:rPr lang="en-US" sz="4200" i="1">
                                                  <a:latin typeface="Cambria Math" panose="02040503050406030204" pitchFamily="18" charset="0"/>
                                                </a:rPr>
                                                <m:t>𝑇</m:t>
                                              </m:r>
                                              <m:r>
                                                <a:rPr lang="en-US" sz="4200" i="1">
                                                  <a:latin typeface="Cambria Math" panose="02040503050406030204" pitchFamily="18" charset="0"/>
                                                </a:rPr>
                                                <m:t>1</m:t>
                                              </m:r>
                                            </m:sub>
                                            <m:sup>
                                              <m:r>
                                                <a:rPr lang="en-US" sz="4200" i="1">
                                                  <a:latin typeface="Cambria Math" panose="02040503050406030204" pitchFamily="18" charset="0"/>
                                                </a:rPr>
                                                <m:t>∗</m:t>
                                              </m:r>
                                            </m:sup>
                                          </m:sSubSup>
                                        </m:num>
                                        <m:den>
                                          <m:r>
                                            <a:rPr lang="en-US" sz="4200" i="1">
                                              <a:latin typeface="Cambria Math" panose="02040503050406030204" pitchFamily="18" charset="0"/>
                                            </a:rPr>
                                            <m:t>45</m:t>
                                          </m:r>
                                        </m:den>
                                      </m:f>
                                    </m:e>
                                  </m:d>
                                  <m:r>
                                    <a:rPr lang="en-US" sz="4200" i="1">
                                      <a:latin typeface="Cambria Math" panose="02040503050406030204" pitchFamily="18" charset="0"/>
                                    </a:rPr>
                                    <m:t>+</m:t>
                                  </m:r>
                                  <m:d>
                                    <m:dPr>
                                      <m:ctrlPr>
                                        <a:rPr lang="en-US" sz="4200" i="1">
                                          <a:latin typeface="Cambria Math" panose="02040503050406030204" pitchFamily="18" charset="0"/>
                                        </a:rPr>
                                      </m:ctrlPr>
                                    </m:dPr>
                                    <m:e>
                                      <m:r>
                                        <a:rPr lang="en-US" sz="4200" i="1">
                                          <a:latin typeface="Cambria Math" panose="02040503050406030204" pitchFamily="18" charset="0"/>
                                        </a:rPr>
                                        <m:t>.03+</m:t>
                                      </m:r>
                                      <m:f>
                                        <m:fPr>
                                          <m:ctrlPr>
                                            <a:rPr lang="en-US" sz="4200" i="1">
                                              <a:latin typeface="Cambria Math" panose="02040503050406030204" pitchFamily="18" charset="0"/>
                                            </a:rPr>
                                          </m:ctrlPr>
                                        </m:fPr>
                                        <m:num>
                                          <m:r>
                                            <a:rPr lang="en-US" sz="4200" i="1">
                                              <a:latin typeface="Cambria Math" panose="02040503050406030204" pitchFamily="18" charset="0"/>
                                            </a:rPr>
                                            <m:t>1</m:t>
                                          </m:r>
                                        </m:num>
                                        <m:den>
                                          <m:r>
                                            <a:rPr lang="en-US" sz="4200" i="1">
                                              <a:latin typeface="Cambria Math" panose="02040503050406030204" pitchFamily="18" charset="0"/>
                                            </a:rPr>
                                            <m:t>2</m:t>
                                          </m:r>
                                        </m:den>
                                      </m:f>
                                      <m:r>
                                        <a:rPr lang="en-US" sz="4200" i="1">
                                          <a:latin typeface="Cambria Math" panose="02040503050406030204" pitchFamily="18" charset="0"/>
                                        </a:rPr>
                                        <m:t>×.16</m:t>
                                      </m:r>
                                    </m:e>
                                  </m:d>
                                  <m:r>
                                    <a:rPr lang="en-US" sz="4200" i="1">
                                      <a:latin typeface="Cambria Math" panose="02040503050406030204" pitchFamily="18" charset="0"/>
                                    </a:rPr>
                                    <m:t>×(.5−.25)</m:t>
                                  </m:r>
                                </m:e>
                              </m:d>
                            </m:num>
                            <m:den>
                              <m:r>
                                <a:rPr lang="en-US" sz="4200" i="1">
                                  <a:latin typeface="Cambria Math" panose="02040503050406030204" pitchFamily="18" charset="0"/>
                                </a:rPr>
                                <m:t>.4×</m:t>
                              </m:r>
                              <m:rad>
                                <m:radPr>
                                  <m:degHide m:val="on"/>
                                  <m:ctrlPr>
                                    <a:rPr lang="en-US" sz="4200" i="1">
                                      <a:latin typeface="Cambria Math" panose="02040503050406030204" pitchFamily="18" charset="0"/>
                                    </a:rPr>
                                  </m:ctrlPr>
                                </m:radPr>
                                <m:deg/>
                                <m:e>
                                  <m:r>
                                    <a:rPr lang="en-US" sz="4200" i="1">
                                      <a:latin typeface="Cambria Math" panose="02040503050406030204" pitchFamily="18" charset="0"/>
                                    </a:rPr>
                                    <m:t>.5−.25</m:t>
                                  </m:r>
                                </m:e>
                              </m:rad>
                            </m:den>
                          </m:f>
                        </m:e>
                      </m:d>
                    </m:oMath>
                  </m:oMathPara>
                </a14:m>
                <a:endParaRPr lang="en-US" sz="4200" i="1" dirty="0"/>
              </a:p>
              <a:p>
                <a:pPr marL="0" indent="0">
                  <a:buNone/>
                </a:pPr>
                <a14:m>
                  <m:oMathPara xmlns:m="http://schemas.openxmlformats.org/officeDocument/2006/math">
                    <m:oMathParaPr>
                      <m:jc m:val="centerGroup"/>
                    </m:oMathParaPr>
                    <m:oMath xmlns:m="http://schemas.openxmlformats.org/officeDocument/2006/math">
                      <m:r>
                        <a:rPr lang="en-US" sz="4200" i="1">
                          <a:latin typeface="Cambria Math" panose="02040503050406030204" pitchFamily="18" charset="0"/>
                        </a:rPr>
                        <m:t>−</m:t>
                      </m:r>
                      <m:f>
                        <m:fPr>
                          <m:ctrlPr>
                            <a:rPr lang="en-US" sz="4200" i="1">
                              <a:latin typeface="Cambria Math" panose="02040503050406030204" pitchFamily="18" charset="0"/>
                            </a:rPr>
                          </m:ctrlPr>
                        </m:fPr>
                        <m:num>
                          <m:r>
                            <a:rPr lang="en-US" sz="4200" i="1">
                              <a:latin typeface="Cambria Math" panose="02040503050406030204" pitchFamily="18" charset="0"/>
                            </a:rPr>
                            <m:t>45</m:t>
                          </m:r>
                        </m:num>
                        <m:den>
                          <m:sSup>
                            <m:sSupPr>
                              <m:ctrlPr>
                                <a:rPr lang="en-US" sz="4200" i="1">
                                  <a:latin typeface="Cambria Math" panose="02040503050406030204" pitchFamily="18" charset="0"/>
                                </a:rPr>
                              </m:ctrlPr>
                            </m:sSupPr>
                            <m:e>
                              <m:r>
                                <a:rPr lang="en-US" sz="4200" i="1">
                                  <a:latin typeface="Cambria Math" panose="02040503050406030204" pitchFamily="18" charset="0"/>
                                </a:rPr>
                                <m:t>𝑒</m:t>
                              </m:r>
                            </m:e>
                            <m:sup>
                              <m:r>
                                <a:rPr lang="en-US" sz="4200" i="1">
                                  <a:latin typeface="Cambria Math" panose="02040503050406030204" pitchFamily="18" charset="0"/>
                                </a:rPr>
                                <m:t>.03×(.5−.25)</m:t>
                              </m:r>
                            </m:sup>
                          </m:sSup>
                        </m:den>
                      </m:f>
                      <m:r>
                        <a:rPr lang="en-US" sz="4200" i="1">
                          <a:latin typeface="Cambria Math" panose="02040503050406030204" pitchFamily="18" charset="0"/>
                        </a:rPr>
                        <m:t>𝑁</m:t>
                      </m:r>
                      <m:d>
                        <m:dPr>
                          <m:ctrlPr>
                            <a:rPr lang="en-US" sz="4200" i="1">
                              <a:latin typeface="Cambria Math" panose="02040503050406030204" pitchFamily="18" charset="0"/>
                            </a:rPr>
                          </m:ctrlPr>
                        </m:dPr>
                        <m:e>
                          <m:f>
                            <m:fPr>
                              <m:ctrlPr>
                                <a:rPr lang="en-US" sz="4200" i="1">
                                  <a:latin typeface="Cambria Math" panose="02040503050406030204" pitchFamily="18" charset="0"/>
                                </a:rPr>
                              </m:ctrlPr>
                            </m:fPr>
                            <m:num>
                              <m:d>
                                <m:dPr>
                                  <m:begChr m:val="["/>
                                  <m:endChr m:val="]"/>
                                  <m:ctrlPr>
                                    <a:rPr lang="en-US" sz="4200" i="1">
                                      <a:latin typeface="Cambria Math" panose="02040503050406030204" pitchFamily="18" charset="0"/>
                                    </a:rPr>
                                  </m:ctrlPr>
                                </m:dPr>
                                <m:e>
                                  <m:r>
                                    <a:rPr lang="en-US" sz="4200" i="1">
                                      <a:latin typeface="Cambria Math" panose="02040503050406030204" pitchFamily="18" charset="0"/>
                                    </a:rPr>
                                    <m:t>𝑙𝑛</m:t>
                                  </m:r>
                                  <m:d>
                                    <m:dPr>
                                      <m:ctrlPr>
                                        <a:rPr lang="en-US" sz="4200" i="1">
                                          <a:latin typeface="Cambria Math" panose="02040503050406030204" pitchFamily="18" charset="0"/>
                                        </a:rPr>
                                      </m:ctrlPr>
                                    </m:dPr>
                                    <m:e>
                                      <m:f>
                                        <m:fPr>
                                          <m:ctrlPr>
                                            <a:rPr lang="en-US" sz="4200" i="1">
                                              <a:latin typeface="Cambria Math" panose="02040503050406030204" pitchFamily="18" charset="0"/>
                                            </a:rPr>
                                          </m:ctrlPr>
                                        </m:fPr>
                                        <m:num>
                                          <m:sSubSup>
                                            <m:sSubSupPr>
                                              <m:ctrlPr>
                                                <a:rPr lang="en-US" sz="4200" i="1">
                                                  <a:latin typeface="Cambria Math" panose="02040503050406030204" pitchFamily="18" charset="0"/>
                                                </a:rPr>
                                              </m:ctrlPr>
                                            </m:sSubSupPr>
                                            <m:e>
                                              <m:r>
                                                <a:rPr lang="en-US" sz="4200" i="1">
                                                  <a:latin typeface="Cambria Math" panose="02040503050406030204" pitchFamily="18" charset="0"/>
                                                </a:rPr>
                                                <m:t>𝑆</m:t>
                                              </m:r>
                                            </m:e>
                                            <m:sub>
                                              <m:r>
                                                <a:rPr lang="en-US" sz="4200" i="1">
                                                  <a:latin typeface="Cambria Math" panose="02040503050406030204" pitchFamily="18" charset="0"/>
                                                </a:rPr>
                                                <m:t>𝑇</m:t>
                                              </m:r>
                                              <m:r>
                                                <a:rPr lang="en-US" sz="4200" i="1">
                                                  <a:latin typeface="Cambria Math" panose="02040503050406030204" pitchFamily="18" charset="0"/>
                                                </a:rPr>
                                                <m:t>1</m:t>
                                              </m:r>
                                            </m:sub>
                                            <m:sup>
                                              <m:r>
                                                <a:rPr lang="en-US" sz="4200" i="1">
                                                  <a:latin typeface="Cambria Math" panose="02040503050406030204" pitchFamily="18" charset="0"/>
                                                </a:rPr>
                                                <m:t>∗</m:t>
                                              </m:r>
                                            </m:sup>
                                          </m:sSubSup>
                                        </m:num>
                                        <m:den>
                                          <m:r>
                                            <a:rPr lang="en-US" sz="4200" i="1">
                                              <a:latin typeface="Cambria Math" panose="02040503050406030204" pitchFamily="18" charset="0"/>
                                            </a:rPr>
                                            <m:t>45</m:t>
                                          </m:r>
                                        </m:den>
                                      </m:f>
                                    </m:e>
                                  </m:d>
                                  <m:r>
                                    <a:rPr lang="en-US" sz="4200" i="1">
                                      <a:latin typeface="Cambria Math" panose="02040503050406030204" pitchFamily="18" charset="0"/>
                                    </a:rPr>
                                    <m:t>+</m:t>
                                  </m:r>
                                  <m:d>
                                    <m:dPr>
                                      <m:ctrlPr>
                                        <a:rPr lang="en-US" sz="4200" i="1">
                                          <a:latin typeface="Cambria Math" panose="02040503050406030204" pitchFamily="18" charset="0"/>
                                        </a:rPr>
                                      </m:ctrlPr>
                                    </m:dPr>
                                    <m:e>
                                      <m:r>
                                        <a:rPr lang="en-US" sz="4200" i="1">
                                          <a:latin typeface="Cambria Math" panose="02040503050406030204" pitchFamily="18" charset="0"/>
                                        </a:rPr>
                                        <m:t>.03−</m:t>
                                      </m:r>
                                      <m:f>
                                        <m:fPr>
                                          <m:ctrlPr>
                                            <a:rPr lang="en-US" sz="4200" i="1">
                                              <a:latin typeface="Cambria Math" panose="02040503050406030204" pitchFamily="18" charset="0"/>
                                            </a:rPr>
                                          </m:ctrlPr>
                                        </m:fPr>
                                        <m:num>
                                          <m:r>
                                            <a:rPr lang="en-US" sz="4200" i="1">
                                              <a:latin typeface="Cambria Math" panose="02040503050406030204" pitchFamily="18" charset="0"/>
                                            </a:rPr>
                                            <m:t>1</m:t>
                                          </m:r>
                                        </m:num>
                                        <m:den>
                                          <m:r>
                                            <a:rPr lang="en-US" sz="4200" i="1">
                                              <a:latin typeface="Cambria Math" panose="02040503050406030204" pitchFamily="18" charset="0"/>
                                            </a:rPr>
                                            <m:t>2</m:t>
                                          </m:r>
                                        </m:den>
                                      </m:f>
                                      <m:r>
                                        <a:rPr lang="en-US" sz="4200" i="1">
                                          <a:latin typeface="Cambria Math" panose="02040503050406030204" pitchFamily="18" charset="0"/>
                                        </a:rPr>
                                        <m:t>×.16</m:t>
                                      </m:r>
                                    </m:e>
                                  </m:d>
                                  <m:r>
                                    <a:rPr lang="en-US" sz="4200" i="1">
                                      <a:latin typeface="Cambria Math" panose="02040503050406030204" pitchFamily="18" charset="0"/>
                                    </a:rPr>
                                    <m:t>×(.5−.25)</m:t>
                                  </m:r>
                                </m:e>
                              </m:d>
                            </m:num>
                            <m:den>
                              <m:r>
                                <a:rPr lang="en-US" sz="4200" i="1">
                                  <a:latin typeface="Cambria Math" panose="02040503050406030204" pitchFamily="18" charset="0"/>
                                </a:rPr>
                                <m:t>.4×</m:t>
                              </m:r>
                              <m:rad>
                                <m:radPr>
                                  <m:degHide m:val="on"/>
                                  <m:ctrlPr>
                                    <a:rPr lang="en-US" sz="4200" i="1">
                                      <a:latin typeface="Cambria Math" panose="02040503050406030204" pitchFamily="18" charset="0"/>
                                    </a:rPr>
                                  </m:ctrlPr>
                                </m:radPr>
                                <m:deg/>
                                <m:e>
                                  <m:r>
                                    <a:rPr lang="en-US" sz="4200" i="1">
                                      <a:latin typeface="Cambria Math" panose="02040503050406030204" pitchFamily="18" charset="0"/>
                                    </a:rPr>
                                    <m:t>.5−.25</m:t>
                                  </m:r>
                                </m:e>
                              </m:rad>
                            </m:den>
                          </m:f>
                        </m:e>
                      </m:d>
                      <m:r>
                        <a:rPr lang="en-US" sz="4200" i="1">
                          <a:latin typeface="Cambria Math" panose="02040503050406030204" pitchFamily="18" charset="0"/>
                        </a:rPr>
                        <m:t>=</m:t>
                      </m:r>
                      <m:sSub>
                        <m:sSubPr>
                          <m:ctrlPr>
                            <a:rPr lang="en-US" sz="4200" i="1">
                              <a:latin typeface="Cambria Math" panose="02040503050406030204" pitchFamily="18" charset="0"/>
                            </a:rPr>
                          </m:ctrlPr>
                        </m:sSubPr>
                        <m:e>
                          <m:r>
                            <a:rPr lang="en-US" sz="4200" i="1">
                              <a:latin typeface="Cambria Math" panose="02040503050406030204" pitchFamily="18" charset="0"/>
                            </a:rPr>
                            <m:t>𝑋</m:t>
                          </m:r>
                        </m:e>
                        <m:sub>
                          <m:r>
                            <a:rPr lang="en-US" sz="4200" i="1">
                              <a:latin typeface="Cambria Math" panose="02040503050406030204" pitchFamily="18" charset="0"/>
                            </a:rPr>
                            <m:t>1</m:t>
                          </m:r>
                        </m:sub>
                      </m:sSub>
                      <m:r>
                        <a:rPr lang="en-US" sz="4200" i="1">
                          <a:latin typeface="Cambria Math" panose="02040503050406030204" pitchFamily="18" charset="0"/>
                        </a:rPr>
                        <m:t>=3; </m:t>
                      </m:r>
                      <m:r>
                        <a:rPr lang="en-US" sz="4200" b="0" i="1" smtClean="0">
                          <a:latin typeface="Cambria Math" panose="02040503050406030204" pitchFamily="18" charset="0"/>
                        </a:rPr>
                        <m:t>           </m:t>
                      </m:r>
                      <m:r>
                        <a:rPr lang="en-US" sz="4200" i="1">
                          <a:latin typeface="Cambria Math" panose="02040503050406030204" pitchFamily="18" charset="0"/>
                        </a:rPr>
                        <m:t>  </m:t>
                      </m:r>
                      <m:sSubSup>
                        <m:sSubSupPr>
                          <m:ctrlPr>
                            <a:rPr lang="en-US" sz="4200" i="1">
                              <a:latin typeface="Cambria Math" panose="02040503050406030204" pitchFamily="18" charset="0"/>
                            </a:rPr>
                          </m:ctrlPr>
                        </m:sSubSupPr>
                        <m:e>
                          <m:r>
                            <a:rPr lang="en-US" sz="4200" b="0" i="1" smtClean="0">
                              <a:latin typeface="Cambria Math" panose="02040503050406030204" pitchFamily="18" charset="0"/>
                            </a:rPr>
                            <m:t>    </m:t>
                          </m:r>
                          <m:r>
                            <a:rPr lang="en-US" sz="4200" i="1">
                              <a:latin typeface="Cambria Math" panose="02040503050406030204" pitchFamily="18" charset="0"/>
                            </a:rPr>
                            <m:t>𝑆</m:t>
                          </m:r>
                        </m:e>
                        <m:sub>
                          <m:r>
                            <a:rPr lang="en-US" sz="4200" i="1">
                              <a:latin typeface="Cambria Math" panose="02040503050406030204" pitchFamily="18" charset="0"/>
                            </a:rPr>
                            <m:t>𝑇</m:t>
                          </m:r>
                          <m:r>
                            <a:rPr lang="en-US" sz="4200" i="1">
                              <a:latin typeface="Cambria Math" panose="02040503050406030204" pitchFamily="18" charset="0"/>
                            </a:rPr>
                            <m:t>1</m:t>
                          </m:r>
                        </m:sub>
                        <m:sup>
                          <m:r>
                            <a:rPr lang="en-US" sz="4200" i="1">
                              <a:latin typeface="Cambria Math" panose="02040503050406030204" pitchFamily="18" charset="0"/>
                            </a:rPr>
                            <m:t>∗</m:t>
                          </m:r>
                        </m:sup>
                      </m:sSubSup>
                      <m:r>
                        <a:rPr lang="en-US" sz="4200" i="1">
                          <a:latin typeface="Cambria Math" panose="02040503050406030204" pitchFamily="18" charset="0"/>
                        </a:rPr>
                        <m:t>=43.58191 </m:t>
                      </m:r>
                    </m:oMath>
                  </m:oMathPara>
                </a14:m>
                <a:endParaRPr lang="en-US" sz="4200" dirty="0"/>
              </a:p>
              <a:p>
                <a:pPr marL="0" indent="0">
                  <a:buNone/>
                </a:pPr>
                <a:r>
                  <a:rPr lang="en-US" sz="3000" dirty="0"/>
                  <a:t> </a:t>
                </a:r>
              </a:p>
              <a:p>
                <a:pPr marL="0" indent="0">
                  <a:buNone/>
                </a:pPr>
                <a:endParaRPr lang="en-US" sz="3200" dirty="0"/>
              </a:p>
              <a:p>
                <a:pPr marL="0" indent="0">
                  <a:buNone/>
                </a:pPr>
                <a:endParaRPr lang="en-US" sz="3200" dirty="0">
                  <a:solidFill>
                    <a:schemeClr val="accent1">
                      <a:lumMod val="75000"/>
                    </a:schemeClr>
                  </a:solidFill>
                </a:endParaRPr>
              </a:p>
              <a:p>
                <a:pPr marL="0" indent="0">
                  <a:buNone/>
                </a:pPr>
                <a:r>
                  <a:rPr lang="en-US" sz="4000" dirty="0">
                    <a:solidFill>
                      <a:schemeClr val="tx1"/>
                    </a:solidFill>
                  </a:rPr>
                  <a:t>We obtained this critical value by a process of substitution and iteration, assuming that the underlying call would be purchased for </a:t>
                </a:r>
                <a:r>
                  <a:rPr lang="en-US" sz="4000" i="1" dirty="0">
                    <a:solidFill>
                      <a:schemeClr val="tx1"/>
                    </a:solidFill>
                  </a:rPr>
                  <a:t>X</a:t>
                </a:r>
                <a:r>
                  <a:rPr lang="en-US" sz="4000" baseline="-25000" dirty="0">
                    <a:solidFill>
                      <a:schemeClr val="tx1"/>
                    </a:solidFill>
                  </a:rPr>
                  <a:t>1</a:t>
                </a:r>
                <a:r>
                  <a:rPr lang="en-US" sz="4000" dirty="0">
                    <a:solidFill>
                      <a:schemeClr val="tx1"/>
                    </a:solidFill>
                  </a:rPr>
                  <a:t> = $3 and would confer the right to buy the underlying stock three months later for </a:t>
                </a:r>
                <a:r>
                  <a:rPr lang="en-US" sz="4000" i="1" dirty="0">
                    <a:solidFill>
                      <a:schemeClr val="tx1"/>
                    </a:solidFill>
                  </a:rPr>
                  <a:t>X</a:t>
                </a:r>
                <a:r>
                  <a:rPr lang="en-US" sz="4000" baseline="-25000" dirty="0">
                    <a:solidFill>
                      <a:schemeClr val="tx1"/>
                    </a:solidFill>
                  </a:rPr>
                  <a:t>2</a:t>
                </a:r>
                <a:r>
                  <a:rPr lang="en-US" sz="4000" dirty="0">
                    <a:solidFill>
                      <a:schemeClr val="tx1"/>
                    </a:solidFill>
                  </a:rPr>
                  <a:t> = $45. The minimum acceptable value justifying the underlying call's exercise is </a:t>
                </a:r>
                <a:r>
                  <a:rPr lang="en-US" sz="4000" i="1" dirty="0">
                    <a:solidFill>
                      <a:schemeClr val="tx1"/>
                    </a:solidFill>
                  </a:rPr>
                  <a:t>c</a:t>
                </a:r>
                <a:r>
                  <a:rPr lang="en-US" sz="4000" baseline="-25000" dirty="0">
                    <a:solidFill>
                      <a:schemeClr val="tx1"/>
                    </a:solidFill>
                  </a:rPr>
                  <a:t>u,T1</a:t>
                </a:r>
                <a:r>
                  <a:rPr lang="en-US" sz="4000" dirty="0">
                    <a:solidFill>
                      <a:schemeClr val="tx1"/>
                    </a:solidFill>
                  </a:rPr>
                  <a:t> = </a:t>
                </a:r>
                <a:r>
                  <a:rPr lang="en-US" sz="4000" i="1" dirty="0">
                    <a:solidFill>
                      <a:schemeClr val="tx1"/>
                    </a:solidFill>
                  </a:rPr>
                  <a:t>X</a:t>
                </a:r>
                <a:r>
                  <a:rPr lang="en-US" sz="4000" baseline="-25000" dirty="0">
                    <a:solidFill>
                      <a:schemeClr val="tx1"/>
                    </a:solidFill>
                  </a:rPr>
                  <a:t>1</a:t>
                </a:r>
                <a:r>
                  <a:rPr lang="en-US" sz="4000" dirty="0">
                    <a:solidFill>
                      <a:schemeClr val="tx1"/>
                    </a:solidFill>
                  </a:rPr>
                  <a:t> = $3, which means that the underlying stock price must be at least </a:t>
                </a:r>
                <a14:m>
                  <m:oMath xmlns:m="http://schemas.openxmlformats.org/officeDocument/2006/math">
                    <m:sSubSup>
                      <m:sSubSupPr>
                        <m:ctrlPr>
                          <a:rPr lang="en-US" sz="4000" i="1">
                            <a:solidFill>
                              <a:schemeClr val="tx1"/>
                            </a:solidFill>
                            <a:latin typeface="Cambria Math" panose="02040503050406030204" pitchFamily="18" charset="0"/>
                          </a:rPr>
                        </m:ctrlPr>
                      </m:sSubSupPr>
                      <m:e>
                        <m:r>
                          <a:rPr lang="en-US" sz="4000" i="1">
                            <a:solidFill>
                              <a:schemeClr val="tx1"/>
                            </a:solidFill>
                            <a:latin typeface="Cambria Math" panose="02040503050406030204" pitchFamily="18" charset="0"/>
                          </a:rPr>
                          <m:t>𝑆</m:t>
                        </m:r>
                      </m:e>
                      <m:sub>
                        <m:r>
                          <a:rPr lang="en-US" sz="4000" i="1">
                            <a:solidFill>
                              <a:schemeClr val="tx1"/>
                            </a:solidFill>
                            <a:latin typeface="Cambria Math" panose="02040503050406030204" pitchFamily="18" charset="0"/>
                          </a:rPr>
                          <m:t>𝑇</m:t>
                        </m:r>
                        <m:r>
                          <a:rPr lang="en-US" sz="4000" i="1">
                            <a:solidFill>
                              <a:schemeClr val="tx1"/>
                            </a:solidFill>
                            <a:latin typeface="Cambria Math" panose="02040503050406030204" pitchFamily="18" charset="0"/>
                          </a:rPr>
                          <m:t>1</m:t>
                        </m:r>
                      </m:sub>
                      <m:sup>
                        <m:r>
                          <a:rPr lang="en-US" sz="4000" i="1">
                            <a:solidFill>
                              <a:schemeClr val="tx1"/>
                            </a:solidFill>
                            <a:latin typeface="Cambria Math" panose="02040503050406030204" pitchFamily="18" charset="0"/>
                          </a:rPr>
                          <m:t>∗</m:t>
                        </m:r>
                      </m:sup>
                    </m:sSubSup>
                  </m:oMath>
                </a14:m>
                <a:r>
                  <a:rPr lang="en-US" sz="4000" dirty="0">
                    <a:solidFill>
                      <a:schemeClr val="tx1"/>
                    </a:solidFill>
                  </a:rPr>
                  <a:t> = 43.58191 at time </a:t>
                </a:r>
                <a:r>
                  <a:rPr lang="en-US" sz="4000" i="1" dirty="0">
                    <a:solidFill>
                      <a:schemeClr val="tx1"/>
                    </a:solidFill>
                  </a:rPr>
                  <a:t>T</a:t>
                </a:r>
                <a:r>
                  <a:rPr lang="en-US" sz="4000" baseline="-25000" dirty="0">
                    <a:solidFill>
                      <a:schemeClr val="tx1"/>
                    </a:solidFill>
                  </a:rPr>
                  <a:t>1</a:t>
                </a:r>
                <a:r>
                  <a:rPr lang="en-US" sz="4000" dirty="0">
                    <a:solidFill>
                      <a:schemeClr val="tx1"/>
                    </a:solidFill>
                  </a:rPr>
                  <a:t> to exercise the right to purchase the underlying call.</a:t>
                </a: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402335" y="1636723"/>
                <a:ext cx="11379201" cy="4775430"/>
              </a:xfrm>
              <a:blipFill rotWithShape="0">
                <a:blip r:embed="rId2" cstate="print"/>
                <a:stretch>
                  <a:fillRect l="-857" t="-2551" r="-321" b="-1531"/>
                </a:stretch>
              </a:blipFill>
            </p:spPr>
            <p:txBody>
              <a:bodyPr/>
              <a:lstStyle/>
              <a:p>
                <a:r>
                  <a:rPr lang="en-US">
                    <a:noFill/>
                  </a:rPr>
                  <a:t> </a:t>
                </a:r>
              </a:p>
            </p:txBody>
          </p:sp>
        </mc:Fallback>
      </mc:AlternateContent>
      <p:sp>
        <p:nvSpPr>
          <p:cNvPr id="4" name="Right Arrow 3"/>
          <p:cNvSpPr/>
          <p:nvPr/>
        </p:nvSpPr>
        <p:spPr>
          <a:xfrm>
            <a:off x="8809704" y="4024438"/>
            <a:ext cx="481780" cy="235975"/>
          </a:xfrm>
          <a:prstGeom prst="rightArrow">
            <a:avLst/>
          </a:prstGeom>
          <a:solidFill>
            <a:schemeClr val="tx1">
              <a:lumMod val="50000"/>
              <a:lumOff val="50000"/>
            </a:schemeClr>
          </a:solidFill>
          <a:ln>
            <a:solidFill>
              <a:schemeClr val="tx1">
                <a:lumMod val="50000"/>
                <a:lumOff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4684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Illustration: Valuing the Compound Call </a:t>
            </a:r>
            <a:r>
              <a:rPr lang="en-US" sz="2800" b="1" dirty="0"/>
              <a:t>(Continued)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02336" y="1527047"/>
                <a:ext cx="11379200" cy="4765597"/>
              </a:xfrm>
            </p:spPr>
            <p:txBody>
              <a:bodyPr>
                <a:normAutofit fontScale="47500" lnSpcReduction="20000"/>
              </a:bodyPr>
              <a:lstStyle/>
              <a:p>
                <a:pPr marL="0" indent="0">
                  <a:buNone/>
                </a:pPr>
                <a14:m>
                  <m:oMathPara xmlns:m="http://schemas.openxmlformats.org/officeDocument/2006/math">
                    <m:oMathParaPr>
                      <m:jc m:val="centerGroup"/>
                    </m:oMathParaPr>
                    <m:oMath xmlns:m="http://schemas.openxmlformats.org/officeDocument/2006/math">
                      <m:sSub>
                        <m:sSubPr>
                          <m:ctrlPr>
                            <a:rPr lang="en-US" sz="3400" i="1" smtClean="0">
                              <a:latin typeface="Cambria Math" panose="02040503050406030204" pitchFamily="18" charset="0"/>
                            </a:rPr>
                          </m:ctrlPr>
                        </m:sSubPr>
                        <m:e>
                          <m:r>
                            <a:rPr lang="en-US" sz="3400" i="1">
                              <a:latin typeface="Cambria Math" panose="02040503050406030204" pitchFamily="18" charset="0"/>
                            </a:rPr>
                            <m:t>𝑑</m:t>
                          </m:r>
                        </m:e>
                        <m:sub>
                          <m:r>
                            <a:rPr lang="en-US" sz="3400" i="1">
                              <a:latin typeface="Cambria Math" panose="02040503050406030204" pitchFamily="18" charset="0"/>
                            </a:rPr>
                            <m:t>1</m:t>
                          </m:r>
                        </m:sub>
                      </m:sSub>
                      <m:r>
                        <a:rPr lang="en-US" sz="3400" i="1">
                          <a:latin typeface="Cambria Math" panose="02040503050406030204" pitchFamily="18" charset="0"/>
                        </a:rPr>
                        <m:t>=</m:t>
                      </m:r>
                      <m:f>
                        <m:fPr>
                          <m:ctrlPr>
                            <a:rPr lang="en-US" sz="3400" i="1">
                              <a:latin typeface="Cambria Math" panose="02040503050406030204" pitchFamily="18" charset="0"/>
                            </a:rPr>
                          </m:ctrlPr>
                        </m:fPr>
                        <m:num>
                          <m:d>
                            <m:dPr>
                              <m:begChr m:val="["/>
                              <m:endChr m:val="]"/>
                              <m:ctrlPr>
                                <a:rPr lang="en-US" sz="3400" i="1">
                                  <a:latin typeface="Cambria Math" panose="02040503050406030204" pitchFamily="18" charset="0"/>
                                </a:rPr>
                              </m:ctrlPr>
                            </m:dPr>
                            <m:e>
                              <m:r>
                                <a:rPr lang="en-US" sz="3400" i="1">
                                  <a:latin typeface="Cambria Math" panose="02040503050406030204" pitchFamily="18" charset="0"/>
                                </a:rPr>
                                <m:t>𝑙𝑛</m:t>
                              </m:r>
                              <m:d>
                                <m:dPr>
                                  <m:ctrlPr>
                                    <a:rPr lang="en-US" sz="3400" i="1">
                                      <a:latin typeface="Cambria Math" panose="02040503050406030204" pitchFamily="18" charset="0"/>
                                    </a:rPr>
                                  </m:ctrlPr>
                                </m:dPr>
                                <m:e>
                                  <m:f>
                                    <m:fPr>
                                      <m:ctrlPr>
                                        <a:rPr lang="en-US" sz="3400" i="1">
                                          <a:latin typeface="Cambria Math" panose="02040503050406030204" pitchFamily="18" charset="0"/>
                                        </a:rPr>
                                      </m:ctrlPr>
                                    </m:fPr>
                                    <m:num>
                                      <m:r>
                                        <a:rPr lang="en-US" sz="3400" i="1">
                                          <a:latin typeface="Cambria Math" panose="02040503050406030204" pitchFamily="18" charset="0"/>
                                        </a:rPr>
                                        <m:t>50</m:t>
                                      </m:r>
                                    </m:num>
                                    <m:den>
                                      <m:r>
                                        <a:rPr lang="en-US" sz="3400" i="1">
                                          <a:latin typeface="Cambria Math" panose="02040503050406030204" pitchFamily="18" charset="0"/>
                                        </a:rPr>
                                        <m:t>43.58191</m:t>
                                      </m:r>
                                    </m:den>
                                  </m:f>
                                </m:e>
                              </m:d>
                              <m:r>
                                <a:rPr lang="en-US" sz="3400" i="1">
                                  <a:latin typeface="Cambria Math" panose="02040503050406030204" pitchFamily="18" charset="0"/>
                                </a:rPr>
                                <m:t>+</m:t>
                              </m:r>
                              <m:d>
                                <m:dPr>
                                  <m:ctrlPr>
                                    <a:rPr lang="en-US" sz="3400" i="1">
                                      <a:latin typeface="Cambria Math" panose="02040503050406030204" pitchFamily="18" charset="0"/>
                                    </a:rPr>
                                  </m:ctrlPr>
                                </m:dPr>
                                <m:e>
                                  <m:r>
                                    <a:rPr lang="en-US" sz="3400" i="1">
                                      <a:latin typeface="Cambria Math" panose="02040503050406030204" pitchFamily="18" charset="0"/>
                                    </a:rPr>
                                    <m:t>.03+</m:t>
                                  </m:r>
                                  <m:f>
                                    <m:fPr>
                                      <m:ctrlPr>
                                        <a:rPr lang="en-US" sz="3400" i="1">
                                          <a:latin typeface="Cambria Math" panose="02040503050406030204" pitchFamily="18" charset="0"/>
                                        </a:rPr>
                                      </m:ctrlPr>
                                    </m:fPr>
                                    <m:num>
                                      <m:r>
                                        <a:rPr lang="en-US" sz="3400" i="1">
                                          <a:latin typeface="Cambria Math" panose="02040503050406030204" pitchFamily="18" charset="0"/>
                                        </a:rPr>
                                        <m:t>1</m:t>
                                      </m:r>
                                    </m:num>
                                    <m:den>
                                      <m:r>
                                        <a:rPr lang="en-US" sz="3400" i="1">
                                          <a:latin typeface="Cambria Math" panose="02040503050406030204" pitchFamily="18" charset="0"/>
                                        </a:rPr>
                                        <m:t>2</m:t>
                                      </m:r>
                                    </m:den>
                                  </m:f>
                                  <m:r>
                                    <a:rPr lang="en-US" sz="3400" i="1">
                                      <a:latin typeface="Cambria Math" panose="02040503050406030204" pitchFamily="18" charset="0"/>
                                    </a:rPr>
                                    <m:t>×.16</m:t>
                                  </m:r>
                                </m:e>
                              </m:d>
                              <m:r>
                                <a:rPr lang="en-US" sz="3400" i="1">
                                  <a:latin typeface="Cambria Math" panose="02040503050406030204" pitchFamily="18" charset="0"/>
                                </a:rPr>
                                <m:t>×.25</m:t>
                              </m:r>
                            </m:e>
                          </m:d>
                        </m:num>
                        <m:den>
                          <m:r>
                            <a:rPr lang="en-US" sz="3400" i="1">
                              <a:latin typeface="Cambria Math" panose="02040503050406030204" pitchFamily="18" charset="0"/>
                            </a:rPr>
                            <m:t>.4</m:t>
                          </m:r>
                          <m:rad>
                            <m:radPr>
                              <m:degHide m:val="on"/>
                              <m:ctrlPr>
                                <a:rPr lang="en-US" sz="3400" i="1">
                                  <a:latin typeface="Cambria Math" panose="02040503050406030204" pitchFamily="18" charset="0"/>
                                </a:rPr>
                              </m:ctrlPr>
                            </m:radPr>
                            <m:deg/>
                            <m:e>
                              <m:r>
                                <a:rPr lang="en-US" sz="3400" i="1">
                                  <a:latin typeface="Cambria Math" panose="02040503050406030204" pitchFamily="18" charset="0"/>
                                </a:rPr>
                                <m:t>.25</m:t>
                              </m:r>
                            </m:e>
                          </m:rad>
                        </m:den>
                      </m:f>
                      <m:r>
                        <a:rPr lang="en-US" sz="3400" i="1">
                          <a:latin typeface="Cambria Math" panose="02040503050406030204" pitchFamily="18" charset="0"/>
                        </a:rPr>
                        <m:t>=.8244</m:t>
                      </m:r>
                      <m:r>
                        <a:rPr lang="en-US" sz="3400" b="0" i="0" smtClean="0">
                          <a:latin typeface="Cambria Math" panose="02040503050406030204" pitchFamily="18" charset="0"/>
                        </a:rPr>
                        <m:t>                                         </m:t>
                      </m:r>
                      <m:sSub>
                        <m:sSubPr>
                          <m:ctrlPr>
                            <a:rPr lang="en-US" sz="3400" i="1">
                              <a:latin typeface="Cambria Math" panose="02040503050406030204" pitchFamily="18" charset="0"/>
                            </a:rPr>
                          </m:ctrlPr>
                        </m:sSubPr>
                        <m:e>
                          <m:r>
                            <a:rPr lang="en-US" sz="3400" i="1">
                              <a:latin typeface="Cambria Math" panose="02040503050406030204" pitchFamily="18" charset="0"/>
                            </a:rPr>
                            <m:t>𝑑</m:t>
                          </m:r>
                        </m:e>
                        <m:sub>
                          <m:r>
                            <a:rPr lang="en-US" sz="3400" i="1">
                              <a:latin typeface="Cambria Math" panose="02040503050406030204" pitchFamily="18" charset="0"/>
                            </a:rPr>
                            <m:t>2</m:t>
                          </m:r>
                        </m:sub>
                      </m:sSub>
                      <m:r>
                        <a:rPr lang="en-US" sz="3400" i="1">
                          <a:latin typeface="Cambria Math" panose="02040503050406030204" pitchFamily="18" charset="0"/>
                        </a:rPr>
                        <m:t>=.8244−.4×</m:t>
                      </m:r>
                      <m:rad>
                        <m:radPr>
                          <m:degHide m:val="on"/>
                          <m:ctrlPr>
                            <a:rPr lang="en-US" sz="3400" i="1">
                              <a:latin typeface="Cambria Math" panose="02040503050406030204" pitchFamily="18" charset="0"/>
                            </a:rPr>
                          </m:ctrlPr>
                        </m:radPr>
                        <m:deg/>
                        <m:e>
                          <m:r>
                            <a:rPr lang="en-US" sz="3400" i="1">
                              <a:latin typeface="Cambria Math" panose="02040503050406030204" pitchFamily="18" charset="0"/>
                            </a:rPr>
                            <m:t>.25</m:t>
                          </m:r>
                        </m:e>
                      </m:rad>
                      <m:r>
                        <a:rPr lang="en-US" sz="3400" i="1">
                          <a:latin typeface="Cambria Math" panose="02040503050406030204" pitchFamily="18" charset="0"/>
                        </a:rPr>
                        <m:t>=.6244</m:t>
                      </m:r>
                    </m:oMath>
                  </m:oMathPara>
                </a14:m>
                <a:endParaRPr lang="en-US" sz="3400" dirty="0"/>
              </a:p>
              <a:p>
                <a:pPr marL="0" indent="0">
                  <a:buNone/>
                </a:pPr>
                <a:r>
                  <a:rPr lang="en-US" sz="3400" dirty="0"/>
                  <a:t> </a:t>
                </a:r>
              </a:p>
              <a:p>
                <a:pPr marL="0" indent="0">
                  <a:buNone/>
                </a:pPr>
                <a14:m>
                  <m:oMathPara xmlns:m="http://schemas.openxmlformats.org/officeDocument/2006/math">
                    <m:oMathParaPr>
                      <m:jc m:val="centerGroup"/>
                    </m:oMathParaPr>
                    <m:oMath xmlns:m="http://schemas.openxmlformats.org/officeDocument/2006/math">
                      <m:sSub>
                        <m:sSubPr>
                          <m:ctrlPr>
                            <a:rPr lang="en-US" sz="3400" i="1">
                              <a:latin typeface="Cambria Math" panose="02040503050406030204" pitchFamily="18" charset="0"/>
                            </a:rPr>
                          </m:ctrlPr>
                        </m:sSubPr>
                        <m:e>
                          <m:r>
                            <a:rPr lang="en-US" sz="3400" i="1">
                              <a:latin typeface="Cambria Math" panose="02040503050406030204" pitchFamily="18" charset="0"/>
                            </a:rPr>
                            <m:t>𝑦</m:t>
                          </m:r>
                        </m:e>
                        <m:sub>
                          <m:r>
                            <a:rPr lang="en-US" sz="3400" i="1">
                              <a:latin typeface="Cambria Math" panose="02040503050406030204" pitchFamily="18" charset="0"/>
                            </a:rPr>
                            <m:t>1</m:t>
                          </m:r>
                        </m:sub>
                      </m:sSub>
                      <m:r>
                        <a:rPr lang="en-US" sz="3400" i="1">
                          <a:latin typeface="Cambria Math" panose="02040503050406030204" pitchFamily="18" charset="0"/>
                        </a:rPr>
                        <m:t>=</m:t>
                      </m:r>
                      <m:f>
                        <m:fPr>
                          <m:ctrlPr>
                            <a:rPr lang="en-US" sz="3400" i="1">
                              <a:latin typeface="Cambria Math" panose="02040503050406030204" pitchFamily="18" charset="0"/>
                            </a:rPr>
                          </m:ctrlPr>
                        </m:fPr>
                        <m:num>
                          <m:d>
                            <m:dPr>
                              <m:begChr m:val="["/>
                              <m:endChr m:val="]"/>
                              <m:ctrlPr>
                                <a:rPr lang="en-US" sz="3400" i="1">
                                  <a:latin typeface="Cambria Math" panose="02040503050406030204" pitchFamily="18" charset="0"/>
                                </a:rPr>
                              </m:ctrlPr>
                            </m:dPr>
                            <m:e>
                              <m:r>
                                <a:rPr lang="en-US" sz="3400" i="1">
                                  <a:latin typeface="Cambria Math" panose="02040503050406030204" pitchFamily="18" charset="0"/>
                                </a:rPr>
                                <m:t>𝑙𝑛</m:t>
                              </m:r>
                              <m:d>
                                <m:dPr>
                                  <m:ctrlPr>
                                    <a:rPr lang="en-US" sz="3400" i="1">
                                      <a:latin typeface="Cambria Math" panose="02040503050406030204" pitchFamily="18" charset="0"/>
                                    </a:rPr>
                                  </m:ctrlPr>
                                </m:dPr>
                                <m:e>
                                  <m:f>
                                    <m:fPr>
                                      <m:ctrlPr>
                                        <a:rPr lang="en-US" sz="3400" i="1">
                                          <a:latin typeface="Cambria Math" panose="02040503050406030204" pitchFamily="18" charset="0"/>
                                        </a:rPr>
                                      </m:ctrlPr>
                                    </m:fPr>
                                    <m:num>
                                      <m:r>
                                        <a:rPr lang="en-US" sz="3400" i="1">
                                          <a:latin typeface="Cambria Math" panose="02040503050406030204" pitchFamily="18" charset="0"/>
                                        </a:rPr>
                                        <m:t>50</m:t>
                                      </m:r>
                                    </m:num>
                                    <m:den>
                                      <m:r>
                                        <a:rPr lang="en-US" sz="3400" i="1">
                                          <a:latin typeface="Cambria Math" panose="02040503050406030204" pitchFamily="18" charset="0"/>
                                        </a:rPr>
                                        <m:t>45</m:t>
                                      </m:r>
                                    </m:den>
                                  </m:f>
                                </m:e>
                              </m:d>
                              <m:r>
                                <a:rPr lang="en-US" sz="3400" i="1">
                                  <a:latin typeface="Cambria Math" panose="02040503050406030204" pitchFamily="18" charset="0"/>
                                </a:rPr>
                                <m:t>+</m:t>
                              </m:r>
                              <m:d>
                                <m:dPr>
                                  <m:ctrlPr>
                                    <a:rPr lang="en-US" sz="3400" i="1">
                                      <a:latin typeface="Cambria Math" panose="02040503050406030204" pitchFamily="18" charset="0"/>
                                    </a:rPr>
                                  </m:ctrlPr>
                                </m:dPr>
                                <m:e>
                                  <m:r>
                                    <a:rPr lang="en-US" sz="3400" i="1">
                                      <a:latin typeface="Cambria Math" panose="02040503050406030204" pitchFamily="18" charset="0"/>
                                    </a:rPr>
                                    <m:t>.03+</m:t>
                                  </m:r>
                                  <m:f>
                                    <m:fPr>
                                      <m:ctrlPr>
                                        <a:rPr lang="en-US" sz="3400" i="1">
                                          <a:latin typeface="Cambria Math" panose="02040503050406030204" pitchFamily="18" charset="0"/>
                                        </a:rPr>
                                      </m:ctrlPr>
                                    </m:fPr>
                                    <m:num>
                                      <m:r>
                                        <a:rPr lang="en-US" sz="3400" i="1">
                                          <a:latin typeface="Cambria Math" panose="02040503050406030204" pitchFamily="18" charset="0"/>
                                        </a:rPr>
                                        <m:t>1</m:t>
                                      </m:r>
                                    </m:num>
                                    <m:den>
                                      <m:r>
                                        <a:rPr lang="en-US" sz="3400" i="1">
                                          <a:latin typeface="Cambria Math" panose="02040503050406030204" pitchFamily="18" charset="0"/>
                                        </a:rPr>
                                        <m:t>2</m:t>
                                      </m:r>
                                    </m:den>
                                  </m:f>
                                  <m:r>
                                    <a:rPr lang="en-US" sz="3400" i="1">
                                      <a:latin typeface="Cambria Math" panose="02040503050406030204" pitchFamily="18" charset="0"/>
                                    </a:rPr>
                                    <m:t>×.16</m:t>
                                  </m:r>
                                </m:e>
                              </m:d>
                              <m:r>
                                <a:rPr lang="en-US" sz="3400" i="1">
                                  <a:latin typeface="Cambria Math" panose="02040503050406030204" pitchFamily="18" charset="0"/>
                                </a:rPr>
                                <m:t>×.5</m:t>
                              </m:r>
                            </m:e>
                          </m:d>
                        </m:num>
                        <m:den>
                          <m:r>
                            <a:rPr lang="en-US" sz="3400" i="1">
                              <a:latin typeface="Cambria Math" panose="02040503050406030204" pitchFamily="18" charset="0"/>
                            </a:rPr>
                            <m:t>.4×</m:t>
                          </m:r>
                          <m:rad>
                            <m:radPr>
                              <m:degHide m:val="on"/>
                              <m:ctrlPr>
                                <a:rPr lang="en-US" sz="3400" i="1">
                                  <a:latin typeface="Cambria Math" panose="02040503050406030204" pitchFamily="18" charset="0"/>
                                </a:rPr>
                              </m:ctrlPr>
                            </m:radPr>
                            <m:deg/>
                            <m:e>
                              <m:r>
                                <a:rPr lang="en-US" sz="3400" i="1">
                                  <a:latin typeface="Cambria Math" panose="02040503050406030204" pitchFamily="18" charset="0"/>
                                </a:rPr>
                                <m:t>.5</m:t>
                              </m:r>
                            </m:e>
                          </m:rad>
                        </m:den>
                      </m:f>
                      <m:r>
                        <a:rPr lang="en-US" sz="3400" i="1">
                          <a:latin typeface="Cambria Math" panose="02040503050406030204" pitchFamily="18" charset="0"/>
                        </a:rPr>
                        <m:t>=.567</m:t>
                      </m:r>
                      <m:r>
                        <a:rPr lang="en-US" sz="3400" b="0" i="0" smtClean="0">
                          <a:latin typeface="Cambria Math" panose="02040503050406030204" pitchFamily="18" charset="0"/>
                        </a:rPr>
                        <m:t>                                                       </m:t>
                      </m:r>
                      <m:sSub>
                        <m:sSubPr>
                          <m:ctrlPr>
                            <a:rPr lang="en-US" sz="3400" i="1">
                              <a:latin typeface="Cambria Math" panose="02040503050406030204" pitchFamily="18" charset="0"/>
                            </a:rPr>
                          </m:ctrlPr>
                        </m:sSubPr>
                        <m:e>
                          <m:r>
                            <a:rPr lang="en-US" sz="3400" i="1">
                              <a:latin typeface="Cambria Math" panose="02040503050406030204" pitchFamily="18" charset="0"/>
                            </a:rPr>
                            <m:t>𝑦</m:t>
                          </m:r>
                        </m:e>
                        <m:sub>
                          <m:r>
                            <a:rPr lang="en-US" sz="3400" i="1">
                              <a:latin typeface="Cambria Math" panose="02040503050406030204" pitchFamily="18" charset="0"/>
                            </a:rPr>
                            <m:t>2</m:t>
                          </m:r>
                        </m:sub>
                      </m:sSub>
                      <m:r>
                        <a:rPr lang="en-US" sz="3400" i="1">
                          <a:latin typeface="Cambria Math" panose="02040503050406030204" pitchFamily="18" charset="0"/>
                        </a:rPr>
                        <m:t>=.567−.4×</m:t>
                      </m:r>
                      <m:rad>
                        <m:radPr>
                          <m:degHide m:val="on"/>
                          <m:ctrlPr>
                            <a:rPr lang="en-US" sz="3400" i="1">
                              <a:latin typeface="Cambria Math" panose="02040503050406030204" pitchFamily="18" charset="0"/>
                            </a:rPr>
                          </m:ctrlPr>
                        </m:radPr>
                        <m:deg/>
                        <m:e>
                          <m:r>
                            <a:rPr lang="en-US" sz="3400" i="1">
                              <a:latin typeface="Cambria Math" panose="02040503050406030204" pitchFamily="18" charset="0"/>
                            </a:rPr>
                            <m:t>.5</m:t>
                          </m:r>
                        </m:e>
                      </m:rad>
                      <m:r>
                        <a:rPr lang="en-US" sz="3400" i="1">
                          <a:latin typeface="Cambria Math" panose="02040503050406030204" pitchFamily="18" charset="0"/>
                        </a:rPr>
                        <m:t>=.2841</m:t>
                      </m:r>
                    </m:oMath>
                  </m:oMathPara>
                </a14:m>
                <a:endParaRPr lang="en-US" sz="3400" dirty="0"/>
              </a:p>
              <a:p>
                <a:pPr marL="0" indent="0">
                  <a:buNone/>
                </a:pPr>
                <a:r>
                  <a:rPr lang="en-US" dirty="0"/>
                  <a:t> </a:t>
                </a:r>
              </a:p>
              <a:p>
                <a:pPr marL="0" indent="0">
                  <a:buNone/>
                </a:pPr>
                <a:r>
                  <a:rPr lang="en-US" dirty="0"/>
                  <a:t> </a:t>
                </a:r>
              </a:p>
              <a:p>
                <a:pPr marL="0" indent="0">
                  <a:buNone/>
                </a:pPr>
                <a:r>
                  <a:rPr lang="en-US" sz="4800" dirty="0"/>
                  <a:t>Finally, we calculate the time zero value of the compound call as follows:</a:t>
                </a:r>
              </a:p>
              <a:p>
                <a:pPr marL="0" indent="0">
                  <a:buNone/>
                </a:pPr>
                <a:r>
                  <a:rPr lang="en-US" sz="3600" dirty="0"/>
                  <a:t> </a:t>
                </a:r>
              </a:p>
              <a:p>
                <a:pPr marL="0" indent="0">
                  <a:buNone/>
                </a:pPr>
                <a14:m>
                  <m:oMathPara xmlns:m="http://schemas.openxmlformats.org/officeDocument/2006/math">
                    <m:oMathParaPr>
                      <m:jc m:val="centerGroup"/>
                    </m:oMathParaPr>
                    <m:oMath xmlns:m="http://schemas.openxmlformats.org/officeDocument/2006/math">
                      <m:sSub>
                        <m:sSubPr>
                          <m:ctrlPr>
                            <a:rPr lang="en-US" sz="4400" i="1">
                              <a:latin typeface="Cambria Math" panose="02040503050406030204" pitchFamily="18" charset="0"/>
                            </a:rPr>
                          </m:ctrlPr>
                        </m:sSubPr>
                        <m:e>
                          <m:r>
                            <a:rPr lang="en-US" sz="4400" i="1">
                              <a:latin typeface="Cambria Math" panose="02040503050406030204" pitchFamily="18" charset="0"/>
                            </a:rPr>
                            <m:t>𝑐</m:t>
                          </m:r>
                        </m:e>
                        <m:sub>
                          <m:r>
                            <a:rPr lang="en-US" sz="4400" i="1">
                              <a:latin typeface="Cambria Math" panose="02040503050406030204" pitchFamily="18" charset="0"/>
                            </a:rPr>
                            <m:t>0,</m:t>
                          </m:r>
                          <m:r>
                            <a:rPr lang="en-US" sz="4400" i="1">
                              <a:latin typeface="Cambria Math" panose="02040503050406030204" pitchFamily="18" charset="0"/>
                            </a:rPr>
                            <m:t>𝑐𝑎𝑙𝑙</m:t>
                          </m:r>
                        </m:sub>
                      </m:sSub>
                      <m:r>
                        <a:rPr lang="en-US" sz="4400" i="1">
                          <a:latin typeface="Cambria Math" panose="02040503050406030204" pitchFamily="18" charset="0"/>
                        </a:rPr>
                        <m:t>=50</m:t>
                      </m:r>
                      <m:r>
                        <a:rPr lang="en-US" sz="4400">
                          <a:latin typeface="Cambria Math" panose="02040503050406030204" pitchFamily="18" charset="0"/>
                          <a:sym typeface="Symbol" panose="05050102010706020507" pitchFamily="18" charset="2"/>
                        </a:rPr>
                        <m:t></m:t>
                      </m:r>
                      <m:r>
                        <m:rPr>
                          <m:sty m:val="p"/>
                        </m:rPr>
                        <a:rPr lang="en-US" sz="4400">
                          <a:latin typeface="Cambria Math" panose="02040503050406030204" pitchFamily="18" charset="0"/>
                        </a:rPr>
                        <m:t>M</m:t>
                      </m:r>
                      <m:d>
                        <m:dPr>
                          <m:ctrlPr>
                            <a:rPr lang="en-US" sz="4400" i="1">
                              <a:latin typeface="Cambria Math" panose="02040503050406030204" pitchFamily="18" charset="0"/>
                            </a:rPr>
                          </m:ctrlPr>
                        </m:dPr>
                        <m:e>
                          <m:r>
                            <a:rPr lang="en-US" sz="4400" i="1">
                              <a:latin typeface="Cambria Math" panose="02040503050406030204" pitchFamily="18" charset="0"/>
                            </a:rPr>
                            <m:t>.8244,.567;.7071</m:t>
                          </m:r>
                        </m:e>
                      </m:d>
                      <m:r>
                        <a:rPr lang="en-US" sz="4400" i="1">
                          <a:latin typeface="Cambria Math" panose="02040503050406030204" pitchFamily="18" charset="0"/>
                        </a:rPr>
                        <m:t>−45</m:t>
                      </m:r>
                      <m:sSup>
                        <m:sSupPr>
                          <m:ctrlPr>
                            <a:rPr lang="en-US" sz="4400" i="1">
                              <a:latin typeface="Cambria Math" panose="02040503050406030204" pitchFamily="18" charset="0"/>
                            </a:rPr>
                          </m:ctrlPr>
                        </m:sSupPr>
                        <m:e>
                          <m:r>
                            <a:rPr lang="en-US" sz="4400" i="1">
                              <a:latin typeface="Cambria Math" panose="02040503050406030204" pitchFamily="18" charset="0"/>
                            </a:rPr>
                            <m:t>𝑒</m:t>
                          </m:r>
                        </m:e>
                        <m:sup>
                          <m:r>
                            <a:rPr lang="en-US" sz="4400" i="1">
                              <a:latin typeface="Cambria Math" panose="02040503050406030204" pitchFamily="18" charset="0"/>
                            </a:rPr>
                            <m:t>−</m:t>
                          </m:r>
                          <m:d>
                            <m:dPr>
                              <m:ctrlPr>
                                <a:rPr lang="en-US" sz="4400" i="1">
                                  <a:latin typeface="Cambria Math" panose="02040503050406030204" pitchFamily="18" charset="0"/>
                                </a:rPr>
                              </m:ctrlPr>
                            </m:dPr>
                            <m:e>
                              <m:r>
                                <a:rPr lang="en-US" sz="4400" i="1">
                                  <a:latin typeface="Cambria Math" panose="02040503050406030204" pitchFamily="18" charset="0"/>
                                </a:rPr>
                                <m:t>.03×.5</m:t>
                              </m:r>
                            </m:e>
                          </m:d>
                        </m:sup>
                      </m:sSup>
                      <m:r>
                        <m:rPr>
                          <m:sty m:val="p"/>
                        </m:rPr>
                        <a:rPr lang="en-US" sz="4400">
                          <a:latin typeface="Cambria Math" panose="02040503050406030204" pitchFamily="18" charset="0"/>
                        </a:rPr>
                        <m:t>M</m:t>
                      </m:r>
                      <m:d>
                        <m:dPr>
                          <m:ctrlPr>
                            <a:rPr lang="en-US" sz="4400" i="1">
                              <a:latin typeface="Cambria Math" panose="02040503050406030204" pitchFamily="18" charset="0"/>
                            </a:rPr>
                          </m:ctrlPr>
                        </m:dPr>
                        <m:e>
                          <m:r>
                            <a:rPr lang="en-US" sz="4400" i="1">
                              <a:latin typeface="Cambria Math" panose="02040503050406030204" pitchFamily="18" charset="0"/>
                            </a:rPr>
                            <m:t>.6244,.2841;.7071</m:t>
                          </m:r>
                        </m:e>
                      </m:d>
                      <m:r>
                        <a:rPr lang="en-US" sz="4400" i="1">
                          <a:latin typeface="Cambria Math" panose="02040503050406030204" pitchFamily="18" charset="0"/>
                        </a:rPr>
                        <m:t>−3</m:t>
                      </m:r>
                      <m:sSup>
                        <m:sSupPr>
                          <m:ctrlPr>
                            <a:rPr lang="en-US" sz="4400" i="1">
                              <a:latin typeface="Cambria Math" panose="02040503050406030204" pitchFamily="18" charset="0"/>
                            </a:rPr>
                          </m:ctrlPr>
                        </m:sSupPr>
                        <m:e>
                          <m:r>
                            <a:rPr lang="en-US" sz="4400" i="1">
                              <a:latin typeface="Cambria Math" panose="02040503050406030204" pitchFamily="18" charset="0"/>
                            </a:rPr>
                            <m:t>𝑒</m:t>
                          </m:r>
                        </m:e>
                        <m:sup>
                          <m:r>
                            <a:rPr lang="en-US" sz="4400" i="1">
                              <a:latin typeface="Cambria Math" panose="02040503050406030204" pitchFamily="18" charset="0"/>
                            </a:rPr>
                            <m:t>−</m:t>
                          </m:r>
                          <m:d>
                            <m:dPr>
                              <m:ctrlPr>
                                <a:rPr lang="en-US" sz="4400" i="1">
                                  <a:latin typeface="Cambria Math" panose="02040503050406030204" pitchFamily="18" charset="0"/>
                                </a:rPr>
                              </m:ctrlPr>
                            </m:dPr>
                            <m:e>
                              <m:r>
                                <a:rPr lang="en-US" sz="4400" i="1">
                                  <a:latin typeface="Cambria Math" panose="02040503050406030204" pitchFamily="18" charset="0"/>
                                </a:rPr>
                                <m:t>.03×.25</m:t>
                              </m:r>
                            </m:e>
                          </m:d>
                        </m:sup>
                      </m:sSup>
                      <m:r>
                        <a:rPr lang="en-US" sz="4400" i="1">
                          <a:latin typeface="Cambria Math" panose="02040503050406030204" pitchFamily="18" charset="0"/>
                        </a:rPr>
                        <m:t>𝑁</m:t>
                      </m:r>
                      <m:d>
                        <m:dPr>
                          <m:ctrlPr>
                            <a:rPr lang="en-US" sz="4400" i="1">
                              <a:latin typeface="Cambria Math" panose="02040503050406030204" pitchFamily="18" charset="0"/>
                            </a:rPr>
                          </m:ctrlPr>
                        </m:dPr>
                        <m:e>
                          <m:r>
                            <a:rPr lang="en-US" sz="4400" i="1">
                              <a:latin typeface="Cambria Math" panose="02040503050406030204" pitchFamily="18" charset="0"/>
                            </a:rPr>
                            <m:t>.6244</m:t>
                          </m:r>
                        </m:e>
                      </m:d>
                      <m:r>
                        <a:rPr lang="en-US" sz="4400" i="1">
                          <a:latin typeface="Cambria Math" panose="02040503050406030204" pitchFamily="18" charset="0"/>
                        </a:rPr>
                        <m:t>= 50×.6529−45×</m:t>
                      </m:r>
                      <m:sSup>
                        <m:sSupPr>
                          <m:ctrlPr>
                            <a:rPr lang="en-US" sz="4400" i="1">
                              <a:latin typeface="Cambria Math" panose="02040503050406030204" pitchFamily="18" charset="0"/>
                            </a:rPr>
                          </m:ctrlPr>
                        </m:sSupPr>
                        <m:e>
                          <m:r>
                            <a:rPr lang="en-US" sz="4400" i="1">
                              <a:latin typeface="Cambria Math" panose="02040503050406030204" pitchFamily="18" charset="0"/>
                            </a:rPr>
                            <m:t>𝑒</m:t>
                          </m:r>
                        </m:e>
                        <m:sup>
                          <m:r>
                            <a:rPr lang="en-US" sz="4400" i="1">
                              <a:latin typeface="Cambria Math" panose="02040503050406030204" pitchFamily="18" charset="0"/>
                            </a:rPr>
                            <m:t>−(.03×.5)</m:t>
                          </m:r>
                        </m:sup>
                      </m:sSup>
                      <m:r>
                        <a:rPr lang="en-US" sz="4400" i="1">
                          <a:latin typeface="Cambria Math" panose="02040503050406030204" pitchFamily="18" charset="0"/>
                        </a:rPr>
                        <m:t>×.5507−3</m:t>
                      </m:r>
                      <m:sSup>
                        <m:sSupPr>
                          <m:ctrlPr>
                            <a:rPr lang="en-US" sz="4400" i="1">
                              <a:latin typeface="Cambria Math" panose="02040503050406030204" pitchFamily="18" charset="0"/>
                            </a:rPr>
                          </m:ctrlPr>
                        </m:sSupPr>
                        <m:e>
                          <m:r>
                            <a:rPr lang="en-US" sz="4400" i="1">
                              <a:latin typeface="Cambria Math" panose="02040503050406030204" pitchFamily="18" charset="0"/>
                            </a:rPr>
                            <m:t>𝑒</m:t>
                          </m:r>
                        </m:e>
                        <m:sup>
                          <m:r>
                            <a:rPr lang="en-US" sz="4400" i="1">
                              <a:latin typeface="Cambria Math" panose="02040503050406030204" pitchFamily="18" charset="0"/>
                            </a:rPr>
                            <m:t>−(.03×.25)</m:t>
                          </m:r>
                        </m:sup>
                      </m:sSup>
                      <m:r>
                        <a:rPr lang="en-US" sz="4400" i="1">
                          <a:latin typeface="Cambria Math" panose="02040503050406030204" pitchFamily="18" charset="0"/>
                        </a:rPr>
                        <m:t>×.7338=6.0465</m:t>
                      </m:r>
                    </m:oMath>
                  </m:oMathPara>
                </a14:m>
                <a:endParaRPr lang="en-US" sz="4400" dirty="0"/>
              </a:p>
              <a:p>
                <a:pPr marL="0" indent="0">
                  <a:buNone/>
                </a:pPr>
                <a:r>
                  <a:rPr lang="en-US" sz="3600" dirty="0"/>
                  <a:t> </a:t>
                </a:r>
                <a:endParaRPr lang="en-US" sz="4000" dirty="0"/>
              </a:p>
              <a:p>
                <a:pPr marL="0" indent="0">
                  <a:buNone/>
                </a:pPr>
                <a:r>
                  <a:rPr lang="en-US" sz="4000" dirty="0"/>
                  <a:t>Thus, we find that the value of this compound call equals 6.0465. The bivariate probabilities were calculated using a spreadsheet-based multinomial cumulative distribution calculator. There is a N(</a:t>
                </a:r>
                <a:r>
                  <a:rPr lang="en-US" sz="4000" i="1" dirty="0"/>
                  <a:t>d</a:t>
                </a:r>
                <a:r>
                  <a:rPr lang="en-US" sz="4000" baseline="-25000" dirty="0"/>
                  <a:t>2</a:t>
                </a:r>
                <a:r>
                  <a:rPr lang="en-US" sz="4000" dirty="0"/>
                  <a:t>) = .7338 probability that the compound call will be exercised to purchase the underlying call and a .6118 probability that the compound call </a:t>
                </a:r>
                <a:r>
                  <a:rPr lang="en-US" sz="4000" i="1" dirty="0"/>
                  <a:t>and</a:t>
                </a:r>
                <a:r>
                  <a:rPr lang="en-US" sz="4000" dirty="0"/>
                  <a:t> its underlying call will be exercised. </a:t>
                </a: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402336" y="1527047"/>
                <a:ext cx="11379200" cy="4765597"/>
              </a:xfrm>
              <a:blipFill rotWithShape="0">
                <a:blip r:embed="rId2" cstate="print"/>
                <a:stretch>
                  <a:fillRect l="-750" b="-767"/>
                </a:stretch>
              </a:blipFill>
            </p:spPr>
            <p:txBody>
              <a:bodyPr/>
              <a:lstStyle/>
              <a:p>
                <a:r>
                  <a:rPr lang="en-US">
                    <a:noFill/>
                  </a:rPr>
                  <a:t> </a:t>
                </a:r>
              </a:p>
            </p:txBody>
          </p:sp>
        </mc:Fallback>
      </mc:AlternateContent>
    </p:spTree>
    <p:extLst>
      <p:ext uri="{BB962C8B-B14F-4D97-AF65-F5344CB8AC3E}">
        <p14:creationId xmlns:p14="http://schemas.microsoft.com/office/powerpoint/2010/main" val="2438981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913000"/>
          </a:xfrm>
        </p:spPr>
        <p:txBody>
          <a:bodyPr>
            <a:normAutofit fontScale="90000"/>
          </a:bodyPr>
          <a:lstStyle/>
          <a:p>
            <a:r>
              <a:rPr lang="en-US" b="1" dirty="0"/>
              <a:t>Illustration 2: Calculating the Value Of An American Call On Dividend-Paying Stock</a:t>
            </a:r>
            <a:endParaRPr lang="en-US" dirty="0"/>
          </a:p>
        </p:txBody>
      </p:sp>
      <p:sp>
        <p:nvSpPr>
          <p:cNvPr id="3" name="Content Placeholder 2"/>
          <p:cNvSpPr>
            <a:spLocks noGrp="1"/>
          </p:cNvSpPr>
          <p:nvPr>
            <p:ph sz="quarter" idx="1"/>
          </p:nvPr>
        </p:nvSpPr>
        <p:spPr/>
        <p:txBody>
          <a:bodyPr/>
          <a:lstStyle/>
          <a:p>
            <a:pPr marL="0" lvl="0" indent="0">
              <a:buNone/>
            </a:pPr>
            <a:r>
              <a:rPr lang="en-US" sz="2500" dirty="0"/>
              <a:t>The Roll-</a:t>
            </a:r>
            <a:r>
              <a:rPr lang="en-US" sz="2500" dirty="0" err="1"/>
              <a:t>Geske</a:t>
            </a:r>
            <a:r>
              <a:rPr lang="en-US" sz="2500" dirty="0"/>
              <a:t>-Whaley model: </a:t>
            </a:r>
            <a:r>
              <a:rPr lang="en-US" sz="2300" dirty="0"/>
              <a:t>The value of an American call is found to be 6.96, as follows:</a:t>
            </a:r>
          </a:p>
          <a:p>
            <a:pPr marL="0" indent="0">
              <a:buNone/>
            </a:pPr>
            <a:endParaRPr lang="en-US" sz="2300" dirty="0"/>
          </a:p>
          <a:p>
            <a:pPr marL="0" indent="0">
              <a:buNone/>
            </a:pPr>
            <a:endParaRPr lang="en-US" sz="2300" dirty="0"/>
          </a:p>
          <a:p>
            <a:pPr marL="0" indent="0">
              <a:buNone/>
            </a:pPr>
            <a:r>
              <a:rPr lang="en-US" sz="2000" dirty="0"/>
              <a:t>Where</a:t>
            </a:r>
          </a:p>
          <a:p>
            <a:pPr marL="0" indent="0">
              <a:buNone/>
            </a:pPr>
            <a:endParaRPr lang="en-US" sz="2800" dirty="0"/>
          </a:p>
          <a:p>
            <a:pPr lvl="0"/>
            <a:endParaRPr lang="en-US" sz="2800" dirty="0">
              <a:solidFill>
                <a:schemeClr val="accent1">
                  <a:lumMod val="75000"/>
                </a:schemeClr>
              </a:solidFill>
            </a:endParaRP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4988229"/>
              </p:ext>
            </p:extLst>
          </p:nvPr>
        </p:nvGraphicFramePr>
        <p:xfrm>
          <a:off x="3004339" y="2308540"/>
          <a:ext cx="6576555" cy="999637"/>
        </p:xfrm>
        <a:graphic>
          <a:graphicData uri="http://schemas.openxmlformats.org/presentationml/2006/ole">
            <mc:AlternateContent xmlns:mc="http://schemas.openxmlformats.org/markup-compatibility/2006">
              <mc:Choice xmlns:v="urn:schemas-microsoft-com:vml" Requires="v">
                <p:oleObj spid="_x0000_s102402" name="Equation" r:id="rId2" imgW="3175000" imgH="482600" progId="">
                  <p:embed/>
                </p:oleObj>
              </mc:Choice>
              <mc:Fallback>
                <p:oleObj name="Equation" r:id="rId2" imgW="3175000" imgH="48260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4339" y="2308540"/>
                        <a:ext cx="6576555" cy="999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071242597"/>
              </p:ext>
            </p:extLst>
          </p:nvPr>
        </p:nvGraphicFramePr>
        <p:xfrm>
          <a:off x="1259723" y="3886200"/>
          <a:ext cx="5107419" cy="1108587"/>
        </p:xfrm>
        <a:graphic>
          <a:graphicData uri="http://schemas.openxmlformats.org/presentationml/2006/ole">
            <mc:AlternateContent xmlns:mc="http://schemas.openxmlformats.org/markup-compatibility/2006">
              <mc:Choice xmlns:v="urn:schemas-microsoft-com:vml" Requires="v">
                <p:oleObj spid="_x0000_s102403" name="Equation" r:id="rId4" imgW="3276600" imgH="711200" progId="">
                  <p:embed/>
                </p:oleObj>
              </mc:Choice>
              <mc:Fallback>
                <p:oleObj name="Equation" r:id="rId4" imgW="3276600" imgH="711200" progId="">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723" y="3886200"/>
                        <a:ext cx="5107419" cy="1108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204555757"/>
              </p:ext>
            </p:extLst>
          </p:nvPr>
        </p:nvGraphicFramePr>
        <p:xfrm>
          <a:off x="6862884" y="4082143"/>
          <a:ext cx="4072489" cy="533636"/>
        </p:xfrm>
        <a:graphic>
          <a:graphicData uri="http://schemas.openxmlformats.org/presentationml/2006/ole">
            <mc:AlternateContent xmlns:mc="http://schemas.openxmlformats.org/markup-compatibility/2006">
              <mc:Choice xmlns:v="urn:schemas-microsoft-com:vml" Requires="v">
                <p:oleObj spid="_x0000_s102404" name="Equation" r:id="rId6" imgW="1841500" imgH="241300" progId="">
                  <p:embed/>
                </p:oleObj>
              </mc:Choice>
              <mc:Fallback>
                <p:oleObj name="Equation" r:id="rId6" imgW="1841500" imgH="241300" progId="">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62884" y="4082143"/>
                        <a:ext cx="4072489" cy="5336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47872357"/>
              </p:ext>
            </p:extLst>
          </p:nvPr>
        </p:nvGraphicFramePr>
        <p:xfrm>
          <a:off x="1259723" y="5029200"/>
          <a:ext cx="5228976" cy="1109177"/>
        </p:xfrm>
        <a:graphic>
          <a:graphicData uri="http://schemas.openxmlformats.org/presentationml/2006/ole">
            <mc:AlternateContent xmlns:mc="http://schemas.openxmlformats.org/markup-compatibility/2006">
              <mc:Choice xmlns:v="urn:schemas-microsoft-com:vml" Requires="v">
                <p:oleObj spid="_x0000_s102405" name="Equation" r:id="rId8" imgW="3352800" imgH="711200" progId="">
                  <p:embed/>
                </p:oleObj>
              </mc:Choice>
              <mc:Fallback>
                <p:oleObj name="Equation" r:id="rId8" imgW="3352800" imgH="711200" progId="">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59723" y="5029200"/>
                        <a:ext cx="5228976" cy="110917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861426783"/>
              </p:ext>
            </p:extLst>
          </p:nvPr>
        </p:nvGraphicFramePr>
        <p:xfrm>
          <a:off x="6862884" y="5355771"/>
          <a:ext cx="3854007" cy="514087"/>
        </p:xfrm>
        <a:graphic>
          <a:graphicData uri="http://schemas.openxmlformats.org/presentationml/2006/ole">
            <mc:AlternateContent xmlns:mc="http://schemas.openxmlformats.org/markup-compatibility/2006">
              <mc:Choice xmlns:v="urn:schemas-microsoft-com:vml" Requires="v">
                <p:oleObj spid="_x0000_s102406" name="Equation" r:id="rId10" imgW="1828800" imgH="241300" progId="">
                  <p:embed/>
                </p:oleObj>
              </mc:Choice>
              <mc:Fallback>
                <p:oleObj name="Equation" r:id="rId10" imgW="1828800" imgH="241300" progId="">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62884" y="5355771"/>
                        <a:ext cx="3854007" cy="514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851558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Put-Call Parity For Compound Options</a:t>
            </a:r>
            <a:endParaRPr lang="en-US" sz="2500" b="1"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fontScale="85000" lnSpcReduction="10000"/>
              </a:bodyPr>
              <a:lstStyle/>
              <a:p>
                <a:pPr marL="0" indent="0">
                  <a:buNone/>
                </a:pPr>
                <a:r>
                  <a:rPr lang="en-US" dirty="0"/>
                  <a:t>Here, using the notation from above, we set forth pricing formulas for other compound options, including a call on a call (repeated from above), call on a put, put on a call and put on a put:</a:t>
                </a:r>
              </a:p>
              <a:p>
                <a:pPr marL="0" indent="0">
                  <a:buNone/>
                </a:pPr>
                <a:r>
                  <a:rPr lang="en-US" dirty="0"/>
                  <a:t> </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𝑐</m:t>
                          </m:r>
                        </m:e>
                        <m:sub>
                          <m:r>
                            <a:rPr lang="en-US" i="1">
                              <a:latin typeface="Cambria Math" panose="02040503050406030204" pitchFamily="18" charset="0"/>
                            </a:rPr>
                            <m:t>0,</m:t>
                          </m:r>
                          <m:r>
                            <a:rPr lang="en-US" i="1">
                              <a:latin typeface="Cambria Math" panose="02040503050406030204" pitchFamily="18" charset="0"/>
                            </a:rPr>
                            <m:t>𝑐𝑎𝑙𝑙</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1">
                              <a:latin typeface="Cambria Math" panose="02040503050406030204" pitchFamily="18" charset="0"/>
                            </a:rPr>
                            <m:t>0</m:t>
                          </m:r>
                        </m:sub>
                      </m:sSub>
                      <m:r>
                        <a:rPr lang="en-US" i="1">
                          <a:latin typeface="Cambria Math" panose="02040503050406030204" pitchFamily="18" charset="0"/>
                        </a:rPr>
                        <m:t>𝑀</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rPr>
                            <m:t>;</m:t>
                          </m:r>
                          <m:rad>
                            <m:radPr>
                              <m:degHide m:val="on"/>
                              <m:ctrlPr>
                                <a:rPr lang="en-US" i="1">
                                  <a:latin typeface="Cambria Math" panose="02040503050406030204" pitchFamily="18" charset="0"/>
                                </a:rPr>
                              </m:ctrlPr>
                            </m:radPr>
                            <m:deg/>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den>
                              </m:f>
                            </m:e>
                          </m:rad>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2</m:t>
                          </m:r>
                        </m:sub>
                      </m:sSub>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m:t>
                          </m:r>
                          <m:r>
                            <a:rPr lang="en-US" i="1">
                              <a:latin typeface="Cambria Math" panose="02040503050406030204" pitchFamily="18" charset="0"/>
                            </a:rPr>
                            <m:t>𝑟</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sup>
                      </m:sSup>
                      <m:r>
                        <a:rPr lang="en-US" i="1">
                          <a:latin typeface="Cambria Math" panose="02040503050406030204" pitchFamily="18" charset="0"/>
                        </a:rPr>
                        <m:t>𝑀</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2</m:t>
                              </m:r>
                            </m:sub>
                          </m:sSub>
                          <m:r>
                            <a:rPr lang="en-US" i="1">
                              <a:latin typeface="Cambria Math" panose="02040503050406030204" pitchFamily="18" charset="0"/>
                            </a:rPr>
                            <m:t>;</m:t>
                          </m:r>
                          <m:rad>
                            <m:radPr>
                              <m:degHide m:val="on"/>
                              <m:ctrlPr>
                                <a:rPr lang="en-US" i="1">
                                  <a:latin typeface="Cambria Math" panose="02040503050406030204" pitchFamily="18" charset="0"/>
                                </a:rPr>
                              </m:ctrlPr>
                            </m:radPr>
                            <m:deg/>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den>
                              </m:f>
                            </m:e>
                          </m:rad>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1</m:t>
                          </m:r>
                        </m:sub>
                      </m:sSub>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m:t>
                          </m:r>
                          <m:r>
                            <a:rPr lang="en-US" i="1">
                              <a:latin typeface="Cambria Math" panose="02040503050406030204" pitchFamily="18" charset="0"/>
                            </a:rPr>
                            <m:t>𝑟</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sup>
                      </m:sSup>
                      <m:r>
                        <a:rPr lang="en-US" i="1">
                          <a:latin typeface="Cambria Math" panose="02040503050406030204" pitchFamily="18" charset="0"/>
                        </a:rPr>
                        <m:t>𝑁</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2</m:t>
                              </m:r>
                            </m:sub>
                          </m:sSub>
                        </m:e>
                      </m:d>
                    </m:oMath>
                  </m:oMathPara>
                </a14:m>
                <a:endParaRPr lang="en-US" dirty="0"/>
              </a:p>
              <a:p>
                <a:pPr marL="0" indent="0">
                  <a:buNone/>
                </a:pPr>
                <a:r>
                  <a:rPr lang="en-US" dirty="0"/>
                  <a:t> </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0,</m:t>
                          </m:r>
                          <m:r>
                            <a:rPr lang="en-US" i="1">
                              <a:latin typeface="Cambria Math" panose="02040503050406030204" pitchFamily="18" charset="0"/>
                            </a:rPr>
                            <m:t>𝑐𝑎𝑙𝑙</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2</m:t>
                          </m:r>
                        </m:sub>
                      </m:sSub>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m:t>
                          </m:r>
                          <m:r>
                            <a:rPr lang="en-US" i="1">
                              <a:latin typeface="Cambria Math" panose="02040503050406030204" pitchFamily="18" charset="0"/>
                            </a:rPr>
                            <m:t>𝑟</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sup>
                      </m:sSup>
                      <m:r>
                        <a:rPr lang="en-US" i="1">
                          <a:latin typeface="Cambria Math" panose="02040503050406030204" pitchFamily="18" charset="0"/>
                        </a:rPr>
                        <m:t>𝑀</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m:t>
                              </m:r>
                              <m:r>
                                <a:rPr lang="en-US" i="1">
                                  <a:latin typeface="Cambria Math" panose="02040503050406030204" pitchFamily="18" charset="0"/>
                                </a:rPr>
                                <m:t>𝑑</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2</m:t>
                              </m:r>
                            </m:sub>
                          </m:sSub>
                          <m:r>
                            <a:rPr lang="en-US" i="1">
                              <a:latin typeface="Cambria Math" panose="02040503050406030204" pitchFamily="18" charset="0"/>
                            </a:rPr>
                            <m:t>;−</m:t>
                          </m:r>
                          <m:rad>
                            <m:radPr>
                              <m:degHide m:val="on"/>
                              <m:ctrlPr>
                                <a:rPr lang="en-US" i="1">
                                  <a:latin typeface="Cambria Math" panose="02040503050406030204" pitchFamily="18" charset="0"/>
                                </a:rPr>
                              </m:ctrlPr>
                            </m:radPr>
                            <m:deg/>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den>
                              </m:f>
                            </m:e>
                          </m:rad>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1">
                              <a:latin typeface="Cambria Math" panose="02040503050406030204" pitchFamily="18" charset="0"/>
                            </a:rPr>
                            <m:t>0</m:t>
                          </m:r>
                        </m:sub>
                      </m:sSub>
                      <m:r>
                        <a:rPr lang="en-US" i="1">
                          <a:latin typeface="Cambria Math" panose="02040503050406030204" pitchFamily="18" charset="0"/>
                        </a:rPr>
                        <m:t>𝑀</m:t>
                      </m:r>
                      <m:d>
                        <m:dPr>
                          <m:ctrlPr>
                            <a:rPr lang="en-US" i="1">
                              <a:latin typeface="Cambria Math" panose="02040503050406030204" pitchFamily="18" charset="0"/>
                            </a:rPr>
                          </m:ctrlPr>
                        </m:dPr>
                        <m:e>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rPr>
                            <m:t>;−</m:t>
                          </m:r>
                          <m:rad>
                            <m:radPr>
                              <m:degHide m:val="on"/>
                              <m:ctrlPr>
                                <a:rPr lang="en-US" i="1">
                                  <a:latin typeface="Cambria Math" panose="02040503050406030204" pitchFamily="18" charset="0"/>
                                </a:rPr>
                              </m:ctrlPr>
                            </m:radPr>
                            <m:deg/>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den>
                              </m:f>
                            </m:e>
                          </m:rad>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1</m:t>
                          </m:r>
                        </m:sub>
                      </m:sSub>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m:t>
                          </m:r>
                          <m:r>
                            <a:rPr lang="en-US" i="1">
                              <a:latin typeface="Cambria Math" panose="02040503050406030204" pitchFamily="18" charset="0"/>
                            </a:rPr>
                            <m:t>𝑟</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sup>
                      </m:sSup>
                      <m:r>
                        <a:rPr lang="en-US" i="1">
                          <a:latin typeface="Cambria Math" panose="02040503050406030204" pitchFamily="18" charset="0"/>
                        </a:rPr>
                        <m:t>𝑁</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m:t>
                              </m:r>
                              <m:r>
                                <a:rPr lang="en-US" i="1">
                                  <a:latin typeface="Cambria Math" panose="02040503050406030204" pitchFamily="18" charset="0"/>
                                </a:rPr>
                                <m:t>𝑑</m:t>
                              </m:r>
                            </m:e>
                            <m:sub>
                              <m:r>
                                <a:rPr lang="en-US" i="1">
                                  <a:latin typeface="Cambria Math" panose="02040503050406030204" pitchFamily="18" charset="0"/>
                                </a:rPr>
                                <m:t>2</m:t>
                              </m:r>
                            </m:sub>
                          </m:sSub>
                        </m:e>
                      </m:d>
                    </m:oMath>
                  </m:oMathPara>
                </a14:m>
                <a:endParaRPr lang="en-US" dirty="0"/>
              </a:p>
              <a:p>
                <a:pPr marL="0" indent="0">
                  <a:buNone/>
                </a:pPr>
                <a:r>
                  <a:rPr lang="en-US" dirty="0"/>
                  <a:t> </a:t>
                </a:r>
              </a:p>
              <a:p>
                <a:pPr marL="0" indent="0">
                  <a:buNone/>
                </a:pPr>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2" cstate="print"/>
                <a:stretch>
                  <a:fillRect l="-753" t="-1733"/>
                </a:stretch>
              </a:blipFill>
            </p:spPr>
            <p:txBody>
              <a:bodyPr/>
              <a:lstStyle/>
              <a:p>
                <a:r>
                  <a:rPr lang="en-US">
                    <a:noFill/>
                  </a:rPr>
                  <a:t> </a:t>
                </a:r>
              </a:p>
            </p:txBody>
          </p:sp>
        </mc:Fallback>
      </mc:AlternateContent>
    </p:spTree>
    <p:extLst>
      <p:ext uri="{BB962C8B-B14F-4D97-AF65-F5344CB8AC3E}">
        <p14:creationId xmlns:p14="http://schemas.microsoft.com/office/powerpoint/2010/main" val="3348049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Put-Call Parity For Compound Options </a:t>
            </a:r>
            <a:r>
              <a:rPr lang="en-US" sz="2400" b="1" dirty="0"/>
              <a:t>(Continued)</a:t>
            </a:r>
            <a:endParaRPr lang="en-US" sz="3200"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fontScale="92500"/>
              </a:bodyPr>
              <a:lstStyle/>
              <a:p>
                <a:pPr marL="0" indent="0">
                  <a:buNone/>
                </a:pPr>
                <a14:m>
                  <m:oMathPara xmlns:m="http://schemas.openxmlformats.org/officeDocument/2006/math">
                    <m:oMathParaPr>
                      <m:jc m:val="centerGroup"/>
                    </m:oMathParaPr>
                    <m:oMath xmlns:m="http://schemas.openxmlformats.org/officeDocument/2006/math">
                      <m:sSub>
                        <m:sSubPr>
                          <m:ctrlPr>
                            <a:rPr lang="en-US" sz="2500" i="1">
                              <a:latin typeface="Cambria Math" panose="02040503050406030204" pitchFamily="18" charset="0"/>
                            </a:rPr>
                          </m:ctrlPr>
                        </m:sSubPr>
                        <m:e>
                          <m:r>
                            <a:rPr lang="en-US" sz="2500" i="1">
                              <a:latin typeface="Cambria Math" panose="02040503050406030204" pitchFamily="18" charset="0"/>
                            </a:rPr>
                            <m:t>𝑐</m:t>
                          </m:r>
                        </m:e>
                        <m:sub>
                          <m:r>
                            <a:rPr lang="en-US" sz="2500" i="1">
                              <a:latin typeface="Cambria Math" panose="02040503050406030204" pitchFamily="18" charset="0"/>
                            </a:rPr>
                            <m:t>0,</m:t>
                          </m:r>
                          <m:r>
                            <a:rPr lang="en-US" sz="2500" i="1">
                              <a:latin typeface="Cambria Math" panose="02040503050406030204" pitchFamily="18" charset="0"/>
                            </a:rPr>
                            <m:t>𝑝𝑢𝑡</m:t>
                          </m:r>
                        </m:sub>
                      </m:sSub>
                      <m:r>
                        <a:rPr lang="en-US" sz="2500" i="1">
                          <a:latin typeface="Cambria Math" panose="02040503050406030204" pitchFamily="18" charset="0"/>
                        </a:rPr>
                        <m:t>=</m:t>
                      </m:r>
                      <m:sSub>
                        <m:sSubPr>
                          <m:ctrlPr>
                            <a:rPr lang="en-US" sz="2500" i="1">
                              <a:latin typeface="Cambria Math" panose="02040503050406030204" pitchFamily="18" charset="0"/>
                            </a:rPr>
                          </m:ctrlPr>
                        </m:sSubPr>
                        <m:e>
                          <m:r>
                            <a:rPr lang="en-US" sz="2500" i="1">
                              <a:latin typeface="Cambria Math" panose="02040503050406030204" pitchFamily="18" charset="0"/>
                            </a:rPr>
                            <m:t>𝑋</m:t>
                          </m:r>
                        </m:e>
                        <m:sub>
                          <m:r>
                            <a:rPr lang="en-US" sz="2500" i="1">
                              <a:latin typeface="Cambria Math" panose="02040503050406030204" pitchFamily="18" charset="0"/>
                            </a:rPr>
                            <m:t>2</m:t>
                          </m:r>
                        </m:sub>
                      </m:sSub>
                      <m:sSup>
                        <m:sSupPr>
                          <m:ctrlPr>
                            <a:rPr lang="en-US" sz="2500" i="1">
                              <a:latin typeface="Cambria Math" panose="02040503050406030204" pitchFamily="18" charset="0"/>
                            </a:rPr>
                          </m:ctrlPr>
                        </m:sSupPr>
                        <m:e>
                          <m:r>
                            <a:rPr lang="en-US" sz="2500" i="1">
                              <a:latin typeface="Cambria Math" panose="02040503050406030204" pitchFamily="18" charset="0"/>
                            </a:rPr>
                            <m:t>𝑒</m:t>
                          </m:r>
                        </m:e>
                        <m:sup>
                          <m:r>
                            <a:rPr lang="en-US" sz="2500" i="1">
                              <a:latin typeface="Cambria Math" panose="02040503050406030204" pitchFamily="18" charset="0"/>
                            </a:rPr>
                            <m:t>−</m:t>
                          </m:r>
                          <m:r>
                            <a:rPr lang="en-US" sz="2500" i="1">
                              <a:latin typeface="Cambria Math" panose="02040503050406030204" pitchFamily="18" charset="0"/>
                            </a:rPr>
                            <m:t>𝑟</m:t>
                          </m:r>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2</m:t>
                              </m:r>
                            </m:sub>
                          </m:sSub>
                        </m:sup>
                      </m:sSup>
                      <m:r>
                        <a:rPr lang="en-US" sz="2500" i="1">
                          <a:latin typeface="Cambria Math" panose="02040503050406030204" pitchFamily="18" charset="0"/>
                        </a:rPr>
                        <m:t>𝑀</m:t>
                      </m:r>
                      <m:d>
                        <m:dPr>
                          <m:ctrlPr>
                            <a:rPr lang="en-US" sz="2500" i="1">
                              <a:latin typeface="Cambria Math" panose="02040503050406030204" pitchFamily="18" charset="0"/>
                            </a:rPr>
                          </m:ctrlPr>
                        </m:dPr>
                        <m:e>
                          <m:sSub>
                            <m:sSubPr>
                              <m:ctrlPr>
                                <a:rPr lang="en-US" sz="2500" i="1">
                                  <a:latin typeface="Cambria Math" panose="02040503050406030204" pitchFamily="18" charset="0"/>
                                </a:rPr>
                              </m:ctrlPr>
                            </m:sSubPr>
                            <m:e>
                              <m:r>
                                <a:rPr lang="en-US" sz="2500" i="1">
                                  <a:latin typeface="Cambria Math" panose="02040503050406030204" pitchFamily="18" charset="0"/>
                                </a:rPr>
                                <m:t>−</m:t>
                              </m:r>
                              <m:r>
                                <a:rPr lang="en-US" sz="2500" i="1">
                                  <a:latin typeface="Cambria Math" panose="02040503050406030204" pitchFamily="18" charset="0"/>
                                </a:rPr>
                                <m:t>𝑑</m:t>
                              </m:r>
                            </m:e>
                            <m:sub>
                              <m:r>
                                <a:rPr lang="en-US" sz="2500" i="1">
                                  <a:latin typeface="Cambria Math" panose="02040503050406030204" pitchFamily="18" charset="0"/>
                                </a:rPr>
                                <m:t>2</m:t>
                              </m:r>
                            </m:sub>
                          </m:sSub>
                          <m:r>
                            <a:rPr lang="en-US" sz="2500" i="1">
                              <a:latin typeface="Cambria Math" panose="02040503050406030204" pitchFamily="18" charset="0"/>
                            </a:rPr>
                            <m:t>,</m:t>
                          </m:r>
                          <m:sSub>
                            <m:sSubPr>
                              <m:ctrlPr>
                                <a:rPr lang="en-US" sz="2500" i="1">
                                  <a:latin typeface="Cambria Math" panose="02040503050406030204" pitchFamily="18" charset="0"/>
                                </a:rPr>
                              </m:ctrlPr>
                            </m:sSubPr>
                            <m:e>
                              <m:r>
                                <a:rPr lang="en-US" sz="2500" i="1">
                                  <a:latin typeface="Cambria Math" panose="02040503050406030204" pitchFamily="18" charset="0"/>
                                </a:rPr>
                                <m:t>−</m:t>
                              </m:r>
                              <m:r>
                                <a:rPr lang="en-US" sz="2500" i="1">
                                  <a:latin typeface="Cambria Math" panose="02040503050406030204" pitchFamily="18" charset="0"/>
                                </a:rPr>
                                <m:t>𝑦</m:t>
                              </m:r>
                            </m:e>
                            <m:sub>
                              <m:r>
                                <a:rPr lang="en-US" sz="2500" i="1">
                                  <a:latin typeface="Cambria Math" panose="02040503050406030204" pitchFamily="18" charset="0"/>
                                </a:rPr>
                                <m:t>2</m:t>
                              </m:r>
                            </m:sub>
                          </m:sSub>
                          <m:r>
                            <a:rPr lang="en-US" sz="2500" i="1">
                              <a:latin typeface="Cambria Math" panose="02040503050406030204" pitchFamily="18" charset="0"/>
                            </a:rPr>
                            <m:t>;</m:t>
                          </m:r>
                          <m:rad>
                            <m:radPr>
                              <m:degHide m:val="on"/>
                              <m:ctrlPr>
                                <a:rPr lang="en-US" sz="2500" i="1">
                                  <a:latin typeface="Cambria Math" panose="02040503050406030204" pitchFamily="18" charset="0"/>
                                </a:rPr>
                              </m:ctrlPr>
                            </m:radPr>
                            <m:deg/>
                            <m:e>
                              <m:f>
                                <m:fPr>
                                  <m:ctrlPr>
                                    <a:rPr lang="en-US" sz="2500" i="1">
                                      <a:latin typeface="Cambria Math" panose="02040503050406030204" pitchFamily="18" charset="0"/>
                                    </a:rPr>
                                  </m:ctrlPr>
                                </m:fPr>
                                <m:num>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1</m:t>
                                      </m:r>
                                    </m:sub>
                                  </m:sSub>
                                </m:num>
                                <m:den>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2</m:t>
                                      </m:r>
                                    </m:sub>
                                  </m:sSub>
                                </m:den>
                              </m:f>
                            </m:e>
                          </m:rad>
                        </m:e>
                      </m:d>
                      <m:r>
                        <a:rPr lang="en-US" sz="2500" i="1">
                          <a:latin typeface="Cambria Math" panose="02040503050406030204" pitchFamily="18" charset="0"/>
                        </a:rPr>
                        <m:t>−</m:t>
                      </m:r>
                      <m:sSub>
                        <m:sSubPr>
                          <m:ctrlPr>
                            <a:rPr lang="en-US" sz="2500" i="1">
                              <a:latin typeface="Cambria Math" panose="02040503050406030204" pitchFamily="18" charset="0"/>
                            </a:rPr>
                          </m:ctrlPr>
                        </m:sSubPr>
                        <m:e>
                          <m:r>
                            <a:rPr lang="en-US" sz="2500" i="1">
                              <a:latin typeface="Cambria Math" panose="02040503050406030204" pitchFamily="18" charset="0"/>
                            </a:rPr>
                            <m:t>𝑆</m:t>
                          </m:r>
                        </m:e>
                        <m:sub>
                          <m:r>
                            <a:rPr lang="en-US" sz="2500" i="1">
                              <a:latin typeface="Cambria Math" panose="02040503050406030204" pitchFamily="18" charset="0"/>
                            </a:rPr>
                            <m:t>0</m:t>
                          </m:r>
                        </m:sub>
                      </m:sSub>
                      <m:r>
                        <a:rPr lang="en-US" sz="2500" i="1">
                          <a:latin typeface="Cambria Math" panose="02040503050406030204" pitchFamily="18" charset="0"/>
                        </a:rPr>
                        <m:t>𝑀</m:t>
                      </m:r>
                      <m:d>
                        <m:dPr>
                          <m:ctrlPr>
                            <a:rPr lang="en-US" sz="2500" i="1">
                              <a:latin typeface="Cambria Math" panose="02040503050406030204" pitchFamily="18" charset="0"/>
                            </a:rPr>
                          </m:ctrlPr>
                        </m:dPr>
                        <m:e>
                          <m:r>
                            <a:rPr lang="en-US" sz="2500" i="1">
                              <a:latin typeface="Cambria Math" panose="02040503050406030204" pitchFamily="18" charset="0"/>
                            </a:rPr>
                            <m:t>−</m:t>
                          </m:r>
                          <m:sSub>
                            <m:sSubPr>
                              <m:ctrlPr>
                                <a:rPr lang="en-US" sz="2500" i="1">
                                  <a:latin typeface="Cambria Math" panose="02040503050406030204" pitchFamily="18" charset="0"/>
                                </a:rPr>
                              </m:ctrlPr>
                            </m:sSubPr>
                            <m:e>
                              <m:r>
                                <a:rPr lang="en-US" sz="2500" i="1">
                                  <a:latin typeface="Cambria Math" panose="02040503050406030204" pitchFamily="18" charset="0"/>
                                </a:rPr>
                                <m:t>𝑑</m:t>
                              </m:r>
                            </m:e>
                            <m:sub>
                              <m:r>
                                <a:rPr lang="en-US" sz="2500" i="1">
                                  <a:latin typeface="Cambria Math" panose="02040503050406030204" pitchFamily="18" charset="0"/>
                                </a:rPr>
                                <m:t>2</m:t>
                              </m:r>
                            </m:sub>
                          </m:sSub>
                          <m:r>
                            <a:rPr lang="en-US" sz="2500" i="1">
                              <a:latin typeface="Cambria Math" panose="02040503050406030204" pitchFamily="18" charset="0"/>
                            </a:rPr>
                            <m:t>,</m:t>
                          </m:r>
                          <m:sSub>
                            <m:sSubPr>
                              <m:ctrlPr>
                                <a:rPr lang="en-US" sz="2500" i="1">
                                  <a:latin typeface="Cambria Math" panose="02040503050406030204" pitchFamily="18" charset="0"/>
                                </a:rPr>
                              </m:ctrlPr>
                            </m:sSubPr>
                            <m:e>
                              <m:r>
                                <a:rPr lang="en-US" sz="2500" i="1">
                                  <a:latin typeface="Cambria Math" panose="02040503050406030204" pitchFamily="18" charset="0"/>
                                </a:rPr>
                                <m:t>−</m:t>
                              </m:r>
                              <m:r>
                                <a:rPr lang="en-US" sz="2500" i="1">
                                  <a:latin typeface="Cambria Math" panose="02040503050406030204" pitchFamily="18" charset="0"/>
                                </a:rPr>
                                <m:t>𝑦</m:t>
                              </m:r>
                            </m:e>
                            <m:sub>
                              <m:r>
                                <a:rPr lang="en-US" sz="2500" i="1">
                                  <a:latin typeface="Cambria Math" panose="02040503050406030204" pitchFamily="18" charset="0"/>
                                </a:rPr>
                                <m:t>2</m:t>
                              </m:r>
                            </m:sub>
                          </m:sSub>
                          <m:r>
                            <a:rPr lang="en-US" sz="2500" i="1">
                              <a:latin typeface="Cambria Math" panose="02040503050406030204" pitchFamily="18" charset="0"/>
                            </a:rPr>
                            <m:t>;</m:t>
                          </m:r>
                          <m:rad>
                            <m:radPr>
                              <m:degHide m:val="on"/>
                              <m:ctrlPr>
                                <a:rPr lang="en-US" sz="2500" i="1">
                                  <a:latin typeface="Cambria Math" panose="02040503050406030204" pitchFamily="18" charset="0"/>
                                </a:rPr>
                              </m:ctrlPr>
                            </m:radPr>
                            <m:deg/>
                            <m:e>
                              <m:f>
                                <m:fPr>
                                  <m:ctrlPr>
                                    <a:rPr lang="en-US" sz="2500" i="1">
                                      <a:latin typeface="Cambria Math" panose="02040503050406030204" pitchFamily="18" charset="0"/>
                                    </a:rPr>
                                  </m:ctrlPr>
                                </m:fPr>
                                <m:num>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1</m:t>
                                      </m:r>
                                    </m:sub>
                                  </m:sSub>
                                </m:num>
                                <m:den>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2</m:t>
                                      </m:r>
                                    </m:sub>
                                  </m:sSub>
                                </m:den>
                              </m:f>
                            </m:e>
                          </m:rad>
                        </m:e>
                      </m:d>
                      <m:r>
                        <a:rPr lang="en-US" sz="2500" i="1">
                          <a:latin typeface="Cambria Math" panose="02040503050406030204" pitchFamily="18" charset="0"/>
                        </a:rPr>
                        <m:t>−</m:t>
                      </m:r>
                      <m:sSub>
                        <m:sSubPr>
                          <m:ctrlPr>
                            <a:rPr lang="en-US" sz="2500" i="1">
                              <a:latin typeface="Cambria Math" panose="02040503050406030204" pitchFamily="18" charset="0"/>
                            </a:rPr>
                          </m:ctrlPr>
                        </m:sSubPr>
                        <m:e>
                          <m:r>
                            <a:rPr lang="en-US" sz="2500" i="1">
                              <a:latin typeface="Cambria Math" panose="02040503050406030204" pitchFamily="18" charset="0"/>
                            </a:rPr>
                            <m:t>𝑋</m:t>
                          </m:r>
                        </m:e>
                        <m:sub>
                          <m:r>
                            <a:rPr lang="en-US" sz="2500" i="1">
                              <a:latin typeface="Cambria Math" panose="02040503050406030204" pitchFamily="18" charset="0"/>
                            </a:rPr>
                            <m:t>1</m:t>
                          </m:r>
                        </m:sub>
                      </m:sSub>
                      <m:sSup>
                        <m:sSupPr>
                          <m:ctrlPr>
                            <a:rPr lang="en-US" sz="2500" i="1">
                              <a:latin typeface="Cambria Math" panose="02040503050406030204" pitchFamily="18" charset="0"/>
                            </a:rPr>
                          </m:ctrlPr>
                        </m:sSupPr>
                        <m:e>
                          <m:r>
                            <a:rPr lang="en-US" sz="2500" i="1">
                              <a:latin typeface="Cambria Math" panose="02040503050406030204" pitchFamily="18" charset="0"/>
                            </a:rPr>
                            <m:t>𝑒</m:t>
                          </m:r>
                        </m:e>
                        <m:sup>
                          <m:r>
                            <a:rPr lang="en-US" sz="2500" i="1">
                              <a:latin typeface="Cambria Math" panose="02040503050406030204" pitchFamily="18" charset="0"/>
                            </a:rPr>
                            <m:t>−</m:t>
                          </m:r>
                          <m:r>
                            <a:rPr lang="en-US" sz="2500" i="1">
                              <a:latin typeface="Cambria Math" panose="02040503050406030204" pitchFamily="18" charset="0"/>
                            </a:rPr>
                            <m:t>𝑟</m:t>
                          </m:r>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1</m:t>
                              </m:r>
                            </m:sub>
                          </m:sSub>
                        </m:sup>
                      </m:sSup>
                      <m:r>
                        <a:rPr lang="en-US" sz="2500" i="1">
                          <a:latin typeface="Cambria Math" panose="02040503050406030204" pitchFamily="18" charset="0"/>
                        </a:rPr>
                        <m:t>𝑁</m:t>
                      </m:r>
                      <m:d>
                        <m:dPr>
                          <m:ctrlPr>
                            <a:rPr lang="en-US" sz="2500" i="1">
                              <a:latin typeface="Cambria Math" panose="02040503050406030204" pitchFamily="18" charset="0"/>
                            </a:rPr>
                          </m:ctrlPr>
                        </m:dPr>
                        <m:e>
                          <m:sSub>
                            <m:sSubPr>
                              <m:ctrlPr>
                                <a:rPr lang="en-US" sz="2500" i="1">
                                  <a:latin typeface="Cambria Math" panose="02040503050406030204" pitchFamily="18" charset="0"/>
                                </a:rPr>
                              </m:ctrlPr>
                            </m:sSubPr>
                            <m:e>
                              <m:r>
                                <a:rPr lang="en-US" sz="2500" i="1">
                                  <a:latin typeface="Cambria Math" panose="02040503050406030204" pitchFamily="18" charset="0"/>
                                </a:rPr>
                                <m:t>−</m:t>
                              </m:r>
                              <m:r>
                                <a:rPr lang="en-US" sz="2500" i="1">
                                  <a:latin typeface="Cambria Math" panose="02040503050406030204" pitchFamily="18" charset="0"/>
                                </a:rPr>
                                <m:t>𝑑</m:t>
                              </m:r>
                            </m:e>
                            <m:sub>
                              <m:r>
                                <a:rPr lang="en-US" sz="2500" i="1">
                                  <a:latin typeface="Cambria Math" panose="02040503050406030204" pitchFamily="18" charset="0"/>
                                </a:rPr>
                                <m:t>2</m:t>
                              </m:r>
                            </m:sub>
                          </m:sSub>
                        </m:e>
                      </m:d>
                    </m:oMath>
                  </m:oMathPara>
                </a14:m>
                <a:endParaRPr lang="en-US" sz="2500" dirty="0"/>
              </a:p>
              <a:p>
                <a:pPr marL="0" indent="0">
                  <a:buNone/>
                </a:pPr>
                <a:r>
                  <a:rPr lang="en-US" sz="2500" dirty="0"/>
                  <a:t> </a:t>
                </a:r>
              </a:p>
              <a:p>
                <a:pPr marL="0" indent="0">
                  <a:buNone/>
                </a:pPr>
                <a:r>
                  <a:rPr lang="en-US" sz="2500" dirty="0"/>
                  <a:t> </a:t>
                </a:r>
              </a:p>
              <a:p>
                <a:pPr marL="0" indent="0">
                  <a:buNone/>
                </a:pPr>
                <a14:m>
                  <m:oMathPara xmlns:m="http://schemas.openxmlformats.org/officeDocument/2006/math">
                    <m:oMathParaPr>
                      <m:jc m:val="centerGroup"/>
                    </m:oMathParaPr>
                    <m:oMath xmlns:m="http://schemas.openxmlformats.org/officeDocument/2006/math">
                      <m:sSub>
                        <m:sSubPr>
                          <m:ctrlPr>
                            <a:rPr lang="en-US" sz="2500" i="1">
                              <a:latin typeface="Cambria Math" panose="02040503050406030204" pitchFamily="18" charset="0"/>
                            </a:rPr>
                          </m:ctrlPr>
                        </m:sSubPr>
                        <m:e>
                          <m:r>
                            <a:rPr lang="en-US" sz="2500" i="1">
                              <a:latin typeface="Cambria Math" panose="02040503050406030204" pitchFamily="18" charset="0"/>
                            </a:rPr>
                            <m:t>𝑝</m:t>
                          </m:r>
                        </m:e>
                        <m:sub>
                          <m:r>
                            <a:rPr lang="en-US" sz="2500" i="1">
                              <a:latin typeface="Cambria Math" panose="02040503050406030204" pitchFamily="18" charset="0"/>
                            </a:rPr>
                            <m:t>0,</m:t>
                          </m:r>
                          <m:r>
                            <a:rPr lang="en-US" sz="2500" i="1">
                              <a:latin typeface="Cambria Math" panose="02040503050406030204" pitchFamily="18" charset="0"/>
                            </a:rPr>
                            <m:t>𝑝𝑢𝑡</m:t>
                          </m:r>
                        </m:sub>
                      </m:sSub>
                      <m:r>
                        <a:rPr lang="en-US" sz="2500" i="1">
                          <a:latin typeface="Cambria Math" panose="02040503050406030204" pitchFamily="18" charset="0"/>
                        </a:rPr>
                        <m:t>=</m:t>
                      </m:r>
                      <m:sSub>
                        <m:sSubPr>
                          <m:ctrlPr>
                            <a:rPr lang="en-US" sz="2500" i="1">
                              <a:latin typeface="Cambria Math" panose="02040503050406030204" pitchFamily="18" charset="0"/>
                            </a:rPr>
                          </m:ctrlPr>
                        </m:sSubPr>
                        <m:e>
                          <m:r>
                            <a:rPr lang="en-US" sz="2500" i="1">
                              <a:latin typeface="Cambria Math" panose="02040503050406030204" pitchFamily="18" charset="0"/>
                            </a:rPr>
                            <m:t>𝑆</m:t>
                          </m:r>
                        </m:e>
                        <m:sub>
                          <m:r>
                            <a:rPr lang="en-US" sz="2500" i="1">
                              <a:latin typeface="Cambria Math" panose="02040503050406030204" pitchFamily="18" charset="0"/>
                            </a:rPr>
                            <m:t>0</m:t>
                          </m:r>
                        </m:sub>
                      </m:sSub>
                      <m:r>
                        <a:rPr lang="en-US" sz="2500" i="1">
                          <a:latin typeface="Cambria Math" panose="02040503050406030204" pitchFamily="18" charset="0"/>
                        </a:rPr>
                        <m:t>𝑀</m:t>
                      </m:r>
                      <m:d>
                        <m:dPr>
                          <m:ctrlPr>
                            <a:rPr lang="en-US" sz="2500" i="1">
                              <a:latin typeface="Cambria Math" panose="02040503050406030204" pitchFamily="18" charset="0"/>
                            </a:rPr>
                          </m:ctrlPr>
                        </m:dPr>
                        <m:e>
                          <m:sSub>
                            <m:sSubPr>
                              <m:ctrlPr>
                                <a:rPr lang="en-US" sz="2500" i="1">
                                  <a:latin typeface="Cambria Math" panose="02040503050406030204" pitchFamily="18" charset="0"/>
                                </a:rPr>
                              </m:ctrlPr>
                            </m:sSubPr>
                            <m:e>
                              <m:r>
                                <a:rPr lang="en-US" sz="2500" i="1">
                                  <a:latin typeface="Cambria Math" panose="02040503050406030204" pitchFamily="18" charset="0"/>
                                </a:rPr>
                                <m:t>𝑑</m:t>
                              </m:r>
                            </m:e>
                            <m:sub>
                              <m:r>
                                <a:rPr lang="en-US" sz="2500" i="1">
                                  <a:latin typeface="Cambria Math" panose="02040503050406030204" pitchFamily="18" charset="0"/>
                                </a:rPr>
                                <m:t>1</m:t>
                              </m:r>
                            </m:sub>
                          </m:sSub>
                          <m:r>
                            <a:rPr lang="en-US" sz="2500" i="1">
                              <a:latin typeface="Cambria Math" panose="02040503050406030204" pitchFamily="18" charset="0"/>
                            </a:rPr>
                            <m:t>,</m:t>
                          </m:r>
                          <m:sSub>
                            <m:sSubPr>
                              <m:ctrlPr>
                                <a:rPr lang="en-US" sz="2500" i="1">
                                  <a:latin typeface="Cambria Math" panose="02040503050406030204" pitchFamily="18" charset="0"/>
                                </a:rPr>
                              </m:ctrlPr>
                            </m:sSubPr>
                            <m:e>
                              <m:r>
                                <a:rPr lang="en-US" sz="2500" i="1">
                                  <a:latin typeface="Cambria Math" panose="02040503050406030204" pitchFamily="18" charset="0"/>
                                </a:rPr>
                                <m:t>−</m:t>
                              </m:r>
                              <m:r>
                                <a:rPr lang="en-US" sz="2500" i="1">
                                  <a:latin typeface="Cambria Math" panose="02040503050406030204" pitchFamily="18" charset="0"/>
                                </a:rPr>
                                <m:t>𝑦</m:t>
                              </m:r>
                            </m:e>
                            <m:sub>
                              <m:r>
                                <a:rPr lang="en-US" sz="2500" i="1">
                                  <a:latin typeface="Cambria Math" panose="02040503050406030204" pitchFamily="18" charset="0"/>
                                </a:rPr>
                                <m:t>1</m:t>
                              </m:r>
                            </m:sub>
                          </m:sSub>
                          <m:r>
                            <a:rPr lang="en-US" sz="2500" i="1">
                              <a:latin typeface="Cambria Math" panose="02040503050406030204" pitchFamily="18" charset="0"/>
                            </a:rPr>
                            <m:t>;−</m:t>
                          </m:r>
                          <m:rad>
                            <m:radPr>
                              <m:degHide m:val="on"/>
                              <m:ctrlPr>
                                <a:rPr lang="en-US" sz="2500" i="1">
                                  <a:latin typeface="Cambria Math" panose="02040503050406030204" pitchFamily="18" charset="0"/>
                                </a:rPr>
                              </m:ctrlPr>
                            </m:radPr>
                            <m:deg/>
                            <m:e>
                              <m:f>
                                <m:fPr>
                                  <m:ctrlPr>
                                    <a:rPr lang="en-US" sz="2500" i="1">
                                      <a:latin typeface="Cambria Math" panose="02040503050406030204" pitchFamily="18" charset="0"/>
                                    </a:rPr>
                                  </m:ctrlPr>
                                </m:fPr>
                                <m:num>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1</m:t>
                                      </m:r>
                                    </m:sub>
                                  </m:sSub>
                                </m:num>
                                <m:den>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2</m:t>
                                      </m:r>
                                    </m:sub>
                                  </m:sSub>
                                </m:den>
                              </m:f>
                            </m:e>
                          </m:rad>
                        </m:e>
                      </m:d>
                      <m:r>
                        <a:rPr lang="en-US" sz="2500" i="1">
                          <a:latin typeface="Cambria Math" panose="02040503050406030204" pitchFamily="18" charset="0"/>
                        </a:rPr>
                        <m:t>−</m:t>
                      </m:r>
                      <m:sSub>
                        <m:sSubPr>
                          <m:ctrlPr>
                            <a:rPr lang="en-US" sz="2500" i="1">
                              <a:latin typeface="Cambria Math" panose="02040503050406030204" pitchFamily="18" charset="0"/>
                            </a:rPr>
                          </m:ctrlPr>
                        </m:sSubPr>
                        <m:e>
                          <m:r>
                            <a:rPr lang="en-US" sz="2500" i="1">
                              <a:latin typeface="Cambria Math" panose="02040503050406030204" pitchFamily="18" charset="0"/>
                            </a:rPr>
                            <m:t>𝑋</m:t>
                          </m:r>
                        </m:e>
                        <m:sub>
                          <m:r>
                            <a:rPr lang="en-US" sz="2500" i="1">
                              <a:latin typeface="Cambria Math" panose="02040503050406030204" pitchFamily="18" charset="0"/>
                            </a:rPr>
                            <m:t>2</m:t>
                          </m:r>
                        </m:sub>
                      </m:sSub>
                      <m:sSup>
                        <m:sSupPr>
                          <m:ctrlPr>
                            <a:rPr lang="en-US" sz="2500" i="1">
                              <a:latin typeface="Cambria Math" panose="02040503050406030204" pitchFamily="18" charset="0"/>
                            </a:rPr>
                          </m:ctrlPr>
                        </m:sSupPr>
                        <m:e>
                          <m:r>
                            <a:rPr lang="en-US" sz="2500" i="1">
                              <a:latin typeface="Cambria Math" panose="02040503050406030204" pitchFamily="18" charset="0"/>
                            </a:rPr>
                            <m:t>𝑒</m:t>
                          </m:r>
                        </m:e>
                        <m:sup>
                          <m:r>
                            <a:rPr lang="en-US" sz="2500" i="1">
                              <a:latin typeface="Cambria Math" panose="02040503050406030204" pitchFamily="18" charset="0"/>
                            </a:rPr>
                            <m:t>−</m:t>
                          </m:r>
                          <m:r>
                            <a:rPr lang="en-US" sz="2500" i="1">
                              <a:latin typeface="Cambria Math" panose="02040503050406030204" pitchFamily="18" charset="0"/>
                            </a:rPr>
                            <m:t>𝑟</m:t>
                          </m:r>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2</m:t>
                              </m:r>
                            </m:sub>
                          </m:sSub>
                        </m:sup>
                      </m:sSup>
                      <m:r>
                        <a:rPr lang="en-US" sz="2500" i="1">
                          <a:latin typeface="Cambria Math" panose="02040503050406030204" pitchFamily="18" charset="0"/>
                        </a:rPr>
                        <m:t>𝑀</m:t>
                      </m:r>
                      <m:d>
                        <m:dPr>
                          <m:ctrlPr>
                            <a:rPr lang="en-US" sz="2500" i="1">
                              <a:latin typeface="Cambria Math" panose="02040503050406030204" pitchFamily="18" charset="0"/>
                            </a:rPr>
                          </m:ctrlPr>
                        </m:dPr>
                        <m:e>
                          <m:sSub>
                            <m:sSubPr>
                              <m:ctrlPr>
                                <a:rPr lang="en-US" sz="2500" i="1">
                                  <a:latin typeface="Cambria Math" panose="02040503050406030204" pitchFamily="18" charset="0"/>
                                </a:rPr>
                              </m:ctrlPr>
                            </m:sSubPr>
                            <m:e>
                              <m:r>
                                <a:rPr lang="en-US" sz="2500" i="1">
                                  <a:latin typeface="Cambria Math" panose="02040503050406030204" pitchFamily="18" charset="0"/>
                                </a:rPr>
                                <m:t>𝑑</m:t>
                              </m:r>
                            </m:e>
                            <m:sub>
                              <m:r>
                                <a:rPr lang="en-US" sz="2500" i="1">
                                  <a:latin typeface="Cambria Math" panose="02040503050406030204" pitchFamily="18" charset="0"/>
                                </a:rPr>
                                <m:t>2</m:t>
                              </m:r>
                            </m:sub>
                          </m:sSub>
                          <m:r>
                            <a:rPr lang="en-US" sz="2500" i="1">
                              <a:latin typeface="Cambria Math" panose="02040503050406030204" pitchFamily="18" charset="0"/>
                            </a:rPr>
                            <m:t>,</m:t>
                          </m:r>
                          <m:sSub>
                            <m:sSubPr>
                              <m:ctrlPr>
                                <a:rPr lang="en-US" sz="2500" i="1">
                                  <a:latin typeface="Cambria Math" panose="02040503050406030204" pitchFamily="18" charset="0"/>
                                </a:rPr>
                              </m:ctrlPr>
                            </m:sSubPr>
                            <m:e>
                              <m:r>
                                <a:rPr lang="en-US" sz="2500" i="1">
                                  <a:latin typeface="Cambria Math" panose="02040503050406030204" pitchFamily="18" charset="0"/>
                                </a:rPr>
                                <m:t>−</m:t>
                              </m:r>
                              <m:r>
                                <a:rPr lang="en-US" sz="2500" i="1">
                                  <a:latin typeface="Cambria Math" panose="02040503050406030204" pitchFamily="18" charset="0"/>
                                </a:rPr>
                                <m:t>𝑦</m:t>
                              </m:r>
                            </m:e>
                            <m:sub>
                              <m:r>
                                <a:rPr lang="en-US" sz="2500" i="1">
                                  <a:latin typeface="Cambria Math" panose="02040503050406030204" pitchFamily="18" charset="0"/>
                                </a:rPr>
                                <m:t>2</m:t>
                              </m:r>
                            </m:sub>
                          </m:sSub>
                          <m:r>
                            <a:rPr lang="en-US" sz="2500" i="1">
                              <a:latin typeface="Cambria Math" panose="02040503050406030204" pitchFamily="18" charset="0"/>
                            </a:rPr>
                            <m:t>;−</m:t>
                          </m:r>
                          <m:rad>
                            <m:radPr>
                              <m:degHide m:val="on"/>
                              <m:ctrlPr>
                                <a:rPr lang="en-US" sz="2500" i="1">
                                  <a:latin typeface="Cambria Math" panose="02040503050406030204" pitchFamily="18" charset="0"/>
                                </a:rPr>
                              </m:ctrlPr>
                            </m:radPr>
                            <m:deg/>
                            <m:e>
                              <m:f>
                                <m:fPr>
                                  <m:ctrlPr>
                                    <a:rPr lang="en-US" sz="2500" i="1">
                                      <a:latin typeface="Cambria Math" panose="02040503050406030204" pitchFamily="18" charset="0"/>
                                    </a:rPr>
                                  </m:ctrlPr>
                                </m:fPr>
                                <m:num>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1</m:t>
                                      </m:r>
                                    </m:sub>
                                  </m:sSub>
                                </m:num>
                                <m:den>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2</m:t>
                                      </m:r>
                                    </m:sub>
                                  </m:sSub>
                                </m:den>
                              </m:f>
                            </m:e>
                          </m:rad>
                        </m:e>
                      </m:d>
                      <m:r>
                        <a:rPr lang="en-US" sz="2500" i="1">
                          <a:latin typeface="Cambria Math" panose="02040503050406030204" pitchFamily="18" charset="0"/>
                        </a:rPr>
                        <m:t>+</m:t>
                      </m:r>
                      <m:sSub>
                        <m:sSubPr>
                          <m:ctrlPr>
                            <a:rPr lang="en-US" sz="2500" i="1">
                              <a:latin typeface="Cambria Math" panose="02040503050406030204" pitchFamily="18" charset="0"/>
                            </a:rPr>
                          </m:ctrlPr>
                        </m:sSubPr>
                        <m:e>
                          <m:r>
                            <a:rPr lang="en-US" sz="2500" i="1">
                              <a:latin typeface="Cambria Math" panose="02040503050406030204" pitchFamily="18" charset="0"/>
                            </a:rPr>
                            <m:t>𝑋</m:t>
                          </m:r>
                        </m:e>
                        <m:sub>
                          <m:r>
                            <a:rPr lang="en-US" sz="2500" i="1">
                              <a:latin typeface="Cambria Math" panose="02040503050406030204" pitchFamily="18" charset="0"/>
                            </a:rPr>
                            <m:t>1</m:t>
                          </m:r>
                        </m:sub>
                      </m:sSub>
                      <m:sSup>
                        <m:sSupPr>
                          <m:ctrlPr>
                            <a:rPr lang="en-US" sz="2500" i="1">
                              <a:latin typeface="Cambria Math" panose="02040503050406030204" pitchFamily="18" charset="0"/>
                            </a:rPr>
                          </m:ctrlPr>
                        </m:sSupPr>
                        <m:e>
                          <m:r>
                            <a:rPr lang="en-US" sz="2500" i="1">
                              <a:latin typeface="Cambria Math" panose="02040503050406030204" pitchFamily="18" charset="0"/>
                            </a:rPr>
                            <m:t>𝑒</m:t>
                          </m:r>
                        </m:e>
                        <m:sup>
                          <m:r>
                            <a:rPr lang="en-US" sz="2500" i="1">
                              <a:latin typeface="Cambria Math" panose="02040503050406030204" pitchFamily="18" charset="0"/>
                            </a:rPr>
                            <m:t>−</m:t>
                          </m:r>
                          <m:r>
                            <a:rPr lang="en-US" sz="2500" i="1">
                              <a:latin typeface="Cambria Math" panose="02040503050406030204" pitchFamily="18" charset="0"/>
                            </a:rPr>
                            <m:t>𝑟</m:t>
                          </m:r>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1</m:t>
                              </m:r>
                            </m:sub>
                          </m:sSub>
                        </m:sup>
                      </m:sSup>
                      <m:r>
                        <a:rPr lang="en-US" sz="2500" i="1">
                          <a:latin typeface="Cambria Math" panose="02040503050406030204" pitchFamily="18" charset="0"/>
                        </a:rPr>
                        <m:t>𝑁</m:t>
                      </m:r>
                      <m:d>
                        <m:dPr>
                          <m:ctrlPr>
                            <a:rPr lang="en-US" sz="2500" i="1">
                              <a:latin typeface="Cambria Math" panose="02040503050406030204" pitchFamily="18" charset="0"/>
                            </a:rPr>
                          </m:ctrlPr>
                        </m:dPr>
                        <m:e>
                          <m:sSub>
                            <m:sSubPr>
                              <m:ctrlPr>
                                <a:rPr lang="en-US" sz="2500" i="1">
                                  <a:latin typeface="Cambria Math" panose="02040503050406030204" pitchFamily="18" charset="0"/>
                                </a:rPr>
                              </m:ctrlPr>
                            </m:sSubPr>
                            <m:e>
                              <m:r>
                                <a:rPr lang="en-US" sz="2500" i="1">
                                  <a:latin typeface="Cambria Math" panose="02040503050406030204" pitchFamily="18" charset="0"/>
                                </a:rPr>
                                <m:t>𝑑</m:t>
                              </m:r>
                            </m:e>
                            <m:sub>
                              <m:r>
                                <a:rPr lang="en-US" sz="2500" i="1">
                                  <a:latin typeface="Cambria Math" panose="02040503050406030204" pitchFamily="18" charset="0"/>
                                </a:rPr>
                                <m:t>2</m:t>
                              </m:r>
                            </m:sub>
                          </m:sSub>
                        </m:e>
                      </m:d>
                    </m:oMath>
                  </m:oMathPara>
                </a14:m>
                <a:endParaRPr lang="en-US" sz="2500" dirty="0"/>
              </a:p>
              <a:p>
                <a:pPr marL="0" indent="0">
                  <a:buNone/>
                </a:pPr>
                <a:endParaRPr lang="en-US" dirty="0"/>
              </a:p>
              <a:p>
                <a:pPr marL="0" indent="0">
                  <a:buNone/>
                </a:pPr>
                <a:r>
                  <a:rPr lang="en-US" dirty="0"/>
                  <a:t>Let </a:t>
                </a:r>
                <a:r>
                  <a:rPr lang="en-US" i="1" dirty="0" err="1"/>
                  <a:t>c</a:t>
                </a:r>
                <a:r>
                  <a:rPr lang="en-US" i="1" baseline="-25000" dirty="0" err="1"/>
                  <a:t>t,call</a:t>
                </a:r>
                <a:r>
                  <a:rPr lang="en-US" i="1" dirty="0"/>
                  <a:t>, </a:t>
                </a:r>
                <a:r>
                  <a:rPr lang="en-US" i="1" dirty="0" err="1"/>
                  <a:t>p</a:t>
                </a:r>
                <a:r>
                  <a:rPr lang="en-US" i="1" baseline="-25000" dirty="0" err="1"/>
                  <a:t>t,call</a:t>
                </a:r>
                <a:r>
                  <a:rPr lang="en-US" i="1" dirty="0"/>
                  <a:t>, </a:t>
                </a:r>
                <a:r>
                  <a:rPr lang="en-US" i="1" dirty="0" err="1"/>
                  <a:t>c</a:t>
                </a:r>
                <a:r>
                  <a:rPr lang="en-US" i="1" baseline="-25000" dirty="0" err="1"/>
                  <a:t>t,put</a:t>
                </a:r>
                <a:r>
                  <a:rPr lang="en-US" i="1" dirty="0"/>
                  <a:t>, </a:t>
                </a:r>
                <a:r>
                  <a:rPr lang="en-US" dirty="0"/>
                  <a:t>and </a:t>
                </a:r>
                <a:r>
                  <a:rPr lang="en-US" i="1" dirty="0" err="1"/>
                  <a:t>p</a:t>
                </a:r>
                <a:r>
                  <a:rPr lang="en-US" i="1" baseline="-25000" dirty="0" err="1"/>
                  <a:t>t,put</a:t>
                </a:r>
                <a:r>
                  <a:rPr lang="en-US" dirty="0"/>
                  <a:t> denote the values of a call on a call, put on a call, call on a put, and put on a put at time</a:t>
                </a:r>
                <a:r>
                  <a:rPr lang="en-US" i="1" dirty="0"/>
                  <a:t> t,</a:t>
                </a:r>
                <a:r>
                  <a:rPr lang="en-US" dirty="0"/>
                  <a:t> respectively.</a:t>
                </a: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2" cstate="print"/>
                <a:stretch>
                  <a:fillRect l="-860" b="-1200"/>
                </a:stretch>
              </a:blipFill>
            </p:spPr>
            <p:txBody>
              <a:bodyPr/>
              <a:lstStyle/>
              <a:p>
                <a:r>
                  <a:rPr lang="en-US">
                    <a:noFill/>
                  </a:rPr>
                  <a:t> </a:t>
                </a:r>
              </a:p>
            </p:txBody>
          </p:sp>
        </mc:Fallback>
      </mc:AlternateContent>
    </p:spTree>
    <p:extLst>
      <p:ext uri="{BB962C8B-B14F-4D97-AF65-F5344CB8AC3E}">
        <p14:creationId xmlns:p14="http://schemas.microsoft.com/office/powerpoint/2010/main" val="3620564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Put-Call Parity For Compound Options </a:t>
            </a:r>
            <a:r>
              <a:rPr lang="en-US" sz="3600" b="1" dirty="0"/>
              <a:t>(Continued)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02335" y="1527048"/>
                <a:ext cx="11379201" cy="4706604"/>
              </a:xfrm>
            </p:spPr>
            <p:txBody>
              <a:bodyPr>
                <a:normAutofit fontScale="62500" lnSpcReduction="20000"/>
              </a:bodyPr>
              <a:lstStyle/>
              <a:p>
                <a:pPr marL="0" indent="0">
                  <a:buNone/>
                </a:pPr>
                <a:r>
                  <a:rPr lang="en-US" sz="3900" b="1" dirty="0"/>
                  <a:t>Present Value:</a:t>
                </a:r>
              </a:p>
              <a:p>
                <a:pPr marL="0" indent="0">
                  <a:buNone/>
                </a:pPr>
                <a:endParaRPr lang="en-US" sz="3900" dirty="0"/>
              </a:p>
              <a:p>
                <a:pPr marL="0" indent="0">
                  <a:buNone/>
                </a:pPr>
                <a14:m>
                  <m:oMathPara xmlns:m="http://schemas.openxmlformats.org/officeDocument/2006/math">
                    <m:oMathParaPr>
                      <m:jc m:val="centerGroup"/>
                    </m:oMathParaPr>
                    <m:oMath xmlns:m="http://schemas.openxmlformats.org/officeDocument/2006/math">
                      <m:sSub>
                        <m:sSubPr>
                          <m:ctrlPr>
                            <a:rPr lang="en-US" sz="4300" i="1" smtClean="0">
                              <a:latin typeface="Cambria Math" panose="02040503050406030204" pitchFamily="18" charset="0"/>
                            </a:rPr>
                          </m:ctrlPr>
                        </m:sSubPr>
                        <m:e>
                          <m:r>
                            <a:rPr lang="en-US" sz="4300" i="1">
                              <a:latin typeface="Cambria Math" panose="02040503050406030204" pitchFamily="18" charset="0"/>
                            </a:rPr>
                            <m:t>𝑐</m:t>
                          </m:r>
                        </m:e>
                        <m:sub>
                          <m:r>
                            <a:rPr lang="en-US" sz="4300" i="1">
                              <a:latin typeface="Cambria Math" panose="02040503050406030204" pitchFamily="18" charset="0"/>
                            </a:rPr>
                            <m:t>0,</m:t>
                          </m:r>
                          <m:r>
                            <a:rPr lang="en-US" sz="4300" i="1">
                              <a:latin typeface="Cambria Math" panose="02040503050406030204" pitchFamily="18" charset="0"/>
                            </a:rPr>
                            <m:t>𝑐𝑎𝑙𝑙</m:t>
                          </m:r>
                        </m:sub>
                      </m:sSub>
                      <m:sSub>
                        <m:sSubPr>
                          <m:ctrlPr>
                            <a:rPr lang="en-US" sz="4300" i="1" smtClean="0">
                              <a:latin typeface="Cambria Math" panose="02040503050406030204" pitchFamily="18" charset="0"/>
                            </a:rPr>
                          </m:ctrlPr>
                        </m:sSubPr>
                        <m:e>
                          <m:r>
                            <a:rPr lang="en-US" sz="4300" i="1">
                              <a:latin typeface="Cambria Math" panose="02040503050406030204" pitchFamily="18" charset="0"/>
                            </a:rPr>
                            <m:t>  −  </m:t>
                          </m:r>
                          <m:r>
                            <a:rPr lang="en-US" sz="4300" i="1">
                              <a:latin typeface="Cambria Math" panose="02040503050406030204" pitchFamily="18" charset="0"/>
                            </a:rPr>
                            <m:t>𝑝</m:t>
                          </m:r>
                        </m:e>
                        <m:sub>
                          <m:r>
                            <a:rPr lang="en-US" sz="4300" i="1">
                              <a:latin typeface="Cambria Math" panose="02040503050406030204" pitchFamily="18" charset="0"/>
                            </a:rPr>
                            <m:t>0,</m:t>
                          </m:r>
                          <m:r>
                            <a:rPr lang="en-US" sz="4300" i="1">
                              <a:latin typeface="Cambria Math" panose="02040503050406030204" pitchFamily="18" charset="0"/>
                            </a:rPr>
                            <m:t>𝑐𝑎𝑙𝑙</m:t>
                          </m:r>
                        </m:sub>
                      </m:sSub>
                      <m:r>
                        <a:rPr lang="en-US" sz="4300" i="1">
                          <a:latin typeface="Cambria Math" panose="02040503050406030204" pitchFamily="18" charset="0"/>
                        </a:rPr>
                        <m:t> </m:t>
                      </m:r>
                      <m:r>
                        <a:rPr lang="en-US" sz="4300" i="1" smtClean="0">
                          <a:latin typeface="Cambria Math" panose="02040503050406030204" pitchFamily="18" charset="0"/>
                        </a:rPr>
                        <m:t>  </m:t>
                      </m:r>
                      <m:sSub>
                        <m:sSubPr>
                          <m:ctrlPr>
                            <a:rPr lang="en-US" sz="4300" i="1" smtClean="0">
                              <a:latin typeface="Cambria Math" panose="02040503050406030204" pitchFamily="18" charset="0"/>
                            </a:rPr>
                          </m:ctrlPr>
                        </m:sSubPr>
                        <m:e>
                          <m:r>
                            <a:rPr lang="en-US" sz="4300" i="1">
                              <a:latin typeface="Cambria Math" panose="02040503050406030204" pitchFamily="18" charset="0"/>
                            </a:rPr>
                            <m:t>=</m:t>
                          </m:r>
                          <m:sSub>
                            <m:sSubPr>
                              <m:ctrlPr>
                                <a:rPr lang="en-US" sz="4300" i="1" smtClean="0">
                                  <a:latin typeface="Cambria Math" panose="02040503050406030204" pitchFamily="18" charset="0"/>
                                </a:rPr>
                              </m:ctrlPr>
                            </m:sSubPr>
                            <m:e>
                              <m:r>
                                <a:rPr lang="en-US" sz="4300" i="1">
                                  <a:latin typeface="Cambria Math" panose="02040503050406030204" pitchFamily="18" charset="0"/>
                                </a:rPr>
                                <m:t>   </m:t>
                              </m:r>
                              <m:r>
                                <a:rPr lang="en-US" sz="4300" b="0" i="1" smtClean="0">
                                  <a:latin typeface="Cambria Math" panose="02040503050406030204" pitchFamily="18" charset="0"/>
                                </a:rPr>
                                <m:t> </m:t>
                              </m:r>
                              <m:r>
                                <a:rPr lang="en-US" sz="4300" i="1">
                                  <a:latin typeface="Cambria Math" panose="02040503050406030204" pitchFamily="18" charset="0"/>
                                </a:rPr>
                                <m:t>𝑐</m:t>
                              </m:r>
                            </m:e>
                            <m:sub>
                              <m:r>
                                <a:rPr lang="en-US" sz="4300" i="1">
                                  <a:latin typeface="Cambria Math" panose="02040503050406030204" pitchFamily="18" charset="0"/>
                                </a:rPr>
                                <m:t>0,</m:t>
                              </m:r>
                              <m:r>
                                <a:rPr lang="en-US" sz="4300" i="1">
                                  <a:latin typeface="Cambria Math" panose="02040503050406030204" pitchFamily="18" charset="0"/>
                                </a:rPr>
                                <m:t>𝑝𝑢𝑡</m:t>
                              </m:r>
                            </m:sub>
                          </m:sSub>
                          <m:r>
                            <a:rPr lang="en-US" sz="4300" i="1">
                              <a:latin typeface="Cambria Math" panose="02040503050406030204" pitchFamily="18" charset="0"/>
                            </a:rPr>
                            <m:t> −  </m:t>
                          </m:r>
                          <m:r>
                            <a:rPr lang="en-US" sz="4300" i="1">
                              <a:latin typeface="Cambria Math" panose="02040503050406030204" pitchFamily="18" charset="0"/>
                            </a:rPr>
                            <m:t>𝑝</m:t>
                          </m:r>
                        </m:e>
                        <m:sub>
                          <m:r>
                            <a:rPr lang="en-US" sz="4300" i="1">
                              <a:latin typeface="Cambria Math" panose="02040503050406030204" pitchFamily="18" charset="0"/>
                            </a:rPr>
                            <m:t>0,</m:t>
                          </m:r>
                          <m:r>
                            <a:rPr lang="en-US" sz="4300" i="1">
                              <a:latin typeface="Cambria Math" panose="02040503050406030204" pitchFamily="18" charset="0"/>
                            </a:rPr>
                            <m:t>𝑝𝑢𝑡</m:t>
                          </m:r>
                        </m:sub>
                      </m:sSub>
                      <m:r>
                        <a:rPr lang="en-US" sz="4300" i="1" smtClean="0">
                          <a:latin typeface="Cambria Math" panose="02040503050406030204" pitchFamily="18" charset="0"/>
                        </a:rPr>
                        <m:t>+</m:t>
                      </m:r>
                      <m:sSub>
                        <m:sSubPr>
                          <m:ctrlPr>
                            <a:rPr lang="en-US" sz="4300" i="1" smtClean="0">
                              <a:latin typeface="Cambria Math" panose="02040503050406030204" pitchFamily="18" charset="0"/>
                            </a:rPr>
                          </m:ctrlPr>
                        </m:sSubPr>
                        <m:e>
                          <m:r>
                            <a:rPr lang="en-US" sz="4300" b="0" i="1" smtClean="0">
                              <a:latin typeface="Cambria Math" panose="02040503050406030204" pitchFamily="18" charset="0"/>
                            </a:rPr>
                            <m:t>  </m:t>
                          </m:r>
                          <m:r>
                            <a:rPr lang="en-US" sz="4300" i="1">
                              <a:latin typeface="Cambria Math" panose="02040503050406030204" pitchFamily="18" charset="0"/>
                            </a:rPr>
                            <m:t>𝑆</m:t>
                          </m:r>
                        </m:e>
                        <m:sub>
                          <m:r>
                            <a:rPr lang="en-US" sz="4300" i="1">
                              <a:latin typeface="Cambria Math" panose="02040503050406030204" pitchFamily="18" charset="0"/>
                            </a:rPr>
                            <m:t>0</m:t>
                          </m:r>
                        </m:sub>
                      </m:sSub>
                      <m:r>
                        <a:rPr lang="en-US" sz="4300" i="1" smtClean="0">
                          <a:latin typeface="Cambria Math" panose="02040503050406030204" pitchFamily="18" charset="0"/>
                        </a:rPr>
                        <m:t>−</m:t>
                      </m:r>
                      <m:sSub>
                        <m:sSubPr>
                          <m:ctrlPr>
                            <a:rPr lang="en-US" sz="4300" i="1" smtClean="0">
                              <a:latin typeface="Cambria Math" panose="02040503050406030204" pitchFamily="18" charset="0"/>
                            </a:rPr>
                          </m:ctrlPr>
                        </m:sSubPr>
                        <m:e>
                          <m:r>
                            <a:rPr lang="en-US" sz="4300" i="1">
                              <a:latin typeface="Cambria Math" panose="02040503050406030204" pitchFamily="18" charset="0"/>
                            </a:rPr>
                            <m:t>𝑋</m:t>
                          </m:r>
                        </m:e>
                        <m:sub>
                          <m:r>
                            <a:rPr lang="en-US" sz="4300" i="1">
                              <a:latin typeface="Cambria Math" panose="02040503050406030204" pitchFamily="18" charset="0"/>
                            </a:rPr>
                            <m:t>2</m:t>
                          </m:r>
                        </m:sub>
                      </m:sSub>
                      <m:sSup>
                        <m:sSupPr>
                          <m:ctrlPr>
                            <a:rPr lang="en-US" sz="4300" i="1" smtClean="0">
                              <a:latin typeface="Cambria Math" panose="02040503050406030204" pitchFamily="18" charset="0"/>
                            </a:rPr>
                          </m:ctrlPr>
                        </m:sSupPr>
                        <m:e>
                          <m:r>
                            <a:rPr lang="en-US" sz="4300" i="1">
                              <a:latin typeface="Cambria Math" panose="02040503050406030204" pitchFamily="18" charset="0"/>
                            </a:rPr>
                            <m:t>𝑒</m:t>
                          </m:r>
                        </m:e>
                        <m:sup>
                          <m:r>
                            <a:rPr lang="en-US" sz="4300" i="1">
                              <a:latin typeface="Cambria Math" panose="02040503050406030204" pitchFamily="18" charset="0"/>
                            </a:rPr>
                            <m:t>−</m:t>
                          </m:r>
                          <m:r>
                            <a:rPr lang="en-US" sz="4300" i="1">
                              <a:latin typeface="Cambria Math" panose="02040503050406030204" pitchFamily="18" charset="0"/>
                            </a:rPr>
                            <m:t>𝑟</m:t>
                          </m:r>
                          <m:sSub>
                            <m:sSubPr>
                              <m:ctrlPr>
                                <a:rPr lang="en-US" sz="4300" i="1">
                                  <a:latin typeface="Cambria Math" panose="02040503050406030204" pitchFamily="18" charset="0"/>
                                </a:rPr>
                              </m:ctrlPr>
                            </m:sSubPr>
                            <m:e>
                              <m:r>
                                <a:rPr lang="en-US" sz="4300" i="1">
                                  <a:latin typeface="Cambria Math" panose="02040503050406030204" pitchFamily="18" charset="0"/>
                                </a:rPr>
                                <m:t>𝑇</m:t>
                              </m:r>
                            </m:e>
                            <m:sub>
                              <m:r>
                                <a:rPr lang="en-US" sz="4300" i="1">
                                  <a:latin typeface="Cambria Math" panose="02040503050406030204" pitchFamily="18" charset="0"/>
                                </a:rPr>
                                <m:t>2</m:t>
                              </m:r>
                            </m:sub>
                          </m:sSub>
                        </m:sup>
                      </m:sSup>
                    </m:oMath>
                  </m:oMathPara>
                </a14:m>
                <a:endParaRPr lang="en-US" sz="4300" dirty="0"/>
              </a:p>
              <a:p>
                <a:pPr marL="0" indent="0">
                  <a:buNone/>
                </a:pPr>
                <a:endParaRPr lang="en-US" sz="3900" dirty="0"/>
              </a:p>
              <a:p>
                <a:pPr marL="0" indent="0">
                  <a:buNone/>
                </a:pPr>
                <a:r>
                  <a:rPr lang="en-US" sz="3900" b="1" dirty="0"/>
                  <a:t>Time </a:t>
                </a:r>
                <a:r>
                  <a:rPr lang="en-US" sz="3900" b="1" i="1" dirty="0"/>
                  <a:t>T</a:t>
                </a:r>
                <a:r>
                  <a:rPr lang="en-US" sz="3900" b="1" baseline="-25000" dirty="0"/>
                  <a:t>1</a:t>
                </a:r>
                <a:r>
                  <a:rPr lang="en-US" sz="3900" b="1" dirty="0"/>
                  <a:t> Value:</a:t>
                </a:r>
              </a:p>
              <a:p>
                <a:pPr marL="0" indent="0">
                  <a:buNone/>
                </a:pPr>
                <a:endParaRPr lang="en-US" sz="3400" b="1" dirty="0"/>
              </a:p>
              <a:p>
                <a:pPr marL="0" indent="0">
                  <a:buNone/>
                </a:pPr>
                <a:r>
                  <a:rPr lang="en-US" sz="3200" dirty="0"/>
                  <a:t>MAX[</a:t>
                </a:r>
                <a:r>
                  <a:rPr lang="en-US" sz="3200" i="1" dirty="0"/>
                  <a:t>c</a:t>
                </a:r>
                <a:r>
                  <a:rPr lang="en-US" sz="3200" baseline="-25000" dirty="0"/>
                  <a:t>u,T1</a:t>
                </a:r>
                <a:r>
                  <a:rPr lang="en-US" sz="3200" dirty="0"/>
                  <a:t> -</a:t>
                </a:r>
                <a:r>
                  <a:rPr lang="en-US" sz="3200" i="1" dirty="0"/>
                  <a:t>X</a:t>
                </a:r>
                <a:r>
                  <a:rPr lang="en-US" sz="3200" baseline="-25000" dirty="0"/>
                  <a:t>1</a:t>
                </a:r>
                <a:r>
                  <a:rPr lang="en-US" sz="3200" dirty="0"/>
                  <a:t>,0] - MAX[</a:t>
                </a:r>
                <a:r>
                  <a:rPr lang="en-US" sz="3200" i="1" dirty="0"/>
                  <a:t>X</a:t>
                </a:r>
                <a:r>
                  <a:rPr lang="en-US" sz="3200" baseline="-25000" dirty="0"/>
                  <a:t>1</a:t>
                </a:r>
                <a:r>
                  <a:rPr lang="en-US" sz="3200" dirty="0"/>
                  <a:t> - </a:t>
                </a:r>
                <a:r>
                  <a:rPr lang="en-US" sz="3200" i="1" dirty="0"/>
                  <a:t>c</a:t>
                </a:r>
                <a:r>
                  <a:rPr lang="en-US" sz="3200" baseline="-25000" dirty="0"/>
                  <a:t>u,T1</a:t>
                </a:r>
                <a:r>
                  <a:rPr lang="en-US" sz="3200" dirty="0"/>
                  <a:t>,0] = MAX[</a:t>
                </a:r>
                <a:r>
                  <a:rPr lang="en-US" sz="3200" i="1" dirty="0"/>
                  <a:t>p</a:t>
                </a:r>
                <a:r>
                  <a:rPr lang="en-US" sz="3200" baseline="-25000" dirty="0"/>
                  <a:t>u,T1</a:t>
                </a:r>
                <a:r>
                  <a:rPr lang="en-US" sz="3200" dirty="0"/>
                  <a:t> -</a:t>
                </a:r>
                <a:r>
                  <a:rPr lang="en-US" sz="3200" i="1" dirty="0"/>
                  <a:t>X</a:t>
                </a:r>
                <a:r>
                  <a:rPr lang="en-US" sz="3200" baseline="-25000" dirty="0"/>
                  <a:t>1</a:t>
                </a:r>
                <a:r>
                  <a:rPr lang="en-US" sz="3200" dirty="0"/>
                  <a:t>,0]-MAX[</a:t>
                </a:r>
                <a:r>
                  <a:rPr lang="en-US" sz="3200" i="1" dirty="0"/>
                  <a:t>X</a:t>
                </a:r>
                <a:r>
                  <a:rPr lang="en-US" sz="3200" baseline="-25000" dirty="0"/>
                  <a:t>1</a:t>
                </a:r>
                <a:r>
                  <a:rPr lang="en-US" sz="3200" dirty="0"/>
                  <a:t> - </a:t>
                </a:r>
                <a:r>
                  <a:rPr lang="en-US" sz="3200" i="1" dirty="0"/>
                  <a:t>p</a:t>
                </a:r>
                <a:r>
                  <a:rPr lang="en-US" sz="3200" baseline="-25000" dirty="0"/>
                  <a:t>u,T1</a:t>
                </a:r>
                <a:r>
                  <a:rPr lang="en-US" sz="3200" dirty="0"/>
                  <a:t>,0]</a:t>
                </a:r>
                <a14:m>
                  <m:oMath xmlns:m="http://schemas.openxmlformats.org/officeDocument/2006/math">
                    <m:r>
                      <a:rPr lang="en-US" sz="3200" i="1">
                        <a:latin typeface="Cambria Math" panose="02040503050406030204" pitchFamily="18" charset="0"/>
                      </a:rPr>
                      <m:t> + </m:t>
                    </m:r>
                    <m:sSub>
                      <m:sSubPr>
                        <m:ctrlPr>
                          <a:rPr lang="en-US" sz="3200" i="1">
                            <a:latin typeface="Cambria Math" panose="02040503050406030204" pitchFamily="18" charset="0"/>
                          </a:rPr>
                        </m:ctrlPr>
                      </m:sSubPr>
                      <m:e>
                        <m:r>
                          <a:rPr lang="en-US" sz="3200" i="1">
                            <a:latin typeface="Cambria Math" panose="02040503050406030204" pitchFamily="18" charset="0"/>
                          </a:rPr>
                          <m:t>𝑆</m:t>
                        </m:r>
                      </m:e>
                      <m:sub>
                        <m:r>
                          <a:rPr lang="en-US" sz="3200" i="1">
                            <a:latin typeface="Cambria Math" panose="02040503050406030204" pitchFamily="18" charset="0"/>
                          </a:rPr>
                          <m:t>0</m:t>
                        </m:r>
                      </m:sub>
                    </m:sSub>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𝑋</m:t>
                        </m:r>
                      </m:e>
                      <m:sub>
                        <m:r>
                          <a:rPr lang="en-US" sz="3200" i="1">
                            <a:latin typeface="Cambria Math" panose="02040503050406030204" pitchFamily="18" charset="0"/>
                          </a:rPr>
                          <m:t>2</m:t>
                        </m:r>
                      </m:sub>
                    </m:sSub>
                    <m:sSup>
                      <m:sSupPr>
                        <m:ctrlPr>
                          <a:rPr lang="en-US" sz="3200" i="1">
                            <a:latin typeface="Cambria Math" panose="02040503050406030204" pitchFamily="18" charset="0"/>
                          </a:rPr>
                        </m:ctrlPr>
                      </m:sSupPr>
                      <m:e>
                        <m:r>
                          <a:rPr lang="en-US" sz="3200" i="1">
                            <a:latin typeface="Cambria Math" panose="02040503050406030204" pitchFamily="18" charset="0"/>
                          </a:rPr>
                          <m:t>𝑒</m:t>
                        </m:r>
                      </m:e>
                      <m:sup>
                        <m:r>
                          <a:rPr lang="en-US" sz="3200" i="1">
                            <a:latin typeface="Cambria Math" panose="02040503050406030204" pitchFamily="18" charset="0"/>
                          </a:rPr>
                          <m:t>−</m:t>
                        </m:r>
                        <m:r>
                          <a:rPr lang="en-US" sz="3200" i="1">
                            <a:latin typeface="Cambria Math" panose="02040503050406030204" pitchFamily="18" charset="0"/>
                          </a:rPr>
                          <m:t>𝑟</m:t>
                        </m:r>
                        <m:sSub>
                          <m:sSubPr>
                            <m:ctrlPr>
                              <a:rPr lang="en-US" sz="3200" i="1">
                                <a:latin typeface="Cambria Math" panose="02040503050406030204" pitchFamily="18" charset="0"/>
                              </a:rPr>
                            </m:ctrlPr>
                          </m:sSubPr>
                          <m:e>
                            <m:r>
                              <a:rPr lang="en-US" sz="3200" i="1">
                                <a:latin typeface="Cambria Math" panose="02040503050406030204" pitchFamily="18" charset="0"/>
                              </a:rPr>
                              <m:t>𝑇</m:t>
                            </m:r>
                          </m:e>
                          <m:sub>
                            <m:r>
                              <a:rPr lang="en-US" sz="3200" i="1">
                                <a:latin typeface="Cambria Math" panose="02040503050406030204" pitchFamily="18" charset="0"/>
                              </a:rPr>
                              <m:t>2</m:t>
                            </m:r>
                          </m:sub>
                        </m:sSub>
                      </m:sup>
                    </m:sSup>
                  </m:oMath>
                </a14:m>
                <a:r>
                  <a:rPr lang="en-US" sz="3400" i="1" dirty="0"/>
                  <a:t>                     </a:t>
                </a:r>
              </a:p>
              <a:p>
                <a:pPr marL="0" indent="0">
                  <a:buNone/>
                </a:pPr>
                <a:r>
                  <a:rPr lang="en-US" sz="3400" i="1" dirty="0"/>
                  <a:t> </a:t>
                </a:r>
              </a:p>
              <a:p>
                <a:pPr marL="0" indent="0">
                  <a:buNone/>
                </a:pPr>
                <a:r>
                  <a:rPr lang="en-US" sz="3400" i="1" dirty="0"/>
                  <a:t>			c</a:t>
                </a:r>
                <a:r>
                  <a:rPr lang="en-US" sz="3400" baseline="-25000" dirty="0"/>
                  <a:t>u,T1</a:t>
                </a:r>
                <a:r>
                  <a:rPr lang="en-US" sz="3400" dirty="0"/>
                  <a:t> -</a:t>
                </a:r>
                <a:r>
                  <a:rPr lang="en-US" sz="3400" i="1" dirty="0"/>
                  <a:t>X</a:t>
                </a:r>
                <a:r>
                  <a:rPr lang="en-US" sz="3400" baseline="-25000" dirty="0"/>
                  <a:t>1</a:t>
                </a:r>
                <a:r>
                  <a:rPr lang="en-US" sz="3400" dirty="0"/>
                  <a:t>       =      </a:t>
                </a:r>
                <a:r>
                  <a:rPr lang="en-US" sz="3400" i="1" dirty="0"/>
                  <a:t>p</a:t>
                </a:r>
                <a:r>
                  <a:rPr lang="en-US" sz="3400" baseline="-25000" dirty="0"/>
                  <a:t>u,T1</a:t>
                </a:r>
                <a:r>
                  <a:rPr lang="en-US" sz="3400" dirty="0"/>
                  <a:t> -</a:t>
                </a:r>
                <a:r>
                  <a:rPr lang="en-US" sz="3400" i="1" dirty="0"/>
                  <a:t>X</a:t>
                </a:r>
                <a:r>
                  <a:rPr lang="en-US" sz="3400" baseline="-25000" dirty="0"/>
                  <a:t>1         </a:t>
                </a:r>
                <a14:m>
                  <m:oMath xmlns:m="http://schemas.openxmlformats.org/officeDocument/2006/math">
                    <m:r>
                      <a:rPr lang="en-US" sz="3400" i="1">
                        <a:latin typeface="Cambria Math" panose="02040503050406030204" pitchFamily="18" charset="0"/>
                      </a:rPr>
                      <m:t>+ </m:t>
                    </m:r>
                    <m:sSub>
                      <m:sSubPr>
                        <m:ctrlPr>
                          <a:rPr lang="en-US" sz="3400" i="1">
                            <a:latin typeface="Cambria Math" panose="02040503050406030204" pitchFamily="18" charset="0"/>
                          </a:rPr>
                        </m:ctrlPr>
                      </m:sSubPr>
                      <m:e>
                        <m:r>
                          <a:rPr lang="en-US" sz="3400" i="1">
                            <a:latin typeface="Cambria Math" panose="02040503050406030204" pitchFamily="18" charset="0"/>
                          </a:rPr>
                          <m:t>𝑆</m:t>
                        </m:r>
                      </m:e>
                      <m:sub>
                        <m:r>
                          <a:rPr lang="en-US" sz="3400" i="1">
                            <a:latin typeface="Cambria Math" panose="02040503050406030204" pitchFamily="18" charset="0"/>
                          </a:rPr>
                          <m:t>0</m:t>
                        </m:r>
                      </m:sub>
                    </m:sSub>
                    <m:r>
                      <a:rPr lang="en-US" sz="3400" i="1">
                        <a:latin typeface="Cambria Math" panose="02040503050406030204" pitchFamily="18" charset="0"/>
                      </a:rPr>
                      <m:t>−</m:t>
                    </m:r>
                    <m:sSub>
                      <m:sSubPr>
                        <m:ctrlPr>
                          <a:rPr lang="en-US" sz="3400" i="1">
                            <a:latin typeface="Cambria Math" panose="02040503050406030204" pitchFamily="18" charset="0"/>
                          </a:rPr>
                        </m:ctrlPr>
                      </m:sSubPr>
                      <m:e>
                        <m:r>
                          <a:rPr lang="en-US" sz="3400" i="1">
                            <a:latin typeface="Cambria Math" panose="02040503050406030204" pitchFamily="18" charset="0"/>
                          </a:rPr>
                          <m:t>𝑋</m:t>
                        </m:r>
                      </m:e>
                      <m:sub>
                        <m:r>
                          <a:rPr lang="en-US" sz="3400" i="1">
                            <a:latin typeface="Cambria Math" panose="02040503050406030204" pitchFamily="18" charset="0"/>
                          </a:rPr>
                          <m:t>2</m:t>
                        </m:r>
                      </m:sub>
                    </m:sSub>
                    <m:sSup>
                      <m:sSupPr>
                        <m:ctrlPr>
                          <a:rPr lang="en-US" sz="3400" i="1">
                            <a:latin typeface="Cambria Math" panose="02040503050406030204" pitchFamily="18" charset="0"/>
                          </a:rPr>
                        </m:ctrlPr>
                      </m:sSupPr>
                      <m:e>
                        <m:r>
                          <a:rPr lang="en-US" sz="3400" i="1">
                            <a:latin typeface="Cambria Math" panose="02040503050406030204" pitchFamily="18" charset="0"/>
                          </a:rPr>
                          <m:t>𝑒</m:t>
                        </m:r>
                      </m:e>
                      <m:sup>
                        <m:r>
                          <a:rPr lang="en-US" sz="3400" i="1">
                            <a:latin typeface="Cambria Math" panose="02040503050406030204" pitchFamily="18" charset="0"/>
                          </a:rPr>
                          <m:t>−</m:t>
                        </m:r>
                        <m:r>
                          <a:rPr lang="en-US" sz="3400" i="1">
                            <a:latin typeface="Cambria Math" panose="02040503050406030204" pitchFamily="18" charset="0"/>
                          </a:rPr>
                          <m:t>𝑟</m:t>
                        </m:r>
                        <m:sSub>
                          <m:sSubPr>
                            <m:ctrlPr>
                              <a:rPr lang="en-US" sz="3400" i="1">
                                <a:latin typeface="Cambria Math" panose="02040503050406030204" pitchFamily="18" charset="0"/>
                              </a:rPr>
                            </m:ctrlPr>
                          </m:sSubPr>
                          <m:e>
                            <m:r>
                              <a:rPr lang="en-US" sz="3400" i="1">
                                <a:latin typeface="Cambria Math" panose="02040503050406030204" pitchFamily="18" charset="0"/>
                              </a:rPr>
                              <m:t>𝑇</m:t>
                            </m:r>
                          </m:e>
                          <m:sub>
                            <m:r>
                              <a:rPr lang="en-US" sz="3400" i="1">
                                <a:latin typeface="Cambria Math" panose="02040503050406030204" pitchFamily="18" charset="0"/>
                              </a:rPr>
                              <m:t>2</m:t>
                            </m:r>
                          </m:sub>
                        </m:sSub>
                      </m:sup>
                    </m:sSup>
                  </m:oMath>
                </a14:m>
                <a:endParaRPr lang="en-US" sz="3400"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402335" y="1527048"/>
                <a:ext cx="11379201" cy="4706604"/>
              </a:xfrm>
              <a:blipFill rotWithShape="0">
                <a:blip r:embed="rId2" cstate="print"/>
                <a:stretch>
                  <a:fillRect l="-803" t="-2591"/>
                </a:stretch>
              </a:blipFill>
            </p:spPr>
            <p:txBody>
              <a:bodyPr/>
              <a:lstStyle/>
              <a:p>
                <a:r>
                  <a:rPr lang="en-US">
                    <a:noFill/>
                  </a:rPr>
                  <a:t> </a:t>
                </a:r>
              </a:p>
            </p:txBody>
          </p:sp>
        </mc:Fallback>
      </mc:AlternateContent>
      <p:sp>
        <p:nvSpPr>
          <p:cNvPr id="4" name="Rectangle 3"/>
          <p:cNvSpPr/>
          <p:nvPr/>
        </p:nvSpPr>
        <p:spPr>
          <a:xfrm>
            <a:off x="530941" y="5374058"/>
            <a:ext cx="10559845" cy="646331"/>
          </a:xfrm>
          <a:prstGeom prst="rect">
            <a:avLst/>
          </a:prstGeom>
        </p:spPr>
        <p:txBody>
          <a:bodyPr wrap="square">
            <a:spAutoFit/>
          </a:bodyPr>
          <a:lstStyle/>
          <a:p>
            <a:r>
              <a:rPr lang="en-US" dirty="0"/>
              <a:t>Where </a:t>
            </a:r>
            <a:r>
              <a:rPr lang="en-US" i="1" dirty="0" err="1"/>
              <a:t>c</a:t>
            </a:r>
            <a:r>
              <a:rPr lang="en-US" i="1" baseline="-25000" dirty="0" err="1"/>
              <a:t>t,call</a:t>
            </a:r>
            <a:r>
              <a:rPr lang="en-US" i="1" dirty="0"/>
              <a:t>, </a:t>
            </a:r>
            <a:r>
              <a:rPr lang="en-US" i="1" dirty="0" err="1"/>
              <a:t>p</a:t>
            </a:r>
            <a:r>
              <a:rPr lang="en-US" i="1" baseline="-25000" dirty="0" err="1"/>
              <a:t>t,call</a:t>
            </a:r>
            <a:r>
              <a:rPr lang="en-US" i="1" dirty="0"/>
              <a:t>, </a:t>
            </a:r>
            <a:r>
              <a:rPr lang="en-US" i="1" dirty="0" err="1"/>
              <a:t>c</a:t>
            </a:r>
            <a:r>
              <a:rPr lang="en-US" i="1" baseline="-25000" dirty="0" err="1"/>
              <a:t>t,put</a:t>
            </a:r>
            <a:r>
              <a:rPr lang="en-US" i="1" dirty="0"/>
              <a:t>, </a:t>
            </a:r>
            <a:r>
              <a:rPr lang="en-US" dirty="0"/>
              <a:t>and </a:t>
            </a:r>
            <a:r>
              <a:rPr lang="en-US" i="1" dirty="0" err="1"/>
              <a:t>p</a:t>
            </a:r>
            <a:r>
              <a:rPr lang="en-US" i="1" baseline="-25000" dirty="0" err="1"/>
              <a:t>t,put</a:t>
            </a:r>
            <a:r>
              <a:rPr lang="en-US" dirty="0"/>
              <a:t> denote the values of a call on a call, put on a call, call on a put, and put on a put at time</a:t>
            </a:r>
            <a:r>
              <a:rPr lang="en-US" i="1" dirty="0"/>
              <a:t> t,</a:t>
            </a:r>
            <a:r>
              <a:rPr lang="en-US" dirty="0"/>
              <a:t> respectively.</a:t>
            </a:r>
          </a:p>
        </p:txBody>
      </p:sp>
    </p:spTree>
    <p:extLst>
      <p:ext uri="{BB962C8B-B14F-4D97-AF65-F5344CB8AC3E}">
        <p14:creationId xmlns:p14="http://schemas.microsoft.com/office/powerpoint/2010/main" val="764960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B. Changing the Pricing </a:t>
            </a:r>
            <a:r>
              <a:rPr lang="en-US" sz="4000" b="1" dirty="0" err="1"/>
              <a:t>Numeraire</a:t>
            </a:r>
            <a:endParaRPr lang="en-US" sz="4000" b="1" dirty="0"/>
          </a:p>
        </p:txBody>
      </p:sp>
      <p:sp>
        <p:nvSpPr>
          <p:cNvPr id="3" name="Content Placeholder 2"/>
          <p:cNvSpPr>
            <a:spLocks noGrp="1"/>
          </p:cNvSpPr>
          <p:nvPr>
            <p:ph sz="quarter" idx="1"/>
          </p:nvPr>
        </p:nvSpPr>
        <p:spPr/>
        <p:txBody>
          <a:bodyPr/>
          <a:lstStyle/>
          <a:p>
            <a:r>
              <a:rPr lang="en-US" dirty="0"/>
              <a:t>Suppose you were interested in evaluating an option to exchange one commodity or instrument for another.</a:t>
            </a:r>
          </a:p>
          <a:p>
            <a:r>
              <a:rPr lang="en-US" dirty="0"/>
              <a:t>Exchange options can be evaluated by simply changing the </a:t>
            </a:r>
            <a:r>
              <a:rPr lang="en-US" dirty="0" err="1"/>
              <a:t>Numeraire</a:t>
            </a:r>
            <a:r>
              <a:rPr lang="en-US" dirty="0"/>
              <a:t>:</a:t>
            </a:r>
          </a:p>
        </p:txBody>
      </p:sp>
      <p:sp>
        <p:nvSpPr>
          <p:cNvPr id="66562"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656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83772" y="3020786"/>
            <a:ext cx="9429750" cy="571500"/>
          </a:xfrm>
          <a:prstGeom prst="rect">
            <a:avLst/>
          </a:prstGeom>
          <a:noFill/>
        </p:spPr>
      </p:pic>
      <p:sp>
        <p:nvSpPr>
          <p:cNvPr id="66563" name="Rectangle 3"/>
          <p:cNvSpPr>
            <a:spLocks noChangeArrowheads="1"/>
          </p:cNvSpPr>
          <p:nvPr/>
        </p:nvSpPr>
        <p:spPr bwMode="auto">
          <a:xfrm>
            <a:off x="0" y="6667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66565" name="Rectangle 5"/>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656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661557" y="3935185"/>
            <a:ext cx="5370958" cy="1045028"/>
          </a:xfrm>
          <a:prstGeom prst="rect">
            <a:avLst/>
          </a:prstGeom>
          <a:noFill/>
        </p:spPr>
      </p:pic>
      <p:sp>
        <p:nvSpPr>
          <p:cNvPr id="66566" name="Rectangle 6"/>
          <p:cNvSpPr>
            <a:spLocks noChangeArrowheads="1"/>
          </p:cNvSpPr>
          <p:nvPr/>
        </p:nvSpPr>
        <p:spPr bwMode="auto">
          <a:xfrm>
            <a:off x="0" y="866775"/>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Black-Scholes for the Exchange Call</a:t>
            </a:r>
          </a:p>
        </p:txBody>
      </p:sp>
      <p:sp>
        <p:nvSpPr>
          <p:cNvPr id="3" name="Content Placeholder 2"/>
          <p:cNvSpPr>
            <a:spLocks noGrp="1"/>
          </p:cNvSpPr>
          <p:nvPr>
            <p:ph sz="quarter" idx="1"/>
          </p:nvPr>
        </p:nvSpPr>
        <p:spPr/>
        <p:txBody>
          <a:bodyPr/>
          <a:lstStyle/>
          <a:p>
            <a:r>
              <a:rPr lang="en-US" dirty="0"/>
              <a:t>the value of a single exchange call (</a:t>
            </a:r>
            <a:r>
              <a:rPr lang="en-US" i="1" dirty="0"/>
              <a:t>c</a:t>
            </a:r>
            <a:r>
              <a:rPr lang="en-US" baseline="-25000" dirty="0"/>
              <a:t>0</a:t>
            </a:r>
            <a:r>
              <a:rPr lang="en-US" dirty="0"/>
              <a:t>) as follows:</a:t>
            </a:r>
          </a:p>
        </p:txBody>
      </p:sp>
      <p:graphicFrame>
        <p:nvGraphicFramePr>
          <p:cNvPr id="112642" name="Object 2"/>
          <p:cNvGraphicFramePr>
            <a:graphicFrameLocks noChangeAspect="1"/>
          </p:cNvGraphicFramePr>
          <p:nvPr/>
        </p:nvGraphicFramePr>
        <p:xfrm>
          <a:off x="2121807" y="2256518"/>
          <a:ext cx="17227634" cy="633639"/>
        </p:xfrm>
        <a:graphic>
          <a:graphicData uri="http://schemas.openxmlformats.org/presentationml/2006/ole">
            <mc:AlternateContent xmlns:mc="http://schemas.openxmlformats.org/markup-compatibility/2006">
              <mc:Choice xmlns:v="urn:schemas-microsoft-com:vml" Requires="v">
                <p:oleObj spid="_x0000_s112642" name="Document" r:id="rId2" imgW="5956042" imgH="218466" progId="Word.Document.12">
                  <p:embed/>
                </p:oleObj>
              </mc:Choice>
              <mc:Fallback>
                <p:oleObj name="Document" r:id="rId2" imgW="5956042" imgH="218466" progId="Word.Document.12">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1807" y="2256518"/>
                        <a:ext cx="17227634" cy="633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644"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112643" name="Object 3"/>
          <p:cNvGraphicFramePr>
            <a:graphicFrameLocks noChangeAspect="1"/>
          </p:cNvGraphicFramePr>
          <p:nvPr/>
        </p:nvGraphicFramePr>
        <p:xfrm>
          <a:off x="3526971" y="2939142"/>
          <a:ext cx="3412672" cy="1753085"/>
        </p:xfrm>
        <a:graphic>
          <a:graphicData uri="http://schemas.openxmlformats.org/presentationml/2006/ole">
            <mc:AlternateContent xmlns:mc="http://schemas.openxmlformats.org/markup-compatibility/2006">
              <mc:Choice xmlns:v="urn:schemas-microsoft-com:vml" Requires="v">
                <p:oleObj spid="_x0000_s112643" r:id="rId4" imgW="1384300" imgH="698500" progId="">
                  <p:embed/>
                </p:oleObj>
              </mc:Choice>
              <mc:Fallback>
                <p:oleObj r:id="rId4" imgW="1384300" imgH="698500" progId="">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26971" y="2939142"/>
                        <a:ext cx="3412672" cy="17530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646"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112645" name="Object 5"/>
          <p:cNvGraphicFramePr>
            <a:graphicFrameLocks noChangeAspect="1"/>
          </p:cNvGraphicFramePr>
          <p:nvPr/>
        </p:nvGraphicFramePr>
        <p:xfrm>
          <a:off x="2570913" y="4882243"/>
          <a:ext cx="5643689" cy="1191986"/>
        </p:xfrm>
        <a:graphic>
          <a:graphicData uri="http://schemas.openxmlformats.org/presentationml/2006/ole">
            <mc:AlternateContent xmlns:mc="http://schemas.openxmlformats.org/markup-compatibility/2006">
              <mc:Choice xmlns:v="urn:schemas-microsoft-com:vml" Requires="v">
                <p:oleObj spid="_x0000_s112645" r:id="rId6" imgW="2159000" imgH="508000" progId="">
                  <p:embed/>
                </p:oleObj>
              </mc:Choice>
              <mc:Fallback>
                <p:oleObj r:id="rId6" imgW="2159000" imgH="508000" progId="">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70913" y="4882243"/>
                        <a:ext cx="5643689" cy="11919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647" name="Rectangle 7"/>
          <p:cNvSpPr>
            <a:spLocks noChangeArrowheads="1"/>
          </p:cNvSpPr>
          <p:nvPr/>
        </p:nvSpPr>
        <p:spPr bwMode="auto">
          <a:xfrm>
            <a:off x="0" y="4667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chemeClr val="tx1"/>
                </a:solidFill>
                <a:effectLst/>
                <a:latin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Beyond Plain Vanilla Options On Stock</a:t>
            </a:r>
            <a:endParaRPr lang="en-US" dirty="0"/>
          </a:p>
        </p:txBody>
      </p:sp>
      <p:sp>
        <p:nvSpPr>
          <p:cNvPr id="3" name="Content Placeholder 2"/>
          <p:cNvSpPr>
            <a:spLocks noGrp="1"/>
          </p:cNvSpPr>
          <p:nvPr>
            <p:ph sz="quarter" idx="1"/>
          </p:nvPr>
        </p:nvSpPr>
        <p:spPr/>
        <p:txBody>
          <a:bodyPr/>
          <a:lstStyle/>
          <a:p>
            <a:r>
              <a:rPr lang="en-US" dirty="0"/>
              <a:t>Exchange Options: Provide for the exchange of one asset for another</a:t>
            </a:r>
          </a:p>
          <a:p>
            <a:endParaRPr lang="en-US" dirty="0"/>
          </a:p>
          <a:p>
            <a:r>
              <a:rPr lang="en-US" dirty="0"/>
              <a:t>Currency Options: A specific type of exchange option that provides for the exchange of one currency for another</a:t>
            </a:r>
          </a:p>
        </p:txBody>
      </p:sp>
    </p:spTree>
    <p:extLst>
      <p:ext uri="{BB962C8B-B14F-4D97-AF65-F5344CB8AC3E}">
        <p14:creationId xmlns:p14="http://schemas.microsoft.com/office/powerpoint/2010/main" val="3455606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a:t>C. Exchange Options</a:t>
            </a:r>
          </a:p>
        </p:txBody>
      </p:sp>
      <p:sp>
        <p:nvSpPr>
          <p:cNvPr id="3" name="Content Placeholder 2"/>
          <p:cNvSpPr>
            <a:spLocks noGrp="1"/>
          </p:cNvSpPr>
          <p:nvPr>
            <p:ph sz="quarter" idx="1"/>
          </p:nvPr>
        </p:nvSpPr>
        <p:spPr/>
        <p:txBody>
          <a:bodyPr/>
          <a:lstStyle/>
          <a:p>
            <a:r>
              <a:rPr lang="en-US" dirty="0"/>
              <a:t>An obvious and important application for the application of the </a:t>
            </a:r>
            <a:r>
              <a:rPr lang="en-US" dirty="0" err="1"/>
              <a:t>numeraire</a:t>
            </a:r>
            <a:r>
              <a:rPr lang="en-US" dirty="0"/>
              <a:t> change is to the valuation of exchange (currency, FX) options.</a:t>
            </a:r>
          </a:p>
          <a:p>
            <a:r>
              <a:rPr lang="en-US" dirty="0"/>
              <a:t>Suppose that two currencies prices follow geometric Brownian motion processes as follows:</a:t>
            </a:r>
          </a:p>
        </p:txBody>
      </p:sp>
      <p:sp>
        <p:nvSpPr>
          <p:cNvPr id="97282"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728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92285" y="3641272"/>
            <a:ext cx="3007314" cy="865414"/>
          </a:xfrm>
          <a:prstGeom prst="rect">
            <a:avLst/>
          </a:prstGeom>
          <a:noFill/>
        </p:spPr>
      </p:pic>
      <p:sp>
        <p:nvSpPr>
          <p:cNvPr id="97283" name="Rectangle 3"/>
          <p:cNvSpPr>
            <a:spLocks noChangeArrowheads="1"/>
          </p:cNvSpPr>
          <p:nvPr/>
        </p:nvSpPr>
        <p:spPr bwMode="auto">
          <a:xfrm>
            <a:off x="0" y="8382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7285" name="Rectangle 5"/>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728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608614" y="4620986"/>
            <a:ext cx="2935469" cy="832757"/>
          </a:xfrm>
          <a:prstGeom prst="rect">
            <a:avLst/>
          </a:prstGeom>
          <a:noFill/>
        </p:spPr>
      </p:pic>
      <p:sp>
        <p:nvSpPr>
          <p:cNvPr id="97286" name="Rectangle 6"/>
          <p:cNvSpPr>
            <a:spLocks noChangeArrowheads="1"/>
          </p:cNvSpPr>
          <p:nvPr/>
        </p:nvSpPr>
        <p:spPr bwMode="auto">
          <a:xfrm>
            <a:off x="0" y="8382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7288" name="Rectangle 8"/>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7287"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694214" y="5453744"/>
            <a:ext cx="7903016" cy="718456"/>
          </a:xfrm>
          <a:prstGeom prst="rect">
            <a:avLst/>
          </a:prstGeom>
          <a:noFill/>
        </p:spPr>
      </p:pic>
      <p:sp>
        <p:nvSpPr>
          <p:cNvPr id="97289" name="Rectangle 9"/>
          <p:cNvSpPr>
            <a:spLocks noChangeArrowheads="1"/>
          </p:cNvSpPr>
          <p:nvPr/>
        </p:nvSpPr>
        <p:spPr bwMode="auto">
          <a:xfrm>
            <a:off x="0" y="7715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a:t>A. Compound Options</a:t>
            </a:r>
            <a:endParaRPr lang="en-US" sz="4400" dirty="0"/>
          </a:p>
        </p:txBody>
      </p:sp>
      <p:sp>
        <p:nvSpPr>
          <p:cNvPr id="3" name="Content Placeholder 2"/>
          <p:cNvSpPr>
            <a:spLocks noGrp="1"/>
          </p:cNvSpPr>
          <p:nvPr>
            <p:ph sz="quarter" idx="1"/>
          </p:nvPr>
        </p:nvSpPr>
        <p:spPr>
          <a:xfrm>
            <a:off x="316337" y="1527047"/>
            <a:ext cx="11465199" cy="4834423"/>
          </a:xfrm>
        </p:spPr>
        <p:txBody>
          <a:bodyPr>
            <a:normAutofit fontScale="92500"/>
          </a:bodyPr>
          <a:lstStyle/>
          <a:p>
            <a:pPr marL="0" indent="0"/>
            <a:r>
              <a:rPr lang="en-US" sz="3400" dirty="0"/>
              <a:t>A compound option is simply an option on an option. </a:t>
            </a:r>
          </a:p>
          <a:p>
            <a:pPr marL="0" indent="0"/>
            <a:r>
              <a:rPr lang="en-US" sz="3400" dirty="0"/>
              <a:t>A compound option has two (or more) exercise prices and two (or more) expiration dates:</a:t>
            </a:r>
          </a:p>
          <a:p>
            <a:pPr marL="274320" lvl="1" indent="0"/>
            <a:r>
              <a:rPr lang="en-US" sz="2400" dirty="0">
                <a:solidFill>
                  <a:schemeClr val="tx1"/>
                </a:solidFill>
              </a:rPr>
              <a:t>(</a:t>
            </a:r>
            <a:r>
              <a:rPr lang="en-US" sz="2400" i="1" dirty="0">
                <a:solidFill>
                  <a:schemeClr val="tx1"/>
                </a:solidFill>
              </a:rPr>
              <a:t>X</a:t>
            </a:r>
            <a:r>
              <a:rPr lang="en-US" sz="2400" baseline="-25000" dirty="0">
                <a:solidFill>
                  <a:schemeClr val="tx1"/>
                </a:solidFill>
              </a:rPr>
              <a:t>1</a:t>
            </a:r>
            <a:r>
              <a:rPr lang="en-US" sz="2400" dirty="0">
                <a:solidFill>
                  <a:schemeClr val="tx1"/>
                </a:solidFill>
              </a:rPr>
              <a:t>, </a:t>
            </a:r>
            <a:r>
              <a:rPr lang="en-US" sz="2400" i="1" dirty="0">
                <a:solidFill>
                  <a:schemeClr val="tx1"/>
                </a:solidFill>
              </a:rPr>
              <a:t>T</a:t>
            </a:r>
            <a:r>
              <a:rPr lang="en-US" sz="2400" baseline="-25000" dirty="0">
                <a:solidFill>
                  <a:schemeClr val="tx1"/>
                </a:solidFill>
              </a:rPr>
              <a:t>1</a:t>
            </a:r>
            <a:r>
              <a:rPr lang="en-US" sz="2400" dirty="0">
                <a:solidFill>
                  <a:schemeClr val="tx1"/>
                </a:solidFill>
              </a:rPr>
              <a:t>) that applies to the right to buy or sell the underlying option</a:t>
            </a:r>
          </a:p>
          <a:p>
            <a:pPr marL="274320" lvl="1" indent="0"/>
            <a:r>
              <a:rPr lang="en-US" sz="2400" dirty="0">
                <a:solidFill>
                  <a:schemeClr val="tx1"/>
                </a:solidFill>
              </a:rPr>
              <a:t>(</a:t>
            </a:r>
            <a:r>
              <a:rPr lang="en-US" sz="2400" i="1" dirty="0">
                <a:solidFill>
                  <a:schemeClr val="tx1"/>
                </a:solidFill>
              </a:rPr>
              <a:t>X</a:t>
            </a:r>
            <a:r>
              <a:rPr lang="en-US" sz="2400" baseline="-25000" dirty="0">
                <a:solidFill>
                  <a:schemeClr val="tx1"/>
                </a:solidFill>
              </a:rPr>
              <a:t>2</a:t>
            </a:r>
            <a:r>
              <a:rPr lang="en-US" sz="2400" dirty="0">
                <a:solidFill>
                  <a:schemeClr val="tx1"/>
                </a:solidFill>
              </a:rPr>
              <a:t>, </a:t>
            </a:r>
            <a:r>
              <a:rPr lang="en-US" sz="2400" i="1" dirty="0">
                <a:solidFill>
                  <a:schemeClr val="tx1"/>
                </a:solidFill>
              </a:rPr>
              <a:t>T</a:t>
            </a:r>
            <a:r>
              <a:rPr lang="en-US" sz="2400" baseline="-25000" dirty="0">
                <a:solidFill>
                  <a:schemeClr val="tx1"/>
                </a:solidFill>
              </a:rPr>
              <a:t>2</a:t>
            </a:r>
            <a:r>
              <a:rPr lang="en-US" sz="2400" dirty="0">
                <a:solidFill>
                  <a:schemeClr val="tx1"/>
                </a:solidFill>
              </a:rPr>
              <a:t>) that applies to buying or selling the underlying security </a:t>
            </a:r>
            <a:r>
              <a:rPr lang="en-US" sz="2900" dirty="0">
                <a:solidFill>
                  <a:schemeClr val="tx1"/>
                </a:solidFill>
              </a:rPr>
              <a:t>with </a:t>
            </a:r>
            <a:r>
              <a:rPr lang="en-US" sz="2600" i="1" dirty="0">
                <a:solidFill>
                  <a:schemeClr val="tx1"/>
                </a:solidFill>
              </a:rPr>
              <a:t>T</a:t>
            </a:r>
            <a:r>
              <a:rPr lang="en-US" sz="2600" i="1" baseline="-25000" dirty="0">
                <a:solidFill>
                  <a:schemeClr val="tx1"/>
                </a:solidFill>
              </a:rPr>
              <a:t>1</a:t>
            </a:r>
            <a:r>
              <a:rPr lang="en-US" sz="2600" i="1" dirty="0">
                <a:solidFill>
                  <a:schemeClr val="tx1"/>
                </a:solidFill>
              </a:rPr>
              <a:t> &lt; T</a:t>
            </a:r>
            <a:r>
              <a:rPr lang="en-US" sz="2600" i="1" baseline="-25000" dirty="0">
                <a:solidFill>
                  <a:schemeClr val="tx1"/>
                </a:solidFill>
              </a:rPr>
              <a:t>2</a:t>
            </a:r>
            <a:r>
              <a:rPr lang="en-US" sz="2600" dirty="0">
                <a:solidFill>
                  <a:schemeClr val="tx1"/>
                </a:solidFill>
              </a:rPr>
              <a:t>.</a:t>
            </a:r>
            <a:endParaRPr lang="en-US" sz="2900" dirty="0">
              <a:solidFill>
                <a:schemeClr val="tx1"/>
              </a:solidFill>
            </a:endParaRPr>
          </a:p>
          <a:p>
            <a:pPr marL="0" indent="0"/>
            <a:r>
              <a:rPr lang="en-US" sz="3400" dirty="0"/>
              <a:t> Denote the values of the underlying call and put at time </a:t>
            </a:r>
            <a:r>
              <a:rPr lang="en-US" sz="3400" i="1" dirty="0"/>
              <a:t>t</a:t>
            </a:r>
            <a:r>
              <a:rPr lang="en-US" sz="3400" dirty="0"/>
              <a:t> by </a:t>
            </a:r>
            <a:r>
              <a:rPr lang="en-US" sz="3400" i="1" dirty="0" err="1"/>
              <a:t>c</a:t>
            </a:r>
            <a:r>
              <a:rPr lang="en-US" sz="3400" i="1" baseline="-25000" dirty="0" err="1"/>
              <a:t>u,t</a:t>
            </a:r>
            <a:r>
              <a:rPr lang="en-US" sz="3400" dirty="0"/>
              <a:t> and </a:t>
            </a:r>
            <a:r>
              <a:rPr lang="en-US" sz="3400" i="1" dirty="0" err="1"/>
              <a:t>p</a:t>
            </a:r>
            <a:r>
              <a:rPr lang="en-US" sz="3400" i="1" baseline="-25000" dirty="0" err="1"/>
              <a:t>u,t</a:t>
            </a:r>
            <a:r>
              <a:rPr lang="en-US" sz="3400" dirty="0"/>
              <a:t>,.</a:t>
            </a:r>
          </a:p>
          <a:p>
            <a:pPr marL="0" indent="0"/>
            <a:r>
              <a:rPr lang="en-US" sz="3400" dirty="0"/>
              <a:t> Assume that there is a European option on this underlying option with exercise price </a:t>
            </a:r>
            <a:r>
              <a:rPr lang="en-US" sz="3400" i="1" dirty="0"/>
              <a:t>X</a:t>
            </a:r>
            <a:r>
              <a:rPr lang="en-US" sz="3400" i="1" baseline="-25000" dirty="0"/>
              <a:t>1</a:t>
            </a:r>
            <a:r>
              <a:rPr lang="en-US" sz="3400" dirty="0"/>
              <a:t> on expiration date </a:t>
            </a:r>
            <a:r>
              <a:rPr lang="en-US" sz="3400" i="1" dirty="0"/>
              <a:t>T</a:t>
            </a:r>
            <a:r>
              <a:rPr lang="en-US" sz="3400" i="1" baseline="-25000" dirty="0"/>
              <a:t>1</a:t>
            </a:r>
            <a:r>
              <a:rPr lang="en-US" sz="3400" i="1" dirty="0"/>
              <a:t>.</a:t>
            </a:r>
            <a:r>
              <a:rPr lang="en-US" sz="3400" dirty="0"/>
              <a:t> </a:t>
            </a:r>
          </a:p>
        </p:txBody>
      </p:sp>
    </p:spTree>
    <p:extLst>
      <p:ext uri="{BB962C8B-B14F-4D97-AF65-F5344CB8AC3E}">
        <p14:creationId xmlns:p14="http://schemas.microsoft.com/office/powerpoint/2010/main" val="1534257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Exchange Options</a:t>
            </a:r>
          </a:p>
        </p:txBody>
      </p:sp>
      <p:sp>
        <p:nvSpPr>
          <p:cNvPr id="3" name="Content Placeholder 2"/>
          <p:cNvSpPr>
            <a:spLocks noGrp="1"/>
          </p:cNvSpPr>
          <p:nvPr>
            <p:ph sz="quarter" idx="1"/>
          </p:nvPr>
        </p:nvSpPr>
        <p:spPr>
          <a:xfrm>
            <a:off x="402336" y="1527047"/>
            <a:ext cx="11338560" cy="4903249"/>
          </a:xfrm>
        </p:spPr>
        <p:txBody>
          <a:bodyPr>
            <a:noAutofit/>
          </a:bodyPr>
          <a:lstStyle/>
          <a:p>
            <a:pPr marL="0" indent="0">
              <a:buNone/>
            </a:pPr>
            <a:r>
              <a:rPr lang="en-US" sz="2500" dirty="0"/>
              <a:t>Suppose that the prices </a:t>
            </a:r>
            <a:r>
              <a:rPr lang="en-US" sz="2500" i="1" dirty="0"/>
              <a:t>S</a:t>
            </a:r>
            <a:r>
              <a:rPr lang="en-US" sz="2500" baseline="-25000" dirty="0"/>
              <a:t>1</a:t>
            </a:r>
            <a:r>
              <a:rPr lang="en-US" sz="2500" dirty="0"/>
              <a:t> and </a:t>
            </a:r>
            <a:r>
              <a:rPr lang="en-US" sz="2500" i="1" dirty="0"/>
              <a:t>S</a:t>
            </a:r>
            <a:r>
              <a:rPr lang="en-US" sz="2500" baseline="-25000" dirty="0"/>
              <a:t>2</a:t>
            </a:r>
            <a:r>
              <a:rPr lang="en-US" sz="2500" dirty="0"/>
              <a:t> of two assets follow geometric Brownian motion processes with </a:t>
            </a:r>
            <a:r>
              <a:rPr lang="en-US" sz="2500" i="1" dirty="0">
                <a:sym typeface="Symbol" panose="05050102010706020507" pitchFamily="18" charset="2"/>
              </a:rPr>
              <a:t></a:t>
            </a:r>
            <a:r>
              <a:rPr lang="en-US" sz="2500" baseline="-25000" dirty="0"/>
              <a:t>1</a:t>
            </a:r>
            <a:r>
              <a:rPr lang="en-US" sz="2500" dirty="0"/>
              <a:t> and </a:t>
            </a:r>
            <a:r>
              <a:rPr lang="en-US" sz="2500" i="1" dirty="0">
                <a:sym typeface="Symbol" panose="05050102010706020507" pitchFamily="18" charset="2"/>
              </a:rPr>
              <a:t></a:t>
            </a:r>
            <a:r>
              <a:rPr lang="en-US" sz="2500" baseline="-25000" dirty="0"/>
              <a:t>2</a:t>
            </a:r>
            <a:r>
              <a:rPr lang="en-US" sz="2500" dirty="0"/>
              <a:t> as standard deviations of logarithms of price relatives (or returns) for each of the two securities:</a:t>
            </a:r>
          </a:p>
          <a:p>
            <a:pPr marL="0" indent="0">
              <a:buNone/>
            </a:pPr>
            <a:endParaRPr lang="en-US" sz="2500" dirty="0"/>
          </a:p>
          <a:p>
            <a:pPr marL="0" indent="0">
              <a:buNone/>
            </a:pPr>
            <a:endParaRPr lang="en-US" sz="2500" dirty="0"/>
          </a:p>
          <a:p>
            <a:pPr marL="0" indent="0">
              <a:buNone/>
            </a:pPr>
            <a:endParaRPr lang="en-US" sz="2500" dirty="0"/>
          </a:p>
          <a:p>
            <a:pPr marL="0" indent="0">
              <a:buNone/>
            </a:pPr>
            <a:r>
              <a:rPr lang="en-US" sz="2500" dirty="0"/>
              <a:t>And the variance of logarithms of price relatives of the two assets relative to one another is </a:t>
            </a:r>
            <a:r>
              <a:rPr lang="en-US" sz="2500" i="1" dirty="0">
                <a:sym typeface="Symbol" panose="05050102010706020507" pitchFamily="18" charset="2"/>
              </a:rPr>
              <a:t></a:t>
            </a:r>
            <a:r>
              <a:rPr lang="en-US" sz="2500" baseline="30000" dirty="0"/>
              <a:t>2</a:t>
            </a:r>
            <a:r>
              <a:rPr lang="en-US" sz="2500" dirty="0"/>
              <a:t>:</a:t>
            </a:r>
          </a:p>
          <a:p>
            <a:pPr marL="0" indent="0">
              <a:buNone/>
            </a:pPr>
            <a:endParaRPr lang="en-US" sz="2500" dirty="0"/>
          </a:p>
          <a:p>
            <a:pPr marL="0" indent="0">
              <a:buNone/>
            </a:pPr>
            <a:endParaRPr lang="en-US" sz="2000" dirty="0">
              <a:solidFill>
                <a:schemeClr val="accent1">
                  <a:lumMod val="75000"/>
                </a:schemeClr>
              </a:solidFill>
            </a:endParaRPr>
          </a:p>
          <a:p>
            <a:pPr marL="0" indent="0">
              <a:buNone/>
            </a:pPr>
            <a:r>
              <a:rPr lang="en-US" sz="2000" dirty="0"/>
              <a:t>where E[</a:t>
            </a:r>
            <a:r>
              <a:rPr lang="en-US" sz="2000" i="1" dirty="0"/>
              <a:t>dZ</a:t>
            </a:r>
            <a:r>
              <a:rPr lang="en-US" sz="2000" baseline="-25000" dirty="0"/>
              <a:t>1 </a:t>
            </a:r>
            <a:r>
              <a:rPr lang="en-US" sz="2000" dirty="0">
                <a:sym typeface="Symbol" panose="05050102010706020507" pitchFamily="18" charset="2"/>
              </a:rPr>
              <a:t></a:t>
            </a:r>
            <a:r>
              <a:rPr lang="en-US" sz="2000" dirty="0"/>
              <a:t> </a:t>
            </a:r>
            <a:r>
              <a:rPr lang="en-US" sz="2000" i="1" dirty="0"/>
              <a:t>dZ</a:t>
            </a:r>
            <a:r>
              <a:rPr lang="en-US" sz="2000" baseline="-25000" dirty="0"/>
              <a:t>2</a:t>
            </a:r>
            <a:r>
              <a:rPr lang="en-US" sz="2000" dirty="0"/>
              <a:t>] = </a:t>
            </a:r>
            <a:r>
              <a:rPr lang="en-US" sz="2000" i="1" dirty="0">
                <a:sym typeface="Symbol" panose="05050102010706020507" pitchFamily="18" charset="2"/>
              </a:rPr>
              <a:t></a:t>
            </a:r>
            <a:r>
              <a:rPr lang="en-US" sz="2000" baseline="-25000" dirty="0"/>
              <a:t>1,2</a:t>
            </a:r>
            <a:r>
              <a:rPr lang="en-US" sz="2000" i="1" dirty="0"/>
              <a:t>dt</a:t>
            </a:r>
            <a:r>
              <a:rPr lang="en-US" sz="2000" dirty="0"/>
              <a:t>, where </a:t>
            </a:r>
            <a:r>
              <a:rPr lang="en-US" sz="2000" i="1" dirty="0">
                <a:sym typeface="Symbol" panose="05050102010706020507" pitchFamily="18" charset="2"/>
              </a:rPr>
              <a:t></a:t>
            </a:r>
            <a:r>
              <a:rPr lang="en-US" sz="2000" baseline="-25000" dirty="0"/>
              <a:t>1,2</a:t>
            </a:r>
            <a:r>
              <a:rPr lang="en-US" sz="2000" dirty="0"/>
              <a:t> is the correlation coefficient between logarithms of price relatives </a:t>
            </a:r>
            <a:r>
              <a:rPr lang="en-US" sz="2000" i="1" dirty="0"/>
              <a:t>ln</a:t>
            </a:r>
            <a:r>
              <a:rPr lang="en-US" sz="2000" dirty="0"/>
              <a:t>(</a:t>
            </a:r>
            <a:r>
              <a:rPr lang="en-US" sz="2000" i="1" dirty="0"/>
              <a:t>S</a:t>
            </a:r>
            <a:r>
              <a:rPr lang="en-US" sz="2000" i="1" baseline="-25000" dirty="0"/>
              <a:t>1</a:t>
            </a:r>
            <a:r>
              <a:rPr lang="en-US" sz="2000" i="1" dirty="0"/>
              <a:t>/S</a:t>
            </a:r>
            <a:r>
              <a:rPr lang="en-US" sz="2000" i="1" baseline="-25000" dirty="0"/>
              <a:t>2</a:t>
            </a:r>
            <a:r>
              <a:rPr lang="en-US" sz="2000" dirty="0"/>
              <a:t>) between the two securities. </a:t>
            </a:r>
          </a:p>
        </p:txBody>
      </p:sp>
      <mc:AlternateContent xmlns:mc="http://schemas.openxmlformats.org/markup-compatibility/2006" xmlns:a14="http://schemas.microsoft.com/office/drawing/2010/main">
        <mc:Choice Requires="a14">
          <p:sp>
            <p:nvSpPr>
              <p:cNvPr id="4" name="Rectangle 3"/>
              <p:cNvSpPr/>
              <p:nvPr/>
            </p:nvSpPr>
            <p:spPr>
              <a:xfrm>
                <a:off x="2094269" y="2910349"/>
                <a:ext cx="8082117" cy="875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f>
                        <m:fPr>
                          <m:ctrlPr>
                            <a:rPr lang="en-US" sz="2100" i="1" smtClean="0">
                              <a:solidFill>
                                <a:schemeClr val="tx1">
                                  <a:lumMod val="95000"/>
                                  <a:lumOff val="5000"/>
                                </a:schemeClr>
                              </a:solidFill>
                              <a:latin typeface="Cambria Math" panose="02040503050406030204" pitchFamily="18" charset="0"/>
                            </a:rPr>
                          </m:ctrlPr>
                        </m:fPr>
                        <m:num>
                          <m:sSub>
                            <m:sSubPr>
                              <m:ctrlPr>
                                <a:rPr lang="en-US" sz="2100" i="1">
                                  <a:solidFill>
                                    <a:schemeClr val="tx1">
                                      <a:lumMod val="95000"/>
                                      <a:lumOff val="5000"/>
                                    </a:schemeClr>
                                  </a:solidFill>
                                  <a:latin typeface="Cambria Math" panose="02040503050406030204" pitchFamily="18" charset="0"/>
                                </a:rPr>
                              </m:ctrlPr>
                            </m:sSubPr>
                            <m:e>
                              <m:r>
                                <a:rPr lang="en-US" sz="2100" i="1">
                                  <a:solidFill>
                                    <a:schemeClr val="tx1">
                                      <a:lumMod val="95000"/>
                                      <a:lumOff val="5000"/>
                                    </a:schemeClr>
                                  </a:solidFill>
                                  <a:latin typeface="Cambria Math" panose="02040503050406030204" pitchFamily="18" charset="0"/>
                                </a:rPr>
                                <m:t>𝑑𝑆</m:t>
                              </m:r>
                            </m:e>
                            <m:sub>
                              <m:r>
                                <a:rPr lang="en-US" sz="2100" i="1">
                                  <a:solidFill>
                                    <a:schemeClr val="tx1">
                                      <a:lumMod val="95000"/>
                                      <a:lumOff val="5000"/>
                                    </a:schemeClr>
                                  </a:solidFill>
                                  <a:latin typeface="Cambria Math" panose="02040503050406030204" pitchFamily="18" charset="0"/>
                                </a:rPr>
                                <m:t>1</m:t>
                              </m:r>
                            </m:sub>
                          </m:sSub>
                        </m:num>
                        <m:den>
                          <m:sSub>
                            <m:sSubPr>
                              <m:ctrlPr>
                                <a:rPr lang="en-US" sz="2100" i="1">
                                  <a:solidFill>
                                    <a:schemeClr val="tx1">
                                      <a:lumMod val="95000"/>
                                      <a:lumOff val="5000"/>
                                    </a:schemeClr>
                                  </a:solidFill>
                                  <a:latin typeface="Cambria Math" panose="02040503050406030204" pitchFamily="18" charset="0"/>
                                </a:rPr>
                              </m:ctrlPr>
                            </m:sSubPr>
                            <m:e>
                              <m:r>
                                <a:rPr lang="en-US" sz="2100" i="1">
                                  <a:solidFill>
                                    <a:schemeClr val="tx1">
                                      <a:lumMod val="95000"/>
                                      <a:lumOff val="5000"/>
                                    </a:schemeClr>
                                  </a:solidFill>
                                  <a:latin typeface="Cambria Math" panose="02040503050406030204" pitchFamily="18" charset="0"/>
                                </a:rPr>
                                <m:t>𝑆</m:t>
                              </m:r>
                            </m:e>
                            <m:sub>
                              <m:r>
                                <a:rPr lang="en-US" sz="2100" i="1">
                                  <a:solidFill>
                                    <a:schemeClr val="tx1">
                                      <a:lumMod val="95000"/>
                                      <a:lumOff val="5000"/>
                                    </a:schemeClr>
                                  </a:solidFill>
                                  <a:latin typeface="Cambria Math" panose="02040503050406030204" pitchFamily="18" charset="0"/>
                                </a:rPr>
                                <m:t>1</m:t>
                              </m:r>
                            </m:sub>
                          </m:sSub>
                        </m:den>
                      </m:f>
                      <m:r>
                        <a:rPr lang="en-US" sz="2100" i="1">
                          <a:solidFill>
                            <a:schemeClr val="tx1">
                              <a:lumMod val="95000"/>
                              <a:lumOff val="5000"/>
                            </a:schemeClr>
                          </a:solidFill>
                          <a:latin typeface="Cambria Math" panose="02040503050406030204" pitchFamily="18" charset="0"/>
                        </a:rPr>
                        <m:t>= </m:t>
                      </m:r>
                      <m:sSub>
                        <m:sSubPr>
                          <m:ctrlPr>
                            <a:rPr lang="en-US" sz="2100" i="1">
                              <a:solidFill>
                                <a:schemeClr val="tx1">
                                  <a:lumMod val="95000"/>
                                  <a:lumOff val="5000"/>
                                </a:schemeClr>
                              </a:solidFill>
                              <a:latin typeface="Cambria Math" panose="02040503050406030204" pitchFamily="18" charset="0"/>
                            </a:rPr>
                          </m:ctrlPr>
                        </m:sSubPr>
                        <m:e>
                          <m:r>
                            <a:rPr lang="en-US" sz="2100" i="1">
                              <a:solidFill>
                                <a:schemeClr val="tx1">
                                  <a:lumMod val="95000"/>
                                  <a:lumOff val="5000"/>
                                </a:schemeClr>
                              </a:solidFill>
                              <a:latin typeface="Cambria Math" panose="02040503050406030204" pitchFamily="18" charset="0"/>
                            </a:rPr>
                            <m:t>𝜇</m:t>
                          </m:r>
                        </m:e>
                        <m:sub>
                          <m:r>
                            <a:rPr lang="en-US" sz="2100" i="1">
                              <a:solidFill>
                                <a:schemeClr val="tx1">
                                  <a:lumMod val="95000"/>
                                  <a:lumOff val="5000"/>
                                </a:schemeClr>
                              </a:solidFill>
                              <a:latin typeface="Cambria Math" panose="02040503050406030204" pitchFamily="18" charset="0"/>
                            </a:rPr>
                            <m:t>1</m:t>
                          </m:r>
                        </m:sub>
                      </m:sSub>
                      <m:r>
                        <a:rPr lang="en-US" sz="2100" i="1">
                          <a:solidFill>
                            <a:schemeClr val="tx1">
                              <a:lumMod val="95000"/>
                              <a:lumOff val="5000"/>
                            </a:schemeClr>
                          </a:solidFill>
                          <a:latin typeface="Cambria Math" panose="02040503050406030204" pitchFamily="18" charset="0"/>
                        </a:rPr>
                        <m:t>𝑑𝑡</m:t>
                      </m:r>
                      <m:r>
                        <a:rPr lang="en-US" sz="2100" i="1">
                          <a:solidFill>
                            <a:schemeClr val="tx1">
                              <a:lumMod val="95000"/>
                              <a:lumOff val="5000"/>
                            </a:schemeClr>
                          </a:solidFill>
                          <a:latin typeface="Cambria Math" panose="02040503050406030204" pitchFamily="18" charset="0"/>
                        </a:rPr>
                        <m:t>+</m:t>
                      </m:r>
                      <m:sSub>
                        <m:sSubPr>
                          <m:ctrlPr>
                            <a:rPr lang="en-US" sz="2100" i="1">
                              <a:solidFill>
                                <a:schemeClr val="tx1">
                                  <a:lumMod val="95000"/>
                                  <a:lumOff val="5000"/>
                                </a:schemeClr>
                              </a:solidFill>
                              <a:latin typeface="Cambria Math" panose="02040503050406030204" pitchFamily="18" charset="0"/>
                            </a:rPr>
                          </m:ctrlPr>
                        </m:sSubPr>
                        <m:e>
                          <m:r>
                            <a:rPr lang="en-US" sz="2100" i="1">
                              <a:solidFill>
                                <a:schemeClr val="tx1">
                                  <a:lumMod val="95000"/>
                                  <a:lumOff val="5000"/>
                                </a:schemeClr>
                              </a:solidFill>
                              <a:latin typeface="Cambria Math" panose="02040503050406030204" pitchFamily="18" charset="0"/>
                            </a:rPr>
                            <m:t>𝜎</m:t>
                          </m:r>
                        </m:e>
                        <m:sub>
                          <m:r>
                            <a:rPr lang="en-US" sz="2100" i="1">
                              <a:solidFill>
                                <a:schemeClr val="tx1">
                                  <a:lumMod val="95000"/>
                                  <a:lumOff val="5000"/>
                                </a:schemeClr>
                              </a:solidFill>
                              <a:latin typeface="Cambria Math" panose="02040503050406030204" pitchFamily="18" charset="0"/>
                            </a:rPr>
                            <m:t>1</m:t>
                          </m:r>
                        </m:sub>
                      </m:sSub>
                      <m:sSub>
                        <m:sSubPr>
                          <m:ctrlPr>
                            <a:rPr lang="en-US" sz="2100" i="1">
                              <a:solidFill>
                                <a:schemeClr val="tx1">
                                  <a:lumMod val="95000"/>
                                  <a:lumOff val="5000"/>
                                </a:schemeClr>
                              </a:solidFill>
                              <a:latin typeface="Cambria Math" panose="02040503050406030204" pitchFamily="18" charset="0"/>
                            </a:rPr>
                          </m:ctrlPr>
                        </m:sSubPr>
                        <m:e>
                          <m:r>
                            <a:rPr lang="en-US" sz="2100" i="1">
                              <a:solidFill>
                                <a:schemeClr val="tx1">
                                  <a:lumMod val="95000"/>
                                  <a:lumOff val="5000"/>
                                </a:schemeClr>
                              </a:solidFill>
                              <a:latin typeface="Cambria Math" panose="02040503050406030204" pitchFamily="18" charset="0"/>
                            </a:rPr>
                            <m:t>𝑑𝑍</m:t>
                          </m:r>
                        </m:e>
                        <m:sub>
                          <m:r>
                            <a:rPr lang="en-US" sz="2100" i="1">
                              <a:solidFill>
                                <a:schemeClr val="tx1">
                                  <a:lumMod val="95000"/>
                                  <a:lumOff val="5000"/>
                                </a:schemeClr>
                              </a:solidFill>
                              <a:latin typeface="Cambria Math" panose="02040503050406030204" pitchFamily="18" charset="0"/>
                            </a:rPr>
                            <m:t>1</m:t>
                          </m:r>
                        </m:sub>
                      </m:sSub>
                      <m:r>
                        <a:rPr lang="en-US" sz="2100" i="1">
                          <a:solidFill>
                            <a:schemeClr val="tx1">
                              <a:lumMod val="95000"/>
                              <a:lumOff val="5000"/>
                            </a:schemeClr>
                          </a:solidFill>
                          <a:latin typeface="Cambria Math" panose="02040503050406030204" pitchFamily="18" charset="0"/>
                        </a:rPr>
                        <m:t>                  </m:t>
                      </m:r>
                      <m:f>
                        <m:fPr>
                          <m:ctrlPr>
                            <a:rPr lang="en-US" sz="2100" i="1">
                              <a:solidFill>
                                <a:schemeClr val="tx1">
                                  <a:lumMod val="95000"/>
                                  <a:lumOff val="5000"/>
                                </a:schemeClr>
                              </a:solidFill>
                              <a:latin typeface="Cambria Math" panose="02040503050406030204" pitchFamily="18" charset="0"/>
                            </a:rPr>
                          </m:ctrlPr>
                        </m:fPr>
                        <m:num>
                          <m:sSub>
                            <m:sSubPr>
                              <m:ctrlPr>
                                <a:rPr lang="en-US" sz="2100" i="1">
                                  <a:solidFill>
                                    <a:schemeClr val="tx1">
                                      <a:lumMod val="95000"/>
                                      <a:lumOff val="5000"/>
                                    </a:schemeClr>
                                  </a:solidFill>
                                  <a:latin typeface="Cambria Math" panose="02040503050406030204" pitchFamily="18" charset="0"/>
                                </a:rPr>
                              </m:ctrlPr>
                            </m:sSubPr>
                            <m:e>
                              <m:r>
                                <a:rPr lang="en-US" sz="2100" i="1">
                                  <a:solidFill>
                                    <a:schemeClr val="tx1">
                                      <a:lumMod val="95000"/>
                                      <a:lumOff val="5000"/>
                                    </a:schemeClr>
                                  </a:solidFill>
                                  <a:latin typeface="Cambria Math" panose="02040503050406030204" pitchFamily="18" charset="0"/>
                                </a:rPr>
                                <m:t>𝑑𝑆</m:t>
                              </m:r>
                            </m:e>
                            <m:sub>
                              <m:r>
                                <a:rPr lang="en-US" sz="2100" i="1">
                                  <a:solidFill>
                                    <a:schemeClr val="tx1">
                                      <a:lumMod val="95000"/>
                                      <a:lumOff val="5000"/>
                                    </a:schemeClr>
                                  </a:solidFill>
                                  <a:latin typeface="Cambria Math" panose="02040503050406030204" pitchFamily="18" charset="0"/>
                                </a:rPr>
                                <m:t>2</m:t>
                              </m:r>
                            </m:sub>
                          </m:sSub>
                        </m:num>
                        <m:den>
                          <m:sSub>
                            <m:sSubPr>
                              <m:ctrlPr>
                                <a:rPr lang="en-US" sz="2100" i="1">
                                  <a:solidFill>
                                    <a:schemeClr val="tx1">
                                      <a:lumMod val="95000"/>
                                      <a:lumOff val="5000"/>
                                    </a:schemeClr>
                                  </a:solidFill>
                                  <a:latin typeface="Cambria Math" panose="02040503050406030204" pitchFamily="18" charset="0"/>
                                </a:rPr>
                              </m:ctrlPr>
                            </m:sSubPr>
                            <m:e>
                              <m:r>
                                <a:rPr lang="en-US" sz="2100" i="1">
                                  <a:solidFill>
                                    <a:schemeClr val="tx1">
                                      <a:lumMod val="95000"/>
                                      <a:lumOff val="5000"/>
                                    </a:schemeClr>
                                  </a:solidFill>
                                  <a:latin typeface="Cambria Math" panose="02040503050406030204" pitchFamily="18" charset="0"/>
                                </a:rPr>
                                <m:t>𝑆</m:t>
                              </m:r>
                            </m:e>
                            <m:sub>
                              <m:r>
                                <a:rPr lang="en-US" sz="2100" i="1">
                                  <a:solidFill>
                                    <a:schemeClr val="tx1">
                                      <a:lumMod val="95000"/>
                                      <a:lumOff val="5000"/>
                                    </a:schemeClr>
                                  </a:solidFill>
                                  <a:latin typeface="Cambria Math" panose="02040503050406030204" pitchFamily="18" charset="0"/>
                                </a:rPr>
                                <m:t>2</m:t>
                              </m:r>
                            </m:sub>
                          </m:sSub>
                        </m:den>
                      </m:f>
                      <m:r>
                        <a:rPr lang="en-US" sz="2100" i="1">
                          <a:solidFill>
                            <a:schemeClr val="tx1">
                              <a:lumMod val="95000"/>
                              <a:lumOff val="5000"/>
                            </a:schemeClr>
                          </a:solidFill>
                          <a:latin typeface="Cambria Math" panose="02040503050406030204" pitchFamily="18" charset="0"/>
                        </a:rPr>
                        <m:t>= </m:t>
                      </m:r>
                      <m:sSub>
                        <m:sSubPr>
                          <m:ctrlPr>
                            <a:rPr lang="en-US" sz="2100" i="1">
                              <a:solidFill>
                                <a:schemeClr val="tx1">
                                  <a:lumMod val="95000"/>
                                  <a:lumOff val="5000"/>
                                </a:schemeClr>
                              </a:solidFill>
                              <a:latin typeface="Cambria Math" panose="02040503050406030204" pitchFamily="18" charset="0"/>
                            </a:rPr>
                          </m:ctrlPr>
                        </m:sSubPr>
                        <m:e>
                          <m:r>
                            <a:rPr lang="en-US" sz="2100" i="1">
                              <a:solidFill>
                                <a:schemeClr val="tx1">
                                  <a:lumMod val="95000"/>
                                  <a:lumOff val="5000"/>
                                </a:schemeClr>
                              </a:solidFill>
                              <a:latin typeface="Cambria Math" panose="02040503050406030204" pitchFamily="18" charset="0"/>
                            </a:rPr>
                            <m:t>𝜇</m:t>
                          </m:r>
                        </m:e>
                        <m:sub>
                          <m:r>
                            <a:rPr lang="en-US" sz="2100" i="1">
                              <a:solidFill>
                                <a:schemeClr val="tx1">
                                  <a:lumMod val="95000"/>
                                  <a:lumOff val="5000"/>
                                </a:schemeClr>
                              </a:solidFill>
                              <a:latin typeface="Cambria Math" panose="02040503050406030204" pitchFamily="18" charset="0"/>
                            </a:rPr>
                            <m:t>2</m:t>
                          </m:r>
                        </m:sub>
                      </m:sSub>
                      <m:r>
                        <a:rPr lang="en-US" sz="2100" i="1">
                          <a:solidFill>
                            <a:schemeClr val="tx1">
                              <a:lumMod val="95000"/>
                              <a:lumOff val="5000"/>
                            </a:schemeClr>
                          </a:solidFill>
                          <a:latin typeface="Cambria Math" panose="02040503050406030204" pitchFamily="18" charset="0"/>
                        </a:rPr>
                        <m:t>𝑑𝑡</m:t>
                      </m:r>
                      <m:r>
                        <a:rPr lang="en-US" sz="2100" i="1">
                          <a:solidFill>
                            <a:schemeClr val="tx1">
                              <a:lumMod val="95000"/>
                              <a:lumOff val="5000"/>
                            </a:schemeClr>
                          </a:solidFill>
                          <a:latin typeface="Cambria Math" panose="02040503050406030204" pitchFamily="18" charset="0"/>
                        </a:rPr>
                        <m:t>+</m:t>
                      </m:r>
                      <m:sSub>
                        <m:sSubPr>
                          <m:ctrlPr>
                            <a:rPr lang="en-US" sz="2100" i="1">
                              <a:solidFill>
                                <a:schemeClr val="tx1">
                                  <a:lumMod val="95000"/>
                                  <a:lumOff val="5000"/>
                                </a:schemeClr>
                              </a:solidFill>
                              <a:latin typeface="Cambria Math" panose="02040503050406030204" pitchFamily="18" charset="0"/>
                            </a:rPr>
                          </m:ctrlPr>
                        </m:sSubPr>
                        <m:e>
                          <m:r>
                            <a:rPr lang="en-US" sz="2100" i="1">
                              <a:solidFill>
                                <a:schemeClr val="tx1">
                                  <a:lumMod val="95000"/>
                                  <a:lumOff val="5000"/>
                                </a:schemeClr>
                              </a:solidFill>
                              <a:latin typeface="Cambria Math" panose="02040503050406030204" pitchFamily="18" charset="0"/>
                            </a:rPr>
                            <m:t>𝜎</m:t>
                          </m:r>
                        </m:e>
                        <m:sub>
                          <m:r>
                            <a:rPr lang="en-US" sz="2100" i="1">
                              <a:solidFill>
                                <a:schemeClr val="tx1">
                                  <a:lumMod val="95000"/>
                                  <a:lumOff val="5000"/>
                                </a:schemeClr>
                              </a:solidFill>
                              <a:latin typeface="Cambria Math" panose="02040503050406030204" pitchFamily="18" charset="0"/>
                            </a:rPr>
                            <m:t>2</m:t>
                          </m:r>
                        </m:sub>
                      </m:sSub>
                      <m:sSub>
                        <m:sSubPr>
                          <m:ctrlPr>
                            <a:rPr lang="en-US" sz="2100" i="1">
                              <a:solidFill>
                                <a:schemeClr val="tx1">
                                  <a:lumMod val="95000"/>
                                  <a:lumOff val="5000"/>
                                </a:schemeClr>
                              </a:solidFill>
                              <a:latin typeface="Cambria Math" panose="02040503050406030204" pitchFamily="18" charset="0"/>
                            </a:rPr>
                          </m:ctrlPr>
                        </m:sSubPr>
                        <m:e>
                          <m:r>
                            <a:rPr lang="en-US" sz="2100" i="1">
                              <a:solidFill>
                                <a:schemeClr val="tx1">
                                  <a:lumMod val="95000"/>
                                  <a:lumOff val="5000"/>
                                </a:schemeClr>
                              </a:solidFill>
                              <a:latin typeface="Cambria Math" panose="02040503050406030204" pitchFamily="18" charset="0"/>
                            </a:rPr>
                            <m:t>𝑑𝑍</m:t>
                          </m:r>
                        </m:e>
                        <m:sub>
                          <m:r>
                            <a:rPr lang="en-US" sz="2100" i="1">
                              <a:solidFill>
                                <a:schemeClr val="tx1">
                                  <a:lumMod val="95000"/>
                                  <a:lumOff val="5000"/>
                                </a:schemeClr>
                              </a:solidFill>
                              <a:latin typeface="Cambria Math" panose="02040503050406030204" pitchFamily="18" charset="0"/>
                            </a:rPr>
                            <m:t>2</m:t>
                          </m:r>
                        </m:sub>
                      </m:sSub>
                    </m:oMath>
                  </m:oMathPara>
                </a14:m>
                <a:endParaRPr lang="en-US" sz="2100" dirty="0"/>
              </a:p>
            </p:txBody>
          </p:sp>
        </mc:Choice>
        <mc:Fallback xmlns="">
          <p:sp>
            <p:nvSpPr>
              <p:cNvPr id="4" name="Rectangle 3"/>
              <p:cNvSpPr>
                <a:spLocks noRot="1" noChangeAspect="1" noMove="1" noResize="1" noEditPoints="1" noAdjustHandles="1" noChangeArrowheads="1" noChangeShapeType="1" noTextEdit="1"/>
              </p:cNvSpPr>
              <p:nvPr/>
            </p:nvSpPr>
            <p:spPr>
              <a:xfrm>
                <a:off x="2094269" y="2910349"/>
                <a:ext cx="8082117" cy="875070"/>
              </a:xfrm>
              <a:prstGeom prst="rect">
                <a:avLst/>
              </a:prstGeom>
              <a:blipFill rotWithShape="0">
                <a:blip r:embed="rId2" cstate="print"/>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2733369" y="4430541"/>
                <a:ext cx="7669160" cy="15156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sSup>
                        <m:sSupPr>
                          <m:ctrlPr>
                            <a:rPr lang="en-US" sz="2300" i="1" smtClean="0">
                              <a:solidFill>
                                <a:schemeClr val="tx1">
                                  <a:lumMod val="95000"/>
                                  <a:lumOff val="5000"/>
                                </a:schemeClr>
                              </a:solidFill>
                              <a:latin typeface="Cambria Math" panose="02040503050406030204" pitchFamily="18" charset="0"/>
                            </a:rPr>
                          </m:ctrlPr>
                        </m:sSupPr>
                        <m:e>
                          <m:r>
                            <a:rPr lang="en-US" sz="2300" i="1">
                              <a:solidFill>
                                <a:schemeClr val="tx1">
                                  <a:lumMod val="95000"/>
                                  <a:lumOff val="5000"/>
                                </a:schemeClr>
                              </a:solidFill>
                              <a:latin typeface="Cambria Math" panose="02040503050406030204" pitchFamily="18" charset="0"/>
                            </a:rPr>
                            <m:t>𝜎</m:t>
                          </m:r>
                        </m:e>
                        <m:sup>
                          <m:r>
                            <a:rPr lang="en-US" sz="2300" i="1">
                              <a:solidFill>
                                <a:schemeClr val="tx1">
                                  <a:lumMod val="95000"/>
                                  <a:lumOff val="5000"/>
                                </a:schemeClr>
                              </a:solidFill>
                              <a:latin typeface="Cambria Math" panose="02040503050406030204" pitchFamily="18" charset="0"/>
                            </a:rPr>
                            <m:t>2</m:t>
                          </m:r>
                        </m:sup>
                      </m:sSup>
                      <m:r>
                        <a:rPr lang="en-US" sz="2300" i="1">
                          <a:solidFill>
                            <a:schemeClr val="tx1">
                              <a:lumMod val="95000"/>
                              <a:lumOff val="5000"/>
                            </a:schemeClr>
                          </a:solidFill>
                          <a:latin typeface="Cambria Math" panose="02040503050406030204" pitchFamily="18" charset="0"/>
                        </a:rPr>
                        <m:t>=</m:t>
                      </m:r>
                      <m:sSubSup>
                        <m:sSubSupPr>
                          <m:ctrlPr>
                            <a:rPr lang="en-US" sz="2300" i="1">
                              <a:solidFill>
                                <a:schemeClr val="tx1">
                                  <a:lumMod val="95000"/>
                                  <a:lumOff val="5000"/>
                                </a:schemeClr>
                              </a:solidFill>
                              <a:latin typeface="Cambria Math" panose="02040503050406030204" pitchFamily="18" charset="0"/>
                            </a:rPr>
                          </m:ctrlPr>
                        </m:sSubSupPr>
                        <m:e>
                          <m:r>
                            <a:rPr lang="en-US" sz="2300" i="1">
                              <a:solidFill>
                                <a:schemeClr val="tx1">
                                  <a:lumMod val="95000"/>
                                  <a:lumOff val="5000"/>
                                </a:schemeClr>
                              </a:solidFill>
                              <a:latin typeface="Cambria Math" panose="02040503050406030204" pitchFamily="18" charset="0"/>
                            </a:rPr>
                            <m:t>𝜎</m:t>
                          </m:r>
                        </m:e>
                        <m:sub>
                          <m:func>
                            <m:funcPr>
                              <m:ctrlPr>
                                <a:rPr lang="en-US" sz="2300" i="1">
                                  <a:solidFill>
                                    <a:schemeClr val="tx1">
                                      <a:lumMod val="95000"/>
                                      <a:lumOff val="5000"/>
                                    </a:schemeClr>
                                  </a:solidFill>
                                  <a:latin typeface="Cambria Math" panose="02040503050406030204" pitchFamily="18" charset="0"/>
                                </a:rPr>
                              </m:ctrlPr>
                            </m:funcPr>
                            <m:fName>
                              <m:r>
                                <a:rPr lang="en-US" sz="2300" i="1">
                                  <a:solidFill>
                                    <a:schemeClr val="tx1">
                                      <a:lumMod val="95000"/>
                                      <a:lumOff val="5000"/>
                                    </a:schemeClr>
                                  </a:solidFill>
                                  <a:latin typeface="Cambria Math" panose="02040503050406030204" pitchFamily="18" charset="0"/>
                                </a:rPr>
                                <m:t>𝑙𝑛</m:t>
                              </m:r>
                            </m:fName>
                            <m:e>
                              <m:d>
                                <m:dPr>
                                  <m:ctrlPr>
                                    <a:rPr lang="en-US" sz="2300" i="1">
                                      <a:solidFill>
                                        <a:schemeClr val="tx1">
                                          <a:lumMod val="95000"/>
                                          <a:lumOff val="5000"/>
                                        </a:schemeClr>
                                      </a:solidFill>
                                      <a:latin typeface="Cambria Math" panose="02040503050406030204" pitchFamily="18" charset="0"/>
                                    </a:rPr>
                                  </m:ctrlPr>
                                </m:dPr>
                                <m:e>
                                  <m:f>
                                    <m:fPr>
                                      <m:type m:val="skw"/>
                                      <m:ctrlPr>
                                        <a:rPr lang="en-US" sz="2300" i="1">
                                          <a:solidFill>
                                            <a:schemeClr val="tx1">
                                              <a:lumMod val="95000"/>
                                              <a:lumOff val="5000"/>
                                            </a:schemeClr>
                                          </a:solidFill>
                                          <a:latin typeface="Cambria Math" panose="02040503050406030204" pitchFamily="18" charset="0"/>
                                        </a:rPr>
                                      </m:ctrlPr>
                                    </m:fPr>
                                    <m:num>
                                      <m:sSub>
                                        <m:sSubPr>
                                          <m:ctrlPr>
                                            <a:rPr lang="en-US" sz="2300" i="1">
                                              <a:solidFill>
                                                <a:schemeClr val="tx1">
                                                  <a:lumMod val="95000"/>
                                                  <a:lumOff val="5000"/>
                                                </a:schemeClr>
                                              </a:solidFill>
                                              <a:latin typeface="Cambria Math" panose="02040503050406030204" pitchFamily="18" charset="0"/>
                                            </a:rPr>
                                          </m:ctrlPr>
                                        </m:sSubPr>
                                        <m:e>
                                          <m:r>
                                            <m:rPr>
                                              <m:sty m:val="p"/>
                                            </m:rPr>
                                            <a:rPr lang="en-US" sz="2300">
                                              <a:solidFill>
                                                <a:schemeClr val="tx1">
                                                  <a:lumMod val="95000"/>
                                                  <a:lumOff val="5000"/>
                                                </a:schemeClr>
                                              </a:solidFill>
                                              <a:latin typeface="Cambria Math" panose="02040503050406030204" pitchFamily="18" charset="0"/>
                                            </a:rPr>
                                            <m:t>S</m:t>
                                          </m:r>
                                        </m:e>
                                        <m:sub>
                                          <m:r>
                                            <a:rPr lang="en-US" sz="2300">
                                              <a:solidFill>
                                                <a:schemeClr val="tx1">
                                                  <a:lumMod val="95000"/>
                                                  <a:lumOff val="5000"/>
                                                </a:schemeClr>
                                              </a:solidFill>
                                              <a:latin typeface="Cambria Math" panose="02040503050406030204" pitchFamily="18" charset="0"/>
                                            </a:rPr>
                                            <m:t>1</m:t>
                                          </m:r>
                                        </m:sub>
                                      </m:sSub>
                                    </m:num>
                                    <m:den>
                                      <m:sSub>
                                        <m:sSubPr>
                                          <m:ctrlPr>
                                            <a:rPr lang="en-US" sz="2300" i="1">
                                              <a:solidFill>
                                                <a:schemeClr val="tx1">
                                                  <a:lumMod val="95000"/>
                                                  <a:lumOff val="5000"/>
                                                </a:schemeClr>
                                              </a:solidFill>
                                              <a:latin typeface="Cambria Math" panose="02040503050406030204" pitchFamily="18" charset="0"/>
                                            </a:rPr>
                                          </m:ctrlPr>
                                        </m:sSubPr>
                                        <m:e>
                                          <m:r>
                                            <m:rPr>
                                              <m:sty m:val="p"/>
                                            </m:rPr>
                                            <a:rPr lang="en-US" sz="2300">
                                              <a:solidFill>
                                                <a:schemeClr val="tx1">
                                                  <a:lumMod val="95000"/>
                                                  <a:lumOff val="5000"/>
                                                </a:schemeClr>
                                              </a:solidFill>
                                              <a:latin typeface="Cambria Math" panose="02040503050406030204" pitchFamily="18" charset="0"/>
                                            </a:rPr>
                                            <m:t>S</m:t>
                                          </m:r>
                                        </m:e>
                                        <m:sub>
                                          <m:r>
                                            <a:rPr lang="en-US" sz="2300">
                                              <a:solidFill>
                                                <a:schemeClr val="tx1">
                                                  <a:lumMod val="95000"/>
                                                  <a:lumOff val="5000"/>
                                                </a:schemeClr>
                                              </a:solidFill>
                                              <a:latin typeface="Cambria Math" panose="02040503050406030204" pitchFamily="18" charset="0"/>
                                            </a:rPr>
                                            <m:t>2</m:t>
                                          </m:r>
                                        </m:sub>
                                      </m:sSub>
                                    </m:den>
                                  </m:f>
                                </m:e>
                              </m:d>
                            </m:e>
                          </m:func>
                        </m:sub>
                        <m:sup>
                          <m:r>
                            <a:rPr lang="en-US" sz="2300" i="1">
                              <a:solidFill>
                                <a:schemeClr val="tx1">
                                  <a:lumMod val="95000"/>
                                  <a:lumOff val="5000"/>
                                </a:schemeClr>
                              </a:solidFill>
                              <a:latin typeface="Cambria Math" panose="02040503050406030204" pitchFamily="18" charset="0"/>
                            </a:rPr>
                            <m:t>2</m:t>
                          </m:r>
                        </m:sup>
                      </m:sSubSup>
                      <m:r>
                        <a:rPr lang="en-US" sz="2300" i="1">
                          <a:solidFill>
                            <a:schemeClr val="tx1">
                              <a:lumMod val="95000"/>
                              <a:lumOff val="5000"/>
                            </a:schemeClr>
                          </a:solidFill>
                          <a:latin typeface="Cambria Math" panose="02040503050406030204" pitchFamily="18" charset="0"/>
                        </a:rPr>
                        <m:t>=</m:t>
                      </m:r>
                      <m:sSubSup>
                        <m:sSubSupPr>
                          <m:ctrlPr>
                            <a:rPr lang="en-US" sz="2300" i="1">
                              <a:solidFill>
                                <a:schemeClr val="tx1">
                                  <a:lumMod val="95000"/>
                                  <a:lumOff val="5000"/>
                                </a:schemeClr>
                              </a:solidFill>
                              <a:latin typeface="Cambria Math" panose="02040503050406030204" pitchFamily="18" charset="0"/>
                            </a:rPr>
                          </m:ctrlPr>
                        </m:sSubSupPr>
                        <m:e>
                          <m:r>
                            <a:rPr lang="en-US" sz="2300" i="1">
                              <a:solidFill>
                                <a:schemeClr val="tx1">
                                  <a:lumMod val="95000"/>
                                  <a:lumOff val="5000"/>
                                </a:schemeClr>
                              </a:solidFill>
                              <a:latin typeface="Cambria Math" panose="02040503050406030204" pitchFamily="18" charset="0"/>
                            </a:rPr>
                            <m:t>𝜎</m:t>
                          </m:r>
                        </m:e>
                        <m:sub>
                          <m:func>
                            <m:funcPr>
                              <m:ctrlPr>
                                <a:rPr lang="en-US" sz="2300" i="1">
                                  <a:solidFill>
                                    <a:schemeClr val="tx1">
                                      <a:lumMod val="95000"/>
                                      <a:lumOff val="5000"/>
                                    </a:schemeClr>
                                  </a:solidFill>
                                  <a:latin typeface="Cambria Math" panose="02040503050406030204" pitchFamily="18" charset="0"/>
                                </a:rPr>
                              </m:ctrlPr>
                            </m:funcPr>
                            <m:fName>
                              <m:r>
                                <a:rPr lang="en-US" sz="2300" i="1">
                                  <a:solidFill>
                                    <a:schemeClr val="tx1">
                                      <a:lumMod val="95000"/>
                                      <a:lumOff val="5000"/>
                                    </a:schemeClr>
                                  </a:solidFill>
                                  <a:latin typeface="Cambria Math" panose="02040503050406030204" pitchFamily="18" charset="0"/>
                                </a:rPr>
                                <m:t>𝑙𝑛</m:t>
                              </m:r>
                            </m:fName>
                            <m:e>
                              <m:d>
                                <m:dPr>
                                  <m:ctrlPr>
                                    <a:rPr lang="en-US" sz="2300" i="1">
                                      <a:solidFill>
                                        <a:schemeClr val="tx1">
                                          <a:lumMod val="95000"/>
                                          <a:lumOff val="5000"/>
                                        </a:schemeClr>
                                      </a:solidFill>
                                      <a:latin typeface="Cambria Math" panose="02040503050406030204" pitchFamily="18" charset="0"/>
                                    </a:rPr>
                                  </m:ctrlPr>
                                </m:dPr>
                                <m:e>
                                  <m:sSub>
                                    <m:sSubPr>
                                      <m:ctrlPr>
                                        <a:rPr lang="en-US" sz="2300" i="1">
                                          <a:solidFill>
                                            <a:schemeClr val="tx1">
                                              <a:lumMod val="95000"/>
                                              <a:lumOff val="5000"/>
                                            </a:schemeClr>
                                          </a:solidFill>
                                          <a:latin typeface="Cambria Math" panose="02040503050406030204" pitchFamily="18" charset="0"/>
                                        </a:rPr>
                                      </m:ctrlPr>
                                    </m:sSubPr>
                                    <m:e>
                                      <m:r>
                                        <m:rPr>
                                          <m:sty m:val="p"/>
                                        </m:rPr>
                                        <a:rPr lang="en-US" sz="2300">
                                          <a:solidFill>
                                            <a:schemeClr val="tx1">
                                              <a:lumMod val="95000"/>
                                              <a:lumOff val="5000"/>
                                            </a:schemeClr>
                                          </a:solidFill>
                                          <a:latin typeface="Cambria Math" panose="02040503050406030204" pitchFamily="18" charset="0"/>
                                        </a:rPr>
                                        <m:t>S</m:t>
                                      </m:r>
                                    </m:e>
                                    <m:sub>
                                      <m:r>
                                        <a:rPr lang="en-US" sz="2300">
                                          <a:solidFill>
                                            <a:schemeClr val="tx1">
                                              <a:lumMod val="95000"/>
                                              <a:lumOff val="5000"/>
                                            </a:schemeClr>
                                          </a:solidFill>
                                          <a:latin typeface="Cambria Math" panose="02040503050406030204" pitchFamily="18" charset="0"/>
                                        </a:rPr>
                                        <m:t>1</m:t>
                                      </m:r>
                                    </m:sub>
                                  </m:sSub>
                                </m:e>
                              </m:d>
                            </m:e>
                          </m:func>
                        </m:sub>
                        <m:sup>
                          <m:r>
                            <a:rPr lang="en-US" sz="2300" i="1">
                              <a:solidFill>
                                <a:schemeClr val="tx1">
                                  <a:lumMod val="95000"/>
                                  <a:lumOff val="5000"/>
                                </a:schemeClr>
                              </a:solidFill>
                              <a:latin typeface="Cambria Math" panose="02040503050406030204" pitchFamily="18" charset="0"/>
                            </a:rPr>
                            <m:t>2</m:t>
                          </m:r>
                        </m:sup>
                      </m:sSubSup>
                      <m:r>
                        <a:rPr lang="en-US" sz="2300" i="1">
                          <a:solidFill>
                            <a:schemeClr val="tx1">
                              <a:lumMod val="95000"/>
                              <a:lumOff val="5000"/>
                            </a:schemeClr>
                          </a:solidFill>
                          <a:latin typeface="Cambria Math" panose="02040503050406030204" pitchFamily="18" charset="0"/>
                        </a:rPr>
                        <m:t>+</m:t>
                      </m:r>
                      <m:sSubSup>
                        <m:sSubSupPr>
                          <m:ctrlPr>
                            <a:rPr lang="en-US" sz="2300" i="1">
                              <a:solidFill>
                                <a:schemeClr val="tx1">
                                  <a:lumMod val="95000"/>
                                  <a:lumOff val="5000"/>
                                </a:schemeClr>
                              </a:solidFill>
                              <a:latin typeface="Cambria Math" panose="02040503050406030204" pitchFamily="18" charset="0"/>
                            </a:rPr>
                          </m:ctrlPr>
                        </m:sSubSupPr>
                        <m:e>
                          <m:r>
                            <a:rPr lang="en-US" sz="2300" i="1">
                              <a:solidFill>
                                <a:schemeClr val="tx1">
                                  <a:lumMod val="95000"/>
                                  <a:lumOff val="5000"/>
                                </a:schemeClr>
                              </a:solidFill>
                              <a:latin typeface="Cambria Math" panose="02040503050406030204" pitchFamily="18" charset="0"/>
                            </a:rPr>
                            <m:t>𝜎</m:t>
                          </m:r>
                        </m:e>
                        <m:sub>
                          <m:func>
                            <m:funcPr>
                              <m:ctrlPr>
                                <a:rPr lang="en-US" sz="2300" i="1">
                                  <a:solidFill>
                                    <a:schemeClr val="tx1">
                                      <a:lumMod val="95000"/>
                                      <a:lumOff val="5000"/>
                                    </a:schemeClr>
                                  </a:solidFill>
                                  <a:latin typeface="Cambria Math" panose="02040503050406030204" pitchFamily="18" charset="0"/>
                                </a:rPr>
                              </m:ctrlPr>
                            </m:funcPr>
                            <m:fName>
                              <m:r>
                                <a:rPr lang="en-US" sz="2300" i="1">
                                  <a:solidFill>
                                    <a:schemeClr val="tx1">
                                      <a:lumMod val="95000"/>
                                      <a:lumOff val="5000"/>
                                    </a:schemeClr>
                                  </a:solidFill>
                                  <a:latin typeface="Cambria Math" panose="02040503050406030204" pitchFamily="18" charset="0"/>
                                </a:rPr>
                                <m:t>𝑙𝑛</m:t>
                              </m:r>
                            </m:fName>
                            <m:e>
                              <m:d>
                                <m:dPr>
                                  <m:ctrlPr>
                                    <a:rPr lang="en-US" sz="2300" i="1">
                                      <a:solidFill>
                                        <a:schemeClr val="tx1">
                                          <a:lumMod val="95000"/>
                                          <a:lumOff val="5000"/>
                                        </a:schemeClr>
                                      </a:solidFill>
                                      <a:latin typeface="Cambria Math" panose="02040503050406030204" pitchFamily="18" charset="0"/>
                                    </a:rPr>
                                  </m:ctrlPr>
                                </m:dPr>
                                <m:e>
                                  <m:sSub>
                                    <m:sSubPr>
                                      <m:ctrlPr>
                                        <a:rPr lang="en-US" sz="2300" i="1">
                                          <a:solidFill>
                                            <a:schemeClr val="tx1">
                                              <a:lumMod val="95000"/>
                                              <a:lumOff val="5000"/>
                                            </a:schemeClr>
                                          </a:solidFill>
                                          <a:latin typeface="Cambria Math" panose="02040503050406030204" pitchFamily="18" charset="0"/>
                                        </a:rPr>
                                      </m:ctrlPr>
                                    </m:sSubPr>
                                    <m:e>
                                      <m:r>
                                        <m:rPr>
                                          <m:sty m:val="p"/>
                                        </m:rPr>
                                        <a:rPr lang="en-US" sz="2300">
                                          <a:solidFill>
                                            <a:schemeClr val="tx1">
                                              <a:lumMod val="95000"/>
                                              <a:lumOff val="5000"/>
                                            </a:schemeClr>
                                          </a:solidFill>
                                          <a:latin typeface="Cambria Math" panose="02040503050406030204" pitchFamily="18" charset="0"/>
                                        </a:rPr>
                                        <m:t>S</m:t>
                                      </m:r>
                                    </m:e>
                                    <m:sub>
                                      <m:r>
                                        <a:rPr lang="en-US" sz="2300">
                                          <a:solidFill>
                                            <a:schemeClr val="tx1">
                                              <a:lumMod val="95000"/>
                                              <a:lumOff val="5000"/>
                                            </a:schemeClr>
                                          </a:solidFill>
                                          <a:latin typeface="Cambria Math" panose="02040503050406030204" pitchFamily="18" charset="0"/>
                                        </a:rPr>
                                        <m:t>2</m:t>
                                      </m:r>
                                    </m:sub>
                                  </m:sSub>
                                </m:e>
                              </m:d>
                            </m:e>
                          </m:func>
                        </m:sub>
                        <m:sup>
                          <m:r>
                            <a:rPr lang="en-US" sz="2300" i="1">
                              <a:solidFill>
                                <a:schemeClr val="tx1">
                                  <a:lumMod val="95000"/>
                                  <a:lumOff val="5000"/>
                                </a:schemeClr>
                              </a:solidFill>
                              <a:latin typeface="Cambria Math" panose="02040503050406030204" pitchFamily="18" charset="0"/>
                            </a:rPr>
                            <m:t>2</m:t>
                          </m:r>
                        </m:sup>
                      </m:sSubSup>
                      <m:r>
                        <a:rPr lang="en-US" sz="2300" i="1">
                          <a:solidFill>
                            <a:schemeClr val="tx1">
                              <a:lumMod val="95000"/>
                              <a:lumOff val="5000"/>
                            </a:schemeClr>
                          </a:solidFill>
                          <a:latin typeface="Cambria Math" panose="02040503050406030204" pitchFamily="18" charset="0"/>
                        </a:rPr>
                        <m:t>−2</m:t>
                      </m:r>
                      <m:sSub>
                        <m:sSubPr>
                          <m:ctrlPr>
                            <a:rPr lang="en-US" sz="2300" i="1">
                              <a:solidFill>
                                <a:schemeClr val="tx1">
                                  <a:lumMod val="95000"/>
                                  <a:lumOff val="5000"/>
                                </a:schemeClr>
                              </a:solidFill>
                              <a:latin typeface="Cambria Math" panose="02040503050406030204" pitchFamily="18" charset="0"/>
                            </a:rPr>
                          </m:ctrlPr>
                        </m:sSubPr>
                        <m:e>
                          <m:r>
                            <a:rPr lang="en-US" sz="2300" i="1">
                              <a:solidFill>
                                <a:schemeClr val="tx1">
                                  <a:lumMod val="95000"/>
                                  <a:lumOff val="5000"/>
                                </a:schemeClr>
                              </a:solidFill>
                              <a:latin typeface="Cambria Math" panose="02040503050406030204" pitchFamily="18" charset="0"/>
                              <a:sym typeface="Symbol" panose="05050102010706020507" pitchFamily="18" charset="2"/>
                            </a:rPr>
                            <m:t></m:t>
                          </m:r>
                        </m:e>
                        <m:sub>
                          <m:r>
                            <a:rPr lang="en-US" sz="2300" i="1">
                              <a:solidFill>
                                <a:schemeClr val="tx1">
                                  <a:lumMod val="95000"/>
                                  <a:lumOff val="5000"/>
                                </a:schemeClr>
                              </a:solidFill>
                              <a:latin typeface="Cambria Math" panose="02040503050406030204" pitchFamily="18" charset="0"/>
                            </a:rPr>
                            <m:t>1,2</m:t>
                          </m:r>
                        </m:sub>
                      </m:sSub>
                      <m:sSub>
                        <m:sSubPr>
                          <m:ctrlPr>
                            <a:rPr lang="en-US" sz="2300" i="1">
                              <a:solidFill>
                                <a:schemeClr val="tx1">
                                  <a:lumMod val="95000"/>
                                  <a:lumOff val="5000"/>
                                </a:schemeClr>
                              </a:solidFill>
                              <a:latin typeface="Cambria Math" panose="02040503050406030204" pitchFamily="18" charset="0"/>
                            </a:rPr>
                          </m:ctrlPr>
                        </m:sSubPr>
                        <m:e>
                          <m:r>
                            <a:rPr lang="en-US" sz="2300" i="1">
                              <a:solidFill>
                                <a:schemeClr val="tx1">
                                  <a:lumMod val="95000"/>
                                  <a:lumOff val="5000"/>
                                </a:schemeClr>
                              </a:solidFill>
                              <a:latin typeface="Cambria Math" panose="02040503050406030204" pitchFamily="18" charset="0"/>
                              <a:sym typeface="Symbol" panose="05050102010706020507" pitchFamily="18" charset="2"/>
                            </a:rPr>
                            <m:t></m:t>
                          </m:r>
                        </m:e>
                        <m:sub>
                          <m:func>
                            <m:funcPr>
                              <m:ctrlPr>
                                <a:rPr lang="en-US" sz="2300" i="1">
                                  <a:solidFill>
                                    <a:schemeClr val="tx1">
                                      <a:lumMod val="95000"/>
                                      <a:lumOff val="5000"/>
                                    </a:schemeClr>
                                  </a:solidFill>
                                  <a:latin typeface="Cambria Math" panose="02040503050406030204" pitchFamily="18" charset="0"/>
                                </a:rPr>
                              </m:ctrlPr>
                            </m:funcPr>
                            <m:fName>
                              <m:r>
                                <a:rPr lang="en-US" sz="2300" i="1">
                                  <a:solidFill>
                                    <a:schemeClr val="tx1">
                                      <a:lumMod val="95000"/>
                                      <a:lumOff val="5000"/>
                                    </a:schemeClr>
                                  </a:solidFill>
                                  <a:latin typeface="Cambria Math" panose="02040503050406030204" pitchFamily="18" charset="0"/>
                                </a:rPr>
                                <m:t>𝑙𝑛</m:t>
                              </m:r>
                            </m:fName>
                            <m:e>
                              <m:d>
                                <m:dPr>
                                  <m:ctrlPr>
                                    <a:rPr lang="en-US" sz="2300" i="1">
                                      <a:solidFill>
                                        <a:schemeClr val="tx1">
                                          <a:lumMod val="95000"/>
                                          <a:lumOff val="5000"/>
                                        </a:schemeClr>
                                      </a:solidFill>
                                      <a:latin typeface="Cambria Math" panose="02040503050406030204" pitchFamily="18" charset="0"/>
                                    </a:rPr>
                                  </m:ctrlPr>
                                </m:dPr>
                                <m:e>
                                  <m:sSub>
                                    <m:sSubPr>
                                      <m:ctrlPr>
                                        <a:rPr lang="en-US" sz="2300" i="1">
                                          <a:solidFill>
                                            <a:schemeClr val="tx1">
                                              <a:lumMod val="95000"/>
                                              <a:lumOff val="5000"/>
                                            </a:schemeClr>
                                          </a:solidFill>
                                          <a:latin typeface="Cambria Math" panose="02040503050406030204" pitchFamily="18" charset="0"/>
                                        </a:rPr>
                                      </m:ctrlPr>
                                    </m:sSubPr>
                                    <m:e>
                                      <m:r>
                                        <m:rPr>
                                          <m:sty m:val="p"/>
                                        </m:rPr>
                                        <a:rPr lang="en-US" sz="2300">
                                          <a:solidFill>
                                            <a:schemeClr val="tx1">
                                              <a:lumMod val="95000"/>
                                              <a:lumOff val="5000"/>
                                            </a:schemeClr>
                                          </a:solidFill>
                                          <a:latin typeface="Cambria Math" panose="02040503050406030204" pitchFamily="18" charset="0"/>
                                        </a:rPr>
                                        <m:t>S</m:t>
                                      </m:r>
                                    </m:e>
                                    <m:sub>
                                      <m:r>
                                        <a:rPr lang="en-US" sz="2300">
                                          <a:solidFill>
                                            <a:schemeClr val="tx1">
                                              <a:lumMod val="95000"/>
                                              <a:lumOff val="5000"/>
                                            </a:schemeClr>
                                          </a:solidFill>
                                          <a:latin typeface="Cambria Math" panose="02040503050406030204" pitchFamily="18" charset="0"/>
                                        </a:rPr>
                                        <m:t>1</m:t>
                                      </m:r>
                                    </m:sub>
                                  </m:sSub>
                                </m:e>
                              </m:d>
                            </m:e>
                          </m:func>
                        </m:sub>
                      </m:sSub>
                      <m:sSub>
                        <m:sSubPr>
                          <m:ctrlPr>
                            <a:rPr lang="en-US" sz="2300" i="1">
                              <a:solidFill>
                                <a:schemeClr val="tx1">
                                  <a:lumMod val="95000"/>
                                  <a:lumOff val="5000"/>
                                </a:schemeClr>
                              </a:solidFill>
                              <a:latin typeface="Cambria Math" panose="02040503050406030204" pitchFamily="18" charset="0"/>
                            </a:rPr>
                          </m:ctrlPr>
                        </m:sSubPr>
                        <m:e>
                          <m:r>
                            <a:rPr lang="en-US" sz="2300" i="1">
                              <a:solidFill>
                                <a:schemeClr val="tx1">
                                  <a:lumMod val="95000"/>
                                  <a:lumOff val="5000"/>
                                </a:schemeClr>
                              </a:solidFill>
                              <a:latin typeface="Cambria Math" panose="02040503050406030204" pitchFamily="18" charset="0"/>
                              <a:sym typeface="Symbol" panose="05050102010706020507" pitchFamily="18" charset="2"/>
                            </a:rPr>
                            <m:t></m:t>
                          </m:r>
                        </m:e>
                        <m:sub>
                          <m:func>
                            <m:funcPr>
                              <m:ctrlPr>
                                <a:rPr lang="en-US" sz="2300" i="1">
                                  <a:solidFill>
                                    <a:schemeClr val="tx1">
                                      <a:lumMod val="95000"/>
                                      <a:lumOff val="5000"/>
                                    </a:schemeClr>
                                  </a:solidFill>
                                  <a:latin typeface="Cambria Math" panose="02040503050406030204" pitchFamily="18" charset="0"/>
                                </a:rPr>
                              </m:ctrlPr>
                            </m:funcPr>
                            <m:fName>
                              <m:r>
                                <a:rPr lang="en-US" sz="2300" i="1">
                                  <a:solidFill>
                                    <a:schemeClr val="tx1">
                                      <a:lumMod val="95000"/>
                                      <a:lumOff val="5000"/>
                                    </a:schemeClr>
                                  </a:solidFill>
                                  <a:latin typeface="Cambria Math" panose="02040503050406030204" pitchFamily="18" charset="0"/>
                                </a:rPr>
                                <m:t>𝑙𝑛</m:t>
                              </m:r>
                            </m:fName>
                            <m:e>
                              <m:d>
                                <m:dPr>
                                  <m:ctrlPr>
                                    <a:rPr lang="en-US" sz="2300" i="1">
                                      <a:solidFill>
                                        <a:schemeClr val="tx1">
                                          <a:lumMod val="95000"/>
                                          <a:lumOff val="5000"/>
                                        </a:schemeClr>
                                      </a:solidFill>
                                      <a:latin typeface="Cambria Math" panose="02040503050406030204" pitchFamily="18" charset="0"/>
                                    </a:rPr>
                                  </m:ctrlPr>
                                </m:dPr>
                                <m:e>
                                  <m:sSub>
                                    <m:sSubPr>
                                      <m:ctrlPr>
                                        <a:rPr lang="en-US" sz="2300" i="1">
                                          <a:solidFill>
                                            <a:schemeClr val="tx1">
                                              <a:lumMod val="95000"/>
                                              <a:lumOff val="5000"/>
                                            </a:schemeClr>
                                          </a:solidFill>
                                          <a:latin typeface="Cambria Math" panose="02040503050406030204" pitchFamily="18" charset="0"/>
                                        </a:rPr>
                                      </m:ctrlPr>
                                    </m:sSubPr>
                                    <m:e>
                                      <m:r>
                                        <m:rPr>
                                          <m:sty m:val="p"/>
                                        </m:rPr>
                                        <a:rPr lang="en-US" sz="2300">
                                          <a:solidFill>
                                            <a:schemeClr val="tx1">
                                              <a:lumMod val="95000"/>
                                              <a:lumOff val="5000"/>
                                            </a:schemeClr>
                                          </a:solidFill>
                                          <a:latin typeface="Cambria Math" panose="02040503050406030204" pitchFamily="18" charset="0"/>
                                        </a:rPr>
                                        <m:t>S</m:t>
                                      </m:r>
                                    </m:e>
                                    <m:sub>
                                      <m:r>
                                        <a:rPr lang="en-US" sz="2300">
                                          <a:solidFill>
                                            <a:schemeClr val="tx1">
                                              <a:lumMod val="95000"/>
                                              <a:lumOff val="5000"/>
                                            </a:schemeClr>
                                          </a:solidFill>
                                          <a:latin typeface="Cambria Math" panose="02040503050406030204" pitchFamily="18" charset="0"/>
                                        </a:rPr>
                                        <m:t>2</m:t>
                                      </m:r>
                                    </m:sub>
                                  </m:sSub>
                                </m:e>
                              </m:d>
                            </m:e>
                          </m:func>
                        </m:sub>
                      </m:sSub>
                    </m:oMath>
                  </m:oMathPara>
                </a14:m>
                <a:endParaRPr lang="en-US" sz="2300" dirty="0">
                  <a:solidFill>
                    <a:schemeClr val="tx1">
                      <a:lumMod val="95000"/>
                      <a:lumOff val="5000"/>
                    </a:schemeClr>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2733369" y="4430541"/>
                <a:ext cx="7669160" cy="1515691"/>
              </a:xfrm>
              <a:prstGeom prst="rect">
                <a:avLst/>
              </a:prstGeom>
              <a:blipFill rotWithShape="0">
                <a:blip r:embed="rId3" cstate="print"/>
                <a:stretch>
                  <a:fillRect b="-22177"/>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3421101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Changing The </a:t>
            </a:r>
            <a:r>
              <a:rPr lang="en-US" b="1" dirty="0" err="1"/>
              <a:t>Numeraire</a:t>
            </a:r>
            <a:r>
              <a:rPr lang="en-US" b="1" dirty="0"/>
              <a:t> For Pricing The Exchange Call</a:t>
            </a:r>
          </a:p>
        </p:txBody>
      </p:sp>
      <p:sp>
        <p:nvSpPr>
          <p:cNvPr id="3" name="Content Placeholder 2"/>
          <p:cNvSpPr>
            <a:spLocks noGrp="1"/>
          </p:cNvSpPr>
          <p:nvPr>
            <p:ph sz="quarter" idx="1"/>
          </p:nvPr>
        </p:nvSpPr>
        <p:spPr/>
        <p:txBody>
          <a:bodyPr>
            <a:normAutofit lnSpcReduction="10000"/>
          </a:bodyPr>
          <a:lstStyle/>
          <a:p>
            <a:pPr marL="0" indent="0">
              <a:buNone/>
            </a:pPr>
            <a:r>
              <a:rPr lang="en-US" sz="2500" dirty="0"/>
              <a:t>Using our notation from Section 7.2.3, the exchange option is valued in risk-neutral probability space as:</a:t>
            </a:r>
          </a:p>
          <a:p>
            <a:pPr marL="0" indent="0">
              <a:buNone/>
            </a:pPr>
            <a:r>
              <a:rPr lang="en-US" dirty="0"/>
              <a:t> </a:t>
            </a:r>
          </a:p>
          <a:p>
            <a:pPr marL="0" indent="0">
              <a:buNone/>
            </a:pPr>
            <a:endParaRPr lang="en-US" sz="2500" dirty="0"/>
          </a:p>
          <a:p>
            <a:pPr marL="0" indent="0">
              <a:buNone/>
            </a:pPr>
            <a:r>
              <a:rPr lang="en-US" sz="2500" dirty="0"/>
              <a:t>We can change our </a:t>
            </a:r>
            <a:r>
              <a:rPr lang="en-US" sz="2500" dirty="0" err="1"/>
              <a:t>numeraire</a:t>
            </a:r>
            <a:r>
              <a:rPr lang="en-US" sz="2500" dirty="0"/>
              <a:t> to stock 1. Now, the exchange option can be valued in a Black-Scholes environment with stock 1 as the </a:t>
            </a:r>
            <a:r>
              <a:rPr lang="en-US" sz="2500" dirty="0" err="1"/>
              <a:t>numeraire</a:t>
            </a:r>
            <a:r>
              <a:rPr lang="en-US" sz="2500" dirty="0"/>
              <a:t>:</a:t>
            </a:r>
          </a:p>
          <a:p>
            <a:pPr marL="0" indent="0">
              <a:buNone/>
            </a:pPr>
            <a:endParaRPr lang="en-US" sz="2500" dirty="0"/>
          </a:p>
          <a:p>
            <a:pPr marL="0" indent="0">
              <a:buNone/>
            </a:pPr>
            <a:endParaRPr lang="en-US" sz="2500" dirty="0"/>
          </a:p>
          <a:p>
            <a:pPr marL="0" indent="0">
              <a:buNone/>
            </a:pPr>
            <a:endParaRPr lang="en-US" sz="2500" dirty="0"/>
          </a:p>
          <a:p>
            <a:pPr marL="0" indent="0">
              <a:buNone/>
            </a:pPr>
            <a:r>
              <a:rPr lang="en-US" sz="2000" i="1" dirty="0"/>
              <a:t>where</a:t>
            </a:r>
          </a:p>
          <a:p>
            <a:pPr marL="0" indent="0">
              <a:buNone/>
            </a:pPr>
            <a:r>
              <a:rPr lang="en-US" dirty="0"/>
              <a:t> </a:t>
            </a:r>
          </a:p>
          <a:p>
            <a:pPr marL="0" indent="0">
              <a:buNone/>
            </a:pPr>
            <a:endParaRPr lang="en-US" dirty="0"/>
          </a:p>
        </p:txBody>
      </p:sp>
      <p:pic>
        <p:nvPicPr>
          <p:cNvPr id="4" name="Picture 3"/>
          <p:cNvPicPr>
            <a:picLocks noChangeAspect="1"/>
          </p:cNvPicPr>
          <p:nvPr/>
        </p:nvPicPr>
        <p:blipFill>
          <a:blip r:embed="rId2" cstate="print"/>
          <a:stretch>
            <a:fillRect/>
          </a:stretch>
        </p:blipFill>
        <p:spPr>
          <a:xfrm>
            <a:off x="362310" y="2458141"/>
            <a:ext cx="11378586" cy="402607"/>
          </a:xfrm>
          <a:prstGeom prst="rect">
            <a:avLst/>
          </a:prstGeom>
        </p:spPr>
      </p:pic>
      <mc:AlternateContent xmlns:mc="http://schemas.openxmlformats.org/markup-compatibility/2006" xmlns:a14="http://schemas.microsoft.com/office/drawing/2010/main">
        <mc:Choice Requires="a14">
          <p:sp>
            <p:nvSpPr>
              <p:cNvPr id="6" name="Rectangle 5"/>
              <p:cNvSpPr/>
              <p:nvPr/>
            </p:nvSpPr>
            <p:spPr>
              <a:xfrm>
                <a:off x="1098014" y="4325204"/>
                <a:ext cx="3473986" cy="66428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𝑐</m:t>
                              </m:r>
                            </m:e>
                            <m:sub>
                              <m:r>
                                <a:rPr lang="en-US" i="0">
                                  <a:latin typeface="Cambria Math" panose="02040503050406030204" pitchFamily="18" charset="0"/>
                                </a:rPr>
                                <m:t>0</m:t>
                              </m:r>
                            </m:sub>
                          </m:sSub>
                        </m:num>
                        <m:den>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0">
                                  <a:latin typeface="Cambria Math" panose="02040503050406030204" pitchFamily="18" charset="0"/>
                                </a:rPr>
                                <m:t>1,0</m:t>
                              </m:r>
                            </m:sub>
                          </m:sSub>
                        </m:den>
                      </m:f>
                      <m:r>
                        <a:rPr lang="en-US" i="0">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0">
                              <a:latin typeface="Cambria Math" panose="02040503050406030204" pitchFamily="18" charset="0"/>
                            </a:rPr>
                            <m:t>ℚ</m:t>
                          </m:r>
                        </m:sub>
                      </m:sSub>
                      <m:d>
                        <m:dPr>
                          <m:begChr m:val="["/>
                          <m:endChr m:val="]"/>
                          <m:ctrlPr>
                            <a:rPr lang="en-US" i="1">
                              <a:latin typeface="Cambria Math" panose="02040503050406030204" pitchFamily="18" charset="0"/>
                            </a:rPr>
                          </m:ctrlPr>
                        </m:dPr>
                        <m:e>
                          <m:r>
                            <a:rPr lang="en-US" i="1">
                              <a:latin typeface="Cambria Math" panose="02040503050406030204" pitchFamily="18" charset="0"/>
                            </a:rPr>
                            <m:t>𝑀𝐴𝑋</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0">
                                          <a:latin typeface="Cambria Math" panose="02040503050406030204" pitchFamily="18" charset="0"/>
                                        </a:rPr>
                                        <m:t>2,</m:t>
                                      </m:r>
                                      <m:r>
                                        <a:rPr lang="en-US" i="1">
                                          <a:latin typeface="Cambria Math" panose="02040503050406030204" pitchFamily="18" charset="0"/>
                                        </a:rPr>
                                        <m:t>𝑇</m:t>
                                      </m:r>
                                    </m:sub>
                                  </m:sSub>
                                </m:num>
                                <m:den>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0">
                                          <a:latin typeface="Cambria Math" panose="02040503050406030204" pitchFamily="18" charset="0"/>
                                        </a:rPr>
                                        <m:t>1,</m:t>
                                      </m:r>
                                      <m:r>
                                        <a:rPr lang="en-US" i="1">
                                          <a:latin typeface="Cambria Math" panose="02040503050406030204" pitchFamily="18" charset="0"/>
                                        </a:rPr>
                                        <m:t>𝑇</m:t>
                                      </m:r>
                                    </m:sub>
                                  </m:sSub>
                                </m:den>
                              </m:f>
                              <m:r>
                                <a:rPr lang="en-US" i="0">
                                  <a:latin typeface="Cambria Math" panose="02040503050406030204" pitchFamily="18" charset="0"/>
                                </a:rPr>
                                <m:t>−1,0</m:t>
                              </m:r>
                            </m:e>
                          </m:d>
                        </m:e>
                        <m:e>
                          <m:sSub>
                            <m:sSubPr>
                              <m:ctrlPr>
                                <a:rPr lang="en-US" i="1">
                                  <a:latin typeface="Cambria Math" panose="02040503050406030204" pitchFamily="18" charset="0"/>
                                </a:rPr>
                              </m:ctrlPr>
                            </m:sSubPr>
                            <m:e>
                              <m:r>
                                <a:rPr lang="en-US" i="0">
                                  <a:latin typeface="Cambria Math" panose="02040503050406030204" pitchFamily="18" charset="0"/>
                                </a:rPr>
                                <m:t>ℱ</m:t>
                              </m:r>
                            </m:e>
                            <m:sub>
                              <m:r>
                                <a:rPr lang="en-US" i="0">
                                  <a:latin typeface="Cambria Math" panose="02040503050406030204" pitchFamily="18" charset="0"/>
                                </a:rPr>
                                <m:t>0</m:t>
                              </m:r>
                            </m:sub>
                          </m:sSub>
                        </m:e>
                      </m:d>
                    </m:oMath>
                  </m:oMathPara>
                </a14:m>
                <a:endParaRPr lang="en-US" dirty="0"/>
              </a:p>
            </p:txBody>
          </p:sp>
        </mc:Choice>
        <mc:Fallback xmlns="">
          <p:sp>
            <p:nvSpPr>
              <p:cNvPr id="6" name="Rectangle 5"/>
              <p:cNvSpPr>
                <a:spLocks noRot="1" noChangeAspect="1" noMove="1" noResize="1" noEditPoints="1" noAdjustHandles="1" noChangeArrowheads="1" noChangeShapeType="1" noTextEdit="1"/>
              </p:cNvSpPr>
              <p:nvPr/>
            </p:nvSpPr>
            <p:spPr>
              <a:xfrm>
                <a:off x="1098014" y="4325204"/>
                <a:ext cx="3473986" cy="664284"/>
              </a:xfrm>
              <a:prstGeom prst="rect">
                <a:avLst/>
              </a:prstGeom>
              <a:blipFill rotWithShape="0">
                <a:blip r:embed="rId4" cstate="print"/>
                <a:stretch>
                  <a:fillRect/>
                </a:stretch>
              </a:blipFill>
            </p:spPr>
            <p:txBody>
              <a:bodyPr/>
              <a:lstStyle/>
              <a:p>
                <a:r>
                  <a:rPr lang="en-US">
                    <a:noFill/>
                  </a:rPr>
                  <a:t> </a:t>
                </a:r>
              </a:p>
            </p:txBody>
          </p:sp>
        </mc:Fallback>
      </mc:AlternateContent>
      <p:graphicFrame>
        <p:nvGraphicFramePr>
          <p:cNvPr id="7" name="Object 6"/>
          <p:cNvGraphicFramePr>
            <a:graphicFrameLocks noChangeAspect="1"/>
          </p:cNvGraphicFramePr>
          <p:nvPr>
            <p:extLst>
              <p:ext uri="{D42A27DB-BD31-4B8C-83A1-F6EECF244321}">
                <p14:modId xmlns:p14="http://schemas.microsoft.com/office/powerpoint/2010/main" val="269615075"/>
              </p:ext>
            </p:extLst>
          </p:nvPr>
        </p:nvGraphicFramePr>
        <p:xfrm>
          <a:off x="6170871" y="4201446"/>
          <a:ext cx="3105052" cy="911801"/>
        </p:xfrm>
        <a:graphic>
          <a:graphicData uri="http://schemas.openxmlformats.org/presentationml/2006/ole">
            <mc:AlternateContent xmlns:mc="http://schemas.openxmlformats.org/markup-compatibility/2006">
              <mc:Choice xmlns:v="urn:schemas-microsoft-com:vml" Requires="v">
                <p:oleObj spid="_x0000_s62466" name="Equation" r:id="rId5" imgW="1600200" imgH="469900" progId="">
                  <p:embed/>
                </p:oleObj>
              </mc:Choice>
              <mc:Fallback>
                <p:oleObj name="Equation" r:id="rId5" imgW="1600200" imgH="46990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0871" y="4201446"/>
                        <a:ext cx="3105052" cy="9118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027852552"/>
              </p:ext>
            </p:extLst>
          </p:nvPr>
        </p:nvGraphicFramePr>
        <p:xfrm>
          <a:off x="2495713" y="5337873"/>
          <a:ext cx="2008980" cy="995602"/>
        </p:xfrm>
        <a:graphic>
          <a:graphicData uri="http://schemas.openxmlformats.org/presentationml/2006/ole">
            <mc:AlternateContent xmlns:mc="http://schemas.openxmlformats.org/markup-compatibility/2006">
              <mc:Choice xmlns:v="urn:schemas-microsoft-com:vml" Requires="v">
                <p:oleObj spid="_x0000_s62467" name="Equation" r:id="rId7" imgW="1435100" imgH="711200" progId="">
                  <p:embed/>
                </p:oleObj>
              </mc:Choice>
              <mc:Fallback>
                <p:oleObj name="Equation" r:id="rId7" imgW="1435100" imgH="711200" progId="">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95713" y="5337873"/>
                        <a:ext cx="2008980" cy="99560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817696344"/>
              </p:ext>
            </p:extLst>
          </p:nvPr>
        </p:nvGraphicFramePr>
        <p:xfrm>
          <a:off x="5831629" y="5474226"/>
          <a:ext cx="3577841" cy="813146"/>
        </p:xfrm>
        <a:graphic>
          <a:graphicData uri="http://schemas.openxmlformats.org/presentationml/2006/ole">
            <mc:AlternateContent xmlns:mc="http://schemas.openxmlformats.org/markup-compatibility/2006">
              <mc:Choice xmlns:v="urn:schemas-microsoft-com:vml" Requires="v">
                <p:oleObj spid="_x0000_s62468" name="Equation" r:id="rId9" imgW="2235200" imgH="508000" progId="">
                  <p:embed/>
                </p:oleObj>
              </mc:Choice>
              <mc:Fallback>
                <p:oleObj name="Equation" r:id="rId9" imgW="2235200" imgH="508000" progId="">
                  <p:embed/>
                  <p:pic>
                    <p:nvPicPr>
                      <p:cNvPr id="0"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31629" y="5474226"/>
                        <a:ext cx="3577841" cy="8131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ight Arrow 9"/>
          <p:cNvSpPr/>
          <p:nvPr/>
        </p:nvSpPr>
        <p:spPr>
          <a:xfrm>
            <a:off x="5102942" y="4514778"/>
            <a:ext cx="728687" cy="285135"/>
          </a:xfrm>
          <a:prstGeom prst="rightArrow">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2183008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Currency Options</a:t>
            </a:r>
          </a:p>
        </p:txBody>
      </p:sp>
      <p:sp>
        <p:nvSpPr>
          <p:cNvPr id="3" name="Content Placeholder 2"/>
          <p:cNvSpPr>
            <a:spLocks noGrp="1"/>
          </p:cNvSpPr>
          <p:nvPr>
            <p:ph sz="quarter" idx="1"/>
          </p:nvPr>
        </p:nvSpPr>
        <p:spPr/>
        <p:txBody>
          <a:bodyPr>
            <a:normAutofit fontScale="92500" lnSpcReduction="10000"/>
          </a:bodyPr>
          <a:lstStyle/>
          <a:p>
            <a:pPr marL="0" indent="0"/>
            <a:r>
              <a:rPr lang="en-US" dirty="0"/>
              <a:t>Interest rates may differ between the foreign and domestic countries. </a:t>
            </a:r>
          </a:p>
          <a:p>
            <a:pPr marL="0" indent="0"/>
            <a:r>
              <a:rPr lang="en-US" dirty="0"/>
              <a:t>We quote two interest rates </a:t>
            </a:r>
            <a:r>
              <a:rPr lang="en-US" i="1" dirty="0"/>
              <a:t>r</a:t>
            </a:r>
            <a:r>
              <a:rPr lang="en-US" dirty="0"/>
              <a:t>(</a:t>
            </a:r>
            <a:r>
              <a:rPr lang="en-US" i="1" dirty="0"/>
              <a:t>f</a:t>
            </a:r>
            <a:r>
              <a:rPr lang="en-US" dirty="0"/>
              <a:t>) and </a:t>
            </a:r>
            <a:r>
              <a:rPr lang="en-US" i="1" dirty="0"/>
              <a:t>r</a:t>
            </a:r>
            <a:r>
              <a:rPr lang="en-US" dirty="0"/>
              <a:t>(</a:t>
            </a:r>
            <a:r>
              <a:rPr lang="en-US" i="1" dirty="0"/>
              <a:t>d</a:t>
            </a:r>
            <a:r>
              <a:rPr lang="en-US" dirty="0"/>
              <a:t>), one each for the foreign and domestic currencies. </a:t>
            </a:r>
          </a:p>
          <a:p>
            <a:pPr marL="0" indent="0"/>
            <a:r>
              <a:rPr lang="en-US" dirty="0"/>
              <a:t>The standard differential equation for currency options is as follows:</a:t>
            </a:r>
          </a:p>
          <a:p>
            <a:endParaRPr lang="en-US" dirty="0"/>
          </a:p>
          <a:p>
            <a:endParaRPr lang="en-US" dirty="0"/>
          </a:p>
          <a:p>
            <a:endParaRPr lang="en-US" dirty="0"/>
          </a:p>
          <a:p>
            <a:pPr marL="0" indent="0">
              <a:buNone/>
            </a:pPr>
            <a:endParaRPr lang="en-US" sz="2000" dirty="0">
              <a:solidFill>
                <a:schemeClr val="accent1">
                  <a:lumMod val="75000"/>
                </a:schemeClr>
              </a:solidFill>
            </a:endParaRPr>
          </a:p>
          <a:p>
            <a:pPr marL="0" indent="0">
              <a:buNone/>
            </a:pPr>
            <a:r>
              <a:rPr lang="en-US" sz="2800" dirty="0"/>
              <a:t>where </a:t>
            </a:r>
            <a:r>
              <a:rPr lang="en-US" sz="2800" i="1" dirty="0"/>
              <a:t>s</a:t>
            </a:r>
            <a:r>
              <a:rPr lang="en-US" sz="2800" dirty="0"/>
              <a:t> is the exchange rate, </a:t>
            </a:r>
            <a:r>
              <a:rPr lang="en-US" sz="2800" i="1" dirty="0"/>
              <a:t>r</a:t>
            </a:r>
            <a:r>
              <a:rPr lang="en-US" sz="2800" dirty="0"/>
              <a:t>(</a:t>
            </a:r>
            <a:r>
              <a:rPr lang="en-US" sz="2800" i="1" dirty="0"/>
              <a:t>d</a:t>
            </a:r>
            <a:r>
              <a:rPr lang="en-US" sz="2800" dirty="0"/>
              <a:t>) is the domestic riskless rate (the rate for the currency that will be given up if the option is exercised), </a:t>
            </a:r>
            <a:r>
              <a:rPr lang="en-US" sz="2800" i="1" dirty="0"/>
              <a:t>r</a:t>
            </a:r>
            <a:r>
              <a:rPr lang="en-US" sz="2800" dirty="0"/>
              <a:t>(</a:t>
            </a:r>
            <a:r>
              <a:rPr lang="en-US" sz="2800" i="1" dirty="0"/>
              <a:t>f</a:t>
            </a:r>
            <a:r>
              <a:rPr lang="en-US" sz="2800" dirty="0"/>
              <a:t>) is the foreign riskless rate (the rate for the currency which may be purchased).</a:t>
            </a:r>
          </a:p>
        </p:txBody>
      </p:sp>
      <p:graphicFrame>
        <p:nvGraphicFramePr>
          <p:cNvPr id="4" name="Object 3"/>
          <p:cNvGraphicFramePr>
            <a:graphicFrameLocks noChangeAspect="1"/>
          </p:cNvGraphicFramePr>
          <p:nvPr>
            <p:extLst>
              <p:ext uri="{D42A27DB-BD31-4B8C-83A1-F6EECF244321}">
                <p14:modId xmlns:p14="http://schemas.microsoft.com/office/powerpoint/2010/main" val="2304292461"/>
              </p:ext>
            </p:extLst>
          </p:nvPr>
        </p:nvGraphicFramePr>
        <p:xfrm>
          <a:off x="2874090" y="3424338"/>
          <a:ext cx="5348717" cy="852694"/>
        </p:xfrm>
        <a:graphic>
          <a:graphicData uri="http://schemas.openxmlformats.org/presentationml/2006/ole">
            <mc:AlternateContent xmlns:mc="http://schemas.openxmlformats.org/markup-compatibility/2006">
              <mc:Choice xmlns:v="urn:schemas-microsoft-com:vml" Requires="v">
                <p:oleObj spid="_x0000_s64514" name="Equation" r:id="rId2" imgW="2628900" imgH="419100" progId="">
                  <p:embed/>
                </p:oleObj>
              </mc:Choice>
              <mc:Fallback>
                <p:oleObj name="Equation" r:id="rId2" imgW="2628900" imgH="41910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4090" y="3424338"/>
                        <a:ext cx="5348717" cy="8526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035041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Currency Options </a:t>
            </a:r>
            <a:r>
              <a:rPr lang="en-US" sz="2500" b="1" dirty="0"/>
              <a:t>(Continued)</a:t>
            </a:r>
            <a:endParaRPr lang="en-US" sz="2500" dirty="0"/>
          </a:p>
        </p:txBody>
      </p:sp>
      <p:sp>
        <p:nvSpPr>
          <p:cNvPr id="3" name="Content Placeholder 2"/>
          <p:cNvSpPr>
            <a:spLocks noGrp="1"/>
          </p:cNvSpPr>
          <p:nvPr>
            <p:ph sz="quarter" idx="1"/>
          </p:nvPr>
        </p:nvSpPr>
        <p:spPr/>
        <p:txBody>
          <a:bodyPr/>
          <a:lstStyle/>
          <a:p>
            <a:pPr marL="0" indent="0">
              <a:buNone/>
            </a:pPr>
            <a:r>
              <a:rPr lang="en-US" dirty="0"/>
              <a:t>The solution the exchange option differential equation, subject to the </a:t>
            </a:r>
            <a:r>
              <a:rPr lang="en-US" i="1" dirty="0"/>
              <a:t>boundary condition</a:t>
            </a:r>
            <a:r>
              <a:rPr lang="en-US" dirty="0"/>
              <a:t>                                     	is given as follows: </a:t>
            </a:r>
          </a:p>
          <a:p>
            <a:endParaRPr lang="en-US" dirty="0"/>
          </a:p>
          <a:p>
            <a:endParaRPr lang="en-US" dirty="0"/>
          </a:p>
          <a:p>
            <a:endParaRPr lang="en-US" dirty="0"/>
          </a:p>
          <a:p>
            <a:endParaRPr lang="en-US" dirty="0"/>
          </a:p>
          <a:p>
            <a:pPr marL="0" indent="0">
              <a:buNone/>
            </a:pPr>
            <a:r>
              <a:rPr lang="en-US" sz="2000" dirty="0"/>
              <a:t>where</a:t>
            </a:r>
          </a:p>
        </p:txBody>
      </p:sp>
      <p:graphicFrame>
        <p:nvGraphicFramePr>
          <p:cNvPr id="7" name="Object 6"/>
          <p:cNvGraphicFramePr>
            <a:graphicFrameLocks noChangeAspect="1"/>
          </p:cNvGraphicFramePr>
          <p:nvPr>
            <p:extLst>
              <p:ext uri="{D42A27DB-BD31-4B8C-83A1-F6EECF244321}">
                <p14:modId xmlns:p14="http://schemas.microsoft.com/office/powerpoint/2010/main" val="850904720"/>
              </p:ext>
            </p:extLst>
          </p:nvPr>
        </p:nvGraphicFramePr>
        <p:xfrm>
          <a:off x="3789197" y="2041422"/>
          <a:ext cx="2592062" cy="423702"/>
        </p:xfrm>
        <a:graphic>
          <a:graphicData uri="http://schemas.openxmlformats.org/presentationml/2006/ole">
            <mc:AlternateContent xmlns:mc="http://schemas.openxmlformats.org/markup-compatibility/2006">
              <mc:Choice xmlns:v="urn:schemas-microsoft-com:vml" Requires="v">
                <p:oleObj spid="_x0000_s65538" name="Equation" r:id="rId2" imgW="1320227" imgH="215806" progId="">
                  <p:embed/>
                </p:oleObj>
              </mc:Choice>
              <mc:Fallback>
                <p:oleObj name="Equation" r:id="rId2" imgW="1320227" imgH="215806"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9197" y="2041422"/>
                        <a:ext cx="2592062" cy="42370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57514003"/>
              </p:ext>
            </p:extLst>
          </p:nvPr>
        </p:nvGraphicFramePr>
        <p:xfrm>
          <a:off x="2161456" y="2928553"/>
          <a:ext cx="7766972" cy="884495"/>
        </p:xfrm>
        <a:graphic>
          <a:graphicData uri="http://schemas.openxmlformats.org/presentationml/2006/ole">
            <mc:AlternateContent xmlns:mc="http://schemas.openxmlformats.org/markup-compatibility/2006">
              <mc:Choice xmlns:v="urn:schemas-microsoft-com:vml" Requires="v">
                <p:oleObj spid="_x0000_s65539" name="Equation" r:id="rId4" imgW="3568700" imgH="406400" progId="">
                  <p:embed/>
                </p:oleObj>
              </mc:Choice>
              <mc:Fallback>
                <p:oleObj name="Equation" r:id="rId4" imgW="3568700" imgH="406400" progId="">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1456" y="2928553"/>
                        <a:ext cx="7766972" cy="8844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686549540"/>
              </p:ext>
            </p:extLst>
          </p:nvPr>
        </p:nvGraphicFramePr>
        <p:xfrm>
          <a:off x="2161456" y="4901011"/>
          <a:ext cx="3787060" cy="1087995"/>
        </p:xfrm>
        <a:graphic>
          <a:graphicData uri="http://schemas.openxmlformats.org/presentationml/2006/ole">
            <mc:AlternateContent xmlns:mc="http://schemas.openxmlformats.org/markup-compatibility/2006">
              <mc:Choice xmlns:v="urn:schemas-microsoft-com:vml" Requires="v">
                <p:oleObj spid="_x0000_s65540" name="Equation" r:id="rId6" imgW="2298700" imgH="660400" progId="">
                  <p:embed/>
                </p:oleObj>
              </mc:Choice>
              <mc:Fallback>
                <p:oleObj name="Equation" r:id="rId6" imgW="2298700" imgH="660400" progId="">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61456" y="4901011"/>
                        <a:ext cx="3787060" cy="10879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489560810"/>
              </p:ext>
            </p:extLst>
          </p:nvPr>
        </p:nvGraphicFramePr>
        <p:xfrm>
          <a:off x="7382643" y="5242867"/>
          <a:ext cx="1892794" cy="479508"/>
        </p:xfrm>
        <a:graphic>
          <a:graphicData uri="http://schemas.openxmlformats.org/presentationml/2006/ole">
            <mc:AlternateContent xmlns:mc="http://schemas.openxmlformats.org/markup-compatibility/2006">
              <mc:Choice xmlns:v="urn:schemas-microsoft-com:vml" Requires="v">
                <p:oleObj spid="_x0000_s65541" name="Equation" r:id="rId8" imgW="952087" imgH="241195" progId="">
                  <p:embed/>
                </p:oleObj>
              </mc:Choice>
              <mc:Fallback>
                <p:oleObj name="Equation" r:id="rId8" imgW="952087" imgH="241195" progId="">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82643" y="5242867"/>
                        <a:ext cx="1892794" cy="4795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383966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The Garman- </a:t>
            </a:r>
            <a:r>
              <a:rPr lang="en-US" sz="3600" b="1" dirty="0" err="1"/>
              <a:t>Köhlagen</a:t>
            </a:r>
            <a:r>
              <a:rPr lang="en-US" sz="3600" b="1" dirty="0"/>
              <a:t> Model</a:t>
            </a:r>
          </a:p>
        </p:txBody>
      </p:sp>
      <p:sp>
        <p:nvSpPr>
          <p:cNvPr id="3" name="Content Placeholder 2"/>
          <p:cNvSpPr>
            <a:spLocks noGrp="1"/>
          </p:cNvSpPr>
          <p:nvPr>
            <p:ph sz="quarter" idx="1"/>
          </p:nvPr>
        </p:nvSpPr>
        <p:spPr/>
        <p:txBody>
          <a:bodyPr/>
          <a:lstStyle/>
          <a:p>
            <a:r>
              <a:rPr lang="en-US" dirty="0"/>
              <a:t>In other words, we have the </a:t>
            </a:r>
            <a:r>
              <a:rPr lang="en-US" dirty="0" err="1"/>
              <a:t>The</a:t>
            </a:r>
            <a:r>
              <a:rPr lang="en-US" dirty="0"/>
              <a:t> Garman- </a:t>
            </a:r>
            <a:r>
              <a:rPr lang="en-US" dirty="0" err="1"/>
              <a:t>Köhlagen</a:t>
            </a:r>
            <a:r>
              <a:rPr lang="en-US" dirty="0"/>
              <a:t> Model for pricing currency options:</a:t>
            </a:r>
          </a:p>
        </p:txBody>
      </p:sp>
      <p:graphicFrame>
        <p:nvGraphicFramePr>
          <p:cNvPr id="113666" name="Object 2"/>
          <p:cNvGraphicFramePr>
            <a:graphicFrameLocks noChangeAspect="1"/>
          </p:cNvGraphicFramePr>
          <p:nvPr/>
        </p:nvGraphicFramePr>
        <p:xfrm>
          <a:off x="782863" y="2430463"/>
          <a:ext cx="13816027" cy="916894"/>
        </p:xfrm>
        <a:graphic>
          <a:graphicData uri="http://schemas.openxmlformats.org/presentationml/2006/ole">
            <mc:AlternateContent xmlns:mc="http://schemas.openxmlformats.org/markup-compatibility/2006">
              <mc:Choice xmlns:v="urn:schemas-microsoft-com:vml" Requires="v">
                <p:oleObj spid="_x0000_s113666" name="Document" r:id="rId2" imgW="5956042" imgH="395543" progId="Word.Document.12">
                  <p:embed/>
                </p:oleObj>
              </mc:Choice>
              <mc:Fallback>
                <p:oleObj name="Document" r:id="rId2" imgW="5956042" imgH="395543" progId="Word.Document.12">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863" y="2430463"/>
                        <a:ext cx="13816027" cy="916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3667" name="Object 3"/>
          <p:cNvGraphicFramePr>
            <a:graphicFrameLocks noChangeAspect="1"/>
          </p:cNvGraphicFramePr>
          <p:nvPr/>
        </p:nvGraphicFramePr>
        <p:xfrm>
          <a:off x="1272722" y="3526970"/>
          <a:ext cx="11448480" cy="1208315"/>
        </p:xfrm>
        <a:graphic>
          <a:graphicData uri="http://schemas.openxmlformats.org/presentationml/2006/ole">
            <mc:AlternateContent xmlns:mc="http://schemas.openxmlformats.org/markup-compatibility/2006">
              <mc:Choice xmlns:v="urn:schemas-microsoft-com:vml" Requires="v">
                <p:oleObj spid="_x0000_s113667" name="Document" r:id="rId4" imgW="5956042" imgH="628045" progId="Word.Document.12">
                  <p:embed/>
                </p:oleObj>
              </mc:Choice>
              <mc:Fallback>
                <p:oleObj name="Document" r:id="rId4" imgW="5956042" imgH="628045" progId="Word.Document.12">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2722" y="3526970"/>
                        <a:ext cx="11448480" cy="1208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3668" name="Object 4"/>
          <p:cNvGraphicFramePr>
            <a:graphicFrameLocks noChangeAspect="1"/>
          </p:cNvGraphicFramePr>
          <p:nvPr/>
        </p:nvGraphicFramePr>
        <p:xfrm>
          <a:off x="1305377" y="5195660"/>
          <a:ext cx="16783729" cy="617312"/>
        </p:xfrm>
        <a:graphic>
          <a:graphicData uri="http://schemas.openxmlformats.org/presentationml/2006/ole">
            <mc:AlternateContent xmlns:mc="http://schemas.openxmlformats.org/markup-compatibility/2006">
              <mc:Choice xmlns:v="urn:schemas-microsoft-com:vml" Requires="v">
                <p:oleObj spid="_x0000_s113668" name="Document" r:id="rId6" imgW="5956042" imgH="218466" progId="Word.Document.12">
                  <p:embed/>
                </p:oleObj>
              </mc:Choice>
              <mc:Fallback>
                <p:oleObj name="Document" r:id="rId6" imgW="5956042" imgH="218466" progId="Word.Document.12">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05377" y="5195660"/>
                        <a:ext cx="16783729" cy="617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Exchange Option Illustration</a:t>
            </a:r>
          </a:p>
        </p:txBody>
      </p:sp>
      <p:sp>
        <p:nvSpPr>
          <p:cNvPr id="3" name="Content Placeholder 2"/>
          <p:cNvSpPr>
            <a:spLocks noGrp="1"/>
          </p:cNvSpPr>
          <p:nvPr>
            <p:ph sz="quarter" idx="1"/>
          </p:nvPr>
        </p:nvSpPr>
        <p:spPr/>
        <p:txBody>
          <a:bodyPr>
            <a:normAutofit fontScale="92500"/>
          </a:bodyPr>
          <a:lstStyle/>
          <a:p>
            <a:pPr marL="0" indent="0"/>
            <a:r>
              <a:rPr lang="en-US" dirty="0"/>
              <a:t>The Predator Company has announced its intent to acquire the Prey Company through an exchange offer. </a:t>
            </a:r>
          </a:p>
          <a:p>
            <a:pPr marL="0" indent="0"/>
            <a:r>
              <a:rPr lang="en-US" dirty="0"/>
              <a:t>This offer expires in 90 days (T = .25 years). </a:t>
            </a:r>
          </a:p>
          <a:p>
            <a:pPr marL="0" indent="0"/>
            <a:r>
              <a:rPr lang="en-US" dirty="0"/>
              <a:t>Shares of stock in the two companies follow geometric Brownian motion processes with a variance of </a:t>
            </a:r>
            <a:r>
              <a:rPr lang="en-US" dirty="0">
                <a:sym typeface="Symbol" panose="05050102010706020507" pitchFamily="18" charset="2"/>
              </a:rPr>
              <a:t></a:t>
            </a:r>
            <a:r>
              <a:rPr lang="en-US" baseline="30000" dirty="0"/>
              <a:t>2</a:t>
            </a:r>
            <a:r>
              <a:rPr lang="en-US" baseline="-25000" dirty="0"/>
              <a:t>ln(S1)</a:t>
            </a:r>
            <a:r>
              <a:rPr lang="en-US" dirty="0"/>
              <a:t> = .16 for Predator (Predator is company 1) and </a:t>
            </a:r>
            <a:r>
              <a:rPr lang="en-US" dirty="0">
                <a:sym typeface="Symbol" panose="05050102010706020507" pitchFamily="18" charset="2"/>
              </a:rPr>
              <a:t></a:t>
            </a:r>
            <a:r>
              <a:rPr lang="en-US" baseline="30000" dirty="0"/>
              <a:t>2</a:t>
            </a:r>
            <a:r>
              <a:rPr lang="en-US" baseline="-25000" dirty="0"/>
              <a:t>ln(S2)</a:t>
            </a:r>
            <a:r>
              <a:rPr lang="en-US" dirty="0"/>
              <a:t> = .36 for Prey, and zero correlation </a:t>
            </a:r>
            <a:r>
              <a:rPr lang="en-US" dirty="0">
                <a:sym typeface="Symbol" panose="05050102010706020507" pitchFamily="18" charset="2"/>
              </a:rPr>
              <a:t></a:t>
            </a:r>
            <a:r>
              <a:rPr lang="en-US" baseline="-25000" dirty="0"/>
              <a:t>1,2</a:t>
            </a:r>
            <a:r>
              <a:rPr lang="en-US" dirty="0"/>
              <a:t> = 0 between the two. </a:t>
            </a:r>
          </a:p>
          <a:p>
            <a:pPr marL="0" indent="0"/>
            <a:r>
              <a:rPr lang="en-US" dirty="0"/>
              <a:t>Predator Company stock is currently selling for $40 and Prey shares are selling for $50. </a:t>
            </a:r>
          </a:p>
          <a:p>
            <a:pPr marL="0" indent="0"/>
            <a:r>
              <a:rPr lang="en-US" dirty="0"/>
              <a:t>The current riskless return rate is .05. </a:t>
            </a:r>
          </a:p>
          <a:p>
            <a:pPr marL="0" indent="0"/>
            <a:r>
              <a:rPr lang="en-US" dirty="0"/>
              <a:t>What is the value of the exchange option associated with this tender offer?</a:t>
            </a:r>
          </a:p>
        </p:txBody>
      </p:sp>
    </p:spTree>
    <p:extLst>
      <p:ext uri="{BB962C8B-B14F-4D97-AF65-F5344CB8AC3E}">
        <p14:creationId xmlns:p14="http://schemas.microsoft.com/office/powerpoint/2010/main" val="36544275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Exchange Option Illustration </a:t>
            </a:r>
            <a:r>
              <a:rPr lang="en-US" sz="2500" b="1" dirty="0"/>
              <a:t>(Continued)</a:t>
            </a:r>
            <a:endParaRPr lang="en-US" sz="2500"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pPr marL="0" indent="0">
                  <a:buNone/>
                </a:pPr>
                <a:r>
                  <a:rPr lang="en-US" dirty="0"/>
                  <a:t>First, we calculate </a:t>
                </a:r>
                <a:r>
                  <a:rPr lang="en-US" dirty="0">
                    <a:sym typeface="Symbol" panose="05050102010706020507" pitchFamily="18" charset="2"/>
                  </a:rPr>
                  <a:t></a:t>
                </a:r>
                <a:r>
                  <a:rPr lang="en-US" baseline="30000" dirty="0"/>
                  <a:t>2</a:t>
                </a:r>
                <a:r>
                  <a:rPr lang="en-US" dirty="0"/>
                  <a:t>, the variance of changes (actually, logs thereof) of stock prices relative to each other as follows: </a:t>
                </a:r>
              </a:p>
              <a:p>
                <a:pPr marL="0" indent="0">
                  <a:buNone/>
                </a:pPr>
                <a:r>
                  <a:rPr lang="en-US" dirty="0"/>
                  <a:t> </a:t>
                </a:r>
                <a:endParaRPr lang="en-US" sz="2300" i="1" dirty="0"/>
              </a:p>
              <a:p>
                <a:pPr marL="0" indent="0">
                  <a:buNone/>
                </a:pPr>
                <a14:m>
                  <m:oMathPara xmlns:m="http://schemas.openxmlformats.org/officeDocument/2006/math">
                    <m:oMathParaPr>
                      <m:jc m:val="centerGroup"/>
                    </m:oMathParaPr>
                    <m:oMath xmlns:m="http://schemas.openxmlformats.org/officeDocument/2006/math">
                      <m:sSup>
                        <m:sSupPr>
                          <m:ctrlPr>
                            <a:rPr lang="en-US" sz="2300" i="1">
                              <a:latin typeface="Cambria Math" panose="02040503050406030204" pitchFamily="18" charset="0"/>
                            </a:rPr>
                          </m:ctrlPr>
                        </m:sSupPr>
                        <m:e>
                          <m:r>
                            <a:rPr lang="en-US" sz="2300" i="1">
                              <a:latin typeface="Cambria Math" panose="02040503050406030204" pitchFamily="18" charset="0"/>
                            </a:rPr>
                            <m:t>𝜎</m:t>
                          </m:r>
                        </m:e>
                        <m:sup>
                          <m:r>
                            <a:rPr lang="en-US" sz="2300" i="1">
                              <a:latin typeface="Cambria Math" panose="02040503050406030204" pitchFamily="18" charset="0"/>
                            </a:rPr>
                            <m:t>2</m:t>
                          </m:r>
                        </m:sup>
                      </m:sSup>
                      <m:r>
                        <a:rPr lang="en-US" sz="2300" i="1">
                          <a:latin typeface="Cambria Math" panose="02040503050406030204" pitchFamily="18" charset="0"/>
                        </a:rPr>
                        <m:t>=</m:t>
                      </m:r>
                      <m:sSubSup>
                        <m:sSubSupPr>
                          <m:ctrlPr>
                            <a:rPr lang="en-US" sz="2300" i="1">
                              <a:latin typeface="Cambria Math" panose="02040503050406030204" pitchFamily="18" charset="0"/>
                            </a:rPr>
                          </m:ctrlPr>
                        </m:sSubSupPr>
                        <m:e>
                          <m:r>
                            <a:rPr lang="en-US" sz="2300" i="1">
                              <a:latin typeface="Cambria Math" panose="02040503050406030204" pitchFamily="18" charset="0"/>
                            </a:rPr>
                            <m:t>𝜎</m:t>
                          </m:r>
                        </m:e>
                        <m:sub>
                          <m:func>
                            <m:funcPr>
                              <m:ctrlPr>
                                <a:rPr lang="en-US" sz="2300" i="1">
                                  <a:latin typeface="Cambria Math" panose="02040503050406030204" pitchFamily="18" charset="0"/>
                                </a:rPr>
                              </m:ctrlPr>
                            </m:funcPr>
                            <m:fName>
                              <m:r>
                                <a:rPr lang="en-US" sz="2300" i="1">
                                  <a:latin typeface="Cambria Math" panose="02040503050406030204" pitchFamily="18" charset="0"/>
                                </a:rPr>
                                <m:t>𝑙𝑛</m:t>
                              </m:r>
                            </m:fName>
                            <m:e>
                              <m:d>
                                <m:dPr>
                                  <m:ctrlPr>
                                    <a:rPr lang="en-US" sz="2300" i="1">
                                      <a:latin typeface="Cambria Math" panose="02040503050406030204" pitchFamily="18" charset="0"/>
                                    </a:rPr>
                                  </m:ctrlPr>
                                </m:dPr>
                                <m:e>
                                  <m:f>
                                    <m:fPr>
                                      <m:type m:val="skw"/>
                                      <m:ctrlPr>
                                        <a:rPr lang="en-US" sz="2300" i="1">
                                          <a:latin typeface="Cambria Math" panose="02040503050406030204" pitchFamily="18" charset="0"/>
                                        </a:rPr>
                                      </m:ctrlPr>
                                    </m:fPr>
                                    <m:num>
                                      <m:sSub>
                                        <m:sSubPr>
                                          <m:ctrlPr>
                                            <a:rPr lang="en-US" sz="2300" i="1">
                                              <a:latin typeface="Cambria Math" panose="02040503050406030204" pitchFamily="18" charset="0"/>
                                            </a:rPr>
                                          </m:ctrlPr>
                                        </m:sSubPr>
                                        <m:e>
                                          <m:r>
                                            <m:rPr>
                                              <m:sty m:val="p"/>
                                            </m:rPr>
                                            <a:rPr lang="en-US" sz="2300">
                                              <a:latin typeface="Cambria Math" panose="02040503050406030204" pitchFamily="18" charset="0"/>
                                            </a:rPr>
                                            <m:t>S</m:t>
                                          </m:r>
                                        </m:e>
                                        <m:sub>
                                          <m:r>
                                            <a:rPr lang="en-US" sz="2300">
                                              <a:latin typeface="Cambria Math" panose="02040503050406030204" pitchFamily="18" charset="0"/>
                                            </a:rPr>
                                            <m:t>1</m:t>
                                          </m:r>
                                        </m:sub>
                                      </m:sSub>
                                    </m:num>
                                    <m:den>
                                      <m:sSub>
                                        <m:sSubPr>
                                          <m:ctrlPr>
                                            <a:rPr lang="en-US" sz="2300" i="1">
                                              <a:latin typeface="Cambria Math" panose="02040503050406030204" pitchFamily="18" charset="0"/>
                                            </a:rPr>
                                          </m:ctrlPr>
                                        </m:sSubPr>
                                        <m:e>
                                          <m:r>
                                            <m:rPr>
                                              <m:sty m:val="p"/>
                                            </m:rPr>
                                            <a:rPr lang="en-US" sz="2300">
                                              <a:latin typeface="Cambria Math" panose="02040503050406030204" pitchFamily="18" charset="0"/>
                                            </a:rPr>
                                            <m:t>S</m:t>
                                          </m:r>
                                        </m:e>
                                        <m:sub>
                                          <m:r>
                                            <a:rPr lang="en-US" sz="2300">
                                              <a:latin typeface="Cambria Math" panose="02040503050406030204" pitchFamily="18" charset="0"/>
                                            </a:rPr>
                                            <m:t>2</m:t>
                                          </m:r>
                                        </m:sub>
                                      </m:sSub>
                                    </m:den>
                                  </m:f>
                                </m:e>
                              </m:d>
                            </m:e>
                          </m:func>
                        </m:sub>
                        <m:sup>
                          <m:r>
                            <a:rPr lang="en-US" sz="2300" i="1">
                              <a:latin typeface="Cambria Math" panose="02040503050406030204" pitchFamily="18" charset="0"/>
                            </a:rPr>
                            <m:t>2</m:t>
                          </m:r>
                        </m:sup>
                      </m:sSubSup>
                      <m:r>
                        <a:rPr lang="en-US" sz="2300" i="1">
                          <a:latin typeface="Cambria Math" panose="02040503050406030204" pitchFamily="18" charset="0"/>
                        </a:rPr>
                        <m:t>=</m:t>
                      </m:r>
                      <m:sSubSup>
                        <m:sSubSupPr>
                          <m:ctrlPr>
                            <a:rPr lang="en-US" sz="2300" i="1">
                              <a:latin typeface="Cambria Math" panose="02040503050406030204" pitchFamily="18" charset="0"/>
                            </a:rPr>
                          </m:ctrlPr>
                        </m:sSubSupPr>
                        <m:e>
                          <m:r>
                            <a:rPr lang="en-US" sz="2300" i="1">
                              <a:latin typeface="Cambria Math" panose="02040503050406030204" pitchFamily="18" charset="0"/>
                            </a:rPr>
                            <m:t>𝜎</m:t>
                          </m:r>
                        </m:e>
                        <m:sub>
                          <m:func>
                            <m:funcPr>
                              <m:ctrlPr>
                                <a:rPr lang="en-US" sz="2300" i="1">
                                  <a:latin typeface="Cambria Math" panose="02040503050406030204" pitchFamily="18" charset="0"/>
                                </a:rPr>
                              </m:ctrlPr>
                            </m:funcPr>
                            <m:fName>
                              <m:r>
                                <a:rPr lang="en-US" sz="2300" i="1">
                                  <a:latin typeface="Cambria Math" panose="02040503050406030204" pitchFamily="18" charset="0"/>
                                </a:rPr>
                                <m:t>𝑙𝑛</m:t>
                              </m:r>
                            </m:fName>
                            <m:e>
                              <m:d>
                                <m:dPr>
                                  <m:ctrlPr>
                                    <a:rPr lang="en-US" sz="2300" i="1">
                                      <a:latin typeface="Cambria Math" panose="02040503050406030204" pitchFamily="18" charset="0"/>
                                    </a:rPr>
                                  </m:ctrlPr>
                                </m:dPr>
                                <m:e>
                                  <m:sSub>
                                    <m:sSubPr>
                                      <m:ctrlPr>
                                        <a:rPr lang="en-US" sz="2300" i="1">
                                          <a:latin typeface="Cambria Math" panose="02040503050406030204" pitchFamily="18" charset="0"/>
                                        </a:rPr>
                                      </m:ctrlPr>
                                    </m:sSubPr>
                                    <m:e>
                                      <m:r>
                                        <m:rPr>
                                          <m:sty m:val="p"/>
                                        </m:rPr>
                                        <a:rPr lang="en-US" sz="2300">
                                          <a:latin typeface="Cambria Math" panose="02040503050406030204" pitchFamily="18" charset="0"/>
                                        </a:rPr>
                                        <m:t>S</m:t>
                                      </m:r>
                                    </m:e>
                                    <m:sub>
                                      <m:r>
                                        <a:rPr lang="en-US" sz="2300">
                                          <a:latin typeface="Cambria Math" panose="02040503050406030204" pitchFamily="18" charset="0"/>
                                        </a:rPr>
                                        <m:t>1</m:t>
                                      </m:r>
                                    </m:sub>
                                  </m:sSub>
                                </m:e>
                              </m:d>
                            </m:e>
                          </m:func>
                        </m:sub>
                        <m:sup>
                          <m:r>
                            <a:rPr lang="en-US" sz="2300" i="1">
                              <a:latin typeface="Cambria Math" panose="02040503050406030204" pitchFamily="18" charset="0"/>
                            </a:rPr>
                            <m:t>2</m:t>
                          </m:r>
                        </m:sup>
                      </m:sSubSup>
                      <m:r>
                        <a:rPr lang="en-US" sz="2300" i="1">
                          <a:latin typeface="Cambria Math" panose="02040503050406030204" pitchFamily="18" charset="0"/>
                        </a:rPr>
                        <m:t>+</m:t>
                      </m:r>
                      <m:sSubSup>
                        <m:sSubSupPr>
                          <m:ctrlPr>
                            <a:rPr lang="en-US" sz="2300" i="1">
                              <a:latin typeface="Cambria Math" panose="02040503050406030204" pitchFamily="18" charset="0"/>
                            </a:rPr>
                          </m:ctrlPr>
                        </m:sSubSupPr>
                        <m:e>
                          <m:r>
                            <a:rPr lang="en-US" sz="2300" i="1">
                              <a:latin typeface="Cambria Math" panose="02040503050406030204" pitchFamily="18" charset="0"/>
                            </a:rPr>
                            <m:t>𝜎</m:t>
                          </m:r>
                        </m:e>
                        <m:sub>
                          <m:func>
                            <m:funcPr>
                              <m:ctrlPr>
                                <a:rPr lang="en-US" sz="2300" i="1">
                                  <a:latin typeface="Cambria Math" panose="02040503050406030204" pitchFamily="18" charset="0"/>
                                </a:rPr>
                              </m:ctrlPr>
                            </m:funcPr>
                            <m:fName>
                              <m:r>
                                <a:rPr lang="en-US" sz="2300" i="1">
                                  <a:latin typeface="Cambria Math" panose="02040503050406030204" pitchFamily="18" charset="0"/>
                                </a:rPr>
                                <m:t>𝑙𝑛</m:t>
                              </m:r>
                            </m:fName>
                            <m:e>
                              <m:d>
                                <m:dPr>
                                  <m:ctrlPr>
                                    <a:rPr lang="en-US" sz="2300" i="1">
                                      <a:latin typeface="Cambria Math" panose="02040503050406030204" pitchFamily="18" charset="0"/>
                                    </a:rPr>
                                  </m:ctrlPr>
                                </m:dPr>
                                <m:e>
                                  <m:sSub>
                                    <m:sSubPr>
                                      <m:ctrlPr>
                                        <a:rPr lang="en-US" sz="2300" i="1">
                                          <a:latin typeface="Cambria Math" panose="02040503050406030204" pitchFamily="18" charset="0"/>
                                        </a:rPr>
                                      </m:ctrlPr>
                                    </m:sSubPr>
                                    <m:e>
                                      <m:r>
                                        <m:rPr>
                                          <m:sty m:val="p"/>
                                        </m:rPr>
                                        <a:rPr lang="en-US" sz="2300">
                                          <a:latin typeface="Cambria Math" panose="02040503050406030204" pitchFamily="18" charset="0"/>
                                        </a:rPr>
                                        <m:t>S</m:t>
                                      </m:r>
                                    </m:e>
                                    <m:sub>
                                      <m:r>
                                        <a:rPr lang="en-US" sz="2300">
                                          <a:latin typeface="Cambria Math" panose="02040503050406030204" pitchFamily="18" charset="0"/>
                                        </a:rPr>
                                        <m:t>2</m:t>
                                      </m:r>
                                    </m:sub>
                                  </m:sSub>
                                </m:e>
                              </m:d>
                            </m:e>
                          </m:func>
                        </m:sub>
                        <m:sup>
                          <m:r>
                            <a:rPr lang="en-US" sz="2300" i="1">
                              <a:latin typeface="Cambria Math" panose="02040503050406030204" pitchFamily="18" charset="0"/>
                            </a:rPr>
                            <m:t>2</m:t>
                          </m:r>
                        </m:sup>
                      </m:sSubSup>
                      <m:r>
                        <a:rPr lang="en-US" sz="2300" i="1">
                          <a:latin typeface="Cambria Math" panose="02040503050406030204" pitchFamily="18" charset="0"/>
                        </a:rPr>
                        <m:t>−</m:t>
                      </m:r>
                      <m:sSub>
                        <m:sSubPr>
                          <m:ctrlPr>
                            <a:rPr lang="en-US" sz="2300" i="1">
                              <a:latin typeface="Cambria Math" panose="02040503050406030204" pitchFamily="18" charset="0"/>
                            </a:rPr>
                          </m:ctrlPr>
                        </m:sSubPr>
                        <m:e>
                          <m:r>
                            <a:rPr lang="en-US" sz="2300" i="1">
                              <a:latin typeface="Cambria Math" panose="02040503050406030204" pitchFamily="18" charset="0"/>
                            </a:rPr>
                            <m:t>2</m:t>
                          </m:r>
                        </m:e>
                        <m:sub>
                          <m:r>
                            <a:rPr lang="en-US" sz="2300" i="1">
                              <a:latin typeface="Cambria Math" panose="02040503050406030204" pitchFamily="18" charset="0"/>
                              <a:sym typeface="Symbol" panose="05050102010706020507" pitchFamily="18" charset="2"/>
                            </a:rPr>
                            <m:t></m:t>
                          </m:r>
                          <m:r>
                            <a:rPr lang="en-US" sz="2300" i="1">
                              <a:latin typeface="Cambria Math" panose="02040503050406030204" pitchFamily="18" charset="0"/>
                            </a:rPr>
                            <m:t>1,2</m:t>
                          </m:r>
                        </m:sub>
                      </m:sSub>
                      <m:sSub>
                        <m:sSubPr>
                          <m:ctrlPr>
                            <a:rPr lang="en-US" sz="2300" i="1">
                              <a:latin typeface="Cambria Math" panose="02040503050406030204" pitchFamily="18" charset="0"/>
                            </a:rPr>
                          </m:ctrlPr>
                        </m:sSubPr>
                        <m:e>
                          <m:r>
                            <a:rPr lang="en-US" sz="2300" i="1">
                              <a:latin typeface="Cambria Math" panose="02040503050406030204" pitchFamily="18" charset="0"/>
                              <a:sym typeface="Symbol" panose="05050102010706020507" pitchFamily="18" charset="2"/>
                            </a:rPr>
                            <m:t></m:t>
                          </m:r>
                        </m:e>
                        <m:sub>
                          <m:func>
                            <m:funcPr>
                              <m:ctrlPr>
                                <a:rPr lang="en-US" sz="2300" i="1">
                                  <a:latin typeface="Cambria Math" panose="02040503050406030204" pitchFamily="18" charset="0"/>
                                </a:rPr>
                              </m:ctrlPr>
                            </m:funcPr>
                            <m:fName>
                              <m:r>
                                <a:rPr lang="en-US" sz="2300" i="1">
                                  <a:latin typeface="Cambria Math" panose="02040503050406030204" pitchFamily="18" charset="0"/>
                                </a:rPr>
                                <m:t>𝑙𝑛</m:t>
                              </m:r>
                            </m:fName>
                            <m:e>
                              <m:d>
                                <m:dPr>
                                  <m:ctrlPr>
                                    <a:rPr lang="en-US" sz="2300" i="1">
                                      <a:latin typeface="Cambria Math" panose="02040503050406030204" pitchFamily="18" charset="0"/>
                                    </a:rPr>
                                  </m:ctrlPr>
                                </m:dPr>
                                <m:e>
                                  <m:sSub>
                                    <m:sSubPr>
                                      <m:ctrlPr>
                                        <a:rPr lang="en-US" sz="2300" i="1">
                                          <a:latin typeface="Cambria Math" panose="02040503050406030204" pitchFamily="18" charset="0"/>
                                        </a:rPr>
                                      </m:ctrlPr>
                                    </m:sSubPr>
                                    <m:e>
                                      <m:r>
                                        <m:rPr>
                                          <m:sty m:val="p"/>
                                        </m:rPr>
                                        <a:rPr lang="en-US" sz="2300">
                                          <a:latin typeface="Cambria Math" panose="02040503050406030204" pitchFamily="18" charset="0"/>
                                        </a:rPr>
                                        <m:t>S</m:t>
                                      </m:r>
                                    </m:e>
                                    <m:sub>
                                      <m:r>
                                        <a:rPr lang="en-US" sz="2300">
                                          <a:latin typeface="Cambria Math" panose="02040503050406030204" pitchFamily="18" charset="0"/>
                                        </a:rPr>
                                        <m:t>1</m:t>
                                      </m:r>
                                    </m:sub>
                                  </m:sSub>
                                </m:e>
                              </m:d>
                            </m:e>
                          </m:func>
                        </m:sub>
                      </m:sSub>
                      <m:sSub>
                        <m:sSubPr>
                          <m:ctrlPr>
                            <a:rPr lang="en-US" sz="2300" i="1">
                              <a:latin typeface="Cambria Math" panose="02040503050406030204" pitchFamily="18" charset="0"/>
                            </a:rPr>
                          </m:ctrlPr>
                        </m:sSubPr>
                        <m:e>
                          <m:r>
                            <a:rPr lang="en-US" sz="2300" i="1">
                              <a:latin typeface="Cambria Math" panose="02040503050406030204" pitchFamily="18" charset="0"/>
                              <a:sym typeface="Symbol" panose="05050102010706020507" pitchFamily="18" charset="2"/>
                            </a:rPr>
                            <m:t></m:t>
                          </m:r>
                        </m:e>
                        <m:sub>
                          <m:func>
                            <m:funcPr>
                              <m:ctrlPr>
                                <a:rPr lang="en-US" sz="2300" i="1">
                                  <a:latin typeface="Cambria Math" panose="02040503050406030204" pitchFamily="18" charset="0"/>
                                </a:rPr>
                              </m:ctrlPr>
                            </m:funcPr>
                            <m:fName>
                              <m:r>
                                <a:rPr lang="en-US" sz="2300" i="1">
                                  <a:latin typeface="Cambria Math" panose="02040503050406030204" pitchFamily="18" charset="0"/>
                                </a:rPr>
                                <m:t>𝑙𝑛</m:t>
                              </m:r>
                            </m:fName>
                            <m:e>
                              <m:d>
                                <m:dPr>
                                  <m:ctrlPr>
                                    <a:rPr lang="en-US" sz="2300" i="1">
                                      <a:latin typeface="Cambria Math" panose="02040503050406030204" pitchFamily="18" charset="0"/>
                                    </a:rPr>
                                  </m:ctrlPr>
                                </m:dPr>
                                <m:e>
                                  <m:sSub>
                                    <m:sSubPr>
                                      <m:ctrlPr>
                                        <a:rPr lang="en-US" sz="2300" i="1">
                                          <a:latin typeface="Cambria Math" panose="02040503050406030204" pitchFamily="18" charset="0"/>
                                        </a:rPr>
                                      </m:ctrlPr>
                                    </m:sSubPr>
                                    <m:e>
                                      <m:r>
                                        <m:rPr>
                                          <m:sty m:val="p"/>
                                        </m:rPr>
                                        <a:rPr lang="en-US" sz="2300">
                                          <a:latin typeface="Cambria Math" panose="02040503050406030204" pitchFamily="18" charset="0"/>
                                        </a:rPr>
                                        <m:t>S</m:t>
                                      </m:r>
                                    </m:e>
                                    <m:sub>
                                      <m:r>
                                        <a:rPr lang="en-US" sz="2300">
                                          <a:latin typeface="Cambria Math" panose="02040503050406030204" pitchFamily="18" charset="0"/>
                                        </a:rPr>
                                        <m:t>2</m:t>
                                      </m:r>
                                    </m:sub>
                                  </m:sSub>
                                </m:e>
                              </m:d>
                            </m:e>
                          </m:func>
                        </m:sub>
                      </m:sSub>
                      <m:r>
                        <a:rPr lang="en-US" sz="2300" i="1">
                          <a:latin typeface="Cambria Math" panose="02040503050406030204" pitchFamily="18" charset="0"/>
                        </a:rPr>
                        <m:t>= .16+.36−</m:t>
                      </m:r>
                      <m:r>
                        <a:rPr lang="en-US" sz="2300">
                          <a:latin typeface="Cambria Math" panose="02040503050406030204" pitchFamily="18" charset="0"/>
                        </a:rPr>
                        <m:t>2×</m:t>
                      </m:r>
                      <m:r>
                        <a:rPr lang="en-US" sz="2300" i="1">
                          <a:latin typeface="Cambria Math" panose="02040503050406030204" pitchFamily="18" charset="0"/>
                        </a:rPr>
                        <m:t>0</m:t>
                      </m:r>
                      <m:r>
                        <a:rPr lang="en-US" sz="2300">
                          <a:latin typeface="Cambria Math" panose="02040503050406030204" pitchFamily="18" charset="0"/>
                          <a:sym typeface="Symbol" panose="05050102010706020507" pitchFamily="18" charset="2"/>
                        </a:rPr>
                        <m:t></m:t>
                      </m:r>
                      <m:r>
                        <a:rPr lang="en-US" sz="2300" i="1">
                          <a:latin typeface="Cambria Math" panose="02040503050406030204" pitchFamily="18" charset="0"/>
                        </a:rPr>
                        <m:t>.4</m:t>
                      </m:r>
                      <m:r>
                        <a:rPr lang="en-US" sz="2300">
                          <a:latin typeface="Cambria Math" panose="02040503050406030204" pitchFamily="18" charset="0"/>
                          <a:sym typeface="Symbol" panose="05050102010706020507" pitchFamily="18" charset="2"/>
                        </a:rPr>
                        <m:t></m:t>
                      </m:r>
                      <m:r>
                        <a:rPr lang="en-US" sz="2300" i="1">
                          <a:latin typeface="Cambria Math" panose="02040503050406030204" pitchFamily="18" charset="0"/>
                        </a:rPr>
                        <m:t>.6=.52</m:t>
                      </m:r>
                    </m:oMath>
                  </m:oMathPara>
                </a14:m>
                <a:endParaRPr lang="en-US" sz="2300" dirty="0"/>
              </a:p>
              <a:p>
                <a:pPr marL="0" indent="0">
                  <a:buNone/>
                </a:pPr>
                <a:r>
                  <a:rPr lang="en-US" sz="2400" dirty="0"/>
                  <a:t>The value of this exchange option is calculated as 12.61 as follows:</a:t>
                </a:r>
              </a:p>
              <a:p>
                <a:pPr marL="0" indent="0">
                  <a:buNone/>
                </a:pPr>
                <a:endParaRPr lang="en-US" sz="2300"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3" cstate="print"/>
                <a:stretch>
                  <a:fillRect l="-1022" t="-1333"/>
                </a:stretch>
              </a:blipFill>
            </p:spPr>
            <p:txBody>
              <a:bodyPr/>
              <a:lstStyle/>
              <a:p>
                <a:r>
                  <a:rPr lang="en-US">
                    <a:noFill/>
                  </a:rPr>
                  <a:t> </a:t>
                </a:r>
              </a:p>
            </p:txBody>
          </p:sp>
        </mc:Fallback>
      </mc:AlternateContent>
      <p:graphicFrame>
        <p:nvGraphicFramePr>
          <p:cNvPr id="4" name="Object 3"/>
          <p:cNvGraphicFramePr>
            <a:graphicFrameLocks noChangeAspect="1"/>
          </p:cNvGraphicFramePr>
          <p:nvPr>
            <p:extLst>
              <p:ext uri="{D42A27DB-BD31-4B8C-83A1-F6EECF244321}">
                <p14:modId xmlns:p14="http://schemas.microsoft.com/office/powerpoint/2010/main" val="4080209156"/>
              </p:ext>
            </p:extLst>
          </p:nvPr>
        </p:nvGraphicFramePr>
        <p:xfrm>
          <a:off x="1233539" y="5784748"/>
          <a:ext cx="8500398" cy="550385"/>
        </p:xfrm>
        <a:graphic>
          <a:graphicData uri="http://schemas.openxmlformats.org/presentationml/2006/ole">
            <mc:AlternateContent xmlns:mc="http://schemas.openxmlformats.org/markup-compatibility/2006">
              <mc:Choice xmlns:v="urn:schemas-microsoft-com:vml" Requires="v">
                <p:oleObj spid="_x0000_s63490" name="Equation" r:id="rId4" imgW="3530600" imgH="228600" progId="">
                  <p:embed/>
                </p:oleObj>
              </mc:Choice>
              <mc:Fallback>
                <p:oleObj name="Equation" r:id="rId4" imgW="3530600" imgH="22860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3539" y="5784748"/>
                        <a:ext cx="8500398" cy="5503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083834950"/>
              </p:ext>
            </p:extLst>
          </p:nvPr>
        </p:nvGraphicFramePr>
        <p:xfrm>
          <a:off x="402336" y="4198079"/>
          <a:ext cx="6047626" cy="1086017"/>
        </p:xfrm>
        <a:graphic>
          <a:graphicData uri="http://schemas.openxmlformats.org/presentationml/2006/ole">
            <mc:AlternateContent xmlns:mc="http://schemas.openxmlformats.org/markup-compatibility/2006">
              <mc:Choice xmlns:v="urn:schemas-microsoft-com:vml" Requires="v">
                <p:oleObj spid="_x0000_s63491" name="Equation" r:id="rId6" imgW="3606800" imgH="647700" progId="">
                  <p:embed/>
                </p:oleObj>
              </mc:Choice>
              <mc:Fallback>
                <p:oleObj name="Equation" r:id="rId6" imgW="3606800" imgH="647700"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2336" y="4198079"/>
                        <a:ext cx="6047626" cy="10860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504101541"/>
              </p:ext>
            </p:extLst>
          </p:nvPr>
        </p:nvGraphicFramePr>
        <p:xfrm>
          <a:off x="6693045" y="4660746"/>
          <a:ext cx="5088491" cy="445243"/>
        </p:xfrm>
        <a:graphic>
          <a:graphicData uri="http://schemas.openxmlformats.org/presentationml/2006/ole">
            <mc:AlternateContent xmlns:mc="http://schemas.openxmlformats.org/markup-compatibility/2006">
              <mc:Choice xmlns:v="urn:schemas-microsoft-com:vml" Requires="v">
                <p:oleObj spid="_x0000_s63492" name="Equation" r:id="rId8" imgW="3048000" imgH="266700" progId="">
                  <p:embed/>
                </p:oleObj>
              </mc:Choice>
              <mc:Fallback>
                <p:oleObj name="Equation" r:id="rId8" imgW="3048000" imgH="266700" progId="">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93045" y="4660746"/>
                        <a:ext cx="5088491" cy="4452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75419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Currency Option Illustration</a:t>
            </a:r>
          </a:p>
        </p:txBody>
      </p:sp>
      <p:sp>
        <p:nvSpPr>
          <p:cNvPr id="3" name="Content Placeholder 2"/>
          <p:cNvSpPr>
            <a:spLocks noGrp="1"/>
          </p:cNvSpPr>
          <p:nvPr>
            <p:ph sz="quarter" idx="1"/>
          </p:nvPr>
        </p:nvSpPr>
        <p:spPr/>
        <p:txBody>
          <a:bodyPr/>
          <a:lstStyle/>
          <a:p>
            <a:pPr marL="0" indent="0">
              <a:buNone/>
            </a:pPr>
            <a:r>
              <a:rPr lang="en-US" dirty="0"/>
              <a:t>Consider the following example where call options are traded on Brazilian real (BRL).  One U.S. dollar is currently worth 2 Brazilian real (</a:t>
            </a:r>
            <a:r>
              <a:rPr lang="en-US" i="1" dirty="0"/>
              <a:t>s</a:t>
            </a:r>
            <a:r>
              <a:rPr lang="en-US" baseline="-25000" dirty="0"/>
              <a:t>0</a:t>
            </a:r>
            <a:r>
              <a:rPr lang="en-US" dirty="0"/>
              <a:t> = .5). We wish to evaluate a 2-year European call and put on BRL with exercise prices equal to </a:t>
            </a:r>
            <a:r>
              <a:rPr lang="en-US" i="1" dirty="0"/>
              <a:t>X</a:t>
            </a:r>
            <a:r>
              <a:rPr lang="en-US" dirty="0"/>
              <a:t> = .45. U.S. and Brazilian interest rates are .03 and .08, respectively. The annual standard deviation of exchange rates is .15. </a:t>
            </a:r>
          </a:p>
          <a:p>
            <a:pPr marL="0" indent="0">
              <a:buNone/>
            </a:pPr>
            <a:endParaRPr lang="en-US" dirty="0"/>
          </a:p>
          <a:p>
            <a:pPr marL="0" indent="0">
              <a:buNone/>
            </a:pPr>
            <a:r>
              <a:rPr lang="en-US" dirty="0"/>
              <a:t>We calculate </a:t>
            </a:r>
            <a:r>
              <a:rPr lang="en-US" i="1" dirty="0"/>
              <a:t>d</a:t>
            </a:r>
            <a:r>
              <a:rPr lang="en-US" baseline="-25000" dirty="0"/>
              <a:t>1</a:t>
            </a:r>
            <a:r>
              <a:rPr lang="en-US" dirty="0"/>
              <a:t> = .1313 and </a:t>
            </a:r>
            <a:r>
              <a:rPr lang="en-US" i="1" dirty="0"/>
              <a:t>d</a:t>
            </a:r>
            <a:r>
              <a:rPr lang="en-US" baseline="-25000" dirty="0"/>
              <a:t>2</a:t>
            </a:r>
            <a:r>
              <a:rPr lang="en-US" dirty="0"/>
              <a:t> = -.0808; N(d</a:t>
            </a:r>
            <a:r>
              <a:rPr lang="en-US" baseline="-25000" dirty="0"/>
              <a:t>1</a:t>
            </a:r>
            <a:r>
              <a:rPr lang="en-US" dirty="0"/>
              <a:t>) and N(d</a:t>
            </a:r>
            <a:r>
              <a:rPr lang="en-US" baseline="-25000" dirty="0"/>
              <a:t>2</a:t>
            </a:r>
            <a:r>
              <a:rPr lang="en-US" dirty="0"/>
              <a:t>) are .5522 and .4678, respectively. Thus the call is valued at </a:t>
            </a:r>
            <a:r>
              <a:rPr lang="en-US" i="1" dirty="0"/>
              <a:t>c</a:t>
            </a:r>
            <a:r>
              <a:rPr lang="en-US" baseline="-25000" dirty="0"/>
              <a:t>0</a:t>
            </a:r>
            <a:r>
              <a:rPr lang="en-US" dirty="0"/>
              <a:t> = .037 and the put is valued at </a:t>
            </a:r>
            <a:r>
              <a:rPr lang="en-US" i="1" dirty="0"/>
              <a:t>p</a:t>
            </a:r>
            <a:r>
              <a:rPr lang="en-US" baseline="-25000" dirty="0"/>
              <a:t>0</a:t>
            </a:r>
            <a:r>
              <a:rPr lang="en-US" dirty="0"/>
              <a:t> = .035.</a:t>
            </a:r>
          </a:p>
        </p:txBody>
      </p:sp>
    </p:spTree>
    <p:extLst>
      <p:ext uri="{BB962C8B-B14F-4D97-AF65-F5344CB8AC3E}">
        <p14:creationId xmlns:p14="http://schemas.microsoft.com/office/powerpoint/2010/main" val="2871943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Currency Option Valuation</a:t>
            </a:r>
            <a:endParaRPr lang="en-US" sz="25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609600" y="1600200"/>
            <a:ext cx="11277600" cy="4648200"/>
          </a:xfrm>
        </p:spPr>
        <p:txBody>
          <a:bodyPr/>
          <a:lstStyle/>
          <a:p>
            <a:r>
              <a:rPr lang="en-US" dirty="0">
                <a:latin typeface="Times New Roman" pitchFamily="18" charset="0"/>
                <a:cs typeface="Times New Roman" pitchFamily="18" charset="0"/>
              </a:rPr>
              <a:t>Garman and </a:t>
            </a:r>
            <a:r>
              <a:rPr lang="en-US" dirty="0" err="1">
                <a:latin typeface="Times New Roman" pitchFamily="18" charset="0"/>
                <a:cs typeface="Times New Roman" pitchFamily="18" charset="0"/>
              </a:rPr>
              <a:t>Köhlagen</a:t>
            </a:r>
            <a:r>
              <a:rPr lang="en-US" dirty="0">
                <a:latin typeface="Times New Roman" pitchFamily="18" charset="0"/>
                <a:cs typeface="Times New Roman" pitchFamily="18" charset="0"/>
              </a:rPr>
              <a:t> [1983] and </a:t>
            </a:r>
            <a:r>
              <a:rPr lang="en-US" dirty="0" err="1">
                <a:latin typeface="Times New Roman" pitchFamily="18" charset="0"/>
                <a:cs typeface="Times New Roman" pitchFamily="18" charset="0"/>
              </a:rPr>
              <a:t>Grabbe</a:t>
            </a:r>
            <a:r>
              <a:rPr lang="en-US" dirty="0">
                <a:latin typeface="Times New Roman" pitchFamily="18" charset="0"/>
                <a:cs typeface="Times New Roman" pitchFamily="18" charset="0"/>
              </a:rPr>
              <a:t> [1983] currency option pricing model:</a:t>
            </a:r>
          </a:p>
          <a:p>
            <a:endParaRPr lang="en-US" dirty="0"/>
          </a:p>
        </p:txBody>
      </p:sp>
      <p:graphicFrame>
        <p:nvGraphicFramePr>
          <p:cNvPr id="148487" name="Object 7"/>
          <p:cNvGraphicFramePr>
            <a:graphicFrameLocks noChangeAspect="1"/>
          </p:cNvGraphicFramePr>
          <p:nvPr/>
        </p:nvGraphicFramePr>
        <p:xfrm>
          <a:off x="304800" y="3200400"/>
          <a:ext cx="13443139" cy="2703512"/>
        </p:xfrm>
        <a:graphic>
          <a:graphicData uri="http://schemas.openxmlformats.org/presentationml/2006/ole">
            <mc:AlternateContent xmlns:mc="http://schemas.openxmlformats.org/markup-compatibility/2006">
              <mc:Choice xmlns:v="urn:schemas-microsoft-com:vml" Requires="v">
                <p:oleObj spid="_x0000_s60418" name="Document" r:id="rId2" imgW="5949456" imgH="1596066" progId="Word.Document.12">
                  <p:embed/>
                </p:oleObj>
              </mc:Choice>
              <mc:Fallback>
                <p:oleObj name="Document" r:id="rId2" imgW="5949456" imgH="1596066" progId="Word.Document.12">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200400"/>
                        <a:ext cx="13443139" cy="2703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3383966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Currency Option Illustration</a:t>
            </a:r>
          </a:p>
        </p:txBody>
      </p:sp>
      <p:sp>
        <p:nvSpPr>
          <p:cNvPr id="3" name="Content Placeholder 2"/>
          <p:cNvSpPr>
            <a:spLocks noGrp="1"/>
          </p:cNvSpPr>
          <p:nvPr>
            <p:ph sz="quarter" idx="1"/>
          </p:nvPr>
        </p:nvSpPr>
        <p:spPr/>
        <p:txBody>
          <a:bodyPr>
            <a:normAutofit/>
          </a:bodyPr>
          <a:lstStyle/>
          <a:p>
            <a:pPr marL="0" indent="0"/>
            <a:r>
              <a:rPr lang="en-US" dirty="0">
                <a:latin typeface="Times New Roman" pitchFamily="18" charset="0"/>
                <a:cs typeface="Times New Roman" pitchFamily="18" charset="0"/>
              </a:rPr>
              <a:t>Consider the following example where call options are traded on Swiss francs (CHF).  </a:t>
            </a:r>
          </a:p>
          <a:p>
            <a:pPr marL="0" indent="0"/>
            <a:r>
              <a:rPr lang="en-US" dirty="0">
                <a:latin typeface="Times New Roman" pitchFamily="18" charset="0"/>
                <a:cs typeface="Times New Roman" pitchFamily="18" charset="0"/>
              </a:rPr>
              <a:t>One U.S. dollar is currently worth 1.8 Swiss francs (</a:t>
            </a:r>
            <a:r>
              <a:rPr lang="en-US" i="1" dirty="0">
                <a:latin typeface="Times New Roman" pitchFamily="18" charset="0"/>
                <a:cs typeface="Times New Roman" pitchFamily="18" charset="0"/>
              </a:rPr>
              <a:t>s</a:t>
            </a:r>
            <a:r>
              <a:rPr lang="en-US" baseline="-25000" dirty="0">
                <a:latin typeface="Times New Roman" pitchFamily="18" charset="0"/>
                <a:cs typeface="Times New Roman" pitchFamily="18" charset="0"/>
              </a:rPr>
              <a:t>0</a:t>
            </a:r>
            <a:r>
              <a:rPr lang="en-US" dirty="0">
                <a:latin typeface="Times New Roman" pitchFamily="18" charset="0"/>
                <a:cs typeface="Times New Roman" pitchFamily="18" charset="0"/>
              </a:rPr>
              <a:t> = .5556). </a:t>
            </a:r>
          </a:p>
          <a:p>
            <a:pPr marL="0" indent="0"/>
            <a:r>
              <a:rPr lang="en-US" dirty="0">
                <a:latin typeface="Times New Roman" pitchFamily="18" charset="0"/>
                <a:cs typeface="Times New Roman" pitchFamily="18" charset="0"/>
              </a:rPr>
              <a:t>We wish to evaluate a 6-month European call and put on CHF with exercise prices equal to </a:t>
            </a:r>
            <a:r>
              <a:rPr lang="en-US" i="1" dirty="0">
                <a:latin typeface="Times New Roman" pitchFamily="18" charset="0"/>
                <a:cs typeface="Times New Roman" pitchFamily="18" charset="0"/>
              </a:rPr>
              <a:t>X</a:t>
            </a:r>
            <a:r>
              <a:rPr lang="en-US" dirty="0">
                <a:latin typeface="Times New Roman" pitchFamily="18" charset="0"/>
                <a:cs typeface="Times New Roman" pitchFamily="18" charset="0"/>
              </a:rPr>
              <a:t> = .5556.</a:t>
            </a:r>
          </a:p>
          <a:p>
            <a:pPr marL="0" indent="0"/>
            <a:r>
              <a:rPr lang="en-US" dirty="0">
                <a:latin typeface="Times New Roman" pitchFamily="18" charset="0"/>
                <a:cs typeface="Times New Roman" pitchFamily="18" charset="0"/>
              </a:rPr>
              <a:t>U.S. and Swiss interest rates are both .10. </a:t>
            </a:r>
          </a:p>
          <a:p>
            <a:pPr marL="0" indent="0"/>
            <a:r>
              <a:rPr lang="en-US" dirty="0">
                <a:latin typeface="Times New Roman" pitchFamily="18" charset="0"/>
                <a:cs typeface="Times New Roman" pitchFamily="18" charset="0"/>
              </a:rPr>
              <a:t>The annual standard deviation of exchange rates is .40. </a:t>
            </a:r>
          </a:p>
        </p:txBody>
      </p:sp>
    </p:spTree>
    <p:extLst>
      <p:ext uri="{BB962C8B-B14F-4D97-AF65-F5344CB8AC3E}">
        <p14:creationId xmlns:p14="http://schemas.microsoft.com/office/powerpoint/2010/main" val="2871943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Compound Option Varieties</a:t>
            </a:r>
            <a:endParaRPr lang="en-US" sz="4000" dirty="0"/>
          </a:p>
        </p:txBody>
      </p:sp>
      <p:sp>
        <p:nvSpPr>
          <p:cNvPr id="3" name="Content Placeholder 2"/>
          <p:cNvSpPr>
            <a:spLocks noGrp="1"/>
          </p:cNvSpPr>
          <p:nvPr>
            <p:ph sz="quarter" idx="1"/>
          </p:nvPr>
        </p:nvSpPr>
        <p:spPr>
          <a:xfrm>
            <a:off x="316337" y="1527047"/>
            <a:ext cx="11465199" cy="4834423"/>
          </a:xfrm>
        </p:spPr>
        <p:txBody>
          <a:bodyPr>
            <a:normAutofit lnSpcReduction="10000"/>
          </a:bodyPr>
          <a:lstStyle/>
          <a:p>
            <a:pPr marL="0" indent="0"/>
            <a:r>
              <a:rPr lang="en-US" sz="3400" dirty="0"/>
              <a:t>Compound options come in 4 varieties with the following exercise date </a:t>
            </a:r>
            <a:r>
              <a:rPr lang="en-US" sz="3400" i="1" dirty="0"/>
              <a:t>T</a:t>
            </a:r>
            <a:r>
              <a:rPr lang="en-US" sz="3400" baseline="-25000" dirty="0"/>
              <a:t>1</a:t>
            </a:r>
            <a:r>
              <a:rPr lang="en-US" sz="3400" dirty="0"/>
              <a:t> payoff functions, where </a:t>
            </a:r>
            <a:r>
              <a:rPr lang="en-US" sz="3400" i="1" dirty="0"/>
              <a:t>c</a:t>
            </a:r>
            <a:r>
              <a:rPr lang="en-US" sz="3400" baseline="-25000" dirty="0"/>
              <a:t>u,T1</a:t>
            </a:r>
            <a:r>
              <a:rPr lang="en-US" sz="3400" dirty="0"/>
              <a:t> and </a:t>
            </a:r>
            <a:r>
              <a:rPr lang="en-US" sz="3400" i="1" dirty="0"/>
              <a:t>p</a:t>
            </a:r>
            <a:r>
              <a:rPr lang="en-US" sz="3400" baseline="-25000" dirty="0"/>
              <a:t>u,T1</a:t>
            </a:r>
            <a:r>
              <a:rPr lang="en-US" sz="3400" dirty="0"/>
              <a:t> are exercise date underlying call and put values:</a:t>
            </a:r>
          </a:p>
          <a:p>
            <a:pPr marL="0" indent="0">
              <a:buNone/>
            </a:pPr>
            <a:r>
              <a:rPr lang="en-US" dirty="0"/>
              <a:t> </a:t>
            </a:r>
          </a:p>
          <a:p>
            <a:pPr marL="0" lvl="0" indent="0" algn="ctr">
              <a:buNone/>
            </a:pPr>
            <a:r>
              <a:rPr lang="en-US" dirty="0"/>
              <a:t>Call on call: MAX[</a:t>
            </a:r>
            <a:r>
              <a:rPr lang="en-US" i="1" dirty="0"/>
              <a:t>c</a:t>
            </a:r>
            <a:r>
              <a:rPr lang="en-US" i="1" baseline="-25000" dirty="0"/>
              <a:t>u,T1</a:t>
            </a:r>
            <a:r>
              <a:rPr lang="en-US" dirty="0"/>
              <a:t> -</a:t>
            </a:r>
            <a:r>
              <a:rPr lang="en-US" i="1" dirty="0"/>
              <a:t>X</a:t>
            </a:r>
            <a:r>
              <a:rPr lang="en-US" baseline="-25000" dirty="0"/>
              <a:t>1</a:t>
            </a:r>
            <a:r>
              <a:rPr lang="en-US" dirty="0"/>
              <a:t>, 0]</a:t>
            </a:r>
          </a:p>
          <a:p>
            <a:pPr marL="0" lvl="0" indent="0" algn="ctr">
              <a:buNone/>
            </a:pPr>
            <a:r>
              <a:rPr lang="en-US" dirty="0"/>
              <a:t>Put on call: MAX[</a:t>
            </a:r>
            <a:r>
              <a:rPr lang="en-US" i="1" dirty="0"/>
              <a:t>X</a:t>
            </a:r>
            <a:r>
              <a:rPr lang="en-US" baseline="-25000" dirty="0"/>
              <a:t>1</a:t>
            </a:r>
            <a:r>
              <a:rPr lang="en-US" dirty="0"/>
              <a:t> - </a:t>
            </a:r>
            <a:r>
              <a:rPr lang="en-US" i="1" dirty="0"/>
              <a:t>c</a:t>
            </a:r>
            <a:r>
              <a:rPr lang="en-US" i="1" baseline="-25000" dirty="0"/>
              <a:t>u,T1</a:t>
            </a:r>
            <a:r>
              <a:rPr lang="en-US" dirty="0"/>
              <a:t>, 0]</a:t>
            </a:r>
          </a:p>
          <a:p>
            <a:pPr marL="0" lvl="0" indent="0" algn="ctr">
              <a:buNone/>
            </a:pPr>
            <a:r>
              <a:rPr lang="en-US" dirty="0"/>
              <a:t>Call on put: MAX[</a:t>
            </a:r>
            <a:r>
              <a:rPr lang="en-US" i="1" dirty="0"/>
              <a:t>p</a:t>
            </a:r>
            <a:r>
              <a:rPr lang="en-US" i="1" baseline="-25000" dirty="0"/>
              <a:t>u,T1</a:t>
            </a:r>
            <a:r>
              <a:rPr lang="en-US" dirty="0"/>
              <a:t> -</a:t>
            </a:r>
            <a:r>
              <a:rPr lang="en-US" i="1" dirty="0"/>
              <a:t>X</a:t>
            </a:r>
            <a:r>
              <a:rPr lang="en-US" baseline="-25000" dirty="0"/>
              <a:t>1</a:t>
            </a:r>
            <a:r>
              <a:rPr lang="en-US" dirty="0"/>
              <a:t>, 0]</a:t>
            </a:r>
          </a:p>
          <a:p>
            <a:pPr marL="0" lvl="0" indent="0" algn="ctr">
              <a:buNone/>
            </a:pPr>
            <a:r>
              <a:rPr lang="en-US" dirty="0"/>
              <a:t>Put on put: MAX[</a:t>
            </a:r>
            <a:r>
              <a:rPr lang="en-US" i="1" dirty="0"/>
              <a:t>X</a:t>
            </a:r>
            <a:r>
              <a:rPr lang="en-US" baseline="-25000" dirty="0"/>
              <a:t>1</a:t>
            </a:r>
            <a:r>
              <a:rPr lang="en-US" dirty="0"/>
              <a:t> - </a:t>
            </a:r>
            <a:r>
              <a:rPr lang="en-US" i="1" dirty="0"/>
              <a:t>p</a:t>
            </a:r>
            <a:r>
              <a:rPr lang="en-US" i="1" baseline="-25000" dirty="0"/>
              <a:t>u,T</a:t>
            </a:r>
            <a:r>
              <a:rPr lang="en-US" baseline="-25000" dirty="0"/>
              <a:t>1</a:t>
            </a:r>
            <a:r>
              <a:rPr lang="en-US" dirty="0"/>
              <a:t>, 0]</a:t>
            </a:r>
          </a:p>
          <a:p>
            <a:pPr marL="0" lvl="0" indent="0" algn="ctr">
              <a:buNone/>
            </a:pPr>
            <a:endParaRPr lang="en-US" dirty="0"/>
          </a:p>
          <a:p>
            <a:pPr marL="0" lvl="0" indent="0">
              <a:buNone/>
            </a:pPr>
            <a:r>
              <a:rPr lang="en-US" dirty="0"/>
              <a:t>Values of the underlying call and put at time </a:t>
            </a:r>
            <a:r>
              <a:rPr lang="en-US" i="1" dirty="0"/>
              <a:t>t</a:t>
            </a:r>
            <a:r>
              <a:rPr lang="en-US" dirty="0"/>
              <a:t> by </a:t>
            </a:r>
            <a:r>
              <a:rPr lang="en-US" i="1" dirty="0" err="1"/>
              <a:t>c</a:t>
            </a:r>
            <a:r>
              <a:rPr lang="en-US" i="1" baseline="-25000" dirty="0" err="1"/>
              <a:t>u,t</a:t>
            </a:r>
            <a:r>
              <a:rPr lang="en-US" dirty="0"/>
              <a:t> and </a:t>
            </a:r>
            <a:r>
              <a:rPr lang="en-US" i="1" dirty="0" err="1"/>
              <a:t>p</a:t>
            </a:r>
            <a:r>
              <a:rPr lang="en-US" i="1" baseline="-25000" dirty="0" err="1"/>
              <a:t>u,t</a:t>
            </a:r>
            <a:endParaRPr lang="en-US" dirty="0"/>
          </a:p>
        </p:txBody>
      </p:sp>
    </p:spTree>
    <p:extLst>
      <p:ext uri="{BB962C8B-B14F-4D97-AF65-F5344CB8AC3E}">
        <p14:creationId xmlns:p14="http://schemas.microsoft.com/office/powerpoint/2010/main" val="15342574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Currency Option Illustration, Continued</a:t>
            </a:r>
            <a:endParaRPr lang="en-US" dirty="0"/>
          </a:p>
        </p:txBody>
      </p:sp>
      <p:sp>
        <p:nvSpPr>
          <p:cNvPr id="3" name="Content Placeholder 2"/>
          <p:cNvSpPr>
            <a:spLocks noGrp="1"/>
          </p:cNvSpPr>
          <p:nvPr>
            <p:ph idx="1"/>
          </p:nvPr>
        </p:nvSpPr>
        <p:spPr/>
        <p:txBody>
          <a:bodyPr/>
          <a:lstStyle/>
          <a:p>
            <a:pPr>
              <a:buNone/>
            </a:pPr>
            <a:r>
              <a:rPr lang="en-US" dirty="0"/>
              <a:t> </a:t>
            </a:r>
          </a:p>
        </p:txBody>
      </p:sp>
      <p:graphicFrame>
        <p:nvGraphicFramePr>
          <p:cNvPr id="150530" name="Object 2"/>
          <p:cNvGraphicFramePr>
            <a:graphicFrameLocks noChangeAspect="1"/>
          </p:cNvGraphicFramePr>
          <p:nvPr/>
        </p:nvGraphicFramePr>
        <p:xfrm>
          <a:off x="-50595" y="1600200"/>
          <a:ext cx="12242595" cy="4735512"/>
        </p:xfrm>
        <a:graphic>
          <a:graphicData uri="http://schemas.openxmlformats.org/presentationml/2006/ole">
            <mc:AlternateContent xmlns:mc="http://schemas.openxmlformats.org/markup-compatibility/2006">
              <mc:Choice xmlns:v="urn:schemas-microsoft-com:vml" Requires="v">
                <p:oleObj spid="_x0000_s61442" name="Document" r:id="rId2" imgW="5949456" imgH="3069192" progId="Word.Document.12">
                  <p:embed/>
                </p:oleObj>
              </mc:Choice>
              <mc:Fallback>
                <p:oleObj name="Document" r:id="rId2" imgW="5949456" imgH="3069192" progId="Word.Document.12">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95" y="1600200"/>
                        <a:ext cx="12242595" cy="4735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D. Hedging Exchange Exposure with Currency Options</a:t>
            </a:r>
          </a:p>
        </p:txBody>
      </p:sp>
      <p:sp>
        <p:nvSpPr>
          <p:cNvPr id="3" name="Content Placeholder 2"/>
          <p:cNvSpPr>
            <a:spLocks noGrp="1"/>
          </p:cNvSpPr>
          <p:nvPr>
            <p:ph idx="1"/>
          </p:nvPr>
        </p:nvSpPr>
        <p:spPr>
          <a:xfrm>
            <a:off x="402336" y="1355271"/>
            <a:ext cx="11338560" cy="5012871"/>
          </a:xfrm>
        </p:spPr>
        <p:txBody>
          <a:bodyPr>
            <a:normAutofit/>
          </a:bodyPr>
          <a:lstStyle/>
          <a:p>
            <a:r>
              <a:rPr lang="en-US" sz="3200" dirty="0"/>
              <a:t>Suppose that the Dayton Company of America is considering hedging a payoff of £1,000,000 in 3 months, which it intends to convert to dollars. Further assume:</a:t>
            </a:r>
          </a:p>
          <a:p>
            <a:pPr lvl="1"/>
            <a:r>
              <a:rPr lang="en-US" sz="2800" dirty="0"/>
              <a:t>	Spot exchange rate: $1.7640/£</a:t>
            </a:r>
          </a:p>
          <a:p>
            <a:pPr lvl="1"/>
            <a:r>
              <a:rPr lang="en-US" sz="2800" dirty="0"/>
              <a:t>	Three month forward exchange rate: $1.7540/£</a:t>
            </a:r>
          </a:p>
          <a:p>
            <a:pPr lvl="1"/>
            <a:r>
              <a:rPr lang="en-US" sz="2800" dirty="0"/>
              <a:t>	U.K. Borrowing interest rate: 10.0%</a:t>
            </a:r>
          </a:p>
          <a:p>
            <a:pPr lvl="1"/>
            <a:r>
              <a:rPr lang="en-US" sz="2800" dirty="0"/>
              <a:t>	U.S. Borrowing interest rate: 8.0%</a:t>
            </a:r>
          </a:p>
          <a:p>
            <a:pPr lvl="1"/>
            <a:r>
              <a:rPr lang="en-US" sz="2800" dirty="0"/>
              <a:t>	U.K. Lending interest rate: 8.0%</a:t>
            </a:r>
          </a:p>
          <a:p>
            <a:pPr lvl="1"/>
            <a:r>
              <a:rPr lang="en-US" sz="2800" dirty="0"/>
              <a:t>	U.S. Lending interest rate: 6.0 %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latin typeface="Times New Roman" pitchFamily="18" charset="0"/>
                <a:cs typeface="Times New Roman" pitchFamily="18" charset="0"/>
              </a:rPr>
              <a:t>Hedging with FX Derivatives</a:t>
            </a:r>
          </a:p>
        </p:txBody>
      </p:sp>
      <p:sp>
        <p:nvSpPr>
          <p:cNvPr id="3" name="Content Placeholder 2"/>
          <p:cNvSpPr>
            <a:spLocks noGrp="1"/>
          </p:cNvSpPr>
          <p:nvPr>
            <p:ph idx="1"/>
          </p:nvPr>
        </p:nvSpPr>
        <p:spPr/>
        <p:txBody>
          <a:bodyPr/>
          <a:lstStyle/>
          <a:p>
            <a:r>
              <a:rPr lang="en-US" sz="3600" dirty="0"/>
              <a:t>There are call and put options and forward contracts with the following terms:</a:t>
            </a:r>
          </a:p>
          <a:p>
            <a:pPr lvl="1"/>
            <a:r>
              <a:rPr lang="en-US" sz="3200" dirty="0"/>
              <a:t>	Term to options expiration: 3 months</a:t>
            </a:r>
          </a:p>
          <a:p>
            <a:pPr lvl="1"/>
            <a:r>
              <a:rPr lang="en-US" sz="3200" dirty="0"/>
              <a:t>	Exercise price: $1.75 per £</a:t>
            </a:r>
          </a:p>
          <a:p>
            <a:pPr lvl="1"/>
            <a:r>
              <a:rPr lang="en-US" sz="3200" dirty="0"/>
              <a:t>	Put Premium: $0.025 per £</a:t>
            </a:r>
          </a:p>
          <a:p>
            <a:pPr lvl="1"/>
            <a:r>
              <a:rPr lang="en-US" sz="3200" dirty="0"/>
              <a:t>	Call Premium: $.065 per £</a:t>
            </a:r>
          </a:p>
          <a:p>
            <a:pPr lvl="1"/>
            <a:r>
              <a:rPr lang="en-US" sz="3200" dirty="0"/>
              <a:t>	Brokerage cost per options contract on £31,250: $50</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itchFamily="18" charset="0"/>
                <a:cs typeface="Times New Roman" pitchFamily="18" charset="0"/>
              </a:rPr>
              <a:t>The Put Hedge Strategy</a:t>
            </a:r>
          </a:p>
        </p:txBody>
      </p:sp>
      <p:sp>
        <p:nvSpPr>
          <p:cNvPr id="3" name="Content Placeholder 2"/>
          <p:cNvSpPr>
            <a:spLocks noGrp="1"/>
          </p:cNvSpPr>
          <p:nvPr>
            <p:ph idx="1"/>
          </p:nvPr>
        </p:nvSpPr>
        <p:spPr>
          <a:xfrm>
            <a:off x="406400" y="1295400"/>
            <a:ext cx="11277600" cy="5410200"/>
          </a:xfrm>
        </p:spPr>
        <p:txBody>
          <a:bodyPr>
            <a:noAutofit/>
          </a:bodyPr>
          <a:lstStyle/>
          <a:p>
            <a:r>
              <a:rPr lang="en-US" sz="2400" dirty="0">
                <a:latin typeface="Times New Roman" pitchFamily="18" charset="0"/>
                <a:cs typeface="Times New Roman" pitchFamily="18" charset="0"/>
              </a:rPr>
              <a:t>The company will purchase 3-month put options on £1,000,000 with an exercise price of $1.75/£ with a total premium of $25,000. </a:t>
            </a:r>
          </a:p>
          <a:p>
            <a:r>
              <a:rPr lang="en-US" sz="2400" dirty="0">
                <a:latin typeface="Times New Roman" pitchFamily="18" charset="0"/>
                <a:cs typeface="Times New Roman" pitchFamily="18" charset="0"/>
              </a:rPr>
              <a:t>Time zero brokerage costs total $1,600 (32 contracts at $50 per contract).</a:t>
            </a:r>
          </a:p>
          <a:p>
            <a:r>
              <a:rPr lang="en-US" sz="2400" dirty="0">
                <a:latin typeface="Times New Roman" pitchFamily="18" charset="0"/>
                <a:cs typeface="Times New Roman" pitchFamily="18" charset="0"/>
              </a:rPr>
              <a:t>The total time zero cash outlay is $26,600. </a:t>
            </a:r>
          </a:p>
          <a:p>
            <a:r>
              <a:rPr lang="en-US" sz="2400" dirty="0">
                <a:latin typeface="Times New Roman" pitchFamily="18" charset="0"/>
                <a:cs typeface="Times New Roman" pitchFamily="18" charset="0"/>
              </a:rPr>
              <a:t>Forgone interest on the sum of the premium and brokerage costs totals $399. </a:t>
            </a:r>
          </a:p>
          <a:p>
            <a:r>
              <a:rPr lang="en-US" sz="2400" dirty="0">
                <a:latin typeface="Times New Roman" pitchFamily="18" charset="0"/>
                <a:cs typeface="Times New Roman" pitchFamily="18" charset="0"/>
              </a:rPr>
              <a:t>Expressed in terms of future value, the total cash outlay is $26,999. The result of this strategy is that the firm receives one of the following in three months:</a:t>
            </a:r>
          </a:p>
          <a:p>
            <a:pPr lvl="1">
              <a:buNone/>
            </a:pPr>
            <a:r>
              <a:rPr lang="en-US" sz="2400" dirty="0">
                <a:latin typeface="Times New Roman" pitchFamily="18" charset="0"/>
                <a:cs typeface="Times New Roman" pitchFamily="18" charset="0"/>
              </a:rPr>
              <a:t>1. An unlimited maximum less the $26,999 premium and brokerage fees. The dollar value of this strategy   increases as the value of the dollar drops against the pound. Since cash flows are not certain, this hedge is considered partial.</a:t>
            </a:r>
          </a:p>
          <a:p>
            <a:pPr lvl="1">
              <a:buNone/>
            </a:pPr>
            <a:r>
              <a:rPr lang="en-US" sz="2400" dirty="0">
                <a:latin typeface="Times New Roman" pitchFamily="18" charset="0"/>
                <a:cs typeface="Times New Roman" pitchFamily="18" charset="0"/>
              </a:rPr>
              <a:t>2. A minimum of $1,750,000 less $26,999 for a net of $1,723,001. This minimum value to be received may be unacceptably low; however, there is upside cash flow potential.</a:t>
            </a:r>
          </a:p>
          <a:p>
            <a:endParaRPr lang="en-US" sz="1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876300"/>
          </a:xfrm>
        </p:spPr>
        <p:txBody>
          <a:bodyPr>
            <a:noAutofit/>
          </a:bodyPr>
          <a:lstStyle/>
          <a:p>
            <a:r>
              <a:rPr lang="en-US" sz="3600" b="1" dirty="0">
                <a:latin typeface="Times New Roman" pitchFamily="18" charset="0"/>
                <a:cs typeface="Times New Roman" pitchFamily="18" charset="0"/>
              </a:rPr>
              <a:t>The Conversion Strategy (The Call and Put Hedge)</a:t>
            </a:r>
          </a:p>
        </p:txBody>
      </p:sp>
      <p:sp>
        <p:nvSpPr>
          <p:cNvPr id="3" name="Content Placeholder 2"/>
          <p:cNvSpPr>
            <a:spLocks noGrp="1"/>
          </p:cNvSpPr>
          <p:nvPr>
            <p:ph idx="1"/>
          </p:nvPr>
        </p:nvSpPr>
        <p:spPr>
          <a:xfrm>
            <a:off x="609600" y="1600200"/>
            <a:ext cx="10972800" cy="5105400"/>
          </a:xfrm>
        </p:spPr>
        <p:txBody>
          <a:bodyPr>
            <a:normAutofit fontScale="92500" lnSpcReduction="10000"/>
          </a:bodyPr>
          <a:lstStyle/>
          <a:p>
            <a:r>
              <a:rPr lang="en-US" dirty="0">
                <a:latin typeface="Times New Roman" pitchFamily="18" charset="0"/>
                <a:cs typeface="Times New Roman" pitchFamily="18" charset="0"/>
              </a:rPr>
              <a:t>Writing calls with an exercise price of $1.75 expiring in 3 months.</a:t>
            </a:r>
          </a:p>
          <a:p>
            <a:r>
              <a:rPr lang="en-US" dirty="0">
                <a:latin typeface="Times New Roman" pitchFamily="18" charset="0"/>
                <a:cs typeface="Times New Roman" pitchFamily="18" charset="0"/>
              </a:rPr>
              <a:t>Buy puts with the same terms (The collar). The time zero cash flows are summarized as follows:</a:t>
            </a:r>
          </a:p>
          <a:p>
            <a:pPr>
              <a:buNone/>
            </a:pPr>
            <a:r>
              <a:rPr lang="en-US" dirty="0">
                <a:latin typeface="Times New Roman" pitchFamily="18" charset="0"/>
                <a:cs typeface="Times New Roman" pitchFamily="18" charset="0"/>
              </a:rPr>
              <a:t>		 Put Premium....... - $25,000	Call Premium....... + $65,000</a:t>
            </a:r>
          </a:p>
          <a:p>
            <a:pPr>
              <a:buNone/>
            </a:pPr>
            <a:r>
              <a:rPr lang="en-US" dirty="0">
                <a:latin typeface="Times New Roman" pitchFamily="18" charset="0"/>
                <a:cs typeface="Times New Roman" pitchFamily="18" charset="0"/>
              </a:rPr>
              <a:t>		 Put brokerage fee. - $ 1,600	Call brokerage fee. - $ 1,600</a:t>
            </a:r>
          </a:p>
          <a:p>
            <a:pPr>
              <a:buNone/>
            </a:pPr>
            <a:r>
              <a:rPr lang="en-US" dirty="0">
                <a:latin typeface="Times New Roman" pitchFamily="18" charset="0"/>
                <a:cs typeface="Times New Roman" pitchFamily="18" charset="0"/>
              </a:rPr>
              <a:t>				Net Time zero cash flows + $36,800</a:t>
            </a:r>
          </a:p>
          <a:p>
            <a:r>
              <a:rPr lang="en-US" dirty="0">
                <a:latin typeface="Times New Roman" pitchFamily="18" charset="0"/>
                <a:cs typeface="Times New Roman" pitchFamily="18" charset="0"/>
              </a:rPr>
              <a:t>Interest earned on the net time zero outlay is $552. </a:t>
            </a:r>
          </a:p>
          <a:p>
            <a:r>
              <a:rPr lang="en-US" dirty="0">
                <a:latin typeface="Times New Roman" pitchFamily="18" charset="0"/>
                <a:cs typeface="Times New Roman" pitchFamily="18" charset="0"/>
              </a:rPr>
              <a:t>If the three month exchange rate is less than $1.75/£, the exchange rate of $1.75/£ is locked in by the put. </a:t>
            </a:r>
          </a:p>
          <a:p>
            <a:r>
              <a:rPr lang="en-US" dirty="0">
                <a:latin typeface="Times New Roman" pitchFamily="18" charset="0"/>
                <a:cs typeface="Times New Roman" pitchFamily="18" charset="0"/>
              </a:rPr>
              <a:t>If the exchange rate exceeds $1.75/£, the obligation incurred by the short position in the call is exercised. </a:t>
            </a:r>
          </a:p>
          <a:p>
            <a:r>
              <a:rPr lang="en-US" dirty="0">
                <a:latin typeface="Times New Roman" pitchFamily="18" charset="0"/>
                <a:cs typeface="Times New Roman" pitchFamily="18" charset="0"/>
              </a:rPr>
              <a:t>The firm's exchange rate of $1.75/£ is locked in regardless of the market rate.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876300"/>
          </a:xfrm>
        </p:spPr>
        <p:txBody>
          <a:bodyPr>
            <a:normAutofit/>
          </a:bodyPr>
          <a:lstStyle/>
          <a:p>
            <a:r>
              <a:rPr lang="en-US" sz="4000" b="1" dirty="0">
                <a:latin typeface="Times New Roman" pitchFamily="18" charset="0"/>
                <a:cs typeface="Times New Roman" pitchFamily="18" charset="0"/>
              </a:rPr>
              <a:t>The Conversion Strategy</a:t>
            </a:r>
            <a:r>
              <a:rPr lang="en-US" b="1" dirty="0">
                <a:latin typeface="Times New Roman" pitchFamily="18" charset="0"/>
                <a:cs typeface="Times New Roman" pitchFamily="18" charset="0"/>
              </a:rPr>
              <a:t>, Continued</a:t>
            </a:r>
          </a:p>
        </p:txBody>
      </p:sp>
      <p:sp>
        <p:nvSpPr>
          <p:cNvPr id="3" name="Content Placeholder 2"/>
          <p:cNvSpPr>
            <a:spLocks noGrp="1"/>
          </p:cNvSpPr>
          <p:nvPr>
            <p:ph idx="1"/>
          </p:nvPr>
        </p:nvSpPr>
        <p:spPr>
          <a:xfrm>
            <a:off x="609600" y="1447800"/>
            <a:ext cx="10972800" cy="5105400"/>
          </a:xfrm>
        </p:spPr>
        <p:txBody>
          <a:bodyPr>
            <a:normAutofit lnSpcReduction="10000"/>
          </a:bodyPr>
          <a:lstStyle/>
          <a:p>
            <a:r>
              <a:rPr lang="en-US" dirty="0">
                <a:latin typeface="Times New Roman" pitchFamily="18" charset="0"/>
                <a:cs typeface="Times New Roman" pitchFamily="18" charset="0"/>
              </a:rPr>
              <a:t>Cash flows in 3 months are summarized as follows:</a:t>
            </a:r>
          </a:p>
          <a:p>
            <a:pPr>
              <a:buNone/>
            </a:pPr>
            <a:r>
              <a:rPr lang="en-US" dirty="0">
                <a:latin typeface="Times New Roman" pitchFamily="18" charset="0"/>
                <a:cs typeface="Times New Roman" pitchFamily="18" charset="0"/>
              </a:rPr>
              <a:t>		Put cash flows  (£1,000,000 × MAX[1.75- s</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,0])</a:t>
            </a:r>
          </a:p>
          <a:p>
            <a:pPr>
              <a:buNone/>
            </a:pPr>
            <a:r>
              <a:rPr lang="en-US" dirty="0">
                <a:latin typeface="Times New Roman" pitchFamily="18" charset="0"/>
                <a:cs typeface="Times New Roman" pitchFamily="18" charset="0"/>
              </a:rPr>
              <a:t>		Call cash flows (£1,000,000 × MIN[1.75- s</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,0])</a:t>
            </a:r>
          </a:p>
          <a:p>
            <a:pPr>
              <a:buNone/>
            </a:pPr>
            <a:r>
              <a:rPr lang="en-US" dirty="0">
                <a:latin typeface="Times New Roman" pitchFamily="18" charset="0"/>
                <a:cs typeface="Times New Roman" pitchFamily="18" charset="0"/>
              </a:rPr>
              <a:t>		Total of option transactions:</a:t>
            </a:r>
          </a:p>
          <a:p>
            <a:pPr>
              <a:buNone/>
            </a:pPr>
            <a:r>
              <a:rPr lang="en-US" dirty="0">
                <a:latin typeface="Times New Roman" pitchFamily="18" charset="0"/>
                <a:cs typeface="Times New Roman" pitchFamily="18" charset="0"/>
              </a:rPr>
              <a:t>		£1,000,000 × (1.75 - s</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$1,750,000 - (£1,000,000 × s</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a:t>
            </a:r>
          </a:p>
          <a:p>
            <a:pPr>
              <a:buNone/>
            </a:pPr>
            <a:r>
              <a:rPr lang="en-US" dirty="0">
                <a:latin typeface="Times New Roman" pitchFamily="18" charset="0"/>
                <a:cs typeface="Times New Roman" pitchFamily="18" charset="0"/>
              </a:rPr>
              <a:t>		Exchange of Currency           =                         (£1,000,000 × s</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a:t>
            </a:r>
          </a:p>
          <a:p>
            <a:pPr>
              <a:buNone/>
            </a:pPr>
            <a:r>
              <a:rPr lang="en-US" dirty="0">
                <a:latin typeface="Times New Roman" pitchFamily="18" charset="0"/>
                <a:cs typeface="Times New Roman" pitchFamily="18" charset="0"/>
              </a:rPr>
              <a:t>		Time zero cash flows            =    $     36,800</a:t>
            </a:r>
          </a:p>
          <a:p>
            <a:pPr>
              <a:buNone/>
            </a:pPr>
            <a:r>
              <a:rPr lang="en-US" dirty="0">
                <a:latin typeface="Times New Roman" pitchFamily="18" charset="0"/>
                <a:cs typeface="Times New Roman" pitchFamily="18" charset="0"/>
              </a:rPr>
              <a:t>		Interest on Time zero flows  =    $          552</a:t>
            </a:r>
          </a:p>
          <a:p>
            <a:pPr>
              <a:buNone/>
            </a:pPr>
            <a:r>
              <a:rPr lang="en-US" dirty="0">
                <a:latin typeface="Times New Roman" pitchFamily="18" charset="0"/>
                <a:cs typeface="Times New Roman" pitchFamily="18" charset="0"/>
              </a:rPr>
              <a:t>	TOTAL TIME ONE CASH FLOWS= $1,787,352</a:t>
            </a:r>
          </a:p>
          <a:p>
            <a:pPr>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This cash flow of $1,787,352 is assured in the absence of default risk.</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a:t>E. Exotic Options</a:t>
            </a:r>
          </a:p>
        </p:txBody>
      </p:sp>
      <p:sp>
        <p:nvSpPr>
          <p:cNvPr id="3" name="Content Placeholder 2"/>
          <p:cNvSpPr>
            <a:spLocks noGrp="1"/>
          </p:cNvSpPr>
          <p:nvPr>
            <p:ph sz="quarter" idx="1"/>
          </p:nvPr>
        </p:nvSpPr>
        <p:spPr/>
        <p:txBody>
          <a:bodyPr>
            <a:normAutofit/>
          </a:bodyPr>
          <a:lstStyle/>
          <a:p>
            <a:r>
              <a:rPr lang="en-US" sz="3600" dirty="0"/>
              <a:t>We have discussed “plain vanilla options” to this point.</a:t>
            </a:r>
          </a:p>
          <a:p>
            <a:r>
              <a:rPr lang="en-US" sz="3600" dirty="0"/>
              <a:t>Exotic options are those with one or more exotic features such as:</a:t>
            </a:r>
          </a:p>
          <a:p>
            <a:pPr lvl="1"/>
            <a:r>
              <a:rPr lang="en-US" sz="3200" dirty="0"/>
              <a:t>a non-constant exercise price</a:t>
            </a:r>
          </a:p>
          <a:p>
            <a:pPr lvl="1"/>
            <a:r>
              <a:rPr lang="en-US" sz="3200" dirty="0"/>
              <a:t>multiple underlying assets</a:t>
            </a:r>
          </a:p>
          <a:p>
            <a:pPr lvl="1"/>
            <a:r>
              <a:rPr lang="en-US" sz="3200" dirty="0"/>
              <a:t>combinations of different option contracts or features, etc.</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a:t>Options to Lock in Profits</a:t>
            </a:r>
          </a:p>
        </p:txBody>
      </p:sp>
      <p:sp>
        <p:nvSpPr>
          <p:cNvPr id="3" name="Content Placeholder 2"/>
          <p:cNvSpPr>
            <a:spLocks noGrp="1"/>
          </p:cNvSpPr>
          <p:nvPr>
            <p:ph sz="quarter" idx="1"/>
          </p:nvPr>
        </p:nvSpPr>
        <p:spPr/>
        <p:txBody>
          <a:bodyPr>
            <a:noAutofit/>
          </a:bodyPr>
          <a:lstStyle/>
          <a:p>
            <a:r>
              <a:rPr lang="en-US" sz="3600" dirty="0"/>
              <a:t>Zero cost collar</a:t>
            </a:r>
          </a:p>
          <a:p>
            <a:r>
              <a:rPr lang="en-US" sz="3600" dirty="0"/>
              <a:t>Range forward contract, which enables (and obliges) its owner to purchase the underlying security at time T value for one of the following prices:</a:t>
            </a:r>
          </a:p>
          <a:p>
            <a:pPr lvl="1"/>
            <a:r>
              <a:rPr lang="en-US" sz="3200" dirty="0"/>
              <a:t> X</a:t>
            </a:r>
            <a:r>
              <a:rPr lang="en-US" sz="3200" baseline="-25000" dirty="0"/>
              <a:t>1</a:t>
            </a:r>
            <a:r>
              <a:rPr lang="en-US" sz="3200" dirty="0"/>
              <a:t> if S</a:t>
            </a:r>
            <a:r>
              <a:rPr lang="en-US" sz="3200" baseline="-25000" dirty="0"/>
              <a:t>T </a:t>
            </a:r>
            <a:r>
              <a:rPr lang="en-US" sz="3200" dirty="0"/>
              <a:t>≥ X</a:t>
            </a:r>
            <a:r>
              <a:rPr lang="en-US" sz="3200" baseline="-25000" dirty="0"/>
              <a:t>1</a:t>
            </a:r>
          </a:p>
          <a:p>
            <a:pPr lvl="1"/>
            <a:r>
              <a:rPr lang="en-US" sz="3200" dirty="0"/>
              <a:t>S</a:t>
            </a:r>
            <a:r>
              <a:rPr lang="en-US" sz="3200" baseline="-25000" dirty="0"/>
              <a:t>T</a:t>
            </a:r>
            <a:r>
              <a:rPr lang="en-US" sz="3200" dirty="0"/>
              <a:t> if X</a:t>
            </a:r>
            <a:r>
              <a:rPr lang="en-US" sz="3200" baseline="-25000" dirty="0"/>
              <a:t>1 </a:t>
            </a:r>
            <a:r>
              <a:rPr lang="en-US" sz="3200" dirty="0"/>
              <a:t>&gt;S</a:t>
            </a:r>
            <a:r>
              <a:rPr lang="en-US" sz="3200" baseline="-25000" dirty="0"/>
              <a:t>T </a:t>
            </a:r>
            <a:r>
              <a:rPr lang="en-US" sz="3200" dirty="0"/>
              <a:t>≥ X</a:t>
            </a:r>
            <a:r>
              <a:rPr lang="en-US" sz="3200" baseline="-25000" dirty="0"/>
              <a:t>2</a:t>
            </a:r>
            <a:endParaRPr lang="en-US" sz="3200" dirty="0"/>
          </a:p>
          <a:p>
            <a:pPr lvl="1"/>
            <a:r>
              <a:rPr lang="en-US" sz="3200" dirty="0"/>
              <a:t> or X</a:t>
            </a:r>
            <a:r>
              <a:rPr lang="en-US" sz="3200" baseline="-25000" dirty="0"/>
              <a:t>2</a:t>
            </a:r>
            <a:r>
              <a:rPr lang="en-US" sz="3200" dirty="0"/>
              <a:t> if S</a:t>
            </a:r>
            <a:r>
              <a:rPr lang="en-US" sz="3200" baseline="-25000" dirty="0"/>
              <a:t>T </a:t>
            </a:r>
            <a:r>
              <a:rPr lang="en-US" sz="3200" dirty="0"/>
              <a:t>&lt; X</a:t>
            </a:r>
            <a:r>
              <a:rPr lang="en-US" sz="3200" baseline="-25000" dirty="0"/>
              <a:t>2</a:t>
            </a:r>
            <a:r>
              <a:rPr lang="en-US" sz="3200" dirty="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a:t>Path Dependent Options</a:t>
            </a:r>
          </a:p>
        </p:txBody>
      </p:sp>
      <p:sp>
        <p:nvSpPr>
          <p:cNvPr id="3" name="Content Placeholder 2"/>
          <p:cNvSpPr>
            <a:spLocks noGrp="1"/>
          </p:cNvSpPr>
          <p:nvPr>
            <p:ph sz="quarter" idx="1"/>
          </p:nvPr>
        </p:nvSpPr>
        <p:spPr/>
        <p:txBody>
          <a:bodyPr/>
          <a:lstStyle/>
          <a:p>
            <a:r>
              <a:rPr lang="en-US" i="1" dirty="0"/>
              <a:t>Asian Options</a:t>
            </a:r>
            <a:r>
              <a:rPr lang="en-US" dirty="0"/>
              <a:t> (average rate): Exercise price is based on the average price (or exchange rate) of the underlying asset (or currency).</a:t>
            </a:r>
          </a:p>
          <a:p>
            <a:r>
              <a:rPr lang="en-US" i="1" dirty="0" err="1"/>
              <a:t>Lookback</a:t>
            </a:r>
            <a:r>
              <a:rPr lang="en-US" i="1" dirty="0"/>
              <a:t> options</a:t>
            </a:r>
            <a:r>
              <a:rPr lang="en-US" dirty="0"/>
              <a:t>: enable their owners to purchase (or sell in the case of a put) the underlying security at the lowest price (or highest price in the case of a put) realized over the life of the option.</a:t>
            </a:r>
          </a:p>
          <a:p>
            <a:r>
              <a:rPr lang="en-US" i="1" dirty="0"/>
              <a:t>Barrier options</a:t>
            </a:r>
            <a:r>
              <a:rPr lang="en-US" dirty="0"/>
              <a:t>: similar to "plain vanilla" options except that they expire (in the case of a down-and-out option) or are activated (in the case of down-and-out option) once the underlying asset value reaches a pre-specified price. These are often referred to as either </a:t>
            </a:r>
            <a:r>
              <a:rPr lang="en-US" i="1" dirty="0"/>
              <a:t>knock out</a:t>
            </a:r>
            <a:r>
              <a:rPr lang="en-US" dirty="0"/>
              <a:t> or </a:t>
            </a:r>
            <a:r>
              <a:rPr lang="en-US" i="1" dirty="0"/>
              <a:t>knock in </a:t>
            </a:r>
            <a:r>
              <a:rPr lang="en-US" dirty="0"/>
              <a:t>options.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t>Other Exotic Options</a:t>
            </a:r>
          </a:p>
        </p:txBody>
      </p:sp>
      <p:sp>
        <p:nvSpPr>
          <p:cNvPr id="3" name="Content Placeholder 2"/>
          <p:cNvSpPr>
            <a:spLocks noGrp="1"/>
          </p:cNvSpPr>
          <p:nvPr>
            <p:ph sz="quarter" idx="1"/>
          </p:nvPr>
        </p:nvSpPr>
        <p:spPr/>
        <p:txBody>
          <a:bodyPr/>
          <a:lstStyle/>
          <a:p>
            <a:r>
              <a:rPr lang="en-US" i="1" dirty="0"/>
              <a:t>Chooser options</a:t>
            </a:r>
            <a:r>
              <a:rPr lang="en-US" dirty="0"/>
              <a:t> provide for owners to choose at time </a:t>
            </a:r>
            <a:r>
              <a:rPr lang="en-US" i="1" dirty="0"/>
              <a:t>t</a:t>
            </a:r>
            <a:r>
              <a:rPr lang="en-US" baseline="-25000" dirty="0"/>
              <a:t>1</a:t>
            </a:r>
            <a:r>
              <a:rPr lang="en-US" dirty="0"/>
              <a:t> &lt; </a:t>
            </a:r>
            <a:r>
              <a:rPr lang="en-US" i="1" dirty="0"/>
              <a:t>T</a:t>
            </a:r>
            <a:r>
              <a:rPr lang="en-US" dirty="0"/>
              <a:t> between converting the chooser option to either a plain vanilla call or put that expires at time </a:t>
            </a:r>
            <a:r>
              <a:rPr lang="en-US" i="1" dirty="0"/>
              <a:t>T</a:t>
            </a:r>
            <a:r>
              <a:rPr lang="en-US" dirty="0"/>
              <a:t>.</a:t>
            </a:r>
          </a:p>
          <a:p>
            <a:r>
              <a:rPr lang="en-US" i="1" dirty="0"/>
              <a:t>Rainbow options</a:t>
            </a:r>
            <a:r>
              <a:rPr lang="en-US" dirty="0"/>
              <a:t> are written on two or more assets. A rainbow call may give its owner the right to choose between any of two or more assets.</a:t>
            </a:r>
          </a:p>
          <a:p>
            <a:r>
              <a:rPr lang="en-US" dirty="0"/>
              <a:t>D</a:t>
            </a:r>
            <a:r>
              <a:rPr lang="en-US" i="1" dirty="0"/>
              <a:t>igital options</a:t>
            </a:r>
            <a:r>
              <a:rPr lang="en-US" dirty="0"/>
              <a:t> pay either 1 or 0, depending on the occurrence of a particular event. For example, a digital option might pay 1 if and only if a terminal stock price exceeds an exercise price and pay zero otherwise.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a:t>Compound Call</a:t>
            </a:r>
            <a:endParaRPr lang="en-US" sz="3600" b="1" dirty="0"/>
          </a:p>
        </p:txBody>
      </p:sp>
      <p:sp>
        <p:nvSpPr>
          <p:cNvPr id="4" name="Content Placeholder 3"/>
          <p:cNvSpPr>
            <a:spLocks noGrp="1"/>
          </p:cNvSpPr>
          <p:nvPr>
            <p:ph sz="quarter" idx="1"/>
          </p:nvPr>
        </p:nvSpPr>
        <p:spPr/>
        <p:txBody>
          <a:bodyPr/>
          <a:lstStyle/>
          <a:p>
            <a:r>
              <a:rPr lang="en-US" dirty="0"/>
              <a:t>A call on a call gives its owner the right to purchase an underlying call with value </a:t>
            </a:r>
            <a:r>
              <a:rPr lang="en-US" i="1" dirty="0"/>
              <a:t>c</a:t>
            </a:r>
            <a:r>
              <a:rPr lang="en-US" baseline="-25000" dirty="0"/>
              <a:t>u,T1</a:t>
            </a:r>
            <a:r>
              <a:rPr lang="en-US" dirty="0"/>
              <a:t> at time </a:t>
            </a:r>
            <a:r>
              <a:rPr lang="en-US" i="1" dirty="0"/>
              <a:t>T</a:t>
            </a:r>
            <a:r>
              <a:rPr lang="en-US" baseline="-25000" dirty="0"/>
              <a:t>1</a:t>
            </a:r>
            <a:r>
              <a:rPr lang="en-US" dirty="0"/>
              <a:t> for price </a:t>
            </a:r>
            <a:r>
              <a:rPr lang="en-US" i="1" dirty="0"/>
              <a:t>X</a:t>
            </a:r>
            <a:r>
              <a:rPr lang="en-US" baseline="-25000" dirty="0"/>
              <a:t>1</a:t>
            </a:r>
            <a:r>
              <a:rPr lang="en-US" dirty="0"/>
              <a:t>.</a:t>
            </a:r>
          </a:p>
          <a:p>
            <a:r>
              <a:rPr lang="en-US" dirty="0"/>
              <a:t>The compound call is exercised at time </a:t>
            </a:r>
            <a:r>
              <a:rPr lang="en-US" i="1" dirty="0"/>
              <a:t>T</a:t>
            </a:r>
            <a:r>
              <a:rPr lang="en-US" baseline="-25000" dirty="0"/>
              <a:t>1</a:t>
            </a:r>
            <a:r>
              <a:rPr lang="en-US" dirty="0"/>
              <a:t> only if the underlying call at time </a:t>
            </a:r>
            <a:r>
              <a:rPr lang="en-US" i="1" dirty="0"/>
              <a:t>T</a:t>
            </a:r>
            <a:r>
              <a:rPr lang="en-US" baseline="-25000" dirty="0"/>
              <a:t>1</a:t>
            </a:r>
            <a:r>
              <a:rPr lang="en-US" dirty="0"/>
              <a:t> is sufficiently valuable.</a:t>
            </a:r>
          </a:p>
          <a:p>
            <a:r>
              <a:rPr lang="en-US" dirty="0"/>
              <a:t>       is the critical value for the “underlying-underlying” stock at which the underlying call value </a:t>
            </a:r>
            <a:r>
              <a:rPr lang="en-US" i="1" dirty="0"/>
              <a:t>c</a:t>
            </a:r>
            <a:r>
              <a:rPr lang="en-US" baseline="-25000" dirty="0"/>
              <a:t>u,T1</a:t>
            </a:r>
            <a:r>
              <a:rPr lang="en-US" dirty="0"/>
              <a:t> will exceed the exercise price </a:t>
            </a:r>
            <a:r>
              <a:rPr lang="en-US" i="1" dirty="0"/>
              <a:t>X</a:t>
            </a:r>
            <a:r>
              <a:rPr lang="en-US" baseline="-25000" dirty="0"/>
              <a:t>1</a:t>
            </a:r>
            <a:r>
              <a:rPr lang="en-US" dirty="0"/>
              <a:t> of the compound call.</a:t>
            </a:r>
          </a:p>
          <a:p>
            <a:r>
              <a:rPr lang="en-US" dirty="0"/>
              <a:t>The underlying option is a European option with exercise price </a:t>
            </a:r>
            <a:r>
              <a:rPr lang="en-US" i="1" dirty="0"/>
              <a:t>X</a:t>
            </a:r>
            <a:r>
              <a:rPr lang="en-US" i="1" baseline="-25000" dirty="0"/>
              <a:t>2</a:t>
            </a:r>
            <a:r>
              <a:rPr lang="en-US" dirty="0"/>
              <a:t> and expiration date </a:t>
            </a:r>
            <a:r>
              <a:rPr lang="en-US" i="1" dirty="0"/>
              <a:t>T</a:t>
            </a:r>
            <a:r>
              <a:rPr lang="en-US" i="1" baseline="-25000" dirty="0"/>
              <a:t>2</a:t>
            </a:r>
            <a:r>
              <a:rPr lang="en-US" i="1" dirty="0"/>
              <a:t>.</a:t>
            </a:r>
            <a:endParaRPr lang="en-US" dirty="0"/>
          </a:p>
        </p:txBody>
      </p:sp>
      <p:graphicFrame>
        <p:nvGraphicFramePr>
          <p:cNvPr id="77825" name="Object 1"/>
          <p:cNvGraphicFramePr>
            <a:graphicFrameLocks noChangeAspect="1"/>
          </p:cNvGraphicFramePr>
          <p:nvPr/>
        </p:nvGraphicFramePr>
        <p:xfrm>
          <a:off x="766534" y="3387499"/>
          <a:ext cx="12330446" cy="368073"/>
        </p:xfrm>
        <a:graphic>
          <a:graphicData uri="http://schemas.openxmlformats.org/presentationml/2006/ole">
            <mc:AlternateContent xmlns:mc="http://schemas.openxmlformats.org/markup-compatibility/2006">
              <mc:Choice xmlns:v="urn:schemas-microsoft-com:vml" Requires="v">
                <p:oleObj spid="_x0000_s77825" name="Document" r:id="rId2" imgW="5956042" imgH="178516" progId="Word.Document.12">
                  <p:embed/>
                </p:oleObj>
              </mc:Choice>
              <mc:Fallback>
                <p:oleObj name="Document" r:id="rId2" imgW="5956042" imgH="178516" progId="Word.Document.12">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534" y="3387499"/>
                        <a:ext cx="12330446" cy="368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4219376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Estimating Call Exercise Probabilities</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02336" y="1527048"/>
                <a:ext cx="11379200" cy="4578784"/>
              </a:xfrm>
            </p:spPr>
            <p:txBody>
              <a:bodyPr>
                <a:normAutofit lnSpcReduction="10000"/>
              </a:bodyPr>
              <a:lstStyle/>
              <a:p>
                <a:pPr marL="0" indent="0">
                  <a:buNone/>
                </a:pPr>
                <a:r>
                  <a:rPr lang="en-US" dirty="0"/>
                  <a:t>The probability that the stock price at time </a:t>
                </a:r>
                <a:r>
                  <a:rPr lang="en-US" i="1" dirty="0"/>
                  <a:t>T</a:t>
                </a:r>
                <a:r>
                  <a:rPr lang="en-US" baseline="-25000" dirty="0"/>
                  <a:t>1</a:t>
                </a:r>
                <a:r>
                  <a:rPr lang="en-US" dirty="0"/>
                  <a:t> will exceed the critical value </a:t>
                </a:r>
                <a14:m>
                  <m:oMath xmlns:m="http://schemas.openxmlformats.org/officeDocument/2006/math">
                    <m:sSubSup>
                      <m:sSubSupPr>
                        <m:ctrlPr>
                          <a:rPr lang="en-US" i="1">
                            <a:latin typeface="Cambria Math" panose="02040503050406030204" pitchFamily="18" charset="0"/>
                          </a:rPr>
                        </m:ctrlPr>
                      </m:sSubSupPr>
                      <m:e>
                        <m:r>
                          <a:rPr lang="en-US" i="1">
                            <a:latin typeface="Cambria Math" panose="02040503050406030204" pitchFamily="18" charset="0"/>
                          </a:rPr>
                          <m:t>𝑆</m:t>
                        </m:r>
                      </m:e>
                      <m:sub>
                        <m:r>
                          <a:rPr lang="en-US" i="1">
                            <a:latin typeface="Cambria Math" panose="02040503050406030204" pitchFamily="18" charset="0"/>
                          </a:rPr>
                          <m:t>𝑇</m:t>
                        </m:r>
                        <m:r>
                          <a:rPr lang="en-US" i="1">
                            <a:latin typeface="Cambria Math" panose="02040503050406030204" pitchFamily="18" charset="0"/>
                          </a:rPr>
                          <m:t>1</m:t>
                        </m:r>
                      </m:sub>
                      <m:sup>
                        <m:r>
                          <a:rPr lang="en-US" i="1">
                            <a:latin typeface="Cambria Math" panose="02040503050406030204" pitchFamily="18" charset="0"/>
                          </a:rPr>
                          <m:t>∗</m:t>
                        </m:r>
                      </m:sup>
                    </m:sSubSup>
                  </m:oMath>
                </a14:m>
                <a:r>
                  <a:rPr lang="en-US" dirty="0"/>
                  <a:t> is </a:t>
                </a:r>
                <a:r>
                  <a:rPr lang="en-US" i="1" dirty="0"/>
                  <a:t>N</a:t>
                </a:r>
                <a:r>
                  <a:rPr lang="en-US" dirty="0"/>
                  <a:t>(</a:t>
                </a:r>
                <a:r>
                  <a:rPr lang="en-US" i="1" dirty="0"/>
                  <a:t>d</a:t>
                </a:r>
                <a:r>
                  <a:rPr lang="en-US" baseline="-25000" dirty="0"/>
                  <a:t>2</a:t>
                </a:r>
                <a:r>
                  <a:rPr lang="en-US" dirty="0"/>
                  <a:t>), calculated as follows:</a:t>
                </a:r>
              </a:p>
              <a:p>
                <a:pPr marL="0" indent="0">
                  <a:buNone/>
                </a:pPr>
                <a:r>
                  <a:rPr lang="en-US" dirty="0"/>
                  <a:t> </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r>
                        <a:rPr lang="en-US" i="1">
                          <a:latin typeface="Cambria Math" panose="02040503050406030204" pitchFamily="18" charset="0"/>
                        </a:rPr>
                        <m:t>=</m:t>
                      </m:r>
                      <m:f>
                        <m:fPr>
                          <m:ctrlPr>
                            <a:rPr lang="en-US" i="1">
                              <a:latin typeface="Cambria Math" panose="02040503050406030204" pitchFamily="18" charset="0"/>
                            </a:rPr>
                          </m:ctrlPr>
                        </m:fPr>
                        <m:num>
                          <m:d>
                            <m:dPr>
                              <m:begChr m:val="["/>
                              <m:endChr m:val="]"/>
                              <m:ctrlPr>
                                <a:rPr lang="en-US" i="1">
                                  <a:latin typeface="Cambria Math" panose="02040503050406030204" pitchFamily="18" charset="0"/>
                                </a:rPr>
                              </m:ctrlPr>
                            </m:dPr>
                            <m:e>
                              <m:r>
                                <a:rPr lang="en-US" i="1">
                                  <a:latin typeface="Cambria Math" panose="02040503050406030204" pitchFamily="18" charset="0"/>
                                </a:rPr>
                                <m:t>𝑙𝑛</m:t>
                              </m:r>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1">
                                              <a:latin typeface="Cambria Math" panose="02040503050406030204" pitchFamily="18" charset="0"/>
                                            </a:rPr>
                                            <m:t>0</m:t>
                                          </m:r>
                                        </m:sub>
                                      </m:sSub>
                                    </m:num>
                                    <m:den>
                                      <m:sSubSup>
                                        <m:sSubSupPr>
                                          <m:ctrlPr>
                                            <a:rPr lang="en-US" i="1">
                                              <a:latin typeface="Cambria Math" panose="02040503050406030204" pitchFamily="18" charset="0"/>
                                            </a:rPr>
                                          </m:ctrlPr>
                                        </m:sSubSupPr>
                                        <m:e>
                                          <m:r>
                                            <a:rPr lang="en-US" i="1">
                                              <a:latin typeface="Cambria Math" panose="02040503050406030204" pitchFamily="18" charset="0"/>
                                            </a:rPr>
                                            <m:t>𝑆</m:t>
                                          </m:r>
                                        </m:e>
                                        <m:sub>
                                          <m:r>
                                            <a:rPr lang="en-US" i="1">
                                              <a:latin typeface="Cambria Math" panose="02040503050406030204" pitchFamily="18" charset="0"/>
                                            </a:rPr>
                                            <m:t>𝑇</m:t>
                                          </m:r>
                                          <m:r>
                                            <a:rPr lang="en-US" i="1">
                                              <a:latin typeface="Cambria Math" panose="02040503050406030204" pitchFamily="18" charset="0"/>
                                            </a:rPr>
                                            <m:t>1</m:t>
                                          </m:r>
                                        </m:sub>
                                        <m:sup>
                                          <m:r>
                                            <a:rPr lang="en-US" i="1">
                                              <a:latin typeface="Cambria Math" panose="02040503050406030204" pitchFamily="18" charset="0"/>
                                            </a:rPr>
                                            <m:t>∗</m:t>
                                          </m:r>
                                        </m:sup>
                                      </m:sSubSup>
                                    </m:den>
                                  </m:f>
                                </m:e>
                              </m:d>
                              <m:r>
                                <a:rPr lang="en-US" i="1">
                                  <a:latin typeface="Cambria Math" panose="02040503050406030204" pitchFamily="18" charset="0"/>
                                </a:rPr>
                                <m:t>+</m:t>
                              </m:r>
                              <m:d>
                                <m:dPr>
                                  <m:ctrlPr>
                                    <a:rPr lang="en-US" i="1">
                                      <a:latin typeface="Cambria Math" panose="02040503050406030204" pitchFamily="18" charset="0"/>
                                    </a:rPr>
                                  </m:ctrlPr>
                                </m:dPr>
                                <m:e>
                                  <m:r>
                                    <a:rPr lang="en-US" i="1">
                                      <a:latin typeface="Cambria Math" panose="02040503050406030204" pitchFamily="18" charset="0"/>
                                    </a:rPr>
                                    <m:t>𝑟</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sSup>
                                    <m:sSupPr>
                                      <m:ctrlPr>
                                        <a:rPr lang="en-US" i="1">
                                          <a:latin typeface="Cambria Math" panose="02040503050406030204" pitchFamily="18" charset="0"/>
                                        </a:rPr>
                                      </m:ctrlPr>
                                    </m:sSupPr>
                                    <m:e>
                                      <m:r>
                                        <a:rPr lang="en-US" i="1">
                                          <a:latin typeface="Cambria Math" panose="02040503050406030204" pitchFamily="18" charset="0"/>
                                        </a:rPr>
                                        <m:t>𝜎</m:t>
                                      </m:r>
                                    </m:e>
                                    <m:sup>
                                      <m:r>
                                        <a:rPr lang="en-US" i="1">
                                          <a:latin typeface="Cambria Math" panose="02040503050406030204" pitchFamily="18" charset="0"/>
                                        </a:rPr>
                                        <m:t>2</m:t>
                                      </m:r>
                                    </m:sup>
                                  </m:sSup>
                                </m:e>
                              </m:d>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e>
                          </m:d>
                        </m:num>
                        <m:den>
                          <m:r>
                            <a:rPr lang="en-US" i="1">
                              <a:latin typeface="Cambria Math" panose="02040503050406030204" pitchFamily="18" charset="0"/>
                            </a:rPr>
                            <m:t>𝜎</m:t>
                          </m:r>
                          <m:rad>
                            <m:radPr>
                              <m:degHide m:val="on"/>
                              <m:ctrlPr>
                                <a:rPr lang="en-US" i="1">
                                  <a:latin typeface="Cambria Math" panose="02040503050406030204" pitchFamily="18" charset="0"/>
                                </a:rPr>
                              </m:ctrlPr>
                            </m:radPr>
                            <m:deg/>
                            <m:e>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e>
                          </m:rad>
                        </m:den>
                      </m:f>
                    </m:oMath>
                  </m:oMathPara>
                </a14:m>
                <a:endParaRPr lang="en-US" dirty="0"/>
              </a:p>
              <a:p>
                <a:pPr marL="0" indent="0">
                  <a:buNone/>
                </a:pPr>
                <a:r>
                  <a:rPr lang="en-US" dirty="0"/>
                  <a:t> </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r>
                        <a:rPr lang="en-US" i="1">
                          <a:latin typeface="Cambria Math" panose="02040503050406030204" pitchFamily="18" charset="0"/>
                        </a:rPr>
                        <m:t>−</m:t>
                      </m:r>
                      <m:r>
                        <a:rPr lang="en-US" i="1">
                          <a:latin typeface="Cambria Math" panose="02040503050406030204" pitchFamily="18" charset="0"/>
                        </a:rPr>
                        <m:t>𝜎</m:t>
                      </m:r>
                      <m:rad>
                        <m:radPr>
                          <m:degHide m:val="on"/>
                          <m:ctrlPr>
                            <a:rPr lang="en-US" i="1">
                              <a:latin typeface="Cambria Math" panose="02040503050406030204" pitchFamily="18" charset="0"/>
                            </a:rPr>
                          </m:ctrlPr>
                        </m:radPr>
                        <m:deg/>
                        <m:e>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e>
                      </m:rad>
                    </m:oMath>
                  </m:oMathPara>
                </a14:m>
                <a:endParaRPr lang="en-US" dirty="0"/>
              </a:p>
              <a:p>
                <a:pPr marL="0" indent="0">
                  <a:buNone/>
                </a:pPr>
                <a:r>
                  <a:rPr lang="en-US" dirty="0"/>
                  <a:t> </a:t>
                </a:r>
              </a:p>
              <a:p>
                <a:pPr marL="0" indent="0">
                  <a:buNone/>
                </a:pPr>
                <a:r>
                  <a:rPr lang="en-US" dirty="0"/>
                  <a:t>where </a:t>
                </a:r>
                <a:r>
                  <a:rPr lang="en-US" i="1" dirty="0"/>
                  <a:t>N</a:t>
                </a:r>
                <a:r>
                  <a:rPr lang="en-US" dirty="0"/>
                  <a:t>(</a:t>
                </a:r>
                <a:r>
                  <a:rPr lang="en-US" i="1" dirty="0"/>
                  <a:t>d</a:t>
                </a:r>
                <a:r>
                  <a:rPr lang="en-US" baseline="-25000" dirty="0"/>
                  <a:t>2</a:t>
                </a:r>
                <a:r>
                  <a:rPr lang="en-US" dirty="0"/>
                  <a:t>) is the cumulative normal density function for </a:t>
                </a:r>
                <a:r>
                  <a:rPr lang="en-US" i="1" dirty="0"/>
                  <a:t>d</a:t>
                </a:r>
                <a:r>
                  <a:rPr lang="en-US" baseline="-25000" dirty="0"/>
                  <a:t>2</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402336" y="1527048"/>
                <a:ext cx="11379200" cy="4578784"/>
              </a:xfrm>
              <a:blipFill rotWithShape="0">
                <a:blip r:embed="rId2" cstate="print"/>
                <a:stretch>
                  <a:fillRect l="-1018" t="-2130" r="-1232"/>
                </a:stretch>
              </a:blipFill>
            </p:spPr>
            <p:txBody>
              <a:bodyPr/>
              <a:lstStyle/>
              <a:p>
                <a:r>
                  <a:rPr lang="en-US">
                    <a:noFill/>
                  </a:rPr>
                  <a:t> </a:t>
                </a:r>
              </a:p>
            </p:txBody>
          </p:sp>
        </mc:Fallback>
      </mc:AlternateContent>
    </p:spTree>
    <p:extLst>
      <p:ext uri="{BB962C8B-B14F-4D97-AF65-F5344CB8AC3E}">
        <p14:creationId xmlns:p14="http://schemas.microsoft.com/office/powerpoint/2010/main" val="3627068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Estimating  Underlying Call Exercise Probabilities</a:t>
            </a:r>
            <a:endParaRPr lang="en-US" sz="2500"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02336" y="1527047"/>
                <a:ext cx="11338560" cy="4834423"/>
              </a:xfrm>
            </p:spPr>
            <p:txBody>
              <a:bodyPr>
                <a:normAutofit fontScale="47500" lnSpcReduction="20000"/>
              </a:bodyPr>
              <a:lstStyle/>
              <a:p>
                <a:pPr marL="0" indent="0">
                  <a:buNone/>
                </a:pPr>
                <a:r>
                  <a:rPr lang="en-US" sz="5700" dirty="0"/>
                  <a:t>Exercising the underlying call requires that the stock price </a:t>
                </a:r>
                <a:r>
                  <a:rPr lang="en-US" sz="5700" i="1" dirty="0"/>
                  <a:t>S</a:t>
                </a:r>
                <a:r>
                  <a:rPr lang="en-US" sz="5700" baseline="-25000" dirty="0"/>
                  <a:t>T1</a:t>
                </a:r>
                <a:r>
                  <a:rPr lang="en-US" sz="5700" dirty="0"/>
                  <a:t> at time </a:t>
                </a:r>
                <a:r>
                  <a:rPr lang="en-US" sz="5700" i="1" dirty="0"/>
                  <a:t>T</a:t>
                </a:r>
                <a:r>
                  <a:rPr lang="en-US" sz="5700" baseline="-25000" dirty="0"/>
                  <a:t>1</a:t>
                </a:r>
                <a:r>
                  <a:rPr lang="en-US" sz="5700" dirty="0"/>
                  <a:t> exceed its critical value </a:t>
                </a:r>
                <a14:m>
                  <m:oMath xmlns:m="http://schemas.openxmlformats.org/officeDocument/2006/math">
                    <m:sSubSup>
                      <m:sSubSupPr>
                        <m:ctrlPr>
                          <a:rPr lang="en-US" sz="5700" i="1">
                            <a:latin typeface="Cambria Math" panose="02040503050406030204" pitchFamily="18" charset="0"/>
                          </a:rPr>
                        </m:ctrlPr>
                      </m:sSubSupPr>
                      <m:e>
                        <m:r>
                          <a:rPr lang="en-US" sz="5700" i="1">
                            <a:latin typeface="Cambria Math" panose="02040503050406030204" pitchFamily="18" charset="0"/>
                          </a:rPr>
                          <m:t>𝑆</m:t>
                        </m:r>
                      </m:e>
                      <m:sub>
                        <m:r>
                          <a:rPr lang="en-US" sz="5700" i="1">
                            <a:latin typeface="Cambria Math" panose="02040503050406030204" pitchFamily="18" charset="0"/>
                          </a:rPr>
                          <m:t>𝑇</m:t>
                        </m:r>
                        <m:r>
                          <a:rPr lang="en-US" sz="5700" i="1">
                            <a:latin typeface="Cambria Math" panose="02040503050406030204" pitchFamily="18" charset="0"/>
                          </a:rPr>
                          <m:t>1</m:t>
                        </m:r>
                      </m:sub>
                      <m:sup>
                        <m:r>
                          <a:rPr lang="en-US" sz="5700" i="1">
                            <a:latin typeface="Cambria Math" panose="02040503050406030204" pitchFamily="18" charset="0"/>
                          </a:rPr>
                          <m:t>∗</m:t>
                        </m:r>
                      </m:sup>
                    </m:sSubSup>
                  </m:oMath>
                </a14:m>
                <a:r>
                  <a:rPr lang="en-US" sz="5700" dirty="0"/>
                  <a:t> </a:t>
                </a:r>
                <a:r>
                  <a:rPr lang="en-US" sz="5700" i="1" dirty="0"/>
                  <a:t>and</a:t>
                </a:r>
                <a:r>
                  <a:rPr lang="en-US" sz="5700" dirty="0"/>
                  <a:t> that the stock price </a:t>
                </a:r>
                <a:r>
                  <a:rPr lang="en-US" sz="5700" i="1" dirty="0"/>
                  <a:t>S</a:t>
                </a:r>
                <a:r>
                  <a:rPr lang="en-US" sz="5700" baseline="-25000" dirty="0"/>
                  <a:t>T2</a:t>
                </a:r>
                <a:r>
                  <a:rPr lang="en-US" sz="5700" dirty="0"/>
                  <a:t> exceeds the underlying option exercise price </a:t>
                </a:r>
                <a:r>
                  <a:rPr lang="en-US" sz="5700" i="1" dirty="0"/>
                  <a:t>X</a:t>
                </a:r>
                <a:r>
                  <a:rPr lang="en-US" sz="5700" baseline="-25000" dirty="0"/>
                  <a:t>2</a:t>
                </a:r>
                <a:r>
                  <a:rPr lang="en-US" sz="5700" dirty="0"/>
                  <a:t> at time </a:t>
                </a:r>
                <a:r>
                  <a:rPr lang="en-US" sz="5700" i="1" dirty="0"/>
                  <a:t>T</a:t>
                </a:r>
                <a:r>
                  <a:rPr lang="en-US" sz="5700" baseline="-25000" dirty="0"/>
                  <a:t>2</a:t>
                </a:r>
                <a:r>
                  <a:rPr lang="en-US" sz="5700" dirty="0"/>
                  <a:t>. In other words, for both the compound call and its underlying call to be exercised, the value of the underlying stock must exceed </a:t>
                </a:r>
                <a14:m>
                  <m:oMath xmlns:m="http://schemas.openxmlformats.org/officeDocument/2006/math">
                    <m:sSubSup>
                      <m:sSubSupPr>
                        <m:ctrlPr>
                          <a:rPr lang="en-US" sz="5700" i="1">
                            <a:latin typeface="Cambria Math" panose="02040503050406030204" pitchFamily="18" charset="0"/>
                          </a:rPr>
                        </m:ctrlPr>
                      </m:sSubSupPr>
                      <m:e>
                        <m:r>
                          <a:rPr lang="en-US" sz="5700" i="1">
                            <a:latin typeface="Cambria Math" panose="02040503050406030204" pitchFamily="18" charset="0"/>
                          </a:rPr>
                          <m:t>𝑆</m:t>
                        </m:r>
                      </m:e>
                      <m:sub>
                        <m:r>
                          <a:rPr lang="en-US" sz="5700" i="1">
                            <a:latin typeface="Cambria Math" panose="02040503050406030204" pitchFamily="18" charset="0"/>
                          </a:rPr>
                          <m:t>𝑇</m:t>
                        </m:r>
                        <m:r>
                          <a:rPr lang="en-US" sz="5700" i="1">
                            <a:latin typeface="Cambria Math" panose="02040503050406030204" pitchFamily="18" charset="0"/>
                          </a:rPr>
                          <m:t>1</m:t>
                        </m:r>
                      </m:sub>
                      <m:sup>
                        <m:r>
                          <a:rPr lang="en-US" sz="5700" i="1">
                            <a:latin typeface="Cambria Math" panose="02040503050406030204" pitchFamily="18" charset="0"/>
                          </a:rPr>
                          <m:t>∗</m:t>
                        </m:r>
                      </m:sup>
                    </m:sSubSup>
                  </m:oMath>
                </a14:m>
                <a:r>
                  <a:rPr lang="en-US" sz="5700" dirty="0"/>
                  <a:t> at </a:t>
                </a:r>
                <a:r>
                  <a:rPr lang="en-US" sz="5700" dirty="0">
                    <a:solidFill>
                      <a:schemeClr val="tx1"/>
                    </a:solidFill>
                  </a:rPr>
                  <a:t>time </a:t>
                </a:r>
                <a14:m>
                  <m:oMath xmlns:m="http://schemas.openxmlformats.org/officeDocument/2006/math">
                    <m:sSub>
                      <m:sSubPr>
                        <m:ctrlPr>
                          <a:rPr lang="en-US" sz="5700" i="1" smtClean="0">
                            <a:solidFill>
                              <a:schemeClr val="tx1"/>
                            </a:solidFill>
                            <a:latin typeface="Cambria Math" panose="02040503050406030204" pitchFamily="18" charset="0"/>
                          </a:rPr>
                        </m:ctrlPr>
                      </m:sSubPr>
                      <m:e>
                        <m:r>
                          <a:rPr lang="en-US" sz="5700" b="0" i="1" smtClean="0">
                            <a:solidFill>
                              <a:schemeClr val="tx1"/>
                            </a:solidFill>
                            <a:latin typeface="Cambria Math" panose="02040503050406030204" pitchFamily="18" charset="0"/>
                          </a:rPr>
                          <m:t>𝑇</m:t>
                        </m:r>
                      </m:e>
                      <m:sub>
                        <m:r>
                          <a:rPr lang="en-US" sz="5700" b="0" i="1" smtClean="0">
                            <a:solidFill>
                              <a:schemeClr val="tx1"/>
                            </a:solidFill>
                            <a:latin typeface="Cambria Math" panose="02040503050406030204" pitchFamily="18" charset="0"/>
                          </a:rPr>
                          <m:t>1</m:t>
                        </m:r>
                      </m:sub>
                    </m:sSub>
                  </m:oMath>
                </a14:m>
                <a:r>
                  <a:rPr lang="en-US" sz="5700" dirty="0">
                    <a:solidFill>
                      <a:schemeClr val="tx1"/>
                    </a:solidFill>
                  </a:rPr>
                  <a:t> (that </a:t>
                </a:r>
                <a:r>
                  <a:rPr lang="en-US" sz="5700" dirty="0"/>
                  <a:t>is, the value of the underlying call must exceed </a:t>
                </a:r>
                <a:r>
                  <a:rPr lang="en-US" sz="5700" i="1" dirty="0"/>
                  <a:t>X</a:t>
                </a:r>
                <a:r>
                  <a:rPr lang="en-US" sz="5700" baseline="-25000" dirty="0"/>
                  <a:t>1</a:t>
                </a:r>
                <a:r>
                  <a:rPr lang="en-US" sz="5700" dirty="0"/>
                  <a:t>) and the value of the underlying stock must exceed </a:t>
                </a:r>
                <a:r>
                  <a:rPr lang="en-US" sz="5700" i="1" dirty="0"/>
                  <a:t>X</a:t>
                </a:r>
                <a:r>
                  <a:rPr lang="en-US" sz="5700" baseline="-25000" dirty="0"/>
                  <a:t>2</a:t>
                </a:r>
                <a:r>
                  <a:rPr lang="en-US" sz="5700" dirty="0"/>
                  <a:t> at time </a:t>
                </a:r>
                <a:r>
                  <a:rPr lang="en-US" sz="5700" i="1" dirty="0"/>
                  <a:t>T</a:t>
                </a:r>
                <a:r>
                  <a:rPr lang="en-US" sz="5700" baseline="-25000" dirty="0"/>
                  <a:t>2</a:t>
                </a:r>
                <a:r>
                  <a:rPr lang="en-US" sz="5700" dirty="0"/>
                  <a:t>. The probability of both occurring equals:</a:t>
                </a:r>
              </a:p>
              <a:p>
                <a:pPr marL="0" indent="0">
                  <a:buNone/>
                </a:pPr>
                <a:r>
                  <a:rPr lang="en-US" dirty="0"/>
                  <a:t> </a:t>
                </a:r>
              </a:p>
              <a:p>
                <a:pPr marL="0" indent="0">
                  <a:buNone/>
                </a:pPr>
                <a14:m>
                  <m:oMathPara xmlns:m="http://schemas.openxmlformats.org/officeDocument/2006/math">
                    <m:oMathParaPr>
                      <m:jc m:val="centerGroup"/>
                    </m:oMathParaPr>
                    <m:oMath xmlns:m="http://schemas.openxmlformats.org/officeDocument/2006/math">
                      <m:r>
                        <a:rPr lang="en-US" sz="4800" i="1">
                          <a:latin typeface="Cambria Math" panose="02040503050406030204" pitchFamily="18" charset="0"/>
                        </a:rPr>
                        <m:t>𝑀</m:t>
                      </m:r>
                      <m:d>
                        <m:dPr>
                          <m:ctrlPr>
                            <a:rPr lang="en-US" sz="4800" i="1">
                              <a:latin typeface="Cambria Math" panose="02040503050406030204" pitchFamily="18" charset="0"/>
                            </a:rPr>
                          </m:ctrlPr>
                        </m:dPr>
                        <m:e>
                          <m:sSub>
                            <m:sSubPr>
                              <m:ctrlPr>
                                <a:rPr lang="en-US" sz="4800" i="1">
                                  <a:latin typeface="Cambria Math" panose="02040503050406030204" pitchFamily="18" charset="0"/>
                                </a:rPr>
                              </m:ctrlPr>
                            </m:sSubPr>
                            <m:e>
                              <m:r>
                                <a:rPr lang="en-US" sz="4800" i="1">
                                  <a:latin typeface="Cambria Math" panose="02040503050406030204" pitchFamily="18" charset="0"/>
                                </a:rPr>
                                <m:t>𝑑</m:t>
                              </m:r>
                            </m:e>
                            <m:sub>
                              <m:r>
                                <a:rPr lang="en-US" sz="4800" i="1">
                                  <a:latin typeface="Cambria Math" panose="02040503050406030204" pitchFamily="18" charset="0"/>
                                </a:rPr>
                                <m:t>2</m:t>
                              </m:r>
                            </m:sub>
                          </m:sSub>
                          <m:r>
                            <a:rPr lang="en-US" sz="4800" i="1">
                              <a:latin typeface="Cambria Math" panose="02040503050406030204" pitchFamily="18" charset="0"/>
                            </a:rPr>
                            <m:t>,</m:t>
                          </m:r>
                          <m:sSub>
                            <m:sSubPr>
                              <m:ctrlPr>
                                <a:rPr lang="en-US" sz="4800" i="1">
                                  <a:latin typeface="Cambria Math" panose="02040503050406030204" pitchFamily="18" charset="0"/>
                                </a:rPr>
                              </m:ctrlPr>
                            </m:sSubPr>
                            <m:e>
                              <m:r>
                                <a:rPr lang="en-US" sz="4800" i="1">
                                  <a:latin typeface="Cambria Math" panose="02040503050406030204" pitchFamily="18" charset="0"/>
                                </a:rPr>
                                <m:t>𝑦</m:t>
                              </m:r>
                            </m:e>
                            <m:sub>
                              <m:r>
                                <a:rPr lang="en-US" sz="4800" i="1">
                                  <a:latin typeface="Cambria Math" panose="02040503050406030204" pitchFamily="18" charset="0"/>
                                </a:rPr>
                                <m:t>2</m:t>
                              </m:r>
                            </m:sub>
                          </m:sSub>
                          <m:r>
                            <a:rPr lang="en-US" sz="4800" i="1">
                              <a:latin typeface="Cambria Math" panose="02040503050406030204" pitchFamily="18" charset="0"/>
                            </a:rPr>
                            <m:t>;</m:t>
                          </m:r>
                          <m:rad>
                            <m:radPr>
                              <m:degHide m:val="on"/>
                              <m:ctrlPr>
                                <a:rPr lang="en-US" sz="4800" i="1">
                                  <a:latin typeface="Cambria Math" panose="02040503050406030204" pitchFamily="18" charset="0"/>
                                </a:rPr>
                              </m:ctrlPr>
                            </m:radPr>
                            <m:deg/>
                            <m:e>
                              <m:f>
                                <m:fPr>
                                  <m:ctrlPr>
                                    <a:rPr lang="en-US" sz="4800" i="1">
                                      <a:latin typeface="Cambria Math" panose="02040503050406030204" pitchFamily="18" charset="0"/>
                                    </a:rPr>
                                  </m:ctrlPr>
                                </m:fPr>
                                <m:num>
                                  <m:sSub>
                                    <m:sSubPr>
                                      <m:ctrlPr>
                                        <a:rPr lang="en-US" sz="4800" i="1">
                                          <a:latin typeface="Cambria Math" panose="02040503050406030204" pitchFamily="18" charset="0"/>
                                        </a:rPr>
                                      </m:ctrlPr>
                                    </m:sSubPr>
                                    <m:e>
                                      <m:r>
                                        <a:rPr lang="en-US" sz="4800" i="1">
                                          <a:latin typeface="Cambria Math" panose="02040503050406030204" pitchFamily="18" charset="0"/>
                                        </a:rPr>
                                        <m:t>𝑇</m:t>
                                      </m:r>
                                    </m:e>
                                    <m:sub>
                                      <m:r>
                                        <a:rPr lang="en-US" sz="4800" i="1">
                                          <a:latin typeface="Cambria Math" panose="02040503050406030204" pitchFamily="18" charset="0"/>
                                        </a:rPr>
                                        <m:t>1</m:t>
                                      </m:r>
                                    </m:sub>
                                  </m:sSub>
                                </m:num>
                                <m:den>
                                  <m:sSub>
                                    <m:sSubPr>
                                      <m:ctrlPr>
                                        <a:rPr lang="en-US" sz="4800" i="1">
                                          <a:latin typeface="Cambria Math" panose="02040503050406030204" pitchFamily="18" charset="0"/>
                                        </a:rPr>
                                      </m:ctrlPr>
                                    </m:sSubPr>
                                    <m:e>
                                      <m:r>
                                        <a:rPr lang="en-US" sz="4800" i="1">
                                          <a:latin typeface="Cambria Math" panose="02040503050406030204" pitchFamily="18" charset="0"/>
                                        </a:rPr>
                                        <m:t>𝑇</m:t>
                                      </m:r>
                                    </m:e>
                                    <m:sub>
                                      <m:r>
                                        <a:rPr lang="en-US" sz="4800" i="1">
                                          <a:latin typeface="Cambria Math" panose="02040503050406030204" pitchFamily="18" charset="0"/>
                                        </a:rPr>
                                        <m:t>2</m:t>
                                      </m:r>
                                    </m:sub>
                                  </m:sSub>
                                </m:den>
                              </m:f>
                            </m:e>
                          </m:rad>
                        </m:e>
                      </m:d>
                    </m:oMath>
                  </m:oMathPara>
                </a14:m>
                <a:endParaRPr lang="en-US" sz="4800" dirty="0"/>
              </a:p>
              <a:p>
                <a:pPr marL="0" indent="0">
                  <a:buNone/>
                </a:pPr>
                <a:r>
                  <a:rPr lang="en-US" sz="4800" dirty="0"/>
                  <a:t> </a:t>
                </a:r>
              </a:p>
              <a:p>
                <a:pPr marL="0" indent="0">
                  <a:buNone/>
                </a:pPr>
                <a:endParaRPr lang="en-US" sz="4800"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402336" y="1527047"/>
                <a:ext cx="11338560" cy="4834423"/>
              </a:xfrm>
              <a:blipFill rotWithShape="0">
                <a:blip r:embed="rId2" cstate="print"/>
                <a:stretch>
                  <a:fillRect l="-1022" t="-2771" r="-699"/>
                </a:stretch>
              </a:blipFill>
            </p:spPr>
            <p:txBody>
              <a:bodyPr/>
              <a:lstStyle/>
              <a:p>
                <a:r>
                  <a:rPr lang="en-US">
                    <a:noFill/>
                  </a:rPr>
                  <a:t> </a:t>
                </a:r>
              </a:p>
            </p:txBody>
          </p:sp>
        </mc:Fallback>
      </mc:AlternateContent>
    </p:spTree>
    <p:extLst>
      <p:ext uri="{BB962C8B-B14F-4D97-AF65-F5344CB8AC3E}">
        <p14:creationId xmlns:p14="http://schemas.microsoft.com/office/powerpoint/2010/main" val="3492581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336" y="0"/>
            <a:ext cx="11379200" cy="1094014"/>
          </a:xfrm>
        </p:spPr>
        <p:txBody>
          <a:bodyPr>
            <a:normAutofit/>
          </a:bodyPr>
          <a:lstStyle/>
          <a:p>
            <a:r>
              <a:rPr lang="en-US" b="1" dirty="0"/>
              <a:t>Estimating Underlying Call Exercise Probabilities </a:t>
            </a:r>
            <a:r>
              <a:rPr lang="en-US" sz="2500" b="1" dirty="0"/>
              <a:t>(Continued)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02336" y="1527048"/>
                <a:ext cx="11379200" cy="4637778"/>
              </a:xfrm>
            </p:spPr>
            <p:txBody>
              <a:bodyPr>
                <a:normAutofit lnSpcReduction="10000"/>
              </a:bodyPr>
              <a:lstStyle/>
              <a:p>
                <a:pPr marL="0" indent="0">
                  <a:buNone/>
                </a:pPr>
                <a:r>
                  <a:rPr lang="en-US" dirty="0"/>
                  <a:t>where:</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rPr>
                        <m:t>=</m:t>
                      </m:r>
                      <m:f>
                        <m:fPr>
                          <m:ctrlPr>
                            <a:rPr lang="en-US" i="1">
                              <a:latin typeface="Cambria Math" panose="02040503050406030204" pitchFamily="18" charset="0"/>
                            </a:rPr>
                          </m:ctrlPr>
                        </m:fPr>
                        <m:num>
                          <m:d>
                            <m:dPr>
                              <m:begChr m:val="["/>
                              <m:endChr m:val="]"/>
                              <m:ctrlPr>
                                <a:rPr lang="en-US" i="1">
                                  <a:latin typeface="Cambria Math" panose="02040503050406030204" pitchFamily="18" charset="0"/>
                                </a:rPr>
                              </m:ctrlPr>
                            </m:dPr>
                            <m:e>
                              <m:r>
                                <a:rPr lang="en-US" i="1">
                                  <a:latin typeface="Cambria Math" panose="02040503050406030204" pitchFamily="18" charset="0"/>
                                </a:rPr>
                                <m:t>𝑙𝑛</m:t>
                              </m:r>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1">
                                              <a:latin typeface="Cambria Math" panose="02040503050406030204" pitchFamily="18" charset="0"/>
                                            </a:rPr>
                                            <m:t>0</m:t>
                                          </m:r>
                                        </m:sub>
                                      </m:sSub>
                                    </m:num>
                                    <m:den>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2</m:t>
                                          </m:r>
                                        </m:sub>
                                      </m:sSub>
                                    </m:den>
                                  </m:f>
                                </m:e>
                              </m:d>
                              <m:r>
                                <a:rPr lang="en-US" i="1">
                                  <a:latin typeface="Cambria Math" panose="02040503050406030204" pitchFamily="18" charset="0"/>
                                </a:rPr>
                                <m:t>+</m:t>
                              </m:r>
                              <m:d>
                                <m:dPr>
                                  <m:ctrlPr>
                                    <a:rPr lang="en-US" i="1">
                                      <a:latin typeface="Cambria Math" panose="02040503050406030204" pitchFamily="18" charset="0"/>
                                    </a:rPr>
                                  </m:ctrlPr>
                                </m:dPr>
                                <m:e>
                                  <m:r>
                                    <a:rPr lang="en-US" i="1">
                                      <a:latin typeface="Cambria Math" panose="02040503050406030204" pitchFamily="18" charset="0"/>
                                    </a:rPr>
                                    <m:t>𝑟</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sSup>
                                    <m:sSupPr>
                                      <m:ctrlPr>
                                        <a:rPr lang="en-US" i="1">
                                          <a:latin typeface="Cambria Math" panose="02040503050406030204" pitchFamily="18" charset="0"/>
                                        </a:rPr>
                                      </m:ctrlPr>
                                    </m:sSupPr>
                                    <m:e>
                                      <m:r>
                                        <a:rPr lang="en-US" i="1">
                                          <a:latin typeface="Cambria Math" panose="02040503050406030204" pitchFamily="18" charset="0"/>
                                        </a:rPr>
                                        <m:t>𝜎</m:t>
                                      </m:r>
                                    </m:e>
                                    <m:sup>
                                      <m:r>
                                        <a:rPr lang="en-US" i="1">
                                          <a:latin typeface="Cambria Math" panose="02040503050406030204" pitchFamily="18" charset="0"/>
                                        </a:rPr>
                                        <m:t>2</m:t>
                                      </m:r>
                                    </m:sup>
                                  </m:sSup>
                                </m:e>
                              </m:d>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e>
                          </m:d>
                        </m:num>
                        <m:den>
                          <m:r>
                            <a:rPr lang="en-US" i="1">
                              <a:latin typeface="Cambria Math" panose="02040503050406030204" pitchFamily="18" charset="0"/>
                            </a:rPr>
                            <m:t>𝜎</m:t>
                          </m:r>
                          <m:rad>
                            <m:radPr>
                              <m:degHide m:val="on"/>
                              <m:ctrlPr>
                                <a:rPr lang="en-US" i="1">
                                  <a:latin typeface="Cambria Math" panose="02040503050406030204" pitchFamily="18" charset="0"/>
                                </a:rPr>
                              </m:ctrlPr>
                            </m:radPr>
                            <m:deg/>
                            <m:e>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e>
                          </m:rad>
                        </m:den>
                      </m:f>
                      <m:r>
                        <a:rPr lang="en-US">
                          <a:latin typeface="Cambria Math" panose="02040503050406030204" pitchFamily="18" charset="0"/>
                        </a:rPr>
                        <m:t>    </m:t>
                      </m:r>
                      <m:r>
                        <a:rPr lang="en-US" b="0" i="0">
                          <a:latin typeface="Cambria Math" panose="02040503050406030204" pitchFamily="18" charset="0"/>
                        </a:rPr>
                        <m:t>    </m:t>
                      </m:r>
                      <m:r>
                        <a:rPr lang="en-US">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rPr>
                        <m:t>−</m:t>
                      </m:r>
                      <m:r>
                        <a:rPr lang="en-US" i="1">
                          <a:latin typeface="Cambria Math" panose="02040503050406030204" pitchFamily="18" charset="0"/>
                        </a:rPr>
                        <m:t>𝜎</m:t>
                      </m:r>
                      <m:rad>
                        <m:radPr>
                          <m:degHide m:val="on"/>
                          <m:ctrlPr>
                            <a:rPr lang="en-US" i="1">
                              <a:latin typeface="Cambria Math" panose="02040503050406030204" pitchFamily="18" charset="0"/>
                            </a:rPr>
                          </m:ctrlPr>
                        </m:radPr>
                        <m:deg/>
                        <m:e>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e>
                      </m:rad>
                    </m:oMath>
                  </m:oMathPara>
                </a14:m>
                <a:endParaRPr lang="en-US" dirty="0"/>
              </a:p>
              <a:p>
                <a:pPr marL="0" indent="0">
                  <a:buNone/>
                </a:pPr>
                <a:endParaRPr lang="en-US" sz="2500" dirty="0"/>
              </a:p>
              <a:p>
                <a:pPr marL="0" indent="0">
                  <a:buNone/>
                </a:pPr>
                <a:r>
                  <a:rPr lang="en-US" sz="2500" dirty="0"/>
                  <a:t>The correlation coefficient between returns during our overlapping exercise periods equals </a:t>
                </a:r>
                <a:r>
                  <a:rPr lang="en-US" sz="2500" dirty="0">
                    <a:sym typeface="Symbol" panose="05050102010706020507" pitchFamily="18" charset="2"/>
                  </a:rPr>
                  <a:t></a:t>
                </a:r>
                <a:r>
                  <a:rPr lang="en-US" sz="2500" dirty="0"/>
                  <a:t> = </a:t>
                </a:r>
                <a14:m>
                  <m:oMath xmlns:m="http://schemas.openxmlformats.org/officeDocument/2006/math">
                    <m:rad>
                      <m:radPr>
                        <m:degHide m:val="on"/>
                        <m:ctrlPr>
                          <a:rPr lang="en-US" sz="2500" i="1">
                            <a:latin typeface="Cambria Math" panose="02040503050406030204" pitchFamily="18" charset="0"/>
                          </a:rPr>
                        </m:ctrlPr>
                      </m:radPr>
                      <m:deg/>
                      <m:e>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1</m:t>
                            </m:r>
                          </m:sub>
                        </m:sSub>
                        <m:r>
                          <a:rPr lang="en-US" sz="2500" i="1">
                            <a:latin typeface="Cambria Math" panose="02040503050406030204" pitchFamily="18" charset="0"/>
                          </a:rPr>
                          <m:t>/</m:t>
                        </m:r>
                        <m:sSub>
                          <m:sSubPr>
                            <m:ctrlPr>
                              <a:rPr lang="en-US" sz="2500" i="1">
                                <a:latin typeface="Cambria Math" panose="02040503050406030204" pitchFamily="18" charset="0"/>
                              </a:rPr>
                            </m:ctrlPr>
                          </m:sSubPr>
                          <m:e>
                            <m:r>
                              <a:rPr lang="en-US" sz="2500" i="1">
                                <a:latin typeface="Cambria Math" panose="02040503050406030204" pitchFamily="18" charset="0"/>
                              </a:rPr>
                              <m:t>𝑇</m:t>
                            </m:r>
                          </m:e>
                          <m:sub>
                            <m:r>
                              <a:rPr lang="en-US" sz="2500" i="1">
                                <a:latin typeface="Cambria Math" panose="02040503050406030204" pitchFamily="18" charset="0"/>
                              </a:rPr>
                              <m:t>2</m:t>
                            </m:r>
                          </m:sub>
                        </m:sSub>
                      </m:e>
                    </m:rad>
                  </m:oMath>
                </a14:m>
                <a:r>
                  <a:rPr lang="en-US" sz="2500" dirty="0"/>
                  <a:t>. The bivariate (multinomial) normal distribution function </a:t>
                </a:r>
                <a:r>
                  <a:rPr lang="en-US" sz="2500" i="1" dirty="0"/>
                  <a:t>M</a:t>
                </a:r>
                <a:r>
                  <a:rPr lang="en-US" sz="2500" dirty="0"/>
                  <a:t>(*,**;</a:t>
                </a:r>
                <a:r>
                  <a:rPr lang="en-US" sz="2500" dirty="0">
                    <a:sym typeface="Symbol" panose="05050102010706020507" pitchFamily="18" charset="2"/>
                  </a:rPr>
                  <a:t></a:t>
                </a:r>
                <a:r>
                  <a:rPr lang="en-US" sz="2500" dirty="0"/>
                  <a:t>), discussed in Chapter 2, provides the joint probability distribution function that is used to calculate the probability that our two random variables, </a:t>
                </a:r>
                <a:r>
                  <a:rPr lang="en-US" sz="2500" i="1" dirty="0"/>
                  <a:t>S</a:t>
                </a:r>
                <a:r>
                  <a:rPr lang="en-US" sz="2500" baseline="-25000" dirty="0"/>
                  <a:t>T1</a:t>
                </a:r>
                <a:r>
                  <a:rPr lang="en-US" sz="2500" dirty="0"/>
                  <a:t> and </a:t>
                </a:r>
                <a:r>
                  <a:rPr lang="en-US" sz="2500" i="1" dirty="0"/>
                  <a:t>S</a:t>
                </a:r>
                <a:r>
                  <a:rPr lang="en-US" sz="2500" baseline="-25000" dirty="0"/>
                  <a:t>T2</a:t>
                </a:r>
                <a:r>
                  <a:rPr lang="en-US" sz="2500" dirty="0"/>
                  <a:t> exceed the time </a:t>
                </a:r>
                <a:r>
                  <a:rPr lang="en-US" sz="2500" i="1" dirty="0"/>
                  <a:t>T</a:t>
                </a:r>
                <a:r>
                  <a:rPr lang="en-US" sz="2500" baseline="-25000" dirty="0"/>
                  <a:t>1</a:t>
                </a:r>
                <a:r>
                  <a:rPr lang="en-US" sz="2500" dirty="0"/>
                  <a:t> critical value </a:t>
                </a:r>
                <a14:m>
                  <m:oMath xmlns:m="http://schemas.openxmlformats.org/officeDocument/2006/math">
                    <m:sSubSup>
                      <m:sSubSupPr>
                        <m:ctrlPr>
                          <a:rPr lang="en-US" sz="2500" i="1">
                            <a:latin typeface="Cambria Math" panose="02040503050406030204" pitchFamily="18" charset="0"/>
                          </a:rPr>
                        </m:ctrlPr>
                      </m:sSubSupPr>
                      <m:e>
                        <m:r>
                          <a:rPr lang="en-US" sz="2500" i="1">
                            <a:latin typeface="Cambria Math" panose="02040503050406030204" pitchFamily="18" charset="0"/>
                          </a:rPr>
                          <m:t>𝑆</m:t>
                        </m:r>
                      </m:e>
                      <m:sub>
                        <m:r>
                          <a:rPr lang="en-US" sz="2500" i="1">
                            <a:latin typeface="Cambria Math" panose="02040503050406030204" pitchFamily="18" charset="0"/>
                          </a:rPr>
                          <m:t>𝑇</m:t>
                        </m:r>
                        <m:r>
                          <a:rPr lang="en-US" sz="2500" i="1">
                            <a:latin typeface="Cambria Math" panose="02040503050406030204" pitchFamily="18" charset="0"/>
                          </a:rPr>
                          <m:t>1</m:t>
                        </m:r>
                      </m:sub>
                      <m:sup>
                        <m:r>
                          <a:rPr lang="en-US" sz="2500" i="1">
                            <a:latin typeface="Cambria Math" panose="02040503050406030204" pitchFamily="18" charset="0"/>
                          </a:rPr>
                          <m:t>∗</m:t>
                        </m:r>
                      </m:sup>
                    </m:sSubSup>
                  </m:oMath>
                </a14:m>
                <a:r>
                  <a:rPr lang="en-US" sz="2500" dirty="0"/>
                  <a:t> and the time </a:t>
                </a:r>
                <a:r>
                  <a:rPr lang="en-US" sz="2500" i="1" dirty="0"/>
                  <a:t>T</a:t>
                </a:r>
                <a:r>
                  <a:rPr lang="en-US" sz="2500" baseline="-25000" dirty="0"/>
                  <a:t>2</a:t>
                </a:r>
                <a:r>
                  <a:rPr lang="en-US" sz="2500" dirty="0"/>
                  <a:t> exercise price </a:t>
                </a:r>
                <a:r>
                  <a:rPr lang="en-US" sz="2500" i="1" dirty="0"/>
                  <a:t>X</a:t>
                </a:r>
                <a:r>
                  <a:rPr lang="en-US" sz="2500" baseline="-25000" dirty="0"/>
                  <a:t>2</a:t>
                </a:r>
                <a:r>
                  <a:rPr lang="en-US" sz="2500" dirty="0"/>
                  <a:t>, respectively.</a:t>
                </a: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402336" y="1527048"/>
                <a:ext cx="11379200" cy="4637778"/>
              </a:xfrm>
              <a:blipFill rotWithShape="0">
                <a:blip r:embed="rId2" cstate="print"/>
                <a:stretch>
                  <a:fillRect l="-1018" t="-2105"/>
                </a:stretch>
              </a:blipFill>
            </p:spPr>
            <p:txBody>
              <a:bodyPr/>
              <a:lstStyle/>
              <a:p>
                <a:r>
                  <a:rPr lang="en-US">
                    <a:noFill/>
                  </a:rPr>
                  <a:t> </a:t>
                </a:r>
              </a:p>
            </p:txBody>
          </p:sp>
        </mc:Fallback>
      </mc:AlternateContent>
    </p:spTree>
    <p:extLst>
      <p:ext uri="{BB962C8B-B14F-4D97-AF65-F5344CB8AC3E}">
        <p14:creationId xmlns:p14="http://schemas.microsoft.com/office/powerpoint/2010/main" val="1841343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Valuing The Compound Call</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02336" y="1527047"/>
                <a:ext cx="11338560" cy="4844255"/>
              </a:xfrm>
            </p:spPr>
            <p:txBody>
              <a:bodyPr>
                <a:normAutofit fontScale="62500" lnSpcReduction="20000"/>
              </a:bodyPr>
              <a:lstStyle/>
              <a:p>
                <a:pPr marL="0" indent="0">
                  <a:buNone/>
                </a:pPr>
                <a:r>
                  <a:rPr lang="en-US" sz="3600" dirty="0"/>
                  <a:t>The value of a European compound call with exercise price </a:t>
                </a:r>
                <a:r>
                  <a:rPr lang="en-US" sz="3600" i="1" dirty="0"/>
                  <a:t>X</a:t>
                </a:r>
                <a:r>
                  <a:rPr lang="en-US" sz="3600" baseline="-25000" dirty="0"/>
                  <a:t>1</a:t>
                </a:r>
                <a:r>
                  <a:rPr lang="en-US" sz="3600" dirty="0"/>
                  <a:t> and expiration date </a:t>
                </a:r>
                <a:r>
                  <a:rPr lang="en-US" sz="3600" i="1" dirty="0"/>
                  <a:t>T</a:t>
                </a:r>
                <a:r>
                  <a:rPr lang="en-US" sz="3600" baseline="-25000" dirty="0"/>
                  <a:t>1</a:t>
                </a:r>
                <a:r>
                  <a:rPr lang="en-US" sz="3600" dirty="0"/>
                  <a:t>, on an underlying call with exercise price </a:t>
                </a:r>
                <a:r>
                  <a:rPr lang="en-US" sz="3600" i="1" dirty="0"/>
                  <a:t>X</a:t>
                </a:r>
                <a:r>
                  <a:rPr lang="en-US" sz="3600" baseline="-25000" dirty="0"/>
                  <a:t>2</a:t>
                </a:r>
                <a:r>
                  <a:rPr lang="en-US" sz="3600" dirty="0"/>
                  <a:t> and expiration date </a:t>
                </a:r>
                <a:r>
                  <a:rPr lang="en-US" sz="3600" i="1" dirty="0"/>
                  <a:t>T</a:t>
                </a:r>
                <a:r>
                  <a:rPr lang="en-US" sz="3600" baseline="-25000" dirty="0"/>
                  <a:t>2</a:t>
                </a:r>
                <a:r>
                  <a:rPr lang="en-US" sz="3600" dirty="0"/>
                  <a:t> on a share of stock with current price </a:t>
                </a:r>
                <a:r>
                  <a:rPr lang="en-US" sz="3600" i="1" dirty="0"/>
                  <a:t>S</a:t>
                </a:r>
                <a:r>
                  <a:rPr lang="en-US" sz="3600" baseline="-25000" dirty="0"/>
                  <a:t>0</a:t>
                </a:r>
                <a:r>
                  <a:rPr lang="en-US" sz="3600" dirty="0"/>
                  <a:t> with the following result:</a:t>
                </a:r>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sz="3400" i="1">
                              <a:latin typeface="Cambria Math" panose="02040503050406030204" pitchFamily="18" charset="0"/>
                            </a:rPr>
                          </m:ctrlPr>
                        </m:sSubPr>
                        <m:e>
                          <m:r>
                            <a:rPr lang="en-US" sz="3400" i="1">
                              <a:latin typeface="Cambria Math" panose="02040503050406030204" pitchFamily="18" charset="0"/>
                            </a:rPr>
                            <m:t>𝑐</m:t>
                          </m:r>
                        </m:e>
                        <m:sub>
                          <m:r>
                            <a:rPr lang="en-US" sz="3400" i="1">
                              <a:latin typeface="Cambria Math" panose="02040503050406030204" pitchFamily="18" charset="0"/>
                            </a:rPr>
                            <m:t>0,</m:t>
                          </m:r>
                          <m:r>
                            <a:rPr lang="en-US" sz="3400" i="1">
                              <a:latin typeface="Cambria Math" panose="02040503050406030204" pitchFamily="18" charset="0"/>
                            </a:rPr>
                            <m:t>𝑐𝑎𝑙𝑙</m:t>
                          </m:r>
                        </m:sub>
                      </m:sSub>
                      <m:r>
                        <a:rPr lang="en-US" sz="3400" i="1">
                          <a:latin typeface="Cambria Math" panose="02040503050406030204" pitchFamily="18" charset="0"/>
                        </a:rPr>
                        <m:t>=</m:t>
                      </m:r>
                      <m:sSub>
                        <m:sSubPr>
                          <m:ctrlPr>
                            <a:rPr lang="en-US" sz="3400" i="1">
                              <a:latin typeface="Cambria Math" panose="02040503050406030204" pitchFamily="18" charset="0"/>
                            </a:rPr>
                          </m:ctrlPr>
                        </m:sSubPr>
                        <m:e>
                          <m:r>
                            <a:rPr lang="en-US" sz="3400" i="1">
                              <a:latin typeface="Cambria Math" panose="02040503050406030204" pitchFamily="18" charset="0"/>
                            </a:rPr>
                            <m:t>𝑆</m:t>
                          </m:r>
                        </m:e>
                        <m:sub>
                          <m:r>
                            <a:rPr lang="en-US" sz="3400" i="1">
                              <a:latin typeface="Cambria Math" panose="02040503050406030204" pitchFamily="18" charset="0"/>
                            </a:rPr>
                            <m:t>0</m:t>
                          </m:r>
                        </m:sub>
                      </m:sSub>
                      <m:r>
                        <a:rPr lang="en-US" sz="3400" i="1">
                          <a:latin typeface="Cambria Math" panose="02040503050406030204" pitchFamily="18" charset="0"/>
                        </a:rPr>
                        <m:t>𝑀</m:t>
                      </m:r>
                      <m:d>
                        <m:dPr>
                          <m:ctrlPr>
                            <a:rPr lang="en-US" sz="3400" i="1">
                              <a:latin typeface="Cambria Math" panose="02040503050406030204" pitchFamily="18" charset="0"/>
                            </a:rPr>
                          </m:ctrlPr>
                        </m:dPr>
                        <m:e>
                          <m:sSub>
                            <m:sSubPr>
                              <m:ctrlPr>
                                <a:rPr lang="en-US" sz="3400" i="1">
                                  <a:latin typeface="Cambria Math" panose="02040503050406030204" pitchFamily="18" charset="0"/>
                                </a:rPr>
                              </m:ctrlPr>
                            </m:sSubPr>
                            <m:e>
                              <m:r>
                                <a:rPr lang="en-US" sz="3400" i="1">
                                  <a:latin typeface="Cambria Math" panose="02040503050406030204" pitchFamily="18" charset="0"/>
                                </a:rPr>
                                <m:t>𝑑</m:t>
                              </m:r>
                            </m:e>
                            <m:sub>
                              <m:r>
                                <a:rPr lang="en-US" sz="3400" i="1">
                                  <a:latin typeface="Cambria Math" panose="02040503050406030204" pitchFamily="18" charset="0"/>
                                </a:rPr>
                                <m:t>1</m:t>
                              </m:r>
                            </m:sub>
                          </m:sSub>
                          <m:r>
                            <a:rPr lang="en-US" sz="3400" i="1">
                              <a:latin typeface="Cambria Math" panose="02040503050406030204" pitchFamily="18" charset="0"/>
                            </a:rPr>
                            <m:t>,</m:t>
                          </m:r>
                          <m:sSub>
                            <m:sSubPr>
                              <m:ctrlPr>
                                <a:rPr lang="en-US" sz="3400" i="1">
                                  <a:latin typeface="Cambria Math" panose="02040503050406030204" pitchFamily="18" charset="0"/>
                                </a:rPr>
                              </m:ctrlPr>
                            </m:sSubPr>
                            <m:e>
                              <m:r>
                                <a:rPr lang="en-US" sz="3400" i="1">
                                  <a:latin typeface="Cambria Math" panose="02040503050406030204" pitchFamily="18" charset="0"/>
                                </a:rPr>
                                <m:t>𝑦</m:t>
                              </m:r>
                            </m:e>
                            <m:sub>
                              <m:r>
                                <a:rPr lang="en-US" sz="3400" i="1">
                                  <a:latin typeface="Cambria Math" panose="02040503050406030204" pitchFamily="18" charset="0"/>
                                </a:rPr>
                                <m:t>1</m:t>
                              </m:r>
                            </m:sub>
                          </m:sSub>
                          <m:r>
                            <a:rPr lang="en-US" sz="3400" i="1">
                              <a:latin typeface="Cambria Math" panose="02040503050406030204" pitchFamily="18" charset="0"/>
                            </a:rPr>
                            <m:t>;</m:t>
                          </m:r>
                          <m:rad>
                            <m:radPr>
                              <m:degHide m:val="on"/>
                              <m:ctrlPr>
                                <a:rPr lang="en-US" sz="3400" i="1">
                                  <a:latin typeface="Cambria Math" panose="02040503050406030204" pitchFamily="18" charset="0"/>
                                </a:rPr>
                              </m:ctrlPr>
                            </m:radPr>
                            <m:deg/>
                            <m:e>
                              <m:f>
                                <m:fPr>
                                  <m:ctrlPr>
                                    <a:rPr lang="en-US" sz="3400" i="1">
                                      <a:latin typeface="Cambria Math" panose="02040503050406030204" pitchFamily="18" charset="0"/>
                                    </a:rPr>
                                  </m:ctrlPr>
                                </m:fPr>
                                <m:num>
                                  <m:sSub>
                                    <m:sSubPr>
                                      <m:ctrlPr>
                                        <a:rPr lang="en-US" sz="3400" i="1">
                                          <a:latin typeface="Cambria Math" panose="02040503050406030204" pitchFamily="18" charset="0"/>
                                        </a:rPr>
                                      </m:ctrlPr>
                                    </m:sSubPr>
                                    <m:e>
                                      <m:r>
                                        <a:rPr lang="en-US" sz="3400" i="1">
                                          <a:latin typeface="Cambria Math" panose="02040503050406030204" pitchFamily="18" charset="0"/>
                                        </a:rPr>
                                        <m:t>𝑇</m:t>
                                      </m:r>
                                    </m:e>
                                    <m:sub>
                                      <m:r>
                                        <a:rPr lang="en-US" sz="3400" i="1">
                                          <a:latin typeface="Cambria Math" panose="02040503050406030204" pitchFamily="18" charset="0"/>
                                        </a:rPr>
                                        <m:t>1</m:t>
                                      </m:r>
                                    </m:sub>
                                  </m:sSub>
                                </m:num>
                                <m:den>
                                  <m:sSub>
                                    <m:sSubPr>
                                      <m:ctrlPr>
                                        <a:rPr lang="en-US" sz="3400" i="1">
                                          <a:latin typeface="Cambria Math" panose="02040503050406030204" pitchFamily="18" charset="0"/>
                                        </a:rPr>
                                      </m:ctrlPr>
                                    </m:sSubPr>
                                    <m:e>
                                      <m:r>
                                        <a:rPr lang="en-US" sz="3400" i="1">
                                          <a:latin typeface="Cambria Math" panose="02040503050406030204" pitchFamily="18" charset="0"/>
                                        </a:rPr>
                                        <m:t>𝑇</m:t>
                                      </m:r>
                                    </m:e>
                                    <m:sub>
                                      <m:r>
                                        <a:rPr lang="en-US" sz="3400" i="1">
                                          <a:latin typeface="Cambria Math" panose="02040503050406030204" pitchFamily="18" charset="0"/>
                                        </a:rPr>
                                        <m:t>2</m:t>
                                      </m:r>
                                    </m:sub>
                                  </m:sSub>
                                </m:den>
                              </m:f>
                            </m:e>
                          </m:rad>
                        </m:e>
                      </m:d>
                      <m:r>
                        <a:rPr lang="en-US" sz="3400" i="1">
                          <a:latin typeface="Cambria Math" panose="02040503050406030204" pitchFamily="18" charset="0"/>
                        </a:rPr>
                        <m:t>−</m:t>
                      </m:r>
                      <m:sSub>
                        <m:sSubPr>
                          <m:ctrlPr>
                            <a:rPr lang="en-US" sz="3400" i="1">
                              <a:latin typeface="Cambria Math" panose="02040503050406030204" pitchFamily="18" charset="0"/>
                            </a:rPr>
                          </m:ctrlPr>
                        </m:sSubPr>
                        <m:e>
                          <m:r>
                            <a:rPr lang="en-US" sz="3400" i="1">
                              <a:latin typeface="Cambria Math" panose="02040503050406030204" pitchFamily="18" charset="0"/>
                            </a:rPr>
                            <m:t>𝑋</m:t>
                          </m:r>
                        </m:e>
                        <m:sub>
                          <m:r>
                            <a:rPr lang="en-US" sz="3400" i="1">
                              <a:latin typeface="Cambria Math" panose="02040503050406030204" pitchFamily="18" charset="0"/>
                            </a:rPr>
                            <m:t>2</m:t>
                          </m:r>
                        </m:sub>
                      </m:sSub>
                      <m:sSup>
                        <m:sSupPr>
                          <m:ctrlPr>
                            <a:rPr lang="en-US" sz="3400" i="1">
                              <a:latin typeface="Cambria Math" panose="02040503050406030204" pitchFamily="18" charset="0"/>
                            </a:rPr>
                          </m:ctrlPr>
                        </m:sSupPr>
                        <m:e>
                          <m:r>
                            <a:rPr lang="en-US" sz="3400" i="1">
                              <a:latin typeface="Cambria Math" panose="02040503050406030204" pitchFamily="18" charset="0"/>
                            </a:rPr>
                            <m:t>𝑒</m:t>
                          </m:r>
                        </m:e>
                        <m:sup>
                          <m:r>
                            <a:rPr lang="en-US" sz="3400" i="1">
                              <a:latin typeface="Cambria Math" panose="02040503050406030204" pitchFamily="18" charset="0"/>
                            </a:rPr>
                            <m:t>−</m:t>
                          </m:r>
                          <m:r>
                            <a:rPr lang="en-US" sz="3400" i="1">
                              <a:latin typeface="Cambria Math" panose="02040503050406030204" pitchFamily="18" charset="0"/>
                            </a:rPr>
                            <m:t>𝑟</m:t>
                          </m:r>
                          <m:sSub>
                            <m:sSubPr>
                              <m:ctrlPr>
                                <a:rPr lang="en-US" sz="3400" i="1">
                                  <a:latin typeface="Cambria Math" panose="02040503050406030204" pitchFamily="18" charset="0"/>
                                </a:rPr>
                              </m:ctrlPr>
                            </m:sSubPr>
                            <m:e>
                              <m:r>
                                <a:rPr lang="en-US" sz="3400" i="1">
                                  <a:latin typeface="Cambria Math" panose="02040503050406030204" pitchFamily="18" charset="0"/>
                                </a:rPr>
                                <m:t>𝑇</m:t>
                              </m:r>
                            </m:e>
                            <m:sub>
                              <m:r>
                                <a:rPr lang="en-US" sz="3400" i="1">
                                  <a:latin typeface="Cambria Math" panose="02040503050406030204" pitchFamily="18" charset="0"/>
                                </a:rPr>
                                <m:t>2</m:t>
                              </m:r>
                            </m:sub>
                          </m:sSub>
                        </m:sup>
                      </m:sSup>
                      <m:r>
                        <a:rPr lang="en-US" sz="3400" i="1">
                          <a:latin typeface="Cambria Math" panose="02040503050406030204" pitchFamily="18" charset="0"/>
                        </a:rPr>
                        <m:t>𝑀</m:t>
                      </m:r>
                      <m:d>
                        <m:dPr>
                          <m:ctrlPr>
                            <a:rPr lang="en-US" sz="3400" i="1">
                              <a:latin typeface="Cambria Math" panose="02040503050406030204" pitchFamily="18" charset="0"/>
                            </a:rPr>
                          </m:ctrlPr>
                        </m:dPr>
                        <m:e>
                          <m:sSub>
                            <m:sSubPr>
                              <m:ctrlPr>
                                <a:rPr lang="en-US" sz="3400" i="1">
                                  <a:latin typeface="Cambria Math" panose="02040503050406030204" pitchFamily="18" charset="0"/>
                                </a:rPr>
                              </m:ctrlPr>
                            </m:sSubPr>
                            <m:e>
                              <m:r>
                                <a:rPr lang="en-US" sz="3400" i="1">
                                  <a:latin typeface="Cambria Math" panose="02040503050406030204" pitchFamily="18" charset="0"/>
                                </a:rPr>
                                <m:t>𝑑</m:t>
                              </m:r>
                            </m:e>
                            <m:sub>
                              <m:r>
                                <a:rPr lang="en-US" sz="3400" i="1">
                                  <a:latin typeface="Cambria Math" panose="02040503050406030204" pitchFamily="18" charset="0"/>
                                </a:rPr>
                                <m:t>2</m:t>
                              </m:r>
                            </m:sub>
                          </m:sSub>
                          <m:r>
                            <a:rPr lang="en-US" sz="3400" i="1">
                              <a:latin typeface="Cambria Math" panose="02040503050406030204" pitchFamily="18" charset="0"/>
                            </a:rPr>
                            <m:t>,</m:t>
                          </m:r>
                          <m:sSub>
                            <m:sSubPr>
                              <m:ctrlPr>
                                <a:rPr lang="en-US" sz="3400" i="1">
                                  <a:latin typeface="Cambria Math" panose="02040503050406030204" pitchFamily="18" charset="0"/>
                                </a:rPr>
                              </m:ctrlPr>
                            </m:sSubPr>
                            <m:e>
                              <m:r>
                                <a:rPr lang="en-US" sz="3400" i="1">
                                  <a:latin typeface="Cambria Math" panose="02040503050406030204" pitchFamily="18" charset="0"/>
                                </a:rPr>
                                <m:t>𝑦</m:t>
                              </m:r>
                            </m:e>
                            <m:sub>
                              <m:r>
                                <a:rPr lang="en-US" sz="3400" i="1">
                                  <a:latin typeface="Cambria Math" panose="02040503050406030204" pitchFamily="18" charset="0"/>
                                </a:rPr>
                                <m:t>2</m:t>
                              </m:r>
                            </m:sub>
                          </m:sSub>
                          <m:r>
                            <a:rPr lang="en-US" sz="3400" i="1">
                              <a:latin typeface="Cambria Math" panose="02040503050406030204" pitchFamily="18" charset="0"/>
                            </a:rPr>
                            <m:t>;</m:t>
                          </m:r>
                          <m:rad>
                            <m:radPr>
                              <m:degHide m:val="on"/>
                              <m:ctrlPr>
                                <a:rPr lang="en-US" sz="3400" i="1">
                                  <a:latin typeface="Cambria Math" panose="02040503050406030204" pitchFamily="18" charset="0"/>
                                </a:rPr>
                              </m:ctrlPr>
                            </m:radPr>
                            <m:deg/>
                            <m:e>
                              <m:f>
                                <m:fPr>
                                  <m:ctrlPr>
                                    <a:rPr lang="en-US" sz="3400" i="1">
                                      <a:latin typeface="Cambria Math" panose="02040503050406030204" pitchFamily="18" charset="0"/>
                                    </a:rPr>
                                  </m:ctrlPr>
                                </m:fPr>
                                <m:num>
                                  <m:sSub>
                                    <m:sSubPr>
                                      <m:ctrlPr>
                                        <a:rPr lang="en-US" sz="3400" i="1">
                                          <a:latin typeface="Cambria Math" panose="02040503050406030204" pitchFamily="18" charset="0"/>
                                        </a:rPr>
                                      </m:ctrlPr>
                                    </m:sSubPr>
                                    <m:e>
                                      <m:r>
                                        <a:rPr lang="en-US" sz="3400" i="1">
                                          <a:latin typeface="Cambria Math" panose="02040503050406030204" pitchFamily="18" charset="0"/>
                                        </a:rPr>
                                        <m:t>𝑇</m:t>
                                      </m:r>
                                    </m:e>
                                    <m:sub>
                                      <m:r>
                                        <a:rPr lang="en-US" sz="3400" i="1">
                                          <a:latin typeface="Cambria Math" panose="02040503050406030204" pitchFamily="18" charset="0"/>
                                        </a:rPr>
                                        <m:t>1</m:t>
                                      </m:r>
                                    </m:sub>
                                  </m:sSub>
                                </m:num>
                                <m:den>
                                  <m:sSub>
                                    <m:sSubPr>
                                      <m:ctrlPr>
                                        <a:rPr lang="en-US" sz="3400" i="1">
                                          <a:latin typeface="Cambria Math" panose="02040503050406030204" pitchFamily="18" charset="0"/>
                                        </a:rPr>
                                      </m:ctrlPr>
                                    </m:sSubPr>
                                    <m:e>
                                      <m:r>
                                        <a:rPr lang="en-US" sz="3400" i="1">
                                          <a:latin typeface="Cambria Math" panose="02040503050406030204" pitchFamily="18" charset="0"/>
                                        </a:rPr>
                                        <m:t>𝑇</m:t>
                                      </m:r>
                                    </m:e>
                                    <m:sub>
                                      <m:r>
                                        <a:rPr lang="en-US" sz="3400" i="1">
                                          <a:latin typeface="Cambria Math" panose="02040503050406030204" pitchFamily="18" charset="0"/>
                                        </a:rPr>
                                        <m:t>2</m:t>
                                      </m:r>
                                    </m:sub>
                                  </m:sSub>
                                </m:den>
                              </m:f>
                            </m:e>
                          </m:rad>
                        </m:e>
                      </m:d>
                      <m:r>
                        <a:rPr lang="en-US" sz="3400" i="1">
                          <a:latin typeface="Cambria Math" panose="02040503050406030204" pitchFamily="18" charset="0"/>
                        </a:rPr>
                        <m:t>−</m:t>
                      </m:r>
                      <m:sSub>
                        <m:sSubPr>
                          <m:ctrlPr>
                            <a:rPr lang="en-US" sz="3400" i="1">
                              <a:latin typeface="Cambria Math" panose="02040503050406030204" pitchFamily="18" charset="0"/>
                            </a:rPr>
                          </m:ctrlPr>
                        </m:sSubPr>
                        <m:e>
                          <m:r>
                            <a:rPr lang="en-US" sz="3400" i="1">
                              <a:latin typeface="Cambria Math" panose="02040503050406030204" pitchFamily="18" charset="0"/>
                            </a:rPr>
                            <m:t>𝑋</m:t>
                          </m:r>
                        </m:e>
                        <m:sub>
                          <m:r>
                            <a:rPr lang="en-US" sz="3400" i="1">
                              <a:latin typeface="Cambria Math" panose="02040503050406030204" pitchFamily="18" charset="0"/>
                            </a:rPr>
                            <m:t>1</m:t>
                          </m:r>
                        </m:sub>
                      </m:sSub>
                      <m:sSup>
                        <m:sSupPr>
                          <m:ctrlPr>
                            <a:rPr lang="en-US" sz="3400" i="1">
                              <a:latin typeface="Cambria Math" panose="02040503050406030204" pitchFamily="18" charset="0"/>
                            </a:rPr>
                          </m:ctrlPr>
                        </m:sSupPr>
                        <m:e>
                          <m:r>
                            <a:rPr lang="en-US" sz="3400" i="1">
                              <a:latin typeface="Cambria Math" panose="02040503050406030204" pitchFamily="18" charset="0"/>
                            </a:rPr>
                            <m:t>𝑒</m:t>
                          </m:r>
                        </m:e>
                        <m:sup>
                          <m:r>
                            <a:rPr lang="en-US" sz="3400" i="1">
                              <a:latin typeface="Cambria Math" panose="02040503050406030204" pitchFamily="18" charset="0"/>
                            </a:rPr>
                            <m:t>−</m:t>
                          </m:r>
                          <m:r>
                            <a:rPr lang="en-US" sz="3400" i="1">
                              <a:latin typeface="Cambria Math" panose="02040503050406030204" pitchFamily="18" charset="0"/>
                            </a:rPr>
                            <m:t>𝑟</m:t>
                          </m:r>
                          <m:sSub>
                            <m:sSubPr>
                              <m:ctrlPr>
                                <a:rPr lang="en-US" sz="3400" i="1">
                                  <a:latin typeface="Cambria Math" panose="02040503050406030204" pitchFamily="18" charset="0"/>
                                </a:rPr>
                              </m:ctrlPr>
                            </m:sSubPr>
                            <m:e>
                              <m:r>
                                <a:rPr lang="en-US" sz="3400" i="1">
                                  <a:latin typeface="Cambria Math" panose="02040503050406030204" pitchFamily="18" charset="0"/>
                                </a:rPr>
                                <m:t>𝑇</m:t>
                              </m:r>
                            </m:e>
                            <m:sub>
                              <m:r>
                                <a:rPr lang="en-US" sz="3400" i="1">
                                  <a:latin typeface="Cambria Math" panose="02040503050406030204" pitchFamily="18" charset="0"/>
                                </a:rPr>
                                <m:t>1</m:t>
                              </m:r>
                            </m:sub>
                          </m:sSub>
                        </m:sup>
                      </m:sSup>
                      <m:r>
                        <a:rPr lang="en-US" sz="3400" i="1">
                          <a:latin typeface="Cambria Math" panose="02040503050406030204" pitchFamily="18" charset="0"/>
                        </a:rPr>
                        <m:t>𝑁</m:t>
                      </m:r>
                      <m:d>
                        <m:dPr>
                          <m:ctrlPr>
                            <a:rPr lang="en-US" sz="3400" i="1">
                              <a:latin typeface="Cambria Math" panose="02040503050406030204" pitchFamily="18" charset="0"/>
                            </a:rPr>
                          </m:ctrlPr>
                        </m:dPr>
                        <m:e>
                          <m:sSub>
                            <m:sSubPr>
                              <m:ctrlPr>
                                <a:rPr lang="en-US" sz="3400" i="1">
                                  <a:latin typeface="Cambria Math" panose="02040503050406030204" pitchFamily="18" charset="0"/>
                                </a:rPr>
                              </m:ctrlPr>
                            </m:sSubPr>
                            <m:e>
                              <m:r>
                                <a:rPr lang="en-US" sz="3400" i="1">
                                  <a:latin typeface="Cambria Math" panose="02040503050406030204" pitchFamily="18" charset="0"/>
                                </a:rPr>
                                <m:t>𝑑</m:t>
                              </m:r>
                            </m:e>
                            <m:sub>
                              <m:r>
                                <a:rPr lang="en-US" sz="3400" i="1">
                                  <a:latin typeface="Cambria Math" panose="02040503050406030204" pitchFamily="18" charset="0"/>
                                </a:rPr>
                                <m:t>2</m:t>
                              </m:r>
                            </m:sub>
                          </m:sSub>
                        </m:e>
                      </m:d>
                    </m:oMath>
                  </m:oMathPara>
                </a14:m>
                <a:endParaRPr lang="en-US" sz="3400" dirty="0"/>
              </a:p>
              <a:p>
                <a:pPr marL="0" indent="0">
                  <a:buNone/>
                </a:pPr>
                <a:r>
                  <a:rPr lang="en-US" dirty="0"/>
                  <a:t>where</a:t>
                </a:r>
              </a:p>
              <a:p>
                <a:pPr marL="0" indent="0">
                  <a:buNone/>
                </a:pPr>
                <a:r>
                  <a:rPr lang="en-US" dirty="0"/>
                  <a:t> </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r>
                        <a:rPr lang="en-US" i="1">
                          <a:latin typeface="Cambria Math" panose="02040503050406030204" pitchFamily="18" charset="0"/>
                        </a:rPr>
                        <m:t>=</m:t>
                      </m:r>
                      <m:f>
                        <m:fPr>
                          <m:ctrlPr>
                            <a:rPr lang="en-US" i="1">
                              <a:latin typeface="Cambria Math" panose="02040503050406030204" pitchFamily="18" charset="0"/>
                            </a:rPr>
                          </m:ctrlPr>
                        </m:fPr>
                        <m:num>
                          <m:d>
                            <m:dPr>
                              <m:begChr m:val="["/>
                              <m:endChr m:val="]"/>
                              <m:ctrlPr>
                                <a:rPr lang="en-US" i="1">
                                  <a:latin typeface="Cambria Math" panose="02040503050406030204" pitchFamily="18" charset="0"/>
                                </a:rPr>
                              </m:ctrlPr>
                            </m:dPr>
                            <m:e>
                              <m:r>
                                <a:rPr lang="en-US" i="1">
                                  <a:latin typeface="Cambria Math" panose="02040503050406030204" pitchFamily="18" charset="0"/>
                                </a:rPr>
                                <m:t>𝑙𝑛</m:t>
                              </m:r>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1">
                                              <a:latin typeface="Cambria Math" panose="02040503050406030204" pitchFamily="18" charset="0"/>
                                            </a:rPr>
                                            <m:t>0</m:t>
                                          </m:r>
                                        </m:sub>
                                      </m:sSub>
                                    </m:num>
                                    <m:den>
                                      <m:sSubSup>
                                        <m:sSubSupPr>
                                          <m:ctrlPr>
                                            <a:rPr lang="en-US" i="1">
                                              <a:latin typeface="Cambria Math" panose="02040503050406030204" pitchFamily="18" charset="0"/>
                                            </a:rPr>
                                          </m:ctrlPr>
                                        </m:sSubSupPr>
                                        <m:e>
                                          <m:r>
                                            <a:rPr lang="en-US" i="1">
                                              <a:latin typeface="Cambria Math" panose="02040503050406030204" pitchFamily="18" charset="0"/>
                                            </a:rPr>
                                            <m:t>𝑆</m:t>
                                          </m:r>
                                        </m:e>
                                        <m:sub>
                                          <m:r>
                                            <a:rPr lang="en-US" i="1">
                                              <a:latin typeface="Cambria Math" panose="02040503050406030204" pitchFamily="18" charset="0"/>
                                            </a:rPr>
                                            <m:t>𝑇</m:t>
                                          </m:r>
                                          <m:r>
                                            <a:rPr lang="en-US" i="1">
                                              <a:latin typeface="Cambria Math" panose="02040503050406030204" pitchFamily="18" charset="0"/>
                                            </a:rPr>
                                            <m:t>1</m:t>
                                          </m:r>
                                        </m:sub>
                                        <m:sup>
                                          <m:r>
                                            <a:rPr lang="en-US" i="1">
                                              <a:latin typeface="Cambria Math" panose="02040503050406030204" pitchFamily="18" charset="0"/>
                                            </a:rPr>
                                            <m:t>∗</m:t>
                                          </m:r>
                                        </m:sup>
                                      </m:sSubSup>
                                    </m:den>
                                  </m:f>
                                </m:e>
                              </m:d>
                              <m:r>
                                <a:rPr lang="en-US" i="1">
                                  <a:latin typeface="Cambria Math" panose="02040503050406030204" pitchFamily="18" charset="0"/>
                                </a:rPr>
                                <m:t>+</m:t>
                              </m:r>
                              <m:d>
                                <m:dPr>
                                  <m:ctrlPr>
                                    <a:rPr lang="en-US" i="1">
                                      <a:latin typeface="Cambria Math" panose="02040503050406030204" pitchFamily="18" charset="0"/>
                                    </a:rPr>
                                  </m:ctrlPr>
                                </m:dPr>
                                <m:e>
                                  <m:r>
                                    <a:rPr lang="en-US" i="1">
                                      <a:latin typeface="Cambria Math" panose="02040503050406030204" pitchFamily="18" charset="0"/>
                                    </a:rPr>
                                    <m:t>𝑟</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sSup>
                                    <m:sSupPr>
                                      <m:ctrlPr>
                                        <a:rPr lang="en-US" i="1">
                                          <a:latin typeface="Cambria Math" panose="02040503050406030204" pitchFamily="18" charset="0"/>
                                        </a:rPr>
                                      </m:ctrlPr>
                                    </m:sSupPr>
                                    <m:e>
                                      <m:r>
                                        <a:rPr lang="en-US" i="1">
                                          <a:latin typeface="Cambria Math" panose="02040503050406030204" pitchFamily="18" charset="0"/>
                                        </a:rPr>
                                        <m:t>𝜎</m:t>
                                      </m:r>
                                    </m:e>
                                    <m:sup>
                                      <m:r>
                                        <a:rPr lang="en-US" i="1">
                                          <a:latin typeface="Cambria Math" panose="02040503050406030204" pitchFamily="18" charset="0"/>
                                        </a:rPr>
                                        <m:t>2</m:t>
                                      </m:r>
                                    </m:sup>
                                  </m:sSup>
                                </m:e>
                              </m:d>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e>
                          </m:d>
                        </m:num>
                        <m:den>
                          <m:r>
                            <a:rPr lang="en-US" i="1">
                              <a:latin typeface="Cambria Math" panose="02040503050406030204" pitchFamily="18" charset="0"/>
                            </a:rPr>
                            <m:t>𝜎</m:t>
                          </m:r>
                          <m:rad>
                            <m:radPr>
                              <m:degHide m:val="on"/>
                              <m:ctrlPr>
                                <a:rPr lang="en-US" i="1">
                                  <a:latin typeface="Cambria Math" panose="02040503050406030204" pitchFamily="18" charset="0"/>
                                </a:rPr>
                              </m:ctrlPr>
                            </m:radPr>
                            <m:deg/>
                            <m:e>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e>
                          </m:rad>
                        </m:den>
                      </m:f>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r>
                        <a:rPr lang="en-US" i="1">
                          <a:latin typeface="Cambria Math" panose="02040503050406030204" pitchFamily="18" charset="0"/>
                        </a:rPr>
                        <m:t>−</m:t>
                      </m:r>
                      <m:r>
                        <a:rPr lang="en-US" i="1">
                          <a:latin typeface="Cambria Math" panose="02040503050406030204" pitchFamily="18" charset="0"/>
                        </a:rPr>
                        <m:t>𝜎</m:t>
                      </m:r>
                      <m:rad>
                        <m:radPr>
                          <m:degHide m:val="on"/>
                          <m:ctrlPr>
                            <a:rPr lang="en-US" i="1">
                              <a:latin typeface="Cambria Math" panose="02040503050406030204" pitchFamily="18" charset="0"/>
                            </a:rPr>
                          </m:ctrlPr>
                        </m:radPr>
                        <m:deg/>
                        <m:e>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e>
                      </m:rad>
                    </m:oMath>
                  </m:oMathPara>
                </a14:m>
                <a:endParaRPr lang="en-US" dirty="0"/>
              </a:p>
              <a:p>
                <a:pPr marL="0" indent="0">
                  <a:buNone/>
                </a:pPr>
                <a:r>
                  <a:rPr lang="en-US" dirty="0"/>
                  <a:t> </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rPr>
                        <m:t>=</m:t>
                      </m:r>
                      <m:f>
                        <m:fPr>
                          <m:ctrlPr>
                            <a:rPr lang="en-US" i="1">
                              <a:latin typeface="Cambria Math" panose="02040503050406030204" pitchFamily="18" charset="0"/>
                            </a:rPr>
                          </m:ctrlPr>
                        </m:fPr>
                        <m:num>
                          <m:d>
                            <m:dPr>
                              <m:begChr m:val="["/>
                              <m:endChr m:val="]"/>
                              <m:ctrlPr>
                                <a:rPr lang="en-US" i="1">
                                  <a:latin typeface="Cambria Math" panose="02040503050406030204" pitchFamily="18" charset="0"/>
                                </a:rPr>
                              </m:ctrlPr>
                            </m:dPr>
                            <m:e>
                              <m:r>
                                <a:rPr lang="en-US" i="1">
                                  <a:latin typeface="Cambria Math" panose="02040503050406030204" pitchFamily="18" charset="0"/>
                                </a:rPr>
                                <m:t>𝑙𝑛</m:t>
                              </m:r>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1">
                                              <a:latin typeface="Cambria Math" panose="02040503050406030204" pitchFamily="18" charset="0"/>
                                            </a:rPr>
                                            <m:t>0</m:t>
                                          </m:r>
                                        </m:sub>
                                      </m:sSub>
                                    </m:num>
                                    <m:den>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2</m:t>
                                          </m:r>
                                        </m:sub>
                                      </m:sSub>
                                    </m:den>
                                  </m:f>
                                </m:e>
                              </m:d>
                              <m:r>
                                <a:rPr lang="en-US" i="1">
                                  <a:latin typeface="Cambria Math" panose="02040503050406030204" pitchFamily="18" charset="0"/>
                                </a:rPr>
                                <m:t>+</m:t>
                              </m:r>
                              <m:d>
                                <m:dPr>
                                  <m:ctrlPr>
                                    <a:rPr lang="en-US" i="1">
                                      <a:latin typeface="Cambria Math" panose="02040503050406030204" pitchFamily="18" charset="0"/>
                                    </a:rPr>
                                  </m:ctrlPr>
                                </m:dPr>
                                <m:e>
                                  <m:r>
                                    <a:rPr lang="en-US" i="1">
                                      <a:latin typeface="Cambria Math" panose="02040503050406030204" pitchFamily="18" charset="0"/>
                                    </a:rPr>
                                    <m:t>𝑟</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sSup>
                                    <m:sSupPr>
                                      <m:ctrlPr>
                                        <a:rPr lang="en-US" i="1">
                                          <a:latin typeface="Cambria Math" panose="02040503050406030204" pitchFamily="18" charset="0"/>
                                        </a:rPr>
                                      </m:ctrlPr>
                                    </m:sSupPr>
                                    <m:e>
                                      <m:r>
                                        <a:rPr lang="en-US" i="1">
                                          <a:latin typeface="Cambria Math" panose="02040503050406030204" pitchFamily="18" charset="0"/>
                                        </a:rPr>
                                        <m:t>𝜎</m:t>
                                      </m:r>
                                    </m:e>
                                    <m:sup>
                                      <m:r>
                                        <a:rPr lang="en-US" i="1">
                                          <a:latin typeface="Cambria Math" panose="02040503050406030204" pitchFamily="18" charset="0"/>
                                        </a:rPr>
                                        <m:t>2</m:t>
                                      </m:r>
                                    </m:sup>
                                  </m:sSup>
                                </m:e>
                              </m:d>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e>
                          </m:d>
                        </m:num>
                        <m:den>
                          <m:r>
                            <a:rPr lang="en-US" i="1">
                              <a:latin typeface="Cambria Math" panose="02040503050406030204" pitchFamily="18" charset="0"/>
                            </a:rPr>
                            <m:t>𝜎</m:t>
                          </m:r>
                          <m:rad>
                            <m:radPr>
                              <m:degHide m:val="on"/>
                              <m:ctrlPr>
                                <a:rPr lang="en-US" i="1">
                                  <a:latin typeface="Cambria Math" panose="02040503050406030204" pitchFamily="18" charset="0"/>
                                </a:rPr>
                              </m:ctrlPr>
                            </m:radPr>
                            <m:deg/>
                            <m:e>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e>
                          </m:rad>
                        </m:den>
                      </m:f>
                      <m:r>
                        <a:rPr lang="en-US">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rPr>
                        <m:t>−</m:t>
                      </m:r>
                      <m:r>
                        <a:rPr lang="en-US" i="1">
                          <a:latin typeface="Cambria Math" panose="02040503050406030204" pitchFamily="18" charset="0"/>
                        </a:rPr>
                        <m:t>𝜎</m:t>
                      </m:r>
                      <m:rad>
                        <m:radPr>
                          <m:degHide m:val="on"/>
                          <m:ctrlPr>
                            <a:rPr lang="en-US" i="1">
                              <a:latin typeface="Cambria Math" panose="02040503050406030204" pitchFamily="18" charset="0"/>
                            </a:rPr>
                          </m:ctrlPr>
                        </m:radPr>
                        <m:deg/>
                        <m:e>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2</m:t>
                              </m:r>
                            </m:sub>
                          </m:sSub>
                        </m:e>
                      </m:rad>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402336" y="1527047"/>
                <a:ext cx="11338560" cy="4844255"/>
              </a:xfrm>
              <a:blipFill rotWithShape="0">
                <a:blip r:embed="rId2" cstate="print"/>
                <a:stretch>
                  <a:fillRect l="-753" t="-2264"/>
                </a:stretch>
              </a:blipFill>
            </p:spPr>
            <p:txBody>
              <a:bodyPr/>
              <a:lstStyle/>
              <a:p>
                <a:r>
                  <a:rPr lang="en-US">
                    <a:noFill/>
                  </a:rPr>
                  <a:t> </a:t>
                </a:r>
              </a:p>
            </p:txBody>
          </p:sp>
        </mc:Fallback>
      </mc:AlternateContent>
    </p:spTree>
    <p:extLst>
      <p:ext uri="{BB962C8B-B14F-4D97-AF65-F5344CB8AC3E}">
        <p14:creationId xmlns:p14="http://schemas.microsoft.com/office/powerpoint/2010/main" val="2516833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Illustration: Valuing The Compound Call</a:t>
            </a:r>
          </a:p>
        </p:txBody>
      </p:sp>
      <p:sp>
        <p:nvSpPr>
          <p:cNvPr id="3" name="Content Placeholder 2"/>
          <p:cNvSpPr>
            <a:spLocks noGrp="1"/>
          </p:cNvSpPr>
          <p:nvPr>
            <p:ph sz="quarter" idx="1"/>
          </p:nvPr>
        </p:nvSpPr>
        <p:spPr/>
        <p:txBody>
          <a:bodyPr/>
          <a:lstStyle/>
          <a:p>
            <a:pPr marL="0" indent="0">
              <a:buNone/>
            </a:pPr>
            <a:r>
              <a:rPr lang="en-US" dirty="0"/>
              <a:t>Consider a compound call with exercise price </a:t>
            </a:r>
            <a:r>
              <a:rPr lang="en-US" i="1" dirty="0"/>
              <a:t>X</a:t>
            </a:r>
            <a:r>
              <a:rPr lang="en-US" baseline="-25000" dirty="0"/>
              <a:t>1</a:t>
            </a:r>
            <a:r>
              <a:rPr lang="en-US" dirty="0"/>
              <a:t> = 3, expiring in three months (</a:t>
            </a:r>
            <a:r>
              <a:rPr lang="en-US" i="1" dirty="0"/>
              <a:t>T</a:t>
            </a:r>
            <a:r>
              <a:rPr lang="en-US" baseline="-25000" dirty="0"/>
              <a:t>1</a:t>
            </a:r>
            <a:r>
              <a:rPr lang="en-US" dirty="0"/>
              <a:t> = .25) on an equity call, with exercise price </a:t>
            </a:r>
            <a:r>
              <a:rPr lang="en-US" i="1" dirty="0"/>
              <a:t>X</a:t>
            </a:r>
            <a:r>
              <a:rPr lang="en-US" baseline="-25000" dirty="0"/>
              <a:t>2</a:t>
            </a:r>
            <a:r>
              <a:rPr lang="en-US" dirty="0"/>
              <a:t> = 45, expiring in 6 months (</a:t>
            </a:r>
            <a:r>
              <a:rPr lang="en-US" i="1" dirty="0"/>
              <a:t>T</a:t>
            </a:r>
            <a:r>
              <a:rPr lang="en-US" baseline="-25000" dirty="0"/>
              <a:t>2</a:t>
            </a:r>
            <a:r>
              <a:rPr lang="en-US" dirty="0"/>
              <a:t> = .5). The stock currently sells for </a:t>
            </a:r>
            <a:r>
              <a:rPr lang="en-US" i="1" dirty="0"/>
              <a:t>S</a:t>
            </a:r>
            <a:r>
              <a:rPr lang="en-US" baseline="-25000" dirty="0"/>
              <a:t>0</a:t>
            </a:r>
            <a:r>
              <a:rPr lang="en-US" dirty="0"/>
              <a:t> = 50 and has a return volatility equal to </a:t>
            </a:r>
            <a:r>
              <a:rPr lang="en-US" i="1" dirty="0"/>
              <a:t>𝜎</a:t>
            </a:r>
            <a:r>
              <a:rPr lang="en-US" dirty="0"/>
              <a:t> = .4. Thus, the compound call gives its owner the right to buy an underlying call in three months for $3, which will confer the right to buy the underlying stock in six months for $45. The riskless return rate equals </a:t>
            </a:r>
            <a:r>
              <a:rPr lang="en-US" i="1" dirty="0"/>
              <a:t>r</a:t>
            </a:r>
            <a:r>
              <a:rPr lang="en-US" dirty="0"/>
              <a:t> = .03. What is the value of this compound call? </a:t>
            </a:r>
          </a:p>
        </p:txBody>
      </p:sp>
    </p:spTree>
    <p:extLst>
      <p:ext uri="{BB962C8B-B14F-4D97-AF65-F5344CB8AC3E}">
        <p14:creationId xmlns:p14="http://schemas.microsoft.com/office/powerpoint/2010/main" val="375566035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8156</TotalTime>
  <Words>3309</Words>
  <Application>Microsoft Office PowerPoint</Application>
  <PresentationFormat>Widescreen</PresentationFormat>
  <Paragraphs>249</Paragraphs>
  <Slides>39</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49" baseType="lpstr">
      <vt:lpstr>Arial</vt:lpstr>
      <vt:lpstr>Calibri</vt:lpstr>
      <vt:lpstr>Cambria Math</vt:lpstr>
      <vt:lpstr>Georgia</vt:lpstr>
      <vt:lpstr>Times New Roman</vt:lpstr>
      <vt:lpstr>Wingdings</vt:lpstr>
      <vt:lpstr>Wingdings 2</vt:lpstr>
      <vt:lpstr>Civic</vt:lpstr>
      <vt:lpstr>Document</vt:lpstr>
      <vt:lpstr>Equation</vt:lpstr>
      <vt:lpstr>Chapter 12</vt:lpstr>
      <vt:lpstr>A. Compound Options</vt:lpstr>
      <vt:lpstr>Compound Option Varieties</vt:lpstr>
      <vt:lpstr>Compound Call</vt:lpstr>
      <vt:lpstr>Estimating Call Exercise Probabilities</vt:lpstr>
      <vt:lpstr>Estimating  Underlying Call Exercise Probabilities</vt:lpstr>
      <vt:lpstr>Estimating Underlying Call Exercise Probabilities (Continued)</vt:lpstr>
      <vt:lpstr>Valuing The Compound Call</vt:lpstr>
      <vt:lpstr>Illustration: Valuing The Compound Call</vt:lpstr>
      <vt:lpstr>Illustration: Valuing the Compound Call (Continued)</vt:lpstr>
      <vt:lpstr>Illustration: Valuing the Compound Call (Continued)</vt:lpstr>
      <vt:lpstr>Illustration 2: Calculating the Value Of An American Call On Dividend-Paying Stock</vt:lpstr>
      <vt:lpstr>Put-Call Parity For Compound Options</vt:lpstr>
      <vt:lpstr>Put-Call Parity For Compound Options (Continued)</vt:lpstr>
      <vt:lpstr>Put-Call Parity For Compound Options (Continued)</vt:lpstr>
      <vt:lpstr>B. Changing the Pricing Numeraire</vt:lpstr>
      <vt:lpstr>Black-Scholes for the Exchange Call</vt:lpstr>
      <vt:lpstr>Beyond Plain Vanilla Options On Stock</vt:lpstr>
      <vt:lpstr>C. Exchange Options</vt:lpstr>
      <vt:lpstr>Exchange Options</vt:lpstr>
      <vt:lpstr>Changing The Numeraire For Pricing The Exchange Call</vt:lpstr>
      <vt:lpstr>Currency Options</vt:lpstr>
      <vt:lpstr>Currency Options (Continued)</vt:lpstr>
      <vt:lpstr>The Garman- Köhlagen Model</vt:lpstr>
      <vt:lpstr>Exchange Option Illustration</vt:lpstr>
      <vt:lpstr>Exchange Option Illustration (Continued)</vt:lpstr>
      <vt:lpstr>Currency Option Illustration</vt:lpstr>
      <vt:lpstr>Currency Option Valuation</vt:lpstr>
      <vt:lpstr>Currency Option Illustration</vt:lpstr>
      <vt:lpstr>Currency Option Illustration, Continued</vt:lpstr>
      <vt:lpstr>D. Hedging Exchange Exposure with Currency Options</vt:lpstr>
      <vt:lpstr>Hedging with FX Derivatives</vt:lpstr>
      <vt:lpstr>The Put Hedge Strategy</vt:lpstr>
      <vt:lpstr>The Conversion Strategy (The Call and Put Hedge)</vt:lpstr>
      <vt:lpstr>The Conversion Strategy, Continued</vt:lpstr>
      <vt:lpstr>E. Exotic Options</vt:lpstr>
      <vt:lpstr>Options to Lock in Profits</vt:lpstr>
      <vt:lpstr>Path Dependent Options</vt:lpstr>
      <vt:lpstr>Other Exotic Options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Continuous Time and State Models</dc:title>
  <dc:creator>Eric Yan</dc:creator>
  <cp:lastModifiedBy>John Teall</cp:lastModifiedBy>
  <cp:revision>139</cp:revision>
  <cp:lastPrinted>2015-02-07T05:23:58Z</cp:lastPrinted>
  <dcterms:created xsi:type="dcterms:W3CDTF">2015-02-04T00:52:50Z</dcterms:created>
  <dcterms:modified xsi:type="dcterms:W3CDTF">2021-02-11T19:06:19Z</dcterms:modified>
</cp:coreProperties>
</file>