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9" r:id="rId2"/>
    <p:sldId id="286" r:id="rId3"/>
    <p:sldId id="323" r:id="rId4"/>
    <p:sldId id="322" r:id="rId5"/>
    <p:sldId id="324" r:id="rId6"/>
    <p:sldId id="304"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08" r:id="rId20"/>
    <p:sldId id="305" r:id="rId21"/>
    <p:sldId id="306" r:id="rId22"/>
    <p:sldId id="325" r:id="rId23"/>
    <p:sldId id="307" r:id="rId24"/>
    <p:sldId id="309" r:id="rId25"/>
    <p:sldId id="326" r:id="rId26"/>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58" d="100"/>
          <a:sy n="58" d="100"/>
        </p:scale>
        <p:origin x="-96" y="-12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D739EBEA-24AA-42EB-9B22-32556D942BDB}" type="datetimeFigureOut">
              <a:rPr lang="en-US" smtClean="0"/>
              <a:pPr/>
              <a:t>12/28/2020</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3349F851-ABC6-4253-B22F-2724C3943FE8}" type="slidenum">
              <a:rPr lang="en-US" smtClean="0"/>
              <a:pPr/>
              <a:t>‹#›</a:t>
            </a:fld>
            <a:endParaRPr lang="en-US"/>
          </a:p>
        </p:txBody>
      </p:sp>
    </p:spTree>
    <p:extLst>
      <p:ext uri="{BB962C8B-B14F-4D97-AF65-F5344CB8AC3E}">
        <p14:creationId xmlns="" xmlns:p14="http://schemas.microsoft.com/office/powerpoint/2010/main" val="27008231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 xmlns:p14="http://schemas.microsoft.com/office/powerpoint/2010/main" val="27598587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 xmlns:p14="http://schemas.microsoft.com/office/powerpoint/2010/main" val="319008363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 xmlns:p14="http://schemas.microsoft.com/office/powerpoint/2010/main" val="8364889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33693662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 xmlns:p14="http://schemas.microsoft.com/office/powerpoint/2010/main" val="11442761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B70CE4A1-C236-4610-AF9C-E0219E1C9262}"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35847001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 xmlns:p14="http://schemas.microsoft.com/office/powerpoint/2010/main" val="9176501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 xmlns:p14="http://schemas.microsoft.com/office/powerpoint/2010/main" val="347008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7A1330E-35AA-4619-A5C3-0E7CDD93BC68}" type="slidenum">
              <a:rPr lang="en-US" smtClean="0"/>
              <a:pPr/>
              <a:t>‹#›</a:t>
            </a:fld>
            <a:endParaRPr lang="en-US"/>
          </a:p>
        </p:txBody>
      </p:sp>
    </p:spTree>
    <p:extLst>
      <p:ext uri="{BB962C8B-B14F-4D97-AF65-F5344CB8AC3E}">
        <p14:creationId xmlns="" xmlns:p14="http://schemas.microsoft.com/office/powerpoint/2010/main" val="324864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B70CE4A1-C236-4610-AF9C-E0219E1C9262}" type="datetimeFigureOut">
              <a:rPr lang="en-US" smtClean="0"/>
              <a:pPr/>
              <a:t>12/28/2020</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 xmlns:p14="http://schemas.microsoft.com/office/powerpoint/2010/main" val="252773736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B70CE4A1-C236-4610-AF9C-E0219E1C9262}" type="datetimeFigureOut">
              <a:rPr lang="en-US" smtClean="0"/>
              <a:pPr/>
              <a:t>12/28/2020</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 xmlns:p14="http://schemas.microsoft.com/office/powerpoint/2010/main" val="170118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B70CE4A1-C236-4610-AF9C-E0219E1C9262}" type="datetimeFigureOut">
              <a:rPr lang="en-US" smtClean="0"/>
              <a:pPr/>
              <a:t>12/28/2020</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 xmlns:p14="http://schemas.microsoft.com/office/powerpoint/2010/main" val="937776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5557" y="2743200"/>
            <a:ext cx="11413671" cy="2895600"/>
          </a:xfrm>
        </p:spPr>
        <p:txBody>
          <a:bodyPr>
            <a:noAutofit/>
          </a:bodyPr>
          <a:lstStyle/>
          <a:p>
            <a:r>
              <a:rPr lang="en-US" sz="6000" cap="none" dirty="0" smtClean="0"/>
              <a:t>Other Derivatives and Markets</a:t>
            </a:r>
            <a:endParaRPr lang="en-US" sz="6000" cap="none" dirty="0"/>
          </a:p>
        </p:txBody>
      </p:sp>
      <p:sp>
        <p:nvSpPr>
          <p:cNvPr id="2" name="Title 1"/>
          <p:cNvSpPr>
            <a:spLocks noGrp="1"/>
          </p:cNvSpPr>
          <p:nvPr>
            <p:ph type="ctrTitle"/>
          </p:nvPr>
        </p:nvSpPr>
        <p:spPr>
          <a:xfrm>
            <a:off x="2209800" y="592394"/>
            <a:ext cx="7772400" cy="1470025"/>
          </a:xfrm>
        </p:spPr>
        <p:txBody>
          <a:bodyPr>
            <a:normAutofit/>
          </a:bodyPr>
          <a:lstStyle/>
          <a:p>
            <a:r>
              <a:rPr lang="en-US" sz="6600" b="1" dirty="0"/>
              <a:t>Chapter </a:t>
            </a:r>
            <a:r>
              <a:rPr lang="en-US" sz="6600" b="1" dirty="0" smtClean="0"/>
              <a:t>13</a:t>
            </a:r>
            <a:endParaRPr lang="en-US" sz="6600" dirty="0"/>
          </a:p>
        </p:txBody>
      </p:sp>
    </p:spTree>
    <p:extLst>
      <p:ext uri="{BB962C8B-B14F-4D97-AF65-F5344CB8AC3E}">
        <p14:creationId xmlns="" xmlns:p14="http://schemas.microsoft.com/office/powerpoint/2010/main" val="150805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Collateralized Debt Obligations</a:t>
            </a:r>
            <a:endParaRPr lang="en-US" b="1" dirty="0"/>
          </a:p>
        </p:txBody>
      </p:sp>
      <p:sp>
        <p:nvSpPr>
          <p:cNvPr id="3" name="Content Placeholder 2"/>
          <p:cNvSpPr>
            <a:spLocks noGrp="1"/>
          </p:cNvSpPr>
          <p:nvPr>
            <p:ph idx="1"/>
          </p:nvPr>
        </p:nvSpPr>
        <p:spPr>
          <a:xfrm>
            <a:off x="609600" y="1295400"/>
            <a:ext cx="10972800" cy="5105400"/>
          </a:xfrm>
        </p:spPr>
        <p:txBody>
          <a:bodyPr>
            <a:normAutofit/>
          </a:bodyPr>
          <a:lstStyle/>
          <a:p>
            <a:r>
              <a:rPr lang="en-US" i="1" dirty="0" smtClean="0"/>
              <a:t>Collateralized debt obligation</a:t>
            </a:r>
            <a:r>
              <a:rPr lang="en-US" dirty="0" smtClean="0"/>
              <a:t> (CDO): a security by which specified events determine the payouts associated with multiple classes of holders of debt-backed assets.</a:t>
            </a:r>
          </a:p>
          <a:p>
            <a:pPr lvl="1"/>
            <a:r>
              <a:rPr lang="en-US" dirty="0" smtClean="0"/>
              <a:t>a series of mortgage-backed securities is placed into an SPV</a:t>
            </a:r>
          </a:p>
          <a:p>
            <a:pPr lvl="1"/>
            <a:r>
              <a:rPr lang="en-US" dirty="0" smtClean="0"/>
              <a:t>repackaged the series into tranches</a:t>
            </a:r>
          </a:p>
          <a:p>
            <a:pPr lvl="1"/>
            <a:r>
              <a:rPr lang="en-US" dirty="0" smtClean="0"/>
              <a:t>each offering a series of payments that depend on conditions</a:t>
            </a:r>
          </a:p>
          <a:p>
            <a:pPr lvl="1"/>
            <a:r>
              <a:rPr lang="en-US" dirty="0" smtClean="0"/>
              <a:t>For example:</a:t>
            </a:r>
          </a:p>
          <a:p>
            <a:pPr lvl="2"/>
            <a:r>
              <a:rPr lang="en-US" dirty="0" smtClean="0"/>
              <a:t>Tranche 1: the senior tranche</a:t>
            </a:r>
          </a:p>
          <a:p>
            <a:pPr lvl="2"/>
            <a:r>
              <a:rPr lang="en-US" dirty="0" smtClean="0"/>
              <a:t>Tranche 2: the mezzanine tranche</a:t>
            </a:r>
          </a:p>
          <a:p>
            <a:pPr lvl="2"/>
            <a:r>
              <a:rPr lang="en-US" dirty="0" smtClean="0"/>
              <a:t>Tranche 3: the subordinate tranche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Credit Derivatives</a:t>
            </a:r>
            <a:endParaRPr lang="en-US" b="1" dirty="0"/>
          </a:p>
        </p:txBody>
      </p:sp>
      <p:sp>
        <p:nvSpPr>
          <p:cNvPr id="3" name="Content Placeholder 2"/>
          <p:cNvSpPr>
            <a:spLocks noGrp="1"/>
          </p:cNvSpPr>
          <p:nvPr>
            <p:ph idx="1"/>
          </p:nvPr>
        </p:nvSpPr>
        <p:spPr>
          <a:xfrm>
            <a:off x="609600" y="1371600"/>
            <a:ext cx="10972800" cy="4754563"/>
          </a:xfrm>
        </p:spPr>
        <p:txBody>
          <a:bodyPr>
            <a:normAutofit/>
          </a:bodyPr>
          <a:lstStyle/>
          <a:p>
            <a:r>
              <a:rPr lang="en-US" i="1" dirty="0" smtClean="0"/>
              <a:t>Credit derivatives: </a:t>
            </a:r>
            <a:r>
              <a:rPr lang="en-US" dirty="0" smtClean="0"/>
              <a:t>tradable contracts created to transfer credit risk between contracting participants.</a:t>
            </a:r>
          </a:p>
          <a:p>
            <a:r>
              <a:rPr lang="en-US" dirty="0" smtClean="0"/>
              <a:t>Credit default swap (CDS): tradable contract that provides for one party to pay a fixed premium or series of premiums in return for protection against a specified credit event (e.g., default) or events.</a:t>
            </a:r>
          </a:p>
          <a:p>
            <a:r>
              <a:rPr lang="en-US" dirty="0" smtClean="0"/>
              <a:t>To provide this credit enhancement or insurance, the counterparty accepts a premium or series of premiums for acting as counterparty like insurance.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04800"/>
            <a:ext cx="10972800" cy="884238"/>
          </a:xfrm>
        </p:spPr>
        <p:txBody>
          <a:bodyPr>
            <a:normAutofit/>
          </a:bodyPr>
          <a:lstStyle/>
          <a:p>
            <a:r>
              <a:rPr lang="en-US" b="1" dirty="0" smtClean="0"/>
              <a:t>Interest Rate Derivatives</a:t>
            </a:r>
            <a:endParaRPr lang="en-US" b="1" dirty="0"/>
          </a:p>
        </p:txBody>
      </p:sp>
      <p:sp>
        <p:nvSpPr>
          <p:cNvPr id="3" name="Content Placeholder 2"/>
          <p:cNvSpPr>
            <a:spLocks noGrp="1"/>
          </p:cNvSpPr>
          <p:nvPr>
            <p:ph idx="1"/>
          </p:nvPr>
        </p:nvSpPr>
        <p:spPr>
          <a:xfrm>
            <a:off x="406400" y="990600"/>
            <a:ext cx="11480800" cy="5410200"/>
          </a:xfrm>
        </p:spPr>
        <p:txBody>
          <a:bodyPr>
            <a:normAutofit/>
          </a:bodyPr>
          <a:lstStyle/>
          <a:p>
            <a:r>
              <a:rPr lang="en-US" dirty="0" smtClean="0"/>
              <a:t>Interest rate derivatives are used by banks and other institutions to manage their interest rate exposure and to generate fee revenues.  </a:t>
            </a:r>
          </a:p>
          <a:p>
            <a:r>
              <a:rPr lang="en-US" dirty="0" smtClean="0"/>
              <a:t>A </a:t>
            </a:r>
            <a:r>
              <a:rPr lang="en-US" i="1" dirty="0" smtClean="0"/>
              <a:t>total return swap</a:t>
            </a:r>
            <a:r>
              <a:rPr lang="en-US" dirty="0" smtClean="0"/>
              <a:t> is a tradable contract that provides for one party to make a payment based on the total economic performance of a specified asset in exchange for some other fixed or variable cash flow.</a:t>
            </a:r>
          </a:p>
          <a:p>
            <a:pPr lvl="1"/>
            <a:r>
              <a:rPr lang="en-US" dirty="0" smtClean="0"/>
              <a:t>Suppose, for example, that a bank enters into a one-year total return swap in which the client pays the SOFR on the notional amount of $1,000,000 in exchange for a fixed rate of 5%.</a:t>
            </a:r>
          </a:p>
          <a:p>
            <a:pPr lvl="1"/>
            <a:r>
              <a:rPr lang="en-US" dirty="0" smtClean="0"/>
              <a:t>Suppose that after one year the SOFR is 4%. The pays $10,000 = ($1,000,000 </a:t>
            </a:r>
            <a:r>
              <a:rPr lang="en-US" dirty="0" smtClean="0">
                <a:sym typeface="Symbol"/>
              </a:rPr>
              <a:t></a:t>
            </a:r>
            <a:r>
              <a:rPr lang="en-US" dirty="0" smtClean="0"/>
              <a:t> (5% - 4%).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04800"/>
            <a:ext cx="10972800" cy="642257"/>
          </a:xfrm>
        </p:spPr>
        <p:txBody>
          <a:bodyPr>
            <a:normAutofit/>
          </a:bodyPr>
          <a:lstStyle/>
          <a:p>
            <a:r>
              <a:rPr lang="en-US" b="1" dirty="0" smtClean="0"/>
              <a:t>Caps</a:t>
            </a:r>
            <a:endParaRPr lang="en-US" b="1" dirty="0"/>
          </a:p>
        </p:txBody>
      </p:sp>
      <p:sp>
        <p:nvSpPr>
          <p:cNvPr id="3" name="Content Placeholder 2"/>
          <p:cNvSpPr>
            <a:spLocks noGrp="1"/>
          </p:cNvSpPr>
          <p:nvPr>
            <p:ph idx="1"/>
          </p:nvPr>
        </p:nvSpPr>
        <p:spPr>
          <a:xfrm>
            <a:off x="406400" y="1567542"/>
            <a:ext cx="11480800" cy="4833257"/>
          </a:xfrm>
        </p:spPr>
        <p:txBody>
          <a:bodyPr>
            <a:normAutofit/>
          </a:bodyPr>
          <a:lstStyle/>
          <a:p>
            <a:r>
              <a:rPr lang="en-US" sz="3200" dirty="0" smtClean="0"/>
              <a:t>A </a:t>
            </a:r>
            <a:r>
              <a:rPr lang="en-US" sz="3200" i="1" dirty="0" smtClean="0"/>
              <a:t>cap</a:t>
            </a:r>
            <a:r>
              <a:rPr lang="en-US" sz="3200" dirty="0" smtClean="0"/>
              <a:t> is a call option or a series of call options on interest rates that grants its owner the right to receive a payment or payments at the end of each period in which the interest rate exceeds the striking price (cap rate). </a:t>
            </a:r>
          </a:p>
          <a:p>
            <a:pPr lvl="1"/>
            <a:r>
              <a:rPr lang="en-US" sz="2800" dirty="0" smtClean="0"/>
              <a:t>If the relevant market interest rate were to rise above the cap rate, the writer of the cap compensates the option owner by the notional amount times the difference between the market rate and the cap rate.</a:t>
            </a:r>
          </a:p>
          <a:p>
            <a:pPr lvl="1"/>
            <a:r>
              <a:rPr lang="en-US" sz="2800" dirty="0" smtClean="0"/>
              <a:t>The cap can provide for a maximum interest rate that a variable rate borrower would have to pay on a loan.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First Year Cost of Floating Rate and Capped Rate Loans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1026" name="Object 2"/>
          <p:cNvGraphicFramePr>
            <a:graphicFrameLocks noChangeAspect="1"/>
          </p:cNvGraphicFramePr>
          <p:nvPr/>
        </p:nvGraphicFramePr>
        <p:xfrm>
          <a:off x="406400" y="1497190"/>
          <a:ext cx="11785600" cy="4903610"/>
        </p:xfrm>
        <a:graphic>
          <a:graphicData uri="http://schemas.openxmlformats.org/presentationml/2006/ole">
            <p:oleObj spid="_x0000_s1026" name="Document" r:id="rId3" imgW="5956042" imgH="3211130"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Floors</a:t>
            </a:r>
            <a:endParaRPr lang="en-US" b="1" dirty="0"/>
          </a:p>
        </p:txBody>
      </p:sp>
      <p:sp>
        <p:nvSpPr>
          <p:cNvPr id="3" name="Content Placeholder 2"/>
          <p:cNvSpPr>
            <a:spLocks noGrp="1"/>
          </p:cNvSpPr>
          <p:nvPr>
            <p:ph idx="1"/>
          </p:nvPr>
        </p:nvSpPr>
        <p:spPr/>
        <p:txBody>
          <a:bodyPr>
            <a:normAutofit/>
          </a:bodyPr>
          <a:lstStyle/>
          <a:p>
            <a:r>
              <a:rPr lang="en-US" dirty="0" smtClean="0"/>
              <a:t>A</a:t>
            </a:r>
            <a:r>
              <a:rPr lang="en-US" i="1" dirty="0" smtClean="0"/>
              <a:t> floor</a:t>
            </a:r>
            <a:r>
              <a:rPr lang="en-US" dirty="0" smtClean="0"/>
              <a:t> is a put option or a series of put options on interest rates that grants its owner the right to receive a payment or payments at the end of each period in which the relevant market interest rate is exceeded by the striking price (floor rate). </a:t>
            </a:r>
          </a:p>
          <a:p>
            <a:pPr lvl="1"/>
            <a:r>
              <a:rPr lang="en-US" dirty="0" smtClean="0"/>
              <a:t>If the relevant market interest rate were to drop below the floor rate, the writer of the floor compensates the option owner. </a:t>
            </a:r>
          </a:p>
          <a:p>
            <a:pPr lvl="1"/>
            <a:r>
              <a:rPr lang="en-US" dirty="0" smtClean="0"/>
              <a:t>The floor can provide for a minimum interest rate that a variable rate lender would receive on a loan.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First Year Revenue from Floating Rate Loan and Loan with a Rate Floor</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2050" name="Object 2"/>
          <p:cNvGraphicFramePr>
            <a:graphicFrameLocks noChangeAspect="1"/>
          </p:cNvGraphicFramePr>
          <p:nvPr/>
        </p:nvGraphicFramePr>
        <p:xfrm>
          <a:off x="406400" y="1447800"/>
          <a:ext cx="12293600" cy="4724400"/>
        </p:xfrm>
        <a:graphic>
          <a:graphicData uri="http://schemas.openxmlformats.org/presentationml/2006/ole">
            <p:oleObj spid="_x0000_s2050" name="Document" r:id="rId3" imgW="5956042" imgH="3211130"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Collars</a:t>
            </a:r>
            <a:endParaRPr lang="en-US" b="1" dirty="0"/>
          </a:p>
        </p:txBody>
      </p:sp>
      <p:sp>
        <p:nvSpPr>
          <p:cNvPr id="3" name="Content Placeholder 2"/>
          <p:cNvSpPr>
            <a:spLocks noGrp="1"/>
          </p:cNvSpPr>
          <p:nvPr>
            <p:ph idx="1"/>
          </p:nvPr>
        </p:nvSpPr>
        <p:spPr/>
        <p:txBody>
          <a:bodyPr>
            <a:normAutofit/>
          </a:bodyPr>
          <a:lstStyle/>
          <a:p>
            <a:r>
              <a:rPr lang="en-US" dirty="0" smtClean="0"/>
              <a:t>A collar is essentially the combination of a long position in a cap (a call on the market rate) along with a short position in a floor (a put on the market rate).</a:t>
            </a:r>
          </a:p>
          <a:p>
            <a:r>
              <a:rPr lang="en-US" dirty="0" smtClean="0"/>
              <a:t> In effect, the institution implementing the interest rate collar writes a floor on a given interest rate, which requires her to make a payment if interest rates drop below the floor rate. </a:t>
            </a:r>
          </a:p>
          <a:p>
            <a:r>
              <a:rPr lang="en-US" dirty="0" smtClean="0"/>
              <a:t>Should the market interest rate increase above the rate of the cap, the cap owner will have the option to purchase the underlying instrument (take a payment) at the exercise price.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Cost of Floating Rate and Collared Loans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3074" name="Object 2"/>
          <p:cNvGraphicFramePr>
            <a:graphicFrameLocks noChangeAspect="1"/>
          </p:cNvGraphicFramePr>
          <p:nvPr/>
        </p:nvGraphicFramePr>
        <p:xfrm>
          <a:off x="508000" y="1456106"/>
          <a:ext cx="12192000" cy="5043309"/>
        </p:xfrm>
        <a:graphic>
          <a:graphicData uri="http://schemas.openxmlformats.org/presentationml/2006/ole">
            <p:oleObj spid="_x0000_s3074" name="Document" r:id="rId3" imgW="5956042" imgH="3211130"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Collar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Collar underlying to protect downside, give up upside to finance:</a:t>
            </a:r>
          </a:p>
          <a:p>
            <a:pPr algn="ctr">
              <a:buNone/>
            </a:pPr>
            <a:r>
              <a:rPr lang="en-US" sz="3600" i="1" dirty="0" smtClean="0">
                <a:latin typeface="Times New Roman" pitchFamily="18" charset="0"/>
                <a:cs typeface="Times New Roman" pitchFamily="18" charset="0"/>
              </a:rPr>
              <a:t>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p</a:t>
            </a:r>
            <a:r>
              <a:rPr lang="en-US" sz="3600" i="1" baseline="-25000" dirty="0" err="1" smtClean="0">
                <a:latin typeface="Times New Roman" pitchFamily="18" charset="0"/>
                <a:cs typeface="Times New Roman" pitchFamily="18" charset="0"/>
              </a:rPr>
              <a:t>T</a:t>
            </a:r>
            <a:r>
              <a:rPr lang="en-US" sz="3600" i="1" baseline="-250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c</a:t>
            </a:r>
            <a:r>
              <a:rPr lang="en-US" sz="3600" i="1" baseline="-25000" dirty="0" err="1" smtClean="0">
                <a:latin typeface="Times New Roman" pitchFamily="18" charset="0"/>
                <a:cs typeface="Times New Roman" pitchFamily="18" charset="0"/>
              </a:rPr>
              <a:t>T</a:t>
            </a:r>
            <a:r>
              <a:rPr lang="en-US" sz="3600" i="1" dirty="0" smtClean="0">
                <a:latin typeface="Times New Roman" pitchFamily="18" charset="0"/>
                <a:cs typeface="Times New Roman" pitchFamily="18" charset="0"/>
              </a:rPr>
              <a:t> = 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+MAX[0, X–S</a:t>
            </a:r>
            <a:r>
              <a:rPr lang="en-US" sz="3600" i="1" baseline="-25000" dirty="0" smtClean="0">
                <a:latin typeface="Times New Roman" pitchFamily="18" charset="0"/>
                <a:cs typeface="Times New Roman" pitchFamily="18" charset="0"/>
              </a:rPr>
              <a:t>T</a:t>
            </a:r>
            <a:r>
              <a:rPr lang="en-US" sz="3600" i="1" dirty="0" smtClean="0">
                <a:latin typeface="Times New Roman" pitchFamily="18" charset="0"/>
                <a:cs typeface="Times New Roman" pitchFamily="18" charset="0"/>
              </a:rPr>
              <a:t>] - MAX[0, 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-X] = X </a:t>
            </a:r>
          </a:p>
          <a:p>
            <a:pPr>
              <a:buNone/>
            </a:pPr>
            <a:r>
              <a:rPr lang="en-US" sz="3600" dirty="0" smtClean="0">
                <a:latin typeface="Times New Roman" pitchFamily="18" charset="0"/>
                <a:cs typeface="Times New Roman" pitchFamily="18" charset="0"/>
              </a:rPr>
              <a:t>e.g., if X = S</a:t>
            </a:r>
            <a:r>
              <a:rPr lang="en-US" sz="3600" baseline="-25000" dirty="0" smtClean="0">
                <a:latin typeface="Times New Roman" pitchFamily="18" charset="0"/>
                <a:cs typeface="Times New Roman" pitchFamily="18" charset="0"/>
              </a:rPr>
              <a:t>0</a:t>
            </a:r>
            <a:r>
              <a:rPr lang="en-US" sz="3600" dirty="0" smtClean="0">
                <a:latin typeface="Times New Roman" pitchFamily="18" charset="0"/>
                <a:cs typeface="Times New Roman" pitchFamily="18" charset="0"/>
              </a:rPr>
              <a:t>:</a:t>
            </a:r>
          </a:p>
          <a:p>
            <a:pPr>
              <a:buNone/>
            </a:pPr>
            <a:r>
              <a:rPr lang="en-US" sz="3600" i="1" dirty="0" smtClean="0">
                <a:latin typeface="Times New Roman" pitchFamily="18" charset="0"/>
                <a:cs typeface="Times New Roman" pitchFamily="18" charset="0"/>
              </a:rPr>
              <a:t>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p</a:t>
            </a:r>
            <a:r>
              <a:rPr lang="en-US" sz="3600" i="1" baseline="-25000" dirty="0" err="1" smtClean="0">
                <a:latin typeface="Times New Roman" pitchFamily="18" charset="0"/>
                <a:cs typeface="Times New Roman" pitchFamily="18" charset="0"/>
              </a:rPr>
              <a:t>T</a:t>
            </a:r>
            <a:r>
              <a:rPr lang="en-US" sz="3600" i="1" baseline="-250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c</a:t>
            </a:r>
            <a:r>
              <a:rPr lang="en-US" sz="3600" i="1" baseline="-25000" dirty="0" err="1" smtClean="0">
                <a:latin typeface="Times New Roman" pitchFamily="18" charset="0"/>
                <a:cs typeface="Times New Roman" pitchFamily="18" charset="0"/>
              </a:rPr>
              <a:t>T</a:t>
            </a:r>
            <a:r>
              <a:rPr lang="en-US" sz="3600" i="1" dirty="0" smtClean="0">
                <a:latin typeface="Times New Roman" pitchFamily="18" charset="0"/>
                <a:cs typeface="Times New Roman" pitchFamily="18" charset="0"/>
              </a:rPr>
              <a:t> = 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+MAX[0, S</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–S</a:t>
            </a:r>
            <a:r>
              <a:rPr lang="en-US" sz="3600" i="1" baseline="-25000" dirty="0" smtClean="0">
                <a:latin typeface="Times New Roman" pitchFamily="18" charset="0"/>
                <a:cs typeface="Times New Roman" pitchFamily="18" charset="0"/>
              </a:rPr>
              <a:t>T</a:t>
            </a:r>
            <a:r>
              <a:rPr lang="en-US" sz="3600" i="1" dirty="0" smtClean="0">
                <a:latin typeface="Times New Roman" pitchFamily="18" charset="0"/>
                <a:cs typeface="Times New Roman" pitchFamily="18" charset="0"/>
              </a:rPr>
              <a:t>] - MAX[0, S</a:t>
            </a:r>
            <a:r>
              <a:rPr lang="en-US" sz="3600" i="1" baseline="-25000" dirty="0" smtClean="0">
                <a:latin typeface="Times New Roman" pitchFamily="18" charset="0"/>
                <a:cs typeface="Times New Roman" pitchFamily="18" charset="0"/>
              </a:rPr>
              <a:t>T </a:t>
            </a:r>
            <a:r>
              <a:rPr lang="en-US" sz="3600" i="1" dirty="0" smtClean="0">
                <a:latin typeface="Times New Roman" pitchFamily="18" charset="0"/>
                <a:cs typeface="Times New Roman" pitchFamily="18" charset="0"/>
              </a:rPr>
              <a:t>- S</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 = S</a:t>
            </a:r>
            <a:r>
              <a:rPr lang="en-US" sz="3600" i="1" baseline="-25000" dirty="0" smtClean="0">
                <a:latin typeface="Times New Roman" pitchFamily="18" charset="0"/>
                <a:cs typeface="Times New Roman" pitchFamily="18" charset="0"/>
              </a:rPr>
              <a:t>0</a:t>
            </a:r>
          </a:p>
          <a:p>
            <a:r>
              <a:rPr lang="en-US" sz="3600" dirty="0" smtClean="0">
                <a:latin typeface="Times New Roman" pitchFamily="18" charset="0"/>
                <a:cs typeface="Times New Roman" pitchFamily="18" charset="0"/>
              </a:rPr>
              <a:t>Zero Cost Collar:</a:t>
            </a:r>
          </a:p>
          <a:p>
            <a:pPr>
              <a:buNone/>
            </a:pPr>
            <a:r>
              <a:rPr lang="en-US" sz="3600" i="1" dirty="0" smtClean="0">
                <a:latin typeface="Times New Roman" pitchFamily="18" charset="0"/>
                <a:cs typeface="Times New Roman" pitchFamily="18" charset="0"/>
              </a:rPr>
              <a:t>S</a:t>
            </a:r>
            <a:r>
              <a:rPr lang="en-US" sz="3600" i="1" baseline="-25000" dirty="0" smtClean="0">
                <a:latin typeface="Times New Roman" pitchFamily="18" charset="0"/>
                <a:cs typeface="Times New Roman" pitchFamily="18" charset="0"/>
              </a:rPr>
              <a:t>0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0 </a:t>
            </a:r>
            <a:r>
              <a:rPr lang="en-US" sz="3600" i="1" dirty="0" smtClean="0">
                <a:latin typeface="Times New Roman" pitchFamily="18" charset="0"/>
                <a:cs typeface="Times New Roman" pitchFamily="18" charset="0"/>
              </a:rPr>
              <a:t>–c</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 = p</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X</a:t>
            </a:r>
            <a:r>
              <a:rPr lang="en-US" sz="3600" i="1" baseline="-25000" dirty="0" err="1" smtClean="0">
                <a:latin typeface="Times New Roman" pitchFamily="18" charset="0"/>
                <a:cs typeface="Times New Roman" pitchFamily="18" charset="0"/>
              </a:rPr>
              <a:t>p</a:t>
            </a:r>
            <a:r>
              <a:rPr lang="en-US" sz="3600" i="1" dirty="0" smtClean="0">
                <a:latin typeface="Times New Roman" pitchFamily="18" charset="0"/>
                <a:cs typeface="Times New Roman" pitchFamily="18" charset="0"/>
              </a:rPr>
              <a:t>, S</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 T, </a:t>
            </a:r>
            <a:r>
              <a:rPr lang="el-GR" sz="3600" i="1" dirty="0" smtClean="0">
                <a:latin typeface="Times New Roman" pitchFamily="18" charset="0"/>
                <a:cs typeface="Times New Roman" pitchFamily="18" charset="0"/>
              </a:rPr>
              <a:t>σ</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r</a:t>
            </a:r>
            <a:r>
              <a:rPr lang="en-US" sz="3600" i="1" baseline="-25000" dirty="0" err="1" smtClean="0">
                <a:latin typeface="Times New Roman" pitchFamily="18" charset="0"/>
                <a:cs typeface="Times New Roman" pitchFamily="18" charset="0"/>
              </a:rPr>
              <a:t>f</a:t>
            </a:r>
            <a:r>
              <a:rPr lang="en-US" sz="3600" i="1" dirty="0" smtClean="0">
                <a:latin typeface="Times New Roman" pitchFamily="18" charset="0"/>
                <a:cs typeface="Times New Roman" pitchFamily="18" charset="0"/>
              </a:rPr>
              <a:t> ) - c</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X</a:t>
            </a:r>
            <a:r>
              <a:rPr lang="en-US" sz="3600" i="1" baseline="-25000" dirty="0" err="1" smtClean="0">
                <a:latin typeface="Times New Roman" pitchFamily="18" charset="0"/>
                <a:cs typeface="Times New Roman" pitchFamily="18" charset="0"/>
              </a:rPr>
              <a:t>c</a:t>
            </a:r>
            <a:r>
              <a:rPr lang="en-US" sz="3600" i="1" dirty="0" smtClean="0">
                <a:latin typeface="Times New Roman" pitchFamily="18" charset="0"/>
                <a:cs typeface="Times New Roman" pitchFamily="18" charset="0"/>
              </a:rPr>
              <a:t>, S</a:t>
            </a:r>
            <a:r>
              <a:rPr lang="en-US" sz="3600" i="1" baseline="-25000" dirty="0" smtClean="0">
                <a:latin typeface="Times New Roman" pitchFamily="18" charset="0"/>
                <a:cs typeface="Times New Roman" pitchFamily="18" charset="0"/>
              </a:rPr>
              <a:t>0</a:t>
            </a:r>
            <a:r>
              <a:rPr lang="en-US" sz="3600" i="1" dirty="0" smtClean="0">
                <a:latin typeface="Times New Roman" pitchFamily="18" charset="0"/>
                <a:cs typeface="Times New Roman" pitchFamily="18" charset="0"/>
              </a:rPr>
              <a:t>, T, </a:t>
            </a:r>
            <a:r>
              <a:rPr lang="el-GR" sz="3600" i="1" dirty="0" smtClean="0">
                <a:latin typeface="Times New Roman" pitchFamily="18" charset="0"/>
                <a:cs typeface="Times New Roman" pitchFamily="18" charset="0"/>
              </a:rPr>
              <a:t>σ</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r</a:t>
            </a:r>
            <a:r>
              <a:rPr lang="en-US" sz="3600" i="1" baseline="-25000" dirty="0" err="1" smtClean="0">
                <a:latin typeface="Times New Roman" pitchFamily="18" charset="0"/>
                <a:cs typeface="Times New Roman" pitchFamily="18" charset="0"/>
              </a:rPr>
              <a:t>f</a:t>
            </a:r>
            <a:r>
              <a:rPr lang="en-US" sz="3600" i="1" dirty="0" smtClean="0">
                <a:latin typeface="Times New Roman" pitchFamily="18" charset="0"/>
                <a:cs typeface="Times New Roman" pitchFamily="18" charset="0"/>
              </a:rPr>
              <a:t> ) = 0</a:t>
            </a:r>
          </a:p>
          <a:p>
            <a:r>
              <a:rPr lang="en-US" sz="3600" dirty="0" smtClean="0">
                <a:latin typeface="Times New Roman" pitchFamily="18" charset="0"/>
                <a:cs typeface="Times New Roman" pitchFamily="18" charset="0"/>
              </a:rPr>
              <a:t>Select </a:t>
            </a:r>
            <a:r>
              <a:rPr lang="en-US" sz="3600" i="1" dirty="0" err="1" smtClean="0">
                <a:latin typeface="Times New Roman" pitchFamily="18" charset="0"/>
                <a:cs typeface="Times New Roman" pitchFamily="18" charset="0"/>
              </a:rPr>
              <a:t>X</a:t>
            </a:r>
            <a:r>
              <a:rPr lang="en-US" sz="3600" i="1" baseline="-25000" dirty="0" err="1" smtClean="0">
                <a:latin typeface="Times New Roman" pitchFamily="18" charset="0"/>
                <a:cs typeface="Times New Roman" pitchFamily="18" charset="0"/>
              </a:rPr>
              <a:t>p</a:t>
            </a:r>
            <a:r>
              <a:rPr lang="en-US" sz="3600" dirty="0" smtClean="0">
                <a:latin typeface="Times New Roman" pitchFamily="18" charset="0"/>
                <a:cs typeface="Times New Roman" pitchFamily="18" charset="0"/>
              </a:rPr>
              <a:t> and </a:t>
            </a:r>
            <a:r>
              <a:rPr lang="en-US" sz="3600" i="1" dirty="0" err="1" smtClean="0">
                <a:latin typeface="Times New Roman" pitchFamily="18" charset="0"/>
                <a:cs typeface="Times New Roman" pitchFamily="18" charset="0"/>
              </a:rPr>
              <a:t>X</a:t>
            </a:r>
            <a:r>
              <a:rPr lang="en-US" sz="3600" i="1" baseline="-25000" dirty="0" err="1" smtClean="0">
                <a:latin typeface="Times New Roman" pitchFamily="18" charset="0"/>
                <a:cs typeface="Times New Roman" pitchFamily="18" charset="0"/>
              </a:rPr>
              <a:t>c</a:t>
            </a:r>
            <a:r>
              <a:rPr lang="en-US" sz="3600" dirty="0" smtClean="0">
                <a:latin typeface="Times New Roman" pitchFamily="18" charset="0"/>
                <a:cs typeface="Times New Roman" pitchFamily="18" charset="0"/>
              </a:rPr>
              <a:t> so that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0 </a:t>
            </a:r>
            <a:r>
              <a:rPr lang="en-US"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c</a:t>
            </a:r>
            <a:r>
              <a:rPr lang="en-US" sz="3600" i="1" baseline="-25000" dirty="0" smtClean="0">
                <a:latin typeface="Times New Roman" pitchFamily="18" charset="0"/>
                <a:cs typeface="Times New Roman" pitchFamily="18" charset="0"/>
              </a:rPr>
              <a:t>0</a:t>
            </a:r>
          </a:p>
          <a:p>
            <a:pPr>
              <a:buNone/>
            </a:pPr>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A.  Swap Contracts</a:t>
            </a:r>
            <a:endParaRPr lang="en-US" sz="4800" b="1" dirty="0"/>
          </a:p>
        </p:txBody>
      </p:sp>
      <p:sp>
        <p:nvSpPr>
          <p:cNvPr id="4" name="Content Placeholder 3"/>
          <p:cNvSpPr>
            <a:spLocks noGrp="1"/>
          </p:cNvSpPr>
          <p:nvPr>
            <p:ph sz="quarter" idx="1"/>
          </p:nvPr>
        </p:nvSpPr>
        <p:spPr/>
        <p:txBody>
          <a:bodyPr/>
          <a:lstStyle/>
          <a:p>
            <a:r>
              <a:rPr lang="en-US" dirty="0" smtClean="0"/>
              <a:t>A </a:t>
            </a:r>
            <a:r>
              <a:rPr lang="en-US" i="1" dirty="0" smtClean="0"/>
              <a:t>swap </a:t>
            </a:r>
            <a:r>
              <a:rPr lang="en-US" i="1" dirty="0" smtClean="0"/>
              <a:t>contract</a:t>
            </a:r>
            <a:r>
              <a:rPr lang="en-US" dirty="0" smtClean="0"/>
              <a:t> </a:t>
            </a:r>
            <a:r>
              <a:rPr lang="en-US" dirty="0" smtClean="0"/>
              <a:t>provides for the exchange of one set of cash flows for another set of cash flows</a:t>
            </a:r>
            <a:r>
              <a:rPr lang="en-US" dirty="0" smtClean="0"/>
              <a:t>.</a:t>
            </a:r>
          </a:p>
          <a:p>
            <a:r>
              <a:rPr lang="en-US" dirty="0" smtClean="0"/>
              <a:t>Swap </a:t>
            </a:r>
            <a:r>
              <a:rPr lang="en-US" dirty="0" smtClean="0"/>
              <a:t>contracts enable financial market participants to synthesize other securities which are either unavailable or inappropriately priced</a:t>
            </a:r>
            <a:r>
              <a:rPr lang="en-US" dirty="0" smtClean="0"/>
              <a:t>.</a:t>
            </a:r>
          </a:p>
          <a:p>
            <a:r>
              <a:rPr lang="en-US" dirty="0" smtClean="0"/>
              <a:t>Swap contracts can be used to purchase or sell the benefits associated with particular securities when such transactions are forbidden, prohibitively expensive or create tax problems.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ADRs</a:t>
            </a:r>
            <a:endParaRPr lang="en-US" b="1" dirty="0"/>
          </a:p>
        </p:txBody>
      </p:sp>
      <p:sp>
        <p:nvSpPr>
          <p:cNvPr id="3" name="Content Placeholder 2"/>
          <p:cNvSpPr>
            <a:spLocks noGrp="1"/>
          </p:cNvSpPr>
          <p:nvPr>
            <p:ph sz="quarter" idx="1"/>
          </p:nvPr>
        </p:nvSpPr>
        <p:spPr/>
        <p:txBody>
          <a:bodyPr>
            <a:normAutofit/>
          </a:bodyPr>
          <a:lstStyle/>
          <a:p>
            <a:r>
              <a:rPr lang="en-US" sz="4000" dirty="0" smtClean="0"/>
              <a:t>American Depository Receipts (ADRs) are shares issued by banks evidencing ownership of shares of foreign company stock. </a:t>
            </a:r>
            <a:endParaRPr lang="en-US" sz="4000" dirty="0" smtClean="0"/>
          </a:p>
          <a:p>
            <a:r>
              <a:rPr lang="en-US" sz="4000" dirty="0" smtClean="0"/>
              <a:t>ADRs </a:t>
            </a:r>
            <a:r>
              <a:rPr lang="en-US" sz="4000" dirty="0" smtClean="0"/>
              <a:t>are the American version of a more general security known as an IDR, International Depository Receipt.</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D. Hybrids</a:t>
            </a:r>
            <a:endParaRPr lang="en-US" sz="4800" b="1" dirty="0"/>
          </a:p>
        </p:txBody>
      </p:sp>
      <p:sp>
        <p:nvSpPr>
          <p:cNvPr id="3" name="Content Placeholder 2"/>
          <p:cNvSpPr>
            <a:spLocks noGrp="1"/>
          </p:cNvSpPr>
          <p:nvPr>
            <p:ph sz="quarter" idx="1"/>
          </p:nvPr>
        </p:nvSpPr>
        <p:spPr/>
        <p:txBody>
          <a:bodyPr>
            <a:normAutofit/>
          </a:bodyPr>
          <a:lstStyle/>
          <a:p>
            <a:r>
              <a:rPr lang="en-US" sz="3600" dirty="0" smtClean="0"/>
              <a:t>Hybrids are financial instruments that contain features of two or more distinct financial </a:t>
            </a:r>
            <a:r>
              <a:rPr lang="en-US" sz="3600" dirty="0" smtClean="0"/>
              <a:t>instruments</a:t>
            </a:r>
          </a:p>
          <a:p>
            <a:pPr lvl="1"/>
            <a:r>
              <a:rPr lang="en-US" sz="3200" dirty="0" smtClean="0"/>
              <a:t>Warrants</a:t>
            </a:r>
          </a:p>
          <a:p>
            <a:pPr lvl="1"/>
            <a:r>
              <a:rPr lang="en-US" sz="3200" dirty="0" smtClean="0"/>
              <a:t>Callable bonds</a:t>
            </a:r>
          </a:p>
          <a:p>
            <a:pPr lvl="1"/>
            <a:r>
              <a:rPr lang="en-US" sz="3200" dirty="0" smtClean="0"/>
              <a:t>Convertible bonds</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Warrants</a:t>
            </a:r>
            <a:endParaRPr lang="en-US" sz="4800" b="1" dirty="0"/>
          </a:p>
        </p:txBody>
      </p:sp>
      <p:sp>
        <p:nvSpPr>
          <p:cNvPr id="3" name="Content Placeholder 2"/>
          <p:cNvSpPr>
            <a:spLocks noGrp="1"/>
          </p:cNvSpPr>
          <p:nvPr>
            <p:ph sz="quarter" idx="1"/>
          </p:nvPr>
        </p:nvSpPr>
        <p:spPr/>
        <p:txBody>
          <a:bodyPr/>
          <a:lstStyle/>
          <a:p>
            <a:r>
              <a:rPr lang="en-US" dirty="0" smtClean="0"/>
              <a:t>A </a:t>
            </a:r>
            <a:r>
              <a:rPr lang="en-US" i="1" dirty="0" smtClean="0"/>
              <a:t>warrant</a:t>
            </a:r>
            <a:r>
              <a:rPr lang="en-US" dirty="0" smtClean="0"/>
              <a:t> is an option, usually, but not always a call issued by a corporation on its own treasury stock</a:t>
            </a:r>
            <a:r>
              <a:rPr lang="en-US" dirty="0" smtClean="0"/>
              <a:t>.</a:t>
            </a:r>
          </a:p>
          <a:p>
            <a:r>
              <a:rPr lang="en-US" dirty="0" smtClean="0"/>
              <a:t>Exercise of warrants implies a dilution of share prices.</a:t>
            </a:r>
          </a:p>
          <a:p>
            <a:r>
              <a:rPr lang="en-US" dirty="0" smtClean="0"/>
              <a:t>To value a warrant, one first values a call with the same terms, then adjust the call value for dilution, where q is the number of exercised warrants per share:</a:t>
            </a:r>
          </a:p>
          <a:p>
            <a:pPr>
              <a:buNone/>
            </a:pPr>
            <a:endParaRPr lang="en-US" dirty="0" smtClean="0"/>
          </a:p>
          <a:p>
            <a:endParaRPr lang="en-US" dirty="0"/>
          </a:p>
        </p:txBody>
      </p:sp>
      <p:pic>
        <p:nvPicPr>
          <p:cNvPr id="4100" name="Picture 4"/>
          <p:cNvPicPr>
            <a:picLocks noChangeAspect="1" noChangeArrowheads="1"/>
          </p:cNvPicPr>
          <p:nvPr/>
        </p:nvPicPr>
        <p:blipFill>
          <a:blip r:embed="rId2" cstate="print"/>
          <a:srcRect/>
          <a:stretch>
            <a:fillRect/>
          </a:stretch>
        </p:blipFill>
        <p:spPr bwMode="auto">
          <a:xfrm>
            <a:off x="3575955" y="4229101"/>
            <a:ext cx="1812473" cy="1148751"/>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E. Index Contracts</a:t>
            </a:r>
            <a:endParaRPr lang="en-US" sz="4800" b="1" dirty="0"/>
          </a:p>
        </p:txBody>
      </p:sp>
      <p:sp>
        <p:nvSpPr>
          <p:cNvPr id="3" name="Content Placeholder 2"/>
          <p:cNvSpPr>
            <a:spLocks noGrp="1"/>
          </p:cNvSpPr>
          <p:nvPr>
            <p:ph sz="quarter" idx="1"/>
          </p:nvPr>
        </p:nvSpPr>
        <p:spPr/>
        <p:txBody>
          <a:bodyPr/>
          <a:lstStyle/>
          <a:p>
            <a:r>
              <a:rPr lang="en-US" dirty="0" smtClean="0"/>
              <a:t>Stock indices exist to permit simple evaluations of market performance. </a:t>
            </a:r>
            <a:endParaRPr lang="en-US" dirty="0" smtClean="0"/>
          </a:p>
          <a:p>
            <a:r>
              <a:rPr lang="en-US" dirty="0" smtClean="0"/>
              <a:t>While most indices do not directly trade, futures and options contracts are created to trade on indices.</a:t>
            </a:r>
          </a:p>
          <a:p>
            <a:r>
              <a:rPr lang="en-US" dirty="0" smtClean="0"/>
              <a:t>Index contracts trade on most of the most popular indices </a:t>
            </a:r>
            <a:r>
              <a:rPr lang="en-US" dirty="0" smtClean="0"/>
              <a:t>(e.g., </a:t>
            </a:r>
            <a:r>
              <a:rPr lang="en-US" dirty="0" smtClean="0"/>
              <a:t>the DJX and SPX series on </a:t>
            </a:r>
            <a:r>
              <a:rPr lang="en-US" dirty="0" err="1" smtClean="0"/>
              <a:t>Cboe</a:t>
            </a:r>
            <a:r>
              <a:rPr lang="en-US" dirty="0" smtClean="0"/>
              <a:t> Global Markets and the SPY series on </a:t>
            </a:r>
            <a:r>
              <a:rPr lang="en-US" dirty="0" err="1" smtClean="0"/>
              <a:t>Nasdaq</a:t>
            </a:r>
            <a:r>
              <a:rPr lang="en-US" dirty="0" smtClean="0"/>
              <a:t>)</a:t>
            </a:r>
          </a:p>
          <a:p>
            <a:r>
              <a:rPr lang="en-US" dirty="0" smtClean="0"/>
              <a:t>Contracts trade on broader indices (e.g., </a:t>
            </a:r>
            <a:r>
              <a:rPr lang="en-US" dirty="0" smtClean="0"/>
              <a:t>the Wilshire 5000 (TMWX</a:t>
            </a:r>
            <a:r>
              <a:rPr lang="en-US" dirty="0" smtClean="0"/>
              <a:t>))</a:t>
            </a:r>
          </a:p>
          <a:p>
            <a:r>
              <a:rPr lang="en-US" dirty="0" smtClean="0"/>
              <a:t>Contracts trade on more specific industries, a variety of </a:t>
            </a:r>
            <a:r>
              <a:rPr lang="en-US" dirty="0" err="1" smtClean="0"/>
              <a:t>internatonal</a:t>
            </a:r>
            <a:r>
              <a:rPr lang="en-US" dirty="0" smtClean="0"/>
              <a:t> markets, etc.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F</a:t>
            </a:r>
            <a:r>
              <a:rPr lang="en-US" sz="4400" b="1" dirty="0" smtClean="0"/>
              <a:t>. </a:t>
            </a:r>
            <a:r>
              <a:rPr lang="en-US" sz="4400" b="1" dirty="0" smtClean="0"/>
              <a:t>VIX Contracts</a:t>
            </a:r>
            <a:endParaRPr lang="en-US" sz="4400" b="1" dirty="0"/>
          </a:p>
        </p:txBody>
      </p:sp>
      <p:sp>
        <p:nvSpPr>
          <p:cNvPr id="3" name="Content Placeholder 2"/>
          <p:cNvSpPr>
            <a:spLocks noGrp="1"/>
          </p:cNvSpPr>
          <p:nvPr>
            <p:ph sz="quarter" idx="1"/>
          </p:nvPr>
        </p:nvSpPr>
        <p:spPr>
          <a:xfrm>
            <a:off x="402336" y="1527047"/>
            <a:ext cx="11338560" cy="4792109"/>
          </a:xfrm>
        </p:spPr>
        <p:txBody>
          <a:bodyPr>
            <a:noAutofit/>
          </a:bodyPr>
          <a:lstStyle/>
          <a:p>
            <a:r>
              <a:rPr lang="en-US" sz="3600" dirty="0" smtClean="0"/>
              <a:t>The </a:t>
            </a:r>
            <a:r>
              <a:rPr lang="en-US" sz="3600" i="1" dirty="0" smtClean="0"/>
              <a:t>Volatility </a:t>
            </a:r>
            <a:r>
              <a:rPr lang="en-US" sz="3600" i="1" dirty="0" smtClean="0"/>
              <a:t>Index:</a:t>
            </a:r>
            <a:endParaRPr lang="en-US" sz="3600" dirty="0" smtClean="0"/>
          </a:p>
          <a:p>
            <a:pPr lvl="1"/>
            <a:r>
              <a:rPr lang="en-US" sz="3200" dirty="0" smtClean="0"/>
              <a:t>also </a:t>
            </a:r>
            <a:r>
              <a:rPr lang="en-US" sz="3200" dirty="0" smtClean="0"/>
              <a:t>known by contracts trading under the symbol </a:t>
            </a:r>
            <a:r>
              <a:rPr lang="en-US" sz="3200" dirty="0" smtClean="0"/>
              <a:t>VIX</a:t>
            </a:r>
          </a:p>
          <a:p>
            <a:pPr lvl="1"/>
            <a:r>
              <a:rPr lang="en-US" sz="3200" dirty="0" smtClean="0"/>
              <a:t>popularly </a:t>
            </a:r>
            <a:r>
              <a:rPr lang="en-US" sz="3200" dirty="0" smtClean="0"/>
              <a:t>known as the fear </a:t>
            </a:r>
            <a:r>
              <a:rPr lang="en-US" sz="3200" dirty="0" smtClean="0"/>
              <a:t>index</a:t>
            </a:r>
          </a:p>
          <a:p>
            <a:pPr lvl="1"/>
            <a:r>
              <a:rPr lang="en-US" sz="3200" dirty="0" smtClean="0"/>
              <a:t>developed </a:t>
            </a:r>
            <a:r>
              <a:rPr lang="en-US" sz="3200" dirty="0" smtClean="0"/>
              <a:t>by Robert Whaley for the CBOE in </a:t>
            </a:r>
            <a:r>
              <a:rPr lang="en-US" sz="3200" dirty="0" smtClean="0"/>
              <a:t>1993</a:t>
            </a:r>
          </a:p>
          <a:p>
            <a:pPr lvl="1"/>
            <a:r>
              <a:rPr lang="en-US" sz="3200" dirty="0" smtClean="0"/>
              <a:t>motivated</a:t>
            </a:r>
            <a:r>
              <a:rPr lang="en-US" sz="3200" dirty="0" smtClean="0"/>
              <a:t>, in part, by the stock market crash of 1987. </a:t>
            </a:r>
            <a:endParaRPr lang="en-US" sz="3200" dirty="0" smtClean="0"/>
          </a:p>
          <a:p>
            <a:r>
              <a:rPr lang="en-US" sz="3600" dirty="0" smtClean="0"/>
              <a:t>The </a:t>
            </a:r>
            <a:r>
              <a:rPr lang="en-US" sz="3600" dirty="0" smtClean="0"/>
              <a:t>VIX is often interpreted to be the volatility of the S&amp;P 500 expected by the market over the next 30 days.</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The CBOE Volatility Index</a:t>
            </a:r>
            <a:endParaRPr lang="en-US" sz="4800" b="1" dirty="0"/>
          </a:p>
        </p:txBody>
      </p:sp>
      <p:sp>
        <p:nvSpPr>
          <p:cNvPr id="3" name="Content Placeholder 2"/>
          <p:cNvSpPr>
            <a:spLocks noGrp="1"/>
          </p:cNvSpPr>
          <p:nvPr>
            <p:ph sz="quarter" idx="1"/>
          </p:nvPr>
        </p:nvSpPr>
        <p:spPr/>
        <p:txBody>
          <a:bodyPr/>
          <a:lstStyle/>
          <a:p>
            <a:r>
              <a:rPr lang="en-US" dirty="0" smtClean="0"/>
              <a:t>The CBOE Volatility </a:t>
            </a:r>
            <a:r>
              <a:rPr lang="en-US" dirty="0" smtClean="0"/>
              <a:t>Index is </a:t>
            </a:r>
            <a:r>
              <a:rPr lang="en-US" dirty="0" smtClean="0"/>
              <a:t>a benchmark designed to gauge S&amp;P </a:t>
            </a:r>
            <a:r>
              <a:rPr lang="en-US" dirty="0" smtClean="0"/>
              <a:t>500</a:t>
            </a:r>
          </a:p>
          <a:p>
            <a:r>
              <a:rPr lang="en-US" dirty="0" smtClean="0"/>
              <a:t>It </a:t>
            </a:r>
            <a:r>
              <a:rPr lang="en-US" dirty="0" smtClean="0"/>
              <a:t>was created to track the volatility implied by market prices of option contracts written on S&amp;P 500 contracts. </a:t>
            </a:r>
            <a:endParaRPr lang="en-US" dirty="0" smtClean="0"/>
          </a:p>
          <a:p>
            <a:r>
              <a:rPr lang="en-US" dirty="0" smtClean="0"/>
              <a:t>The </a:t>
            </a:r>
            <a:r>
              <a:rPr lang="en-US" dirty="0" smtClean="0"/>
              <a:t>index is created from a series of volatilities of near-the-money contracts with an average maturity of approximately 30 days constructed from options with expirations between 23 and 37 days </a:t>
            </a:r>
            <a:r>
              <a:rPr lang="en-US" dirty="0" smtClean="0"/>
              <a:t>out.</a:t>
            </a:r>
          </a:p>
          <a:p>
            <a:r>
              <a:rPr lang="en-US" dirty="0" smtClean="0"/>
              <a:t>The </a:t>
            </a:r>
            <a:r>
              <a:rPr lang="en-US" dirty="0" smtClean="0"/>
              <a:t>VIX is calculated using real time prices of S&amp;P 500 options, and is reported as a percentage, just as standard deviation might be reported as a percentage (e.g., 20%). </a:t>
            </a:r>
            <a:endParaRPr lang="en-US" dirty="0" smtClean="0"/>
          </a:p>
          <a:p>
            <a:r>
              <a:rPr lang="en-US" dirty="0" smtClean="0"/>
              <a:t>VIX </a:t>
            </a:r>
            <a:r>
              <a:rPr lang="en-US" dirty="0" smtClean="0"/>
              <a:t>might be interpreted as a crowd-sourced estimate of market risk.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800100"/>
          </a:xfrm>
        </p:spPr>
        <p:txBody>
          <a:bodyPr>
            <a:noAutofit/>
          </a:bodyPr>
          <a:lstStyle/>
          <a:p>
            <a:r>
              <a:rPr lang="en-US" sz="4800" b="1" dirty="0" smtClean="0"/>
              <a:t>Equity Swap</a:t>
            </a:r>
            <a:endParaRPr lang="en-US" sz="4800" b="1" dirty="0"/>
          </a:p>
        </p:txBody>
      </p:sp>
      <p:sp>
        <p:nvSpPr>
          <p:cNvPr id="3" name="Content Placeholder 2"/>
          <p:cNvSpPr>
            <a:spLocks noGrp="1"/>
          </p:cNvSpPr>
          <p:nvPr>
            <p:ph sz="quarter" idx="1"/>
          </p:nvPr>
        </p:nvSpPr>
        <p:spPr>
          <a:xfrm>
            <a:off x="244929" y="1527047"/>
            <a:ext cx="11674927" cy="4792109"/>
          </a:xfrm>
        </p:spPr>
        <p:txBody>
          <a:bodyPr>
            <a:normAutofit fontScale="92500" lnSpcReduction="10000"/>
          </a:bodyPr>
          <a:lstStyle/>
          <a:p>
            <a:r>
              <a:rPr lang="en-US" dirty="0" smtClean="0"/>
              <a:t>An equity swap is a contract providing for the delivery of cash flows associated with shares of equity (or an equity index) in exchange for the cash flows associated with another asset (such as a debt or index instrument</a:t>
            </a:r>
            <a:r>
              <a:rPr lang="en-US" dirty="0" smtClean="0"/>
              <a:t>).</a:t>
            </a:r>
          </a:p>
          <a:p>
            <a:r>
              <a:rPr lang="en-US" dirty="0" smtClean="0"/>
              <a:t>An </a:t>
            </a:r>
            <a:r>
              <a:rPr lang="en-US" dirty="0" smtClean="0"/>
              <a:t>investor wishing to </a:t>
            </a:r>
            <a:r>
              <a:rPr lang="en-US" dirty="0" smtClean="0"/>
              <a:t>mitigate equity risk can, </a:t>
            </a:r>
            <a:r>
              <a:rPr lang="en-US" dirty="0" smtClean="0"/>
              <a:t>without selling and exposing himself to capital gains tax liability, </a:t>
            </a:r>
            <a:r>
              <a:rPr lang="en-US" dirty="0" smtClean="0"/>
              <a:t>agree </a:t>
            </a:r>
            <a:r>
              <a:rPr lang="en-US" dirty="0" smtClean="0"/>
              <a:t>to deliver to another investor the cash flows (dividends and capital gains for a specified period) associated with his shares. </a:t>
            </a:r>
            <a:endParaRPr lang="en-US" dirty="0" smtClean="0"/>
          </a:p>
          <a:p>
            <a:r>
              <a:rPr lang="en-US" dirty="0" smtClean="0"/>
              <a:t>The </a:t>
            </a:r>
            <a:r>
              <a:rPr lang="en-US" dirty="0" smtClean="0"/>
              <a:t>second investor, in turn, agrees to deliver cash flows associated with a treasury bond to the stock investor. </a:t>
            </a:r>
            <a:endParaRPr lang="en-US" dirty="0" smtClean="0"/>
          </a:p>
          <a:p>
            <a:r>
              <a:rPr lang="en-US" dirty="0" smtClean="0"/>
              <a:t>Equity </a:t>
            </a:r>
            <a:r>
              <a:rPr lang="en-US" dirty="0" smtClean="0"/>
              <a:t>swaps are used to exploit apparent </a:t>
            </a:r>
            <a:r>
              <a:rPr lang="en-US" dirty="0" smtClean="0"/>
              <a:t>mispricing </a:t>
            </a:r>
            <a:r>
              <a:rPr lang="en-US" dirty="0" smtClean="0"/>
              <a:t>in equity markets, to manage risks associated with domestic or foreign equity investment, to circumvent dividend withholding tax requirements in foreign countries and to speculate in foreign equity markets when direct ownership is not permitted.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Total Return Swaps</a:t>
            </a:r>
            <a:endParaRPr lang="en-US" sz="4400" b="1" dirty="0"/>
          </a:p>
        </p:txBody>
      </p:sp>
      <p:sp>
        <p:nvSpPr>
          <p:cNvPr id="3" name="Content Placeholder 2"/>
          <p:cNvSpPr>
            <a:spLocks noGrp="1"/>
          </p:cNvSpPr>
          <p:nvPr>
            <p:ph sz="quarter" idx="1"/>
          </p:nvPr>
        </p:nvSpPr>
        <p:spPr/>
        <p:txBody>
          <a:bodyPr/>
          <a:lstStyle/>
          <a:p>
            <a:r>
              <a:rPr lang="en-US" dirty="0" smtClean="0"/>
              <a:t>Total return swaps normally provide for one party to swap cash flows associated with a particular </a:t>
            </a:r>
            <a:r>
              <a:rPr lang="en-US" dirty="0" smtClean="0"/>
              <a:t>basket of </a:t>
            </a:r>
            <a:r>
              <a:rPr lang="en-US" dirty="0" smtClean="0"/>
              <a:t>securities for cash flows associated with an interest rate instrument. </a:t>
            </a:r>
            <a:endParaRPr lang="en-US" dirty="0" smtClean="0"/>
          </a:p>
          <a:p>
            <a:r>
              <a:rPr lang="en-US" dirty="0" smtClean="0"/>
              <a:t>For </a:t>
            </a:r>
            <a:r>
              <a:rPr lang="en-US" dirty="0" smtClean="0"/>
              <a:t>example, a swap </a:t>
            </a:r>
            <a:r>
              <a:rPr lang="en-US" dirty="0" smtClean="0"/>
              <a:t>can provide </a:t>
            </a:r>
            <a:r>
              <a:rPr lang="en-US" dirty="0" smtClean="0"/>
              <a:t>for the exchange of profits or losses on a stock market index for cash flows realized from </a:t>
            </a:r>
            <a:r>
              <a:rPr lang="en-US" dirty="0" smtClean="0"/>
              <a:t>a treasury </a:t>
            </a:r>
            <a:r>
              <a:rPr lang="en-US" dirty="0" smtClean="0"/>
              <a:t>instrument</a:t>
            </a:r>
            <a:r>
              <a:rPr lang="en-US" dirty="0" smtClean="0"/>
              <a:t>.</a:t>
            </a:r>
          </a:p>
          <a:p>
            <a:r>
              <a:rPr lang="en-US" dirty="0" smtClean="0"/>
              <a:t>Sometimes</a:t>
            </a:r>
            <a:r>
              <a:rPr lang="en-US" dirty="0" smtClean="0"/>
              <a:t>, funds will substitute options, forward, futures, and reverse </a:t>
            </a:r>
            <a:r>
              <a:rPr lang="en-US" dirty="0" smtClean="0"/>
              <a:t>repo agreements </a:t>
            </a:r>
            <a:r>
              <a:rPr lang="en-US" dirty="0" smtClean="0"/>
              <a:t>for swap contracts to create leverage.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ISDA</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195943" y="1355271"/>
            <a:ext cx="11756571" cy="5061857"/>
          </a:xfrm>
        </p:spPr>
        <p:txBody>
          <a:bodyPr>
            <a:normAutofit fontScale="92500" lnSpcReduction="20000"/>
          </a:bodyPr>
          <a:lstStyle/>
          <a:p>
            <a:r>
              <a:rPr lang="en-US" sz="3200" dirty="0" smtClean="0">
                <a:latin typeface="Times New Roman" pitchFamily="18" charset="0"/>
                <a:cs typeface="Times New Roman" pitchFamily="18" charset="0"/>
              </a:rPr>
              <a:t>The Maloney Act of 1938 and formation of NASD led towards some degree of privatization of regulation of securities markets.</a:t>
            </a:r>
          </a:p>
          <a:p>
            <a:r>
              <a:rPr lang="en-US" sz="3200" dirty="0" smtClean="0">
                <a:latin typeface="Times New Roman" pitchFamily="18" charset="0"/>
                <a:cs typeface="Times New Roman" pitchFamily="18" charset="0"/>
              </a:rPr>
              <a:t>In </a:t>
            </a:r>
            <a:r>
              <a:rPr lang="en-US" sz="3200" dirty="0" smtClean="0">
                <a:latin typeface="Times New Roman" pitchFamily="18" charset="0"/>
                <a:cs typeface="Times New Roman" pitchFamily="18" charset="0"/>
              </a:rPr>
              <a:t>1987 the International Swaps and Derivatives Association (ISDA), which sets standards for derivative contracts, prepared the then 14-page ISDA Master Agreement that has regulated the huge swaps markets</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Advantages </a:t>
            </a:r>
            <a:r>
              <a:rPr lang="en-US" sz="3200" dirty="0" smtClean="0">
                <a:latin typeface="Times New Roman" pitchFamily="18" charset="0"/>
                <a:cs typeface="Times New Roman" pitchFamily="18" charset="0"/>
              </a:rPr>
              <a:t>to maintaining private regulatory bodies </a:t>
            </a:r>
            <a:r>
              <a:rPr lang="en-US" sz="3200" dirty="0" smtClean="0">
                <a:latin typeface="Times New Roman" pitchFamily="18" charset="0"/>
                <a:cs typeface="Times New Roman" pitchFamily="18" charset="0"/>
              </a:rPr>
              <a:t>might include:</a:t>
            </a:r>
            <a:endParaRPr lang="en-US" sz="3200" dirty="0" smtClean="0">
              <a:latin typeface="Times New Roman" pitchFamily="18" charset="0"/>
              <a:cs typeface="Times New Roman" pitchFamily="18" charset="0"/>
            </a:endParaRPr>
          </a:p>
          <a:p>
            <a:pPr lvl="1"/>
            <a:r>
              <a:rPr lang="en-US" sz="2800" dirty="0" smtClean="0">
                <a:latin typeface="Times New Roman" pitchFamily="18" charset="0"/>
                <a:cs typeface="Times New Roman" pitchFamily="18" charset="0"/>
              </a:rPr>
              <a:t>• Market participants have the most intimate knowledge of the markets to be regulated.</a:t>
            </a:r>
          </a:p>
          <a:p>
            <a:pPr lvl="1"/>
            <a:r>
              <a:rPr lang="en-US" sz="2800" dirty="0" smtClean="0">
                <a:latin typeface="Times New Roman" pitchFamily="18" charset="0"/>
                <a:cs typeface="Times New Roman" pitchFamily="18" charset="0"/>
              </a:rPr>
              <a:t>• The regulatory foci on developing best practices and effective monitoring and enforcement policies are based on economic and reputational self-interest.</a:t>
            </a:r>
          </a:p>
          <a:p>
            <a:pPr lvl="1"/>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Government </a:t>
            </a:r>
            <a:r>
              <a:rPr lang="en-US" sz="2800" dirty="0" smtClean="0">
                <a:latin typeface="Times New Roman" pitchFamily="18" charset="0"/>
                <a:cs typeface="Times New Roman" pitchFamily="18" charset="0"/>
              </a:rPr>
              <a:t>regulatory costs are reduced as they are passed on to the regulated market.</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Structured Finance and Derivative Instruments</a:t>
            </a:r>
            <a:endParaRPr lang="en-US" b="1" dirty="0"/>
          </a:p>
        </p:txBody>
      </p:sp>
      <p:sp>
        <p:nvSpPr>
          <p:cNvPr id="3" name="Content Placeholder 2"/>
          <p:cNvSpPr>
            <a:spLocks noGrp="1"/>
          </p:cNvSpPr>
          <p:nvPr>
            <p:ph sz="quarter" idx="1"/>
          </p:nvPr>
        </p:nvSpPr>
        <p:spPr/>
        <p:txBody>
          <a:bodyPr>
            <a:noAutofit/>
          </a:bodyPr>
          <a:lstStyle/>
          <a:p>
            <a:r>
              <a:rPr lang="en-US" sz="3200" dirty="0" smtClean="0"/>
              <a:t>Structured finance activities involve the pooling of debts and subsequent issuance of a prioritized and collateralized structures of claims known as tranches against these pools. </a:t>
            </a:r>
          </a:p>
          <a:p>
            <a:r>
              <a:rPr lang="en-US" sz="3200" dirty="0" smtClean="0"/>
              <a:t>Repackaging and pooling of these original instruments allows redistribution of risks. </a:t>
            </a:r>
          </a:p>
          <a:p>
            <a:r>
              <a:rPr lang="en-US" sz="3200" dirty="0" smtClean="0"/>
              <a:t>During the late 1990s and early part of this century, use of structured lending increased dramatically, bolstered by favorable ratings by credit agencies, leading to overvaluation and a subsequent bubble and crash.</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639762"/>
          </a:xfrm>
        </p:spPr>
        <p:txBody>
          <a:bodyPr>
            <a:normAutofit/>
          </a:bodyPr>
          <a:lstStyle/>
          <a:p>
            <a:r>
              <a:rPr lang="en-US" b="1" dirty="0" smtClean="0">
                <a:latin typeface="Times New Roman" pitchFamily="18" charset="0"/>
                <a:cs typeface="Times New Roman" pitchFamily="18" charset="0"/>
              </a:rPr>
              <a:t>FNMA and Mortgage-Backed Securities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508000" y="1371600"/>
            <a:ext cx="11176000" cy="5105400"/>
          </a:xfrm>
        </p:spPr>
        <p:txBody>
          <a:bodyPr>
            <a:normAutofit/>
          </a:bodyPr>
          <a:lstStyle/>
          <a:p>
            <a:r>
              <a:rPr lang="en-US" dirty="0" smtClean="0">
                <a:latin typeface="Times New Roman" pitchFamily="18" charset="0"/>
                <a:cs typeface="Times New Roman" pitchFamily="18" charset="0"/>
              </a:rPr>
              <a:t>FNMA facilitates capital acquisition in the mortgage industry through the creation of </a:t>
            </a:r>
            <a:r>
              <a:rPr lang="en-US" i="1" dirty="0" smtClean="0">
                <a:latin typeface="Times New Roman" pitchFamily="18" charset="0"/>
                <a:cs typeface="Times New Roman" pitchFamily="18" charset="0"/>
              </a:rPr>
              <a:t>mortgage-backed securities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These portfolios of mortgage-backed securities are also called </a:t>
            </a:r>
            <a:r>
              <a:rPr lang="en-US" i="1" dirty="0" smtClean="0">
                <a:latin typeface="Times New Roman" pitchFamily="18" charset="0"/>
                <a:cs typeface="Times New Roman" pitchFamily="18" charset="0"/>
              </a:rPr>
              <a:t>pass- through securities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FNMA can obtain money directly from the U.S. Treasury should it need to do so.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Securitized Instruments</a:t>
            </a:r>
            <a:endParaRPr lang="en-US" b="1" dirty="0"/>
          </a:p>
        </p:txBody>
      </p:sp>
      <p:sp>
        <p:nvSpPr>
          <p:cNvPr id="3" name="Content Placeholder 2"/>
          <p:cNvSpPr>
            <a:spLocks noGrp="1"/>
          </p:cNvSpPr>
          <p:nvPr>
            <p:ph idx="1"/>
          </p:nvPr>
        </p:nvSpPr>
        <p:spPr/>
        <p:txBody>
          <a:bodyPr>
            <a:normAutofit fontScale="92500"/>
          </a:bodyPr>
          <a:lstStyle/>
          <a:p>
            <a:r>
              <a:rPr lang="en-US" i="1" dirty="0" smtClean="0"/>
              <a:t>Securitized instruments</a:t>
            </a:r>
            <a:r>
              <a:rPr lang="en-US" dirty="0" smtClean="0"/>
              <a:t> or </a:t>
            </a:r>
            <a:r>
              <a:rPr lang="en-US" i="1" dirty="0" smtClean="0"/>
              <a:t>asset backed securities</a:t>
            </a:r>
            <a:r>
              <a:rPr lang="en-US" dirty="0" smtClean="0"/>
              <a:t> (ABS) are created from pools of debt instruments, restructured to be marketed as securities. </a:t>
            </a:r>
          </a:p>
          <a:p>
            <a:r>
              <a:rPr lang="en-US" dirty="0" smtClean="0"/>
              <a:t>A </a:t>
            </a:r>
            <a:r>
              <a:rPr lang="en-US" i="1" dirty="0" smtClean="0"/>
              <a:t>mortgage-backed security</a:t>
            </a:r>
            <a:r>
              <a:rPr lang="en-US" dirty="0" smtClean="0"/>
              <a:t> is a securitized instrument whose payoffs draw from instruments that are backed by a pool of mortgages.</a:t>
            </a:r>
          </a:p>
          <a:p>
            <a:r>
              <a:rPr lang="en-US" dirty="0" smtClean="0"/>
              <a:t>Asset-backed securities (ABS) trade on:</a:t>
            </a:r>
          </a:p>
          <a:p>
            <a:pPr lvl="1"/>
            <a:r>
              <a:rPr lang="en-US" dirty="0" smtClean="0"/>
              <a:t>student loans</a:t>
            </a:r>
          </a:p>
          <a:p>
            <a:pPr lvl="1"/>
            <a:r>
              <a:rPr lang="en-US" dirty="0" smtClean="0"/>
              <a:t>auto loans</a:t>
            </a:r>
          </a:p>
          <a:p>
            <a:pPr lvl="1"/>
            <a:r>
              <a:rPr lang="en-US" dirty="0" smtClean="0"/>
              <a:t>credit card receivables</a:t>
            </a:r>
          </a:p>
          <a:p>
            <a:pPr lvl="1"/>
            <a:r>
              <a:rPr lang="en-US" dirty="0" smtClean="0"/>
              <a:t>trade receivables</a:t>
            </a:r>
          </a:p>
          <a:p>
            <a:pPr lvl="1"/>
            <a:r>
              <a:rPr lang="en-US" dirty="0" smtClean="0"/>
              <a:t>aircraft and equipment leases</a:t>
            </a:r>
          </a:p>
          <a:p>
            <a:pPr lvl="1"/>
            <a:r>
              <a:rPr lang="en-US" dirty="0" smtClean="0"/>
              <a:t>home equity loans.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Pass-through Instruments</a:t>
            </a:r>
            <a:endParaRPr lang="en-US" b="1" dirty="0"/>
          </a:p>
        </p:txBody>
      </p:sp>
      <p:sp>
        <p:nvSpPr>
          <p:cNvPr id="3" name="Content Placeholder 2"/>
          <p:cNvSpPr>
            <a:spLocks noGrp="1"/>
          </p:cNvSpPr>
          <p:nvPr>
            <p:ph idx="1"/>
          </p:nvPr>
        </p:nvSpPr>
        <p:spPr/>
        <p:txBody>
          <a:bodyPr>
            <a:normAutofit/>
          </a:bodyPr>
          <a:lstStyle/>
          <a:p>
            <a:r>
              <a:rPr lang="en-US" dirty="0" smtClean="0"/>
              <a:t>A </a:t>
            </a:r>
            <a:r>
              <a:rPr lang="en-US" i="1" dirty="0" smtClean="0"/>
              <a:t>pass-through instrument</a:t>
            </a:r>
            <a:r>
              <a:rPr lang="en-US" dirty="0" smtClean="0"/>
              <a:t> is said to “pass through” mortgage payments to secondary market investors.</a:t>
            </a:r>
          </a:p>
          <a:p>
            <a:r>
              <a:rPr lang="en-US" dirty="0" smtClean="0"/>
              <a:t>Mortgage pools are packaged by the </a:t>
            </a:r>
            <a:r>
              <a:rPr lang="en-US" i="1" dirty="0" smtClean="0"/>
              <a:t>sponsor</a:t>
            </a:r>
            <a:r>
              <a:rPr lang="en-US" dirty="0" smtClean="0"/>
              <a:t> into bankruptcy-remote entities called </a:t>
            </a:r>
            <a:r>
              <a:rPr lang="en-US" i="1" dirty="0" smtClean="0"/>
              <a:t>special purpose vehicles</a:t>
            </a:r>
            <a:r>
              <a:rPr lang="en-US" dirty="0" smtClean="0"/>
              <a:t> (SPVs)</a:t>
            </a:r>
          </a:p>
          <a:p>
            <a:r>
              <a:rPr lang="en-US" dirty="0" smtClean="0"/>
              <a:t>The sponsor arranges for servicing of the pass-through securities</a:t>
            </a:r>
          </a:p>
          <a:p>
            <a:r>
              <a:rPr lang="en-US" dirty="0" smtClean="0"/>
              <a:t>the </a:t>
            </a:r>
            <a:r>
              <a:rPr lang="en-US" i="1" dirty="0" smtClean="0"/>
              <a:t>mortgage servicer </a:t>
            </a:r>
            <a:r>
              <a:rPr lang="en-US" dirty="0" smtClean="0"/>
              <a:t>collects payments from the pool and passes them through to the owners of the pass-through securities.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4351</TotalTime>
  <Words>1735</Words>
  <Application>Microsoft Office PowerPoint</Application>
  <PresentationFormat>Custom</PresentationFormat>
  <Paragraphs>120</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Civic</vt:lpstr>
      <vt:lpstr>Document</vt:lpstr>
      <vt:lpstr>Chapter 13</vt:lpstr>
      <vt:lpstr>A.  Swap Contracts</vt:lpstr>
      <vt:lpstr>Equity Swap</vt:lpstr>
      <vt:lpstr>Total Return Swaps</vt:lpstr>
      <vt:lpstr>ISDA</vt:lpstr>
      <vt:lpstr>B. Structured Finance and Derivative Instruments</vt:lpstr>
      <vt:lpstr>FNMA and Mortgage-Backed Securities</vt:lpstr>
      <vt:lpstr>Securitized Instruments</vt:lpstr>
      <vt:lpstr>Pass-through Instruments</vt:lpstr>
      <vt:lpstr>Collateralized Debt Obligations</vt:lpstr>
      <vt:lpstr>Credit Derivatives</vt:lpstr>
      <vt:lpstr>Interest Rate Derivatives</vt:lpstr>
      <vt:lpstr>Caps</vt:lpstr>
      <vt:lpstr>First Year Cost of Floating Rate and Capped Rate Loans</vt:lpstr>
      <vt:lpstr>Floors</vt:lpstr>
      <vt:lpstr>First Year Revenue from Floating Rate Loan and Loan with a Rate Floor</vt:lpstr>
      <vt:lpstr>Collars</vt:lpstr>
      <vt:lpstr>First Year Cost of Floating Rate and Collared Loans</vt:lpstr>
      <vt:lpstr>The Collar</vt:lpstr>
      <vt:lpstr>C. ADRs</vt:lpstr>
      <vt:lpstr>D. Hybrids</vt:lpstr>
      <vt:lpstr>Warrants</vt:lpstr>
      <vt:lpstr>E. Index Contracts</vt:lpstr>
      <vt:lpstr>F. VIX Contracts</vt:lpstr>
      <vt:lpstr>The CBOE Volatility Index</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Continuous Time and State Models</dc:title>
  <dc:creator>Eric Yan</dc:creator>
  <cp:lastModifiedBy>John</cp:lastModifiedBy>
  <cp:revision>130</cp:revision>
  <cp:lastPrinted>2015-02-07T05:23:58Z</cp:lastPrinted>
  <dcterms:created xsi:type="dcterms:W3CDTF">2015-02-04T00:52:50Z</dcterms:created>
  <dcterms:modified xsi:type="dcterms:W3CDTF">2020-12-28T22:57:44Z</dcterms:modified>
</cp:coreProperties>
</file>