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3"/>
  </p:handoutMasterIdLst>
  <p:sldIdLst>
    <p:sldId id="257" r:id="rId2"/>
    <p:sldId id="256" r:id="rId3"/>
    <p:sldId id="324" r:id="rId4"/>
    <p:sldId id="296" r:id="rId5"/>
    <p:sldId id="297" r:id="rId6"/>
    <p:sldId id="336" r:id="rId7"/>
    <p:sldId id="325" r:id="rId8"/>
    <p:sldId id="358" r:id="rId9"/>
    <p:sldId id="300" r:id="rId10"/>
    <p:sldId id="298" r:id="rId11"/>
    <p:sldId id="337" r:id="rId12"/>
    <p:sldId id="338" r:id="rId13"/>
    <p:sldId id="326" r:id="rId14"/>
    <p:sldId id="299" r:id="rId15"/>
    <p:sldId id="339" r:id="rId16"/>
    <p:sldId id="340" r:id="rId17"/>
    <p:sldId id="327" r:id="rId18"/>
    <p:sldId id="359" r:id="rId19"/>
    <p:sldId id="301" r:id="rId20"/>
    <p:sldId id="341" r:id="rId21"/>
    <p:sldId id="302" r:id="rId22"/>
    <p:sldId id="328" r:id="rId23"/>
    <p:sldId id="397" r:id="rId24"/>
    <p:sldId id="360" r:id="rId25"/>
    <p:sldId id="303" r:id="rId26"/>
    <p:sldId id="316" r:id="rId27"/>
    <p:sldId id="362" r:id="rId28"/>
    <p:sldId id="357" r:id="rId29"/>
    <p:sldId id="318" r:id="rId30"/>
    <p:sldId id="317" r:id="rId31"/>
    <p:sldId id="398" r:id="rId32"/>
    <p:sldId id="319" r:id="rId33"/>
    <p:sldId id="363" r:id="rId34"/>
    <p:sldId id="334" r:id="rId35"/>
    <p:sldId id="320" r:id="rId36"/>
    <p:sldId id="347" r:id="rId37"/>
    <p:sldId id="348" r:id="rId38"/>
    <p:sldId id="350" r:id="rId39"/>
    <p:sldId id="364" r:id="rId40"/>
    <p:sldId id="365" r:id="rId41"/>
    <p:sldId id="349" r:id="rId42"/>
    <p:sldId id="367" r:id="rId43"/>
    <p:sldId id="368" r:id="rId44"/>
    <p:sldId id="369" r:id="rId45"/>
    <p:sldId id="370" r:id="rId46"/>
    <p:sldId id="371" r:id="rId47"/>
    <p:sldId id="372" r:id="rId48"/>
    <p:sldId id="373" r:id="rId49"/>
    <p:sldId id="374" r:id="rId50"/>
    <p:sldId id="351" r:id="rId51"/>
    <p:sldId id="375" r:id="rId52"/>
    <p:sldId id="376" r:id="rId53"/>
    <p:sldId id="377" r:id="rId54"/>
    <p:sldId id="304" r:id="rId55"/>
    <p:sldId id="305" r:id="rId56"/>
    <p:sldId id="306" r:id="rId57"/>
    <p:sldId id="352" r:id="rId58"/>
    <p:sldId id="307" r:id="rId59"/>
    <p:sldId id="323" r:id="rId60"/>
    <p:sldId id="329" r:id="rId61"/>
    <p:sldId id="331" r:id="rId62"/>
    <p:sldId id="330" r:id="rId63"/>
    <p:sldId id="332" r:id="rId64"/>
    <p:sldId id="333" r:id="rId65"/>
    <p:sldId id="378" r:id="rId66"/>
    <p:sldId id="379" r:id="rId67"/>
    <p:sldId id="353" r:id="rId68"/>
    <p:sldId id="335" r:id="rId69"/>
    <p:sldId id="380" r:id="rId70"/>
    <p:sldId id="308" r:id="rId71"/>
    <p:sldId id="381" r:id="rId72"/>
    <p:sldId id="309" r:id="rId73"/>
    <p:sldId id="322" r:id="rId74"/>
    <p:sldId id="382" r:id="rId75"/>
    <p:sldId id="310" r:id="rId76"/>
    <p:sldId id="311" r:id="rId77"/>
    <p:sldId id="312" r:id="rId78"/>
    <p:sldId id="383" r:id="rId79"/>
    <p:sldId id="354" r:id="rId80"/>
    <p:sldId id="384" r:id="rId81"/>
    <p:sldId id="385" r:id="rId82"/>
    <p:sldId id="355" r:id="rId83"/>
    <p:sldId id="314" r:id="rId84"/>
    <p:sldId id="386" r:id="rId85"/>
    <p:sldId id="387" r:id="rId86"/>
    <p:sldId id="315" r:id="rId87"/>
    <p:sldId id="313" r:id="rId88"/>
    <p:sldId id="388" r:id="rId89"/>
    <p:sldId id="389" r:id="rId90"/>
    <p:sldId id="342" r:id="rId91"/>
    <p:sldId id="343" r:id="rId92"/>
    <p:sldId id="344" r:id="rId93"/>
    <p:sldId id="345" r:id="rId94"/>
    <p:sldId id="346" r:id="rId95"/>
    <p:sldId id="390" r:id="rId96"/>
    <p:sldId id="391" r:id="rId97"/>
    <p:sldId id="392" r:id="rId98"/>
    <p:sldId id="393" r:id="rId99"/>
    <p:sldId id="394" r:id="rId100"/>
    <p:sldId id="395" r:id="rId101"/>
    <p:sldId id="396" r:id="rId10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2306A1D-EE1D-4E9A-BE3A-E3CC28118007}" type="datetimeFigureOut">
              <a:rPr lang="en-US" smtClean="0"/>
              <a:pPr/>
              <a:t>5/14/2022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13A3DA4-AE4A-4C90-835F-C99E1FF362E5}" type="slidenum">
              <a:rPr lang="en-US" smtClean="0"/>
              <a:pPr/>
              <a:t>‹#›</a:t>
            </a:fld>
            <a:endParaRPr lang="en-US"/>
          </a:p>
        </p:txBody>
      </p:sp>
    </p:spTree>
    <p:extLst>
      <p:ext uri="{BB962C8B-B14F-4D97-AF65-F5344CB8AC3E}">
        <p14:creationId xmlns:p14="http://schemas.microsoft.com/office/powerpoint/2010/main" val="78815361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21BFFC-B872-49CA-A934-D8114660CD82}" type="datetimeFigureOut">
              <a:rPr lang="en-US" smtClean="0"/>
              <a:pPr/>
              <a:t>5/14/2022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5/14/2022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5/14/2022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5/14/2022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5/14/2022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21BFFC-B872-49CA-A934-D8114660CD82}" type="datetimeFigureOut">
              <a:rPr lang="en-US" smtClean="0"/>
              <a:pPr/>
              <a:t>5/14/2022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21BFFC-B872-49CA-A934-D8114660CD82}" type="datetimeFigureOut">
              <a:rPr lang="en-US" smtClean="0"/>
              <a:pPr/>
              <a:t>5/14/2022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21BFFC-B872-49CA-A934-D8114660CD82}" type="datetimeFigureOut">
              <a:rPr lang="en-US" smtClean="0"/>
              <a:pPr/>
              <a:t>5/14/2022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5/14/2022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5/14/2022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5/14/2022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5/14/2022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Word_Document1.docx"/><Relationship Id="rId4" Type="http://schemas.openxmlformats.org/officeDocument/2006/relationships/image" Target="../media/image1.emf"/></Relationships>
</file>

<file path=ppt/slides/_rels/slide99.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package" Target="../embeddings/Microsoft_Word_Document3.docx"/><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2133600"/>
          </a:xfrm>
        </p:spPr>
        <p:txBody>
          <a:bodyPr>
            <a:normAutofit fontScale="90000"/>
          </a:bodyPr>
          <a:lstStyle/>
          <a:p>
            <a:r>
              <a:rPr lang="en-US" b="1" dirty="0">
                <a:latin typeface="Times New Roman" pitchFamily="18" charset="0"/>
                <a:cs typeface="Times New Roman" pitchFamily="18" charset="0"/>
              </a:rPr>
              <a:t>III.  FINANCIAL INSTITUTIONS, REGULATION OF SECURITIES MARKETS AND ADVERSE SELECTION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rmAutofit fontScale="90000"/>
          </a:bodyPr>
          <a:lstStyle/>
          <a:p>
            <a:r>
              <a:rPr lang="en-US" sz="3100" b="1" dirty="0">
                <a:latin typeface="Times New Roman" pitchFamily="18" charset="0"/>
                <a:cs typeface="Times New Roman" pitchFamily="18" charset="0"/>
              </a:rPr>
              <a:t>Managed Investment Company Fees</a:t>
            </a:r>
            <a:endParaRPr lang="en-US" dirty="0"/>
          </a:p>
        </p:txBody>
      </p:sp>
      <p:sp>
        <p:nvSpPr>
          <p:cNvPr id="3" name="Content Placeholder 2"/>
          <p:cNvSpPr>
            <a:spLocks noGrp="1"/>
          </p:cNvSpPr>
          <p:nvPr>
            <p:ph idx="1"/>
          </p:nvPr>
        </p:nvSpPr>
        <p:spPr>
          <a:xfrm>
            <a:off x="228600" y="1143000"/>
            <a:ext cx="8610600" cy="5029200"/>
          </a:xfrm>
        </p:spPr>
        <p:txBody>
          <a:bodyPr>
            <a:normAutofit fontScale="85000" lnSpcReduction="10000"/>
          </a:bodyPr>
          <a:lstStyle/>
          <a:p>
            <a:r>
              <a:rPr lang="en-US" dirty="0">
                <a:latin typeface="Times New Roman" pitchFamily="18" charset="0"/>
                <a:cs typeface="Times New Roman" pitchFamily="18" charset="0"/>
              </a:rPr>
              <a:t>Mutual funds that accept investments directly from investors without a sales charge are called </a:t>
            </a:r>
            <a:r>
              <a:rPr lang="en-US" i="1" dirty="0">
                <a:latin typeface="Times New Roman" pitchFamily="18" charset="0"/>
                <a:cs typeface="Times New Roman" pitchFamily="18" charset="0"/>
              </a:rPr>
              <a:t>no-load</a:t>
            </a:r>
            <a:r>
              <a:rPr lang="en-US" dirty="0">
                <a:latin typeface="Times New Roman" pitchFamily="18" charset="0"/>
                <a:cs typeface="Times New Roman" pitchFamily="18" charset="0"/>
              </a:rPr>
              <a:t> funds; investors buy and sell funds at </a:t>
            </a:r>
            <a:r>
              <a:rPr lang="en-US" i="1" dirty="0">
                <a:latin typeface="Times New Roman" pitchFamily="18" charset="0"/>
                <a:cs typeface="Times New Roman" pitchFamily="18" charset="0"/>
              </a:rPr>
              <a:t>net asset value</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Institutions that charge a sales fee are called </a:t>
            </a:r>
            <a:r>
              <a:rPr lang="en-US" i="1" dirty="0">
                <a:latin typeface="Times New Roman" pitchFamily="18" charset="0"/>
                <a:cs typeface="Times New Roman" pitchFamily="18" charset="0"/>
              </a:rPr>
              <a:t>load</a:t>
            </a:r>
            <a:r>
              <a:rPr lang="en-US" dirty="0">
                <a:latin typeface="Times New Roman" pitchFamily="18" charset="0"/>
                <a:cs typeface="Times New Roman" pitchFamily="18" charset="0"/>
              </a:rPr>
              <a:t> funds. </a:t>
            </a:r>
          </a:p>
          <a:p>
            <a:pPr lvl="1"/>
            <a:r>
              <a:rPr lang="en-US" dirty="0">
                <a:latin typeface="Times New Roman" pitchFamily="18" charset="0"/>
                <a:cs typeface="Times New Roman" pitchFamily="18" charset="0"/>
              </a:rPr>
              <a:t>The loads may be imposed when investors buy into a fund (</a:t>
            </a:r>
            <a:r>
              <a:rPr lang="en-US" i="1" dirty="0">
                <a:latin typeface="Times New Roman" pitchFamily="18" charset="0"/>
                <a:cs typeface="Times New Roman" pitchFamily="18" charset="0"/>
              </a:rPr>
              <a:t>front-end load</a:t>
            </a:r>
            <a:r>
              <a:rPr lang="en-US" dirty="0">
                <a:latin typeface="Times New Roman" pitchFamily="18" charset="0"/>
                <a:cs typeface="Times New Roman" pitchFamily="18" charset="0"/>
              </a:rPr>
              <a:t>), sell out of a fund (</a:t>
            </a:r>
            <a:r>
              <a:rPr lang="en-US" i="1" dirty="0">
                <a:latin typeface="Times New Roman" pitchFamily="18" charset="0"/>
                <a:cs typeface="Times New Roman" pitchFamily="18" charset="0"/>
              </a:rPr>
              <a:t>back-end load</a:t>
            </a:r>
            <a:r>
              <a:rPr lang="en-US" dirty="0">
                <a:latin typeface="Times New Roman" pitchFamily="18" charset="0"/>
                <a:cs typeface="Times New Roman" pitchFamily="18" charset="0"/>
              </a:rPr>
              <a:t> or redemption fee) or a combination of both. </a:t>
            </a:r>
          </a:p>
          <a:p>
            <a:pPr lvl="1"/>
            <a:r>
              <a:rPr lang="en-US" dirty="0">
                <a:latin typeface="Times New Roman" pitchFamily="18" charset="0"/>
                <a:cs typeface="Times New Roman" pitchFamily="18" charset="0"/>
              </a:rPr>
              <a:t>An investor should be aware that fund performance computations are frequently overstated because returns are usually calculated only on the investment net of fees. </a:t>
            </a:r>
          </a:p>
          <a:p>
            <a:pPr lvl="1"/>
            <a:r>
              <a:rPr lang="en-US" dirty="0">
                <a:latin typeface="Times New Roman" pitchFamily="18" charset="0"/>
                <a:cs typeface="Times New Roman" pitchFamily="18" charset="0"/>
              </a:rPr>
              <a:t>In addition, load charge percentages are generally understated in that the loads are determined as a fraction of the amount invested in the fund in addition to any loads charged.</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a:latin typeface="Times New Roman" pitchFamily="18" charset="0"/>
                <a:cs typeface="Times New Roman" pitchFamily="18" charset="0"/>
              </a:rPr>
              <a:t>5.2. Information and Trading</a:t>
            </a:r>
          </a:p>
        </p:txBody>
      </p:sp>
      <p:sp>
        <p:nvSpPr>
          <p:cNvPr id="3" name="Content Placeholder 2"/>
          <p:cNvSpPr>
            <a:spLocks noGrp="1"/>
          </p:cNvSpPr>
          <p:nvPr>
            <p:ph idx="1"/>
          </p:nvPr>
        </p:nvSpPr>
        <p:spPr>
          <a:xfrm>
            <a:off x="457200" y="1295400"/>
            <a:ext cx="8229600" cy="4830763"/>
          </a:xfrm>
        </p:spPr>
        <p:txBody>
          <a:bodyPr>
            <a:normAutofit fontScale="55000" lnSpcReduction="20000"/>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economics of information</a:t>
            </a:r>
            <a:r>
              <a:rPr lang="en-US" dirty="0">
                <a:latin typeface="Times New Roman" pitchFamily="18" charset="0"/>
                <a:cs typeface="Times New Roman" pitchFamily="18" charset="0"/>
              </a:rPr>
              <a:t> is concerned with how information along with the quality and value of this information affect an economy and economic decisions. </a:t>
            </a:r>
          </a:p>
          <a:p>
            <a:r>
              <a:rPr lang="en-US" dirty="0">
                <a:latin typeface="Times New Roman" pitchFamily="18" charset="0"/>
                <a:cs typeface="Times New Roman" pitchFamily="18" charset="0"/>
              </a:rPr>
              <a:t>Information can be inexpensively created, can be reliable and, when reliable, is valuable. </a:t>
            </a:r>
          </a:p>
          <a:p>
            <a:r>
              <a:rPr lang="en-US" dirty="0">
                <a:latin typeface="Times New Roman" pitchFamily="18" charset="0"/>
                <a:cs typeface="Times New Roman" pitchFamily="18" charset="0"/>
              </a:rPr>
              <a:t>The simplest microeconomics models assume that information is costless and all agents have equal access to relevant information. </a:t>
            </a:r>
          </a:p>
          <a:p>
            <a:r>
              <a:rPr lang="en-US" dirty="0">
                <a:latin typeface="Times New Roman" pitchFamily="18" charset="0"/>
                <a:cs typeface="Times New Roman" pitchFamily="18" charset="0"/>
              </a:rPr>
              <a:t>But, such assumptions do not hold in reality, and costly and asymmetric access to information very much affects how traders interact with each other. </a:t>
            </a:r>
          </a:p>
          <a:p>
            <a:r>
              <a:rPr lang="en-US" dirty="0">
                <a:latin typeface="Times New Roman" pitchFamily="18" charset="0"/>
                <a:cs typeface="Times New Roman" pitchFamily="18" charset="0"/>
              </a:rPr>
              <a:t>Investors and traders look to the trading behavior of other investors and traders for information, which affects the trading behavior of informed investors who seek to limit the information that they reveal.</a:t>
            </a:r>
          </a:p>
          <a:p>
            <a:r>
              <a:rPr lang="en-US" dirty="0">
                <a:latin typeface="Times New Roman" pitchFamily="18" charset="0"/>
                <a:cs typeface="Times New Roman" pitchFamily="18" charset="0"/>
              </a:rPr>
              <a:t>Here, we discuss the market mechanisms causing prices to react to the information content of trades (market impact or slippage), and how traders and dealers can react to this information content to maximize their own profits (or minimize losses). </a:t>
            </a:r>
          </a:p>
          <a:p>
            <a:r>
              <a:rPr lang="en-US" dirty="0">
                <a:latin typeface="Times New Roman" pitchFamily="18" charset="0"/>
                <a:cs typeface="Times New Roman" pitchFamily="18" charset="0"/>
              </a:rPr>
              <a:t>This chapter is concerned primarily with problems that arise when traders and other market participants have inadequate, different (</a:t>
            </a:r>
            <a:r>
              <a:rPr lang="en-US" i="1" dirty="0">
                <a:latin typeface="Times New Roman" pitchFamily="18" charset="0"/>
                <a:cs typeface="Times New Roman" pitchFamily="18" charset="0"/>
              </a:rPr>
              <a:t>asymmetric information availability</a:t>
            </a:r>
            <a:r>
              <a:rPr lang="en-US" dirty="0">
                <a:latin typeface="Times New Roman" pitchFamily="18" charset="0"/>
                <a:cs typeface="Times New Roman" pitchFamily="18" charset="0"/>
              </a:rPr>
              <a:t>) and costly access to information.</a:t>
            </a:r>
          </a:p>
          <a:p>
            <a:endParaRPr lang="en-US" dirty="0">
              <a:latin typeface="Times New Roman" pitchFamily="18" charset="0"/>
              <a:cs typeface="Times New Roman" pitchFamily="18" charset="0"/>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Adverse Selection</a:t>
            </a:r>
          </a:p>
        </p:txBody>
      </p:sp>
      <p:sp>
        <p:nvSpPr>
          <p:cNvPr id="3" name="Content Placeholder 2"/>
          <p:cNvSpPr>
            <a:spLocks noGrp="1"/>
          </p:cNvSpPr>
          <p:nvPr>
            <p:ph idx="1"/>
          </p:nvPr>
        </p:nvSpPr>
        <p:spPr/>
        <p:txBody>
          <a:bodyPr>
            <a:normAutofit fontScale="70000" lnSpcReduction="20000"/>
          </a:bodyPr>
          <a:lstStyle/>
          <a:p>
            <a:r>
              <a:rPr lang="en-US" sz="3400" i="1" dirty="0">
                <a:latin typeface="Times New Roman" pitchFamily="18" charset="0"/>
                <a:cs typeface="Times New Roman" pitchFamily="18" charset="0"/>
              </a:rPr>
              <a:t>Adverse selection </a:t>
            </a:r>
            <a:r>
              <a:rPr lang="en-US" sz="3400" dirty="0">
                <a:latin typeface="Times New Roman" pitchFamily="18" charset="0"/>
                <a:cs typeface="Times New Roman" pitchFamily="18" charset="0"/>
              </a:rPr>
              <a:t>refers to pre-contractual opportunism where one contracting party uses his private information to the other counterparty’s disadvantage. </a:t>
            </a:r>
          </a:p>
          <a:p>
            <a:r>
              <a:rPr lang="en-US" sz="3400" dirty="0">
                <a:latin typeface="Times New Roman" pitchFamily="18" charset="0"/>
                <a:cs typeface="Times New Roman" pitchFamily="18" charset="0"/>
              </a:rPr>
              <a:t>In a financial trading context, adverse selection occurs when one trader with secret or special information uses that information to her advantage at the expense of her counterparty in trade.</a:t>
            </a:r>
          </a:p>
          <a:p>
            <a:r>
              <a:rPr lang="en-US" sz="3400" dirty="0">
                <a:latin typeface="Times New Roman" pitchFamily="18" charset="0"/>
                <a:cs typeface="Times New Roman" pitchFamily="18" charset="0"/>
              </a:rPr>
              <a:t>Trade counterparties realize that they might fall victim to adverse selection, so they carefully monitor trading activity in an effort to discern which trades are likely to reflect special information. </a:t>
            </a:r>
          </a:p>
          <a:p>
            <a:r>
              <a:rPr lang="en-US" sz="3400" dirty="0">
                <a:latin typeface="Times New Roman" pitchFamily="18" charset="0"/>
                <a:cs typeface="Times New Roman" pitchFamily="18" charset="0"/>
              </a:rPr>
              <a:t>For example, large or numerous buy (sell) orders originating from the same trader are likely to be perceived as being motivated by special information, resulting in slippage.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rmAutofit fontScale="90000"/>
          </a:bodyPr>
          <a:lstStyle/>
          <a:p>
            <a:r>
              <a:rPr lang="en-US" sz="3100" b="1" dirty="0">
                <a:latin typeface="Times New Roman" pitchFamily="18" charset="0"/>
                <a:cs typeface="Times New Roman" pitchFamily="18" charset="0"/>
              </a:rPr>
              <a:t>12b-1 and Management Fees</a:t>
            </a:r>
            <a:endParaRPr lang="en-US" dirty="0"/>
          </a:p>
        </p:txBody>
      </p:sp>
      <p:sp>
        <p:nvSpPr>
          <p:cNvPr id="3" name="Content Placeholder 2"/>
          <p:cNvSpPr>
            <a:spLocks noGrp="1"/>
          </p:cNvSpPr>
          <p:nvPr>
            <p:ph idx="1"/>
          </p:nvPr>
        </p:nvSpPr>
        <p:spPr>
          <a:xfrm>
            <a:off x="228600" y="1143000"/>
            <a:ext cx="8610600" cy="5029200"/>
          </a:xfrm>
        </p:spPr>
        <p:txBody>
          <a:bodyPr>
            <a:normAutofit fontScale="85000" lnSpcReduction="20000"/>
          </a:bodyPr>
          <a:lstStyle/>
          <a:p>
            <a:r>
              <a:rPr lang="en-US" dirty="0">
                <a:latin typeface="Times New Roman" pitchFamily="18" charset="0"/>
                <a:cs typeface="Times New Roman" pitchFamily="18" charset="0"/>
              </a:rPr>
              <a:t>A number of funds adopt a 12b-1 plan that enables them to use fund assets to market their shares</a:t>
            </a:r>
          </a:p>
          <a:p>
            <a:r>
              <a:rPr lang="en-US" dirty="0">
                <a:latin typeface="Times New Roman" pitchFamily="18" charset="0"/>
                <a:cs typeface="Times New Roman" pitchFamily="18" charset="0"/>
              </a:rPr>
              <a:t>12b-1 expenses are often included with the sum of administrative expenses when computing annual expense ratios</a:t>
            </a:r>
          </a:p>
          <a:p>
            <a:r>
              <a:rPr lang="en-US" dirty="0">
                <a:latin typeface="Times New Roman" pitchFamily="18" charset="0"/>
                <a:cs typeface="Times New Roman" pitchFamily="18" charset="0"/>
              </a:rPr>
              <a:t>Funds are permitted by the SEC to call themselves no-load funds even if they charge an annual 12b-1 fee, as long as the amount is less than .25% of the invested amount per year.</a:t>
            </a:r>
          </a:p>
          <a:p>
            <a:r>
              <a:rPr lang="en-US" dirty="0">
                <a:latin typeface="Times New Roman" pitchFamily="18" charset="0"/>
                <a:cs typeface="Times New Roman" pitchFamily="18" charset="0"/>
              </a:rPr>
              <a:t>Load and no-load funds normally impose an annual management fee.</a:t>
            </a:r>
          </a:p>
          <a:p>
            <a:r>
              <a:rPr lang="en-US" dirty="0">
                <a:latin typeface="Times New Roman" pitchFamily="18" charset="0"/>
                <a:cs typeface="Times New Roman" pitchFamily="18" charset="0"/>
              </a:rPr>
              <a:t>Management fees cover management compensation and various periodic administrative expenses.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NAV</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Net Asset Value (NAV) is the difference between the fund's total assets and liabilities divided by its number of outstanding shares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Managed Investment Company Structures</a:t>
            </a:r>
            <a:endParaRPr lang="en-US" dirty="0"/>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A managed investment company such as a mutual fund maintains a board of directors to oversee its operations, but normally does not have managers and employees, at least not in significant numbers.</a:t>
            </a:r>
          </a:p>
          <a:p>
            <a:r>
              <a:rPr lang="en-US" dirty="0">
                <a:latin typeface="Times New Roman" pitchFamily="18" charset="0"/>
                <a:cs typeface="Times New Roman" pitchFamily="18" charset="0"/>
              </a:rPr>
              <a:t>Most managed investment companies retain a separate </a:t>
            </a:r>
            <a:r>
              <a:rPr lang="en-US" i="1" dirty="0">
                <a:latin typeface="Times New Roman" pitchFamily="18" charset="0"/>
                <a:cs typeface="Times New Roman" pitchFamily="18" charset="0"/>
              </a:rPr>
              <a:t>management company</a:t>
            </a:r>
            <a:r>
              <a:rPr lang="en-US" dirty="0">
                <a:latin typeface="Times New Roman" pitchFamily="18" charset="0"/>
                <a:cs typeface="Times New Roman" pitchFamily="18" charset="0"/>
              </a:rPr>
              <a:t> or </a:t>
            </a:r>
            <a:r>
              <a:rPr lang="en-US" i="1" dirty="0">
                <a:latin typeface="Times New Roman" pitchFamily="18" charset="0"/>
                <a:cs typeface="Times New Roman" pitchFamily="18" charset="0"/>
              </a:rPr>
              <a:t>advisor</a:t>
            </a:r>
            <a:r>
              <a:rPr lang="en-US" dirty="0">
                <a:latin typeface="Times New Roman" pitchFamily="18" charset="0"/>
                <a:cs typeface="Times New Roman" pitchFamily="18" charset="0"/>
              </a:rPr>
              <a:t> to actually manage the fund's assets in accordance with the fund’s prospectus.</a:t>
            </a:r>
          </a:p>
          <a:p>
            <a:r>
              <a:rPr lang="en-US" dirty="0">
                <a:latin typeface="Times New Roman" pitchFamily="18" charset="0"/>
                <a:cs typeface="Times New Roman" pitchFamily="18" charset="0"/>
              </a:rPr>
              <a:t>The advisor will typically hire analysts and fund managers and will pay the following types of institutions to perform certain important functions: </a:t>
            </a:r>
          </a:p>
          <a:p>
            <a:pPr lvl="1"/>
            <a:r>
              <a:rPr lang="en-US" i="1" dirty="0">
                <a:latin typeface="Times New Roman" pitchFamily="18" charset="0"/>
                <a:cs typeface="Times New Roman" pitchFamily="18" charset="0"/>
              </a:rPr>
              <a:t>Custodian</a:t>
            </a:r>
            <a:r>
              <a:rPr lang="en-US" dirty="0">
                <a:latin typeface="Times New Roman" pitchFamily="18" charset="0"/>
                <a:cs typeface="Times New Roman" pitchFamily="18" charset="0"/>
              </a:rPr>
              <a:t>: Holds the fund assets on behalf of shareholders</a:t>
            </a:r>
          </a:p>
          <a:p>
            <a:pPr lvl="1"/>
            <a:r>
              <a:rPr lang="en-US" i="1" dirty="0">
                <a:latin typeface="Times New Roman" pitchFamily="18" charset="0"/>
                <a:cs typeface="Times New Roman" pitchFamily="18" charset="0"/>
              </a:rPr>
              <a:t>Transfer agent</a:t>
            </a:r>
            <a:r>
              <a:rPr lang="en-US" dirty="0">
                <a:latin typeface="Times New Roman" pitchFamily="18" charset="0"/>
                <a:cs typeface="Times New Roman" pitchFamily="18" charset="0"/>
              </a:rPr>
              <a:t>: Processes orders to purchase and redeem shares of the fund and maintains customer records. The NSCC processes and clears most mutual fund that involve brokers and dealers.</a:t>
            </a:r>
          </a:p>
          <a:p>
            <a:pPr lvl="1"/>
            <a:r>
              <a:rPr lang="en-US" i="1" dirty="0">
                <a:latin typeface="Times New Roman" pitchFamily="18" charset="0"/>
                <a:cs typeface="Times New Roman" pitchFamily="18" charset="0"/>
              </a:rPr>
              <a:t>Distributor</a:t>
            </a:r>
            <a:r>
              <a:rPr lang="en-US" dirty="0">
                <a:latin typeface="Times New Roman" pitchFamily="18" charset="0"/>
                <a:cs typeface="Times New Roman" pitchFamily="18" charset="0"/>
              </a:rPr>
              <a:t>: Markets shares of the fund through various channels</a:t>
            </a:r>
          </a:p>
          <a:p>
            <a:endParaRPr lang="en-US" dirty="0"/>
          </a:p>
        </p:txBody>
      </p:sp>
    </p:spTree>
    <p:extLst>
      <p:ext uri="{BB962C8B-B14F-4D97-AF65-F5344CB8AC3E}">
        <p14:creationId xmlns:p14="http://schemas.microsoft.com/office/powerpoint/2010/main" val="2324155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latin typeface="Times New Roman" pitchFamily="18" charset="0"/>
                <a:cs typeface="Times New Roman" pitchFamily="18" charset="0"/>
              </a:rPr>
              <a:t>ETFs</a:t>
            </a:r>
            <a:endParaRPr lang="en-US" dirty="0"/>
          </a:p>
        </p:txBody>
      </p:sp>
      <p:sp>
        <p:nvSpPr>
          <p:cNvPr id="3" name="Content Placeholder 2"/>
          <p:cNvSpPr>
            <a:spLocks noGrp="1"/>
          </p:cNvSpPr>
          <p:nvPr>
            <p:ph idx="1"/>
          </p:nvPr>
        </p:nvSpPr>
        <p:spPr>
          <a:xfrm>
            <a:off x="228600" y="914400"/>
            <a:ext cx="8686800" cy="5791200"/>
          </a:xfrm>
        </p:spPr>
        <p:txBody>
          <a:bodyPr>
            <a:normAutofit fontScale="55000" lnSpcReduction="20000"/>
          </a:bodyPr>
          <a:lstStyle/>
          <a:p>
            <a:r>
              <a:rPr lang="en-US" sz="4800" i="1" dirty="0">
                <a:latin typeface="Times New Roman" pitchFamily="18" charset="0"/>
                <a:cs typeface="Times New Roman" pitchFamily="18" charset="0"/>
              </a:rPr>
              <a:t>Exchange-traded funds (ETFs</a:t>
            </a:r>
            <a:r>
              <a:rPr lang="en-US" sz="4800" b="1" dirty="0">
                <a:latin typeface="Times New Roman" pitchFamily="18" charset="0"/>
                <a:cs typeface="Times New Roman" pitchFamily="18" charset="0"/>
              </a:rPr>
              <a:t>)</a:t>
            </a:r>
            <a:r>
              <a:rPr lang="en-US" sz="4800" dirty="0">
                <a:latin typeface="Times New Roman" pitchFamily="18" charset="0"/>
                <a:cs typeface="Times New Roman" pitchFamily="18" charset="0"/>
              </a:rPr>
              <a:t> are funds whose shares trade on exchanges. </a:t>
            </a:r>
          </a:p>
          <a:p>
            <a:r>
              <a:rPr lang="en-US" sz="4800" dirty="0">
                <a:latin typeface="Times New Roman" pitchFamily="18" charset="0"/>
                <a:cs typeface="Times New Roman" pitchFamily="18" charset="0"/>
              </a:rPr>
              <a:t>The first was the</a:t>
            </a:r>
            <a:r>
              <a:rPr lang="en-US" sz="4800" b="1" dirty="0">
                <a:latin typeface="Times New Roman" pitchFamily="18" charset="0"/>
                <a:cs typeface="Times New Roman" pitchFamily="18" charset="0"/>
              </a:rPr>
              <a:t> </a:t>
            </a:r>
            <a:r>
              <a:rPr lang="en-US" sz="4800" i="1" dirty="0">
                <a:latin typeface="Times New Roman" pitchFamily="18" charset="0"/>
                <a:cs typeface="Times New Roman" pitchFamily="18" charset="0"/>
              </a:rPr>
              <a:t>S&amp;P</a:t>
            </a:r>
            <a:r>
              <a:rPr lang="en-US" sz="4800" b="1" dirty="0">
                <a:latin typeface="Times New Roman" pitchFamily="18" charset="0"/>
                <a:cs typeface="Times New Roman" pitchFamily="18" charset="0"/>
              </a:rPr>
              <a:t> </a:t>
            </a:r>
            <a:r>
              <a:rPr lang="en-US" sz="4800" i="1" dirty="0">
                <a:latin typeface="Times New Roman" pitchFamily="18" charset="0"/>
                <a:cs typeface="Times New Roman" pitchFamily="18" charset="0"/>
              </a:rPr>
              <a:t>Depository Receipt</a:t>
            </a:r>
            <a:r>
              <a:rPr lang="en-US" sz="4800" dirty="0">
                <a:latin typeface="Times New Roman" pitchFamily="18" charset="0"/>
                <a:cs typeface="Times New Roman" pitchFamily="18" charset="0"/>
              </a:rPr>
              <a:t> (</a:t>
            </a:r>
            <a:r>
              <a:rPr lang="en-US" sz="4800" i="1" dirty="0">
                <a:latin typeface="Times New Roman" pitchFamily="18" charset="0"/>
                <a:cs typeface="Times New Roman" pitchFamily="18" charset="0"/>
              </a:rPr>
              <a:t>SPDR</a:t>
            </a:r>
            <a:r>
              <a:rPr lang="en-US" sz="4800" dirty="0">
                <a:latin typeface="Times New Roman" pitchFamily="18" charset="0"/>
                <a:cs typeface="Times New Roman" pitchFamily="18" charset="0"/>
              </a:rPr>
              <a:t> or “Spider,” ticker SPY) sponsored by State Street Bank and the Merrill Lynch. The Spider fund is intended to mimic performance of the S&amp;P 500 Index by maintaining the same portfolio as the index.</a:t>
            </a:r>
          </a:p>
          <a:p>
            <a:r>
              <a:rPr lang="en-US" sz="4800" dirty="0">
                <a:latin typeface="Times New Roman" pitchFamily="18" charset="0"/>
                <a:cs typeface="Times New Roman" pitchFamily="18" charset="0"/>
              </a:rPr>
              <a:t>Unlike the case with most mutual funds, investors can trade shares of ETFs throughout the day at market prices that vary as the market index varies. </a:t>
            </a:r>
          </a:p>
          <a:p>
            <a:r>
              <a:rPr lang="en-US" sz="4800" dirty="0">
                <a:latin typeface="Times New Roman" pitchFamily="18" charset="0"/>
                <a:cs typeface="Times New Roman" pitchFamily="18" charset="0"/>
              </a:rPr>
              <a:t>Because an ETF is not actively managed, investors can benefit from low management expenses. On the other hand, investors typically pay brokerage expenses to trade the fund and face a bid-offer spread.</a:t>
            </a:r>
          </a:p>
          <a:p>
            <a:r>
              <a:rPr lang="en-US" sz="4800" dirty="0">
                <a:latin typeface="Times New Roman" pitchFamily="18" charset="0"/>
                <a:cs typeface="Times New Roman" pitchFamily="18" charset="0"/>
              </a:rPr>
              <a:t>Some ETFs are leveraged and investors have the opportunity to purchase ETFs on margin and short sell them.</a:t>
            </a:r>
            <a:endParaRPr lang="en-US" dirty="0"/>
          </a:p>
          <a:p>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Creating an ETF</a:t>
            </a:r>
          </a:p>
        </p:txBody>
      </p:sp>
      <p:sp>
        <p:nvSpPr>
          <p:cNvPr id="3" name="Content Placeholder 2"/>
          <p:cNvSpPr>
            <a:spLocks noGrp="1"/>
          </p:cNvSpPr>
          <p:nvPr>
            <p:ph idx="1"/>
          </p:nvPr>
        </p:nvSpPr>
        <p:spPr/>
        <p:txBody>
          <a:bodyPr>
            <a:normAutofit fontScale="62500" lnSpcReduction="20000"/>
          </a:bodyPr>
          <a:lstStyle/>
          <a:p>
            <a:r>
              <a:rPr lang="en-US" dirty="0">
                <a:latin typeface="Times New Roman" pitchFamily="18" charset="0"/>
                <a:cs typeface="Times New Roman" pitchFamily="18" charset="0"/>
              </a:rPr>
              <a:t>An ETF is created by a </a:t>
            </a:r>
            <a:r>
              <a:rPr lang="en-US" i="1" dirty="0">
                <a:latin typeface="Times New Roman" pitchFamily="18" charset="0"/>
                <a:cs typeface="Times New Roman" pitchFamily="18" charset="0"/>
              </a:rPr>
              <a:t>sponsor</a:t>
            </a:r>
            <a:r>
              <a:rPr lang="en-US" dirty="0">
                <a:latin typeface="Times New Roman" pitchFamily="18" charset="0"/>
                <a:cs typeface="Times New Roman" pitchFamily="18" charset="0"/>
              </a:rPr>
              <a:t> who:</a:t>
            </a:r>
          </a:p>
          <a:p>
            <a:pPr lvl="1"/>
            <a:r>
              <a:rPr lang="en-US" dirty="0">
                <a:latin typeface="Times New Roman" pitchFamily="18" charset="0"/>
                <a:cs typeface="Times New Roman" pitchFamily="18" charset="0"/>
              </a:rPr>
              <a:t>Chooses the ETF's investment objectives and/or index target</a:t>
            </a:r>
          </a:p>
          <a:p>
            <a:pPr lvl="1"/>
            <a:r>
              <a:rPr lang="en-US" dirty="0">
                <a:latin typeface="Times New Roman" pitchFamily="18" charset="0"/>
                <a:cs typeface="Times New Roman" pitchFamily="18" charset="0"/>
              </a:rPr>
              <a:t>Chooses the method of tracking the index</a:t>
            </a:r>
          </a:p>
          <a:p>
            <a:pPr lvl="1"/>
            <a:r>
              <a:rPr lang="en-US" dirty="0">
                <a:latin typeface="Times New Roman" pitchFamily="18" charset="0"/>
                <a:cs typeface="Times New Roman" pitchFamily="18" charset="0"/>
              </a:rPr>
              <a:t>Form a trust or other entity as the holding vehicle for securities that the fund will hold</a:t>
            </a:r>
          </a:p>
          <a:p>
            <a:pPr lvl="1"/>
            <a:r>
              <a:rPr lang="en-US" dirty="0">
                <a:latin typeface="Times New Roman" pitchFamily="18" charset="0"/>
                <a:cs typeface="Times New Roman" pitchFamily="18" charset="0"/>
              </a:rPr>
              <a:t>Identifies a portfolio of assets (e.g., a portfolio that will replicate the index target) in which to invest.</a:t>
            </a:r>
          </a:p>
          <a:p>
            <a:pPr lvl="1"/>
            <a:r>
              <a:rPr lang="en-US" dirty="0">
                <a:latin typeface="Times New Roman" pitchFamily="18" charset="0"/>
                <a:cs typeface="Times New Roman" pitchFamily="18" charset="0"/>
              </a:rPr>
              <a:t>Selects an institutional investor to serve as the fund's authorized participant</a:t>
            </a:r>
          </a:p>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authorized participant</a:t>
            </a:r>
            <a:r>
              <a:rPr lang="en-US" dirty="0">
                <a:latin typeface="Times New Roman" pitchFamily="18" charset="0"/>
                <a:cs typeface="Times New Roman" pitchFamily="18" charset="0"/>
              </a:rPr>
              <a:t> purchases the actual portfolio of assets to form creation units that will correspond to a fixed number of shares in the ETF. The authorized participant:</a:t>
            </a:r>
          </a:p>
          <a:p>
            <a:pPr lvl="1"/>
            <a:r>
              <a:rPr lang="en-US" dirty="0">
                <a:latin typeface="Times New Roman" pitchFamily="18" charset="0"/>
                <a:cs typeface="Times New Roman" pitchFamily="18" charset="0"/>
              </a:rPr>
              <a:t>Purchases and delivers the portfolio of assets that the ETF will hold (initially called the </a:t>
            </a:r>
            <a:r>
              <a:rPr lang="en-US" i="1" dirty="0">
                <a:latin typeface="Times New Roman" pitchFamily="18" charset="0"/>
                <a:cs typeface="Times New Roman" pitchFamily="18" charset="0"/>
              </a:rPr>
              <a:t>creation units</a:t>
            </a:r>
            <a:r>
              <a:rPr lang="en-US" dirty="0">
                <a:latin typeface="Times New Roman" pitchFamily="18" charset="0"/>
                <a:cs typeface="Times New Roman" pitchFamily="18" charset="0"/>
              </a:rPr>
              <a:t> or creation basket)</a:t>
            </a:r>
          </a:p>
          <a:p>
            <a:pPr lvl="1"/>
            <a:r>
              <a:rPr lang="en-US" dirty="0">
                <a:latin typeface="Times New Roman" pitchFamily="18" charset="0"/>
                <a:cs typeface="Times New Roman" pitchFamily="18" charset="0"/>
              </a:rPr>
              <a:t>Delivers the creation units in exchange for ETF's shares that are taken back from the fund's sponsor who created them. </a:t>
            </a:r>
          </a:p>
          <a:p>
            <a:r>
              <a:rPr lang="en-US" dirty="0">
                <a:latin typeface="Times New Roman" pitchFamily="18" charset="0"/>
                <a:cs typeface="Times New Roman" pitchFamily="18" charset="0"/>
              </a:rPr>
              <a:t>Then all or most of the ETF shares are listed and sold to other investors on an exchange.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During the Life of the ETF</a:t>
            </a:r>
          </a:p>
        </p:txBody>
      </p:sp>
      <p:sp>
        <p:nvSpPr>
          <p:cNvPr id="3" name="Content Placeholder 2"/>
          <p:cNvSpPr>
            <a:spLocks noGrp="1"/>
          </p:cNvSpPr>
          <p:nvPr>
            <p:ph idx="1"/>
          </p:nvPr>
        </p:nvSpPr>
        <p:spPr/>
        <p:txBody>
          <a:bodyPr>
            <a:normAutofit fontScale="92500"/>
          </a:bodyPr>
          <a:lstStyle/>
          <a:p>
            <a:r>
              <a:rPr lang="en-US" dirty="0">
                <a:latin typeface="Times New Roman" pitchFamily="18" charset="0"/>
                <a:cs typeface="Times New Roman" pitchFamily="18" charset="0"/>
              </a:rPr>
              <a:t>Under normal circumstances, no new shares are created and no shares are redeemed during the life of the fund.</a:t>
            </a:r>
          </a:p>
          <a:p>
            <a:r>
              <a:rPr lang="en-US" dirty="0">
                <a:latin typeface="Times New Roman" pitchFamily="18" charset="0"/>
                <a:cs typeface="Times New Roman" pitchFamily="18" charset="0"/>
              </a:rPr>
              <a:t>Enables the ETF to closely match its index target</a:t>
            </a:r>
          </a:p>
          <a:p>
            <a:r>
              <a:rPr lang="en-US" dirty="0">
                <a:latin typeface="Times New Roman" pitchFamily="18" charset="0"/>
                <a:cs typeface="Times New Roman" pitchFamily="18" charset="0"/>
              </a:rPr>
              <a:t>Enables the ETF to avoid holding cash</a:t>
            </a:r>
          </a:p>
          <a:p>
            <a:r>
              <a:rPr lang="en-US" dirty="0">
                <a:latin typeface="Times New Roman" pitchFamily="18" charset="0"/>
                <a:cs typeface="Times New Roman" pitchFamily="18" charset="0"/>
              </a:rPr>
              <a:t>When the ETF is ultimately terminated, the authorized participant repurchases shares from investors and redeems them to the fund sponsor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latin typeface="Times New Roman" pitchFamily="18" charset="0"/>
                <a:cs typeface="Times New Roman" pitchFamily="18" charset="0"/>
              </a:rPr>
              <a:t>ETF Types</a:t>
            </a:r>
          </a:p>
        </p:txBody>
      </p:sp>
      <p:sp>
        <p:nvSpPr>
          <p:cNvPr id="3" name="Content Placeholder 2"/>
          <p:cNvSpPr>
            <a:spLocks noGrp="1"/>
          </p:cNvSpPr>
          <p:nvPr>
            <p:ph idx="1"/>
          </p:nvPr>
        </p:nvSpPr>
        <p:spPr>
          <a:xfrm>
            <a:off x="304800" y="1295400"/>
            <a:ext cx="8382000" cy="5029200"/>
          </a:xfrm>
        </p:spPr>
        <p:txBody>
          <a:bodyPr>
            <a:normAutofit fontScale="62500" lnSpcReduction="20000"/>
          </a:bodyPr>
          <a:lstStyle/>
          <a:p>
            <a:r>
              <a:rPr lang="en-US" sz="4800" dirty="0">
                <a:latin typeface="Times New Roman" pitchFamily="18" charset="0"/>
                <a:cs typeface="Times New Roman" pitchFamily="18" charset="0"/>
              </a:rPr>
              <a:t>Bear funds such as the </a:t>
            </a:r>
            <a:r>
              <a:rPr lang="en-US" sz="4800" i="1" dirty="0">
                <a:latin typeface="Times New Roman" pitchFamily="18" charset="0"/>
                <a:cs typeface="Times New Roman" pitchFamily="18" charset="0"/>
              </a:rPr>
              <a:t>Short S&amp;P 500 </a:t>
            </a:r>
            <a:r>
              <a:rPr lang="en-US" sz="4800" i="1" dirty="0" err="1">
                <a:latin typeface="Times New Roman" pitchFamily="18" charset="0"/>
                <a:cs typeface="Times New Roman" pitchFamily="18" charset="0"/>
              </a:rPr>
              <a:t>ProShares</a:t>
            </a:r>
            <a:r>
              <a:rPr lang="en-US" sz="4800" dirty="0">
                <a:latin typeface="Times New Roman" pitchFamily="18" charset="0"/>
                <a:cs typeface="Times New Roman" pitchFamily="18" charset="0"/>
              </a:rPr>
              <a:t> (ticker SH), enable investors to short the market index, are comprised of a combination of short positions in shares of stock and short positions in swap contracts involving shares.</a:t>
            </a:r>
          </a:p>
          <a:p>
            <a:r>
              <a:rPr lang="en-US" sz="4800" i="1" dirty="0">
                <a:latin typeface="Times New Roman" pitchFamily="18" charset="0"/>
                <a:cs typeface="Times New Roman" pitchFamily="18" charset="0"/>
              </a:rPr>
              <a:t>Ultra ETFs</a:t>
            </a:r>
            <a:r>
              <a:rPr lang="en-US" sz="4800" dirty="0">
                <a:latin typeface="Times New Roman" pitchFamily="18" charset="0"/>
                <a:cs typeface="Times New Roman" pitchFamily="18" charset="0"/>
              </a:rPr>
              <a:t> (bull funds) enable investors to leverage index investments.</a:t>
            </a:r>
          </a:p>
          <a:p>
            <a:r>
              <a:rPr lang="en-US" sz="4800" i="1" dirty="0">
                <a:latin typeface="Times New Roman" pitchFamily="18" charset="0"/>
                <a:cs typeface="Times New Roman" pitchFamily="18" charset="0"/>
              </a:rPr>
              <a:t>Ultra S&amp;P 500 </a:t>
            </a:r>
            <a:r>
              <a:rPr lang="en-US" sz="4800" i="1" dirty="0" err="1">
                <a:latin typeface="Times New Roman" pitchFamily="18" charset="0"/>
                <a:cs typeface="Times New Roman" pitchFamily="18" charset="0"/>
              </a:rPr>
              <a:t>ProShares</a:t>
            </a:r>
            <a:r>
              <a:rPr lang="en-US" sz="4800" dirty="0">
                <a:latin typeface="Times New Roman" pitchFamily="18" charset="0"/>
                <a:cs typeface="Times New Roman" pitchFamily="18" charset="0"/>
              </a:rPr>
              <a:t> (ticker SSO) invests in combinations of shares along with long positions in shares in swap contracts to leverage the market. Funds that double (2x) or triple leverage (3x) are most common among bull funds, but are available with as much as 50x leverage.</a:t>
            </a:r>
          </a:p>
          <a:p>
            <a:endParaRPr lang="en-US" dirty="0"/>
          </a:p>
        </p:txBody>
      </p:sp>
    </p:spTree>
    <p:extLst>
      <p:ext uri="{BB962C8B-B14F-4D97-AF65-F5344CB8AC3E}">
        <p14:creationId xmlns:p14="http://schemas.microsoft.com/office/powerpoint/2010/main" val="4285127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latin typeface="Times New Roman" pitchFamily="18" charset="0"/>
                <a:cs typeface="Times New Roman" pitchFamily="18" charset="0"/>
              </a:rPr>
              <a:t>Well-Known ETFs</a:t>
            </a:r>
          </a:p>
        </p:txBody>
      </p:sp>
      <p:sp>
        <p:nvSpPr>
          <p:cNvPr id="3" name="Content Placeholder 2"/>
          <p:cNvSpPr>
            <a:spLocks noGrp="1"/>
          </p:cNvSpPr>
          <p:nvPr>
            <p:ph idx="1"/>
          </p:nvPr>
        </p:nvSpPr>
        <p:spPr>
          <a:xfrm>
            <a:off x="304800" y="1295400"/>
            <a:ext cx="8382000" cy="5029200"/>
          </a:xfrm>
        </p:spPr>
        <p:txBody>
          <a:bodyPr>
            <a:normAutofit fontScale="92500" lnSpcReduction="10000"/>
          </a:bodyPr>
          <a:lstStyle/>
          <a:p>
            <a:r>
              <a:rPr lang="en-US" sz="4800" dirty="0">
                <a:latin typeface="Times New Roman" pitchFamily="18" charset="0"/>
                <a:cs typeface="Times New Roman" pitchFamily="18" charset="0"/>
              </a:rPr>
              <a:t>Several well-known ETFs include:</a:t>
            </a:r>
          </a:p>
          <a:p>
            <a:pPr lvl="1"/>
            <a:r>
              <a:rPr lang="en-US" sz="4000" i="1" dirty="0">
                <a:latin typeface="Times New Roman" pitchFamily="18" charset="0"/>
                <a:cs typeface="Times New Roman" pitchFamily="18" charset="0"/>
              </a:rPr>
              <a:t>DIA</a:t>
            </a:r>
            <a:r>
              <a:rPr lang="en-US" sz="4000" dirty="0">
                <a:latin typeface="Times New Roman" pitchFamily="18" charset="0"/>
                <a:cs typeface="Times New Roman" pitchFamily="18" charset="0"/>
              </a:rPr>
              <a:t> “Diamonds” that mimic the Dow Jones Industrial Average</a:t>
            </a:r>
          </a:p>
          <a:p>
            <a:pPr lvl="1"/>
            <a:r>
              <a:rPr lang="en-US" sz="4000" i="1" dirty="0">
                <a:latin typeface="Times New Roman" pitchFamily="18" charset="0"/>
                <a:cs typeface="Times New Roman" pitchFamily="18" charset="0"/>
              </a:rPr>
              <a:t>QQQ</a:t>
            </a:r>
            <a:r>
              <a:rPr lang="en-US" sz="4000" dirty="0">
                <a:latin typeface="Times New Roman" pitchFamily="18" charset="0"/>
                <a:cs typeface="Times New Roman" pitchFamily="18" charset="0"/>
              </a:rPr>
              <a:t> that mimics that NASDAQ 100</a:t>
            </a:r>
          </a:p>
          <a:p>
            <a:pPr lvl="1"/>
            <a:r>
              <a:rPr lang="en-US" sz="4000" dirty="0">
                <a:latin typeface="Times New Roman" pitchFamily="18" charset="0"/>
                <a:cs typeface="Times New Roman" pitchFamily="18" charset="0"/>
              </a:rPr>
              <a:t>Narrower sector and industry funds such as the </a:t>
            </a:r>
            <a:r>
              <a:rPr lang="en-US" sz="4000" i="1" dirty="0" err="1">
                <a:latin typeface="Times New Roman" pitchFamily="18" charset="0"/>
                <a:cs typeface="Times New Roman" pitchFamily="18" charset="0"/>
              </a:rPr>
              <a:t>i</a:t>
            </a:r>
            <a:r>
              <a:rPr lang="en-US" sz="4000" i="1" dirty="0">
                <a:latin typeface="Times New Roman" pitchFamily="18" charset="0"/>
                <a:cs typeface="Times New Roman" pitchFamily="18" charset="0"/>
              </a:rPr>
              <a:t>-shares energy sector</a:t>
            </a:r>
            <a:r>
              <a:rPr lang="en-US" sz="4000" dirty="0">
                <a:latin typeface="Times New Roman" pitchFamily="18" charset="0"/>
                <a:cs typeface="Times New Roman" pitchFamily="18" charset="0"/>
              </a:rPr>
              <a:t> that mimics the portfolio of Dow Jones Energy companies.</a:t>
            </a:r>
          </a:p>
          <a:p>
            <a:endParaRPr lang="en-US" dirty="0"/>
          </a:p>
        </p:txBody>
      </p:sp>
    </p:spTree>
    <p:extLst>
      <p:ext uri="{BB962C8B-B14F-4D97-AF65-F5344CB8AC3E}">
        <p14:creationId xmlns:p14="http://schemas.microsoft.com/office/powerpoint/2010/main" val="4285127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Index Contracts and UITs</a:t>
            </a:r>
          </a:p>
        </p:txBody>
      </p:sp>
      <p:sp>
        <p:nvSpPr>
          <p:cNvPr id="3" name="Content Placeholder 2"/>
          <p:cNvSpPr>
            <a:spLocks noGrp="1"/>
          </p:cNvSpPr>
          <p:nvPr>
            <p:ph idx="1"/>
          </p:nvPr>
        </p:nvSpPr>
        <p:spPr>
          <a:xfrm>
            <a:off x="152400" y="990600"/>
            <a:ext cx="8839200" cy="5715000"/>
          </a:xfrm>
        </p:spPr>
        <p:txBody>
          <a:bodyPr>
            <a:normAutofit fontScale="70000" lnSpcReduction="20000"/>
          </a:bodyPr>
          <a:lstStyle/>
          <a:p>
            <a:r>
              <a:rPr lang="en-US" dirty="0">
                <a:latin typeface="Times New Roman" pitchFamily="18" charset="0"/>
                <a:cs typeface="Times New Roman" pitchFamily="18" charset="0"/>
              </a:rPr>
              <a:t>While different in structure from ETFs and index funds, </a:t>
            </a:r>
            <a:r>
              <a:rPr lang="en-US" i="1" dirty="0">
                <a:latin typeface="Times New Roman" pitchFamily="18" charset="0"/>
                <a:cs typeface="Times New Roman" pitchFamily="18" charset="0"/>
              </a:rPr>
              <a:t>unit investment trusts</a:t>
            </a:r>
            <a:r>
              <a:rPr lang="en-US" dirty="0">
                <a:latin typeface="Times New Roman" pitchFamily="18" charset="0"/>
                <a:cs typeface="Times New Roman" pitchFamily="18" charset="0"/>
              </a:rPr>
              <a:t> (UITs) have been created to replicate indices. For example:</a:t>
            </a:r>
          </a:p>
          <a:p>
            <a:pPr lvl="1"/>
            <a:r>
              <a:rPr lang="en-US" i="1" dirty="0">
                <a:latin typeface="Times New Roman" pitchFamily="18" charset="0"/>
                <a:cs typeface="Times New Roman" pitchFamily="18" charset="0"/>
              </a:rPr>
              <a:t>Diamonds</a:t>
            </a:r>
            <a:r>
              <a:rPr lang="en-US" dirty="0">
                <a:latin typeface="Times New Roman" pitchFamily="18" charset="0"/>
                <a:cs typeface="Times New Roman" pitchFamily="18" charset="0"/>
              </a:rPr>
              <a:t>, shares of the Diamonds Trust created to replicate the Dow Jones Industrial Average</a:t>
            </a:r>
          </a:p>
          <a:p>
            <a:pPr lvl="1"/>
            <a:r>
              <a:rPr lang="en-US" dirty="0">
                <a:latin typeface="Times New Roman" pitchFamily="18" charset="0"/>
                <a:cs typeface="Times New Roman" pitchFamily="18" charset="0"/>
              </a:rPr>
              <a:t>Spiders (Standard &amp; </a:t>
            </a:r>
            <a:r>
              <a:rPr lang="en-US" dirty="0" err="1">
                <a:latin typeface="Times New Roman" pitchFamily="18" charset="0"/>
                <a:cs typeface="Times New Roman" pitchFamily="18" charset="0"/>
              </a:rPr>
              <a:t>Poors</a:t>
            </a:r>
            <a:r>
              <a:rPr lang="en-US" dirty="0">
                <a:latin typeface="Times New Roman" pitchFamily="18" charset="0"/>
                <a:cs typeface="Times New Roman" pitchFamily="18" charset="0"/>
              </a:rPr>
              <a:t> Depository Receipts) track the S&amp;P 500</a:t>
            </a:r>
          </a:p>
          <a:p>
            <a:pPr lvl="1"/>
            <a:r>
              <a:rPr lang="en-US" i="1" dirty="0">
                <a:latin typeface="Times New Roman" pitchFamily="18" charset="0"/>
                <a:cs typeface="Times New Roman" pitchFamily="18" charset="0"/>
              </a:rPr>
              <a:t>Midcap Spiders</a:t>
            </a:r>
            <a:r>
              <a:rPr lang="en-US" dirty="0">
                <a:latin typeface="Times New Roman" pitchFamily="18" charset="0"/>
                <a:cs typeface="Times New Roman" pitchFamily="18" charset="0"/>
              </a:rPr>
              <a:t> track the S&amp;P Midcap 400 Index</a:t>
            </a:r>
          </a:p>
          <a:p>
            <a:pPr lvl="1"/>
            <a:r>
              <a:rPr lang="en-US" i="1" dirty="0">
                <a:latin typeface="Times New Roman" pitchFamily="18" charset="0"/>
                <a:cs typeface="Times New Roman" pitchFamily="18" charset="0"/>
              </a:rPr>
              <a:t>Webs</a:t>
            </a:r>
            <a:r>
              <a:rPr lang="en-US" dirty="0">
                <a:latin typeface="Times New Roman" pitchFamily="18" charset="0"/>
                <a:cs typeface="Times New Roman" pitchFamily="18" charset="0"/>
              </a:rPr>
              <a:t>, which track the Morgan Stanley world equity benchmark indices were also created to trade on the ASE. </a:t>
            </a:r>
          </a:p>
          <a:p>
            <a:r>
              <a:rPr lang="en-US" dirty="0">
                <a:latin typeface="Times New Roman" pitchFamily="18" charset="0"/>
                <a:cs typeface="Times New Roman" pitchFamily="18" charset="0"/>
              </a:rPr>
              <a:t>Although these trusts are designed to track a particular index, their shares are often more volatile than the index itself. One explanation for this volatility is that there is substantial trading volume during market swings. This might suggest that traders’ activities tend to increase market volatility.</a:t>
            </a:r>
          </a:p>
          <a:p>
            <a:r>
              <a:rPr lang="en-US" dirty="0">
                <a:latin typeface="Times New Roman" pitchFamily="18" charset="0"/>
                <a:cs typeface="Times New Roman" pitchFamily="18" charset="0"/>
              </a:rPr>
              <a:t>Total return swaps provide for one party to swap cash flows on one basket of securities for cash flows associated with an interest rate instrument. Sometimes, such swaps substitute for actual security or basket holdings in trusts.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761999"/>
          </a:xfrm>
        </p:spPr>
        <p:txBody>
          <a:bodyPr>
            <a:normAutofit/>
          </a:bodyPr>
          <a:lstStyle/>
          <a:p>
            <a:r>
              <a:rPr lang="en-US" sz="3600" b="1" dirty="0">
                <a:latin typeface="Times New Roman" pitchFamily="18" charset="0"/>
                <a:cs typeface="Times New Roman" pitchFamily="18" charset="0"/>
              </a:rPr>
              <a:t>3.1. Institutions and Market Impact</a:t>
            </a:r>
            <a:endParaRPr lang="en-US" sz="3400" dirty="0">
              <a:latin typeface="Times New Roman" pitchFamily="18" charset="0"/>
              <a:cs typeface="Times New Roman" pitchFamily="18" charset="0"/>
            </a:endParaRPr>
          </a:p>
        </p:txBody>
      </p:sp>
      <p:sp>
        <p:nvSpPr>
          <p:cNvPr id="3" name="Subtitle 2"/>
          <p:cNvSpPr>
            <a:spLocks noGrp="1"/>
          </p:cNvSpPr>
          <p:nvPr>
            <p:ph type="subTitle" idx="1"/>
          </p:nvPr>
        </p:nvSpPr>
        <p:spPr>
          <a:xfrm>
            <a:off x="457200" y="1143000"/>
            <a:ext cx="8458200" cy="5105400"/>
          </a:xfrm>
        </p:spPr>
        <p:txBody>
          <a:bodyPr>
            <a:normAutofit fontScale="92500" lnSpcReduction="10000"/>
          </a:bodyPr>
          <a:lstStyle/>
          <a:p>
            <a:pPr algn="l">
              <a:buFont typeface="Arial" pitchFamily="34" charset="0"/>
              <a:buChar char="•"/>
            </a:pPr>
            <a:r>
              <a:rPr lang="en-US" dirty="0">
                <a:solidFill>
                  <a:schemeClr val="tx1"/>
                </a:solidFill>
                <a:latin typeface="Times New Roman" pitchFamily="18" charset="0"/>
                <a:cs typeface="Times New Roman" pitchFamily="18" charset="0"/>
              </a:rPr>
              <a:t>  Institutions today own the bulk of securities and execute the majority of trades. </a:t>
            </a:r>
          </a:p>
          <a:p>
            <a:pPr algn="l">
              <a:buFont typeface="Arial" pitchFamily="34" charset="0"/>
              <a:buChar char="•"/>
            </a:pPr>
            <a:r>
              <a:rPr lang="en-US" dirty="0">
                <a:solidFill>
                  <a:schemeClr val="tx1"/>
                </a:solidFill>
                <a:latin typeface="Times New Roman" pitchFamily="18" charset="0"/>
                <a:cs typeface="Times New Roman" pitchFamily="18" charset="0"/>
              </a:rPr>
              <a:t>  Institutions managed roughly $103 trillion in 2021 for tens of millions of clients. </a:t>
            </a:r>
          </a:p>
          <a:p>
            <a:pPr algn="l">
              <a:buFont typeface="Arial" pitchFamily="34" charset="0"/>
              <a:buChar char="•"/>
            </a:pPr>
            <a:r>
              <a:rPr lang="en-US" dirty="0">
                <a:solidFill>
                  <a:schemeClr val="tx1"/>
                </a:solidFill>
                <a:latin typeface="Times New Roman" pitchFamily="18" charset="0"/>
                <a:cs typeface="Times New Roman" pitchFamily="18" charset="0"/>
              </a:rPr>
              <a:t>  Institutional investors include buy-side institutions such as mutual funds, pension funds, life insurance companies, trust departments of banks and investment companies. </a:t>
            </a:r>
          </a:p>
          <a:p>
            <a:pPr algn="l">
              <a:buFont typeface="Arial" pitchFamily="34" charset="0"/>
              <a:buChar char="•"/>
            </a:pPr>
            <a:r>
              <a:rPr lang="en-US" dirty="0">
                <a:solidFill>
                  <a:schemeClr val="tx1"/>
                </a:solidFill>
                <a:latin typeface="Times New Roman" pitchFamily="18" charset="0"/>
                <a:cs typeface="Times New Roman" pitchFamily="18" charset="0"/>
              </a:rPr>
              <a:t>  Institutional investor transactions are frequently executed by professional traders, either as employees or acting as agents.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fontScale="90000"/>
          </a:bodyPr>
          <a:lstStyle/>
          <a:p>
            <a:r>
              <a:rPr lang="en-US" sz="4000" b="1" dirty="0">
                <a:latin typeface="Times New Roman" pitchFamily="18" charset="0"/>
                <a:cs typeface="Times New Roman" pitchFamily="18" charset="0"/>
              </a:rPr>
              <a:t>3.3. Unregistered Investment Companies</a:t>
            </a:r>
            <a:endParaRPr lang="en-US" dirty="0"/>
          </a:p>
        </p:txBody>
      </p:sp>
      <p:sp>
        <p:nvSpPr>
          <p:cNvPr id="3" name="Content Placeholder 2"/>
          <p:cNvSpPr>
            <a:spLocks noGrp="1"/>
          </p:cNvSpPr>
          <p:nvPr>
            <p:ph idx="1"/>
          </p:nvPr>
        </p:nvSpPr>
        <p:spPr>
          <a:xfrm>
            <a:off x="228600" y="838200"/>
            <a:ext cx="8686800" cy="5715000"/>
          </a:xfrm>
        </p:spPr>
        <p:txBody>
          <a:bodyPr>
            <a:normAutofit fontScale="62500" lnSpcReduction="20000"/>
          </a:bodyPr>
          <a:lstStyle/>
          <a:p>
            <a:r>
              <a:rPr lang="en-US" sz="3500" i="1" dirty="0">
                <a:latin typeface="Times New Roman" pitchFamily="18" charset="0"/>
                <a:cs typeface="Times New Roman" pitchFamily="18" charset="0"/>
              </a:rPr>
              <a:t>Pension funds</a:t>
            </a:r>
            <a:r>
              <a:rPr lang="en-US" sz="3500" dirty="0">
                <a:latin typeface="Times New Roman" pitchFamily="18" charset="0"/>
                <a:cs typeface="Times New Roman" pitchFamily="18" charset="0"/>
              </a:rPr>
              <a:t> are established by employers to facilitate and organize the investment of employees' retirement funds.</a:t>
            </a:r>
          </a:p>
          <a:p>
            <a:pPr lvl="1"/>
            <a:r>
              <a:rPr lang="en-US" sz="3000" dirty="0">
                <a:latin typeface="Times New Roman" pitchFamily="18" charset="0"/>
                <a:cs typeface="Times New Roman" pitchFamily="18" charset="0"/>
              </a:rPr>
              <a:t>Pension funds in sum hold over $20 trillion in assets for their beneficiaries. More than half of working Americans participate in pension plans, representing very diverse ownership structure somewhat representative of the U.S. population.</a:t>
            </a:r>
          </a:p>
          <a:p>
            <a:pPr lvl="1"/>
            <a:r>
              <a:rPr lang="en-US" sz="3000" dirty="0">
                <a:latin typeface="Times New Roman" pitchFamily="18" charset="0"/>
                <a:cs typeface="Times New Roman" pitchFamily="18" charset="0"/>
              </a:rPr>
              <a:t>Regulators, in part due to the ERISA tend to discourage pension plans from taking imprudent risks.</a:t>
            </a:r>
          </a:p>
          <a:p>
            <a:r>
              <a:rPr lang="en-US" sz="3500" dirty="0">
                <a:latin typeface="Times New Roman" pitchFamily="18" charset="0"/>
                <a:cs typeface="Times New Roman" pitchFamily="18" charset="0"/>
              </a:rPr>
              <a:t>Private equity refers to asset managers that make equity investments in companies that are not publicly traded. </a:t>
            </a:r>
          </a:p>
          <a:p>
            <a:pPr lvl="1"/>
            <a:r>
              <a:rPr lang="en-US" sz="3000" dirty="0">
                <a:latin typeface="Times New Roman" pitchFamily="18" charset="0"/>
                <a:cs typeface="Times New Roman" pitchFamily="18" charset="0"/>
              </a:rPr>
              <a:t>Private equity markets provide funding for start-up firms, private middle-market firms, management buyouts (MBOs), leveraged buyouts (LBOs), firms in financial distress, and public firms seeking buyout financing. </a:t>
            </a:r>
          </a:p>
          <a:p>
            <a:pPr lvl="1"/>
            <a:r>
              <a:rPr lang="en-US" sz="3000" dirty="0">
                <a:latin typeface="Times New Roman" pitchFamily="18" charset="0"/>
                <a:cs typeface="Times New Roman" pitchFamily="18" charset="0"/>
              </a:rPr>
              <a:t>Private equity shares are not publicly traded (with a few exceptions), are illiquid and exempt from SEC registration requirements. </a:t>
            </a:r>
          </a:p>
          <a:p>
            <a:pPr lvl="1"/>
            <a:r>
              <a:rPr lang="en-US" sz="3000" dirty="0">
                <a:latin typeface="Times New Roman" pitchFamily="18" charset="0"/>
                <a:cs typeface="Times New Roman" pitchFamily="18" charset="0"/>
              </a:rPr>
              <a:t>Private equity firms frequently take active monitoring, management and advising roles in their portfolio firms. There are a variety of types of private equity firms, ranging from venture capital (VC) firms to hedge funds.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r>
              <a:rPr lang="en-US" sz="4000" b="1" dirty="0">
                <a:latin typeface="Times New Roman" pitchFamily="18" charset="0"/>
                <a:cs typeface="Times New Roman" pitchFamily="18" charset="0"/>
              </a:rPr>
              <a:t>Banks as Investors</a:t>
            </a:r>
            <a:endParaRPr lang="en-US" dirty="0"/>
          </a:p>
        </p:txBody>
      </p:sp>
      <p:sp>
        <p:nvSpPr>
          <p:cNvPr id="3" name="Content Placeholder 2"/>
          <p:cNvSpPr>
            <a:spLocks noGrp="1"/>
          </p:cNvSpPr>
          <p:nvPr>
            <p:ph idx="1"/>
          </p:nvPr>
        </p:nvSpPr>
        <p:spPr>
          <a:xfrm>
            <a:off x="533400" y="1066800"/>
            <a:ext cx="8229600" cy="5257800"/>
          </a:xfrm>
        </p:spPr>
        <p:txBody>
          <a:bodyPr>
            <a:normAutofit lnSpcReduction="10000"/>
          </a:bodyPr>
          <a:lstStyle/>
          <a:p>
            <a:r>
              <a:rPr lang="en-US" sz="3500" dirty="0">
                <a:latin typeface="Times New Roman" pitchFamily="18" charset="0"/>
                <a:cs typeface="Times New Roman" pitchFamily="18" charset="0"/>
              </a:rPr>
              <a:t>Banks also provide professional asset management services, including trust management for clients.</a:t>
            </a:r>
          </a:p>
          <a:p>
            <a:pPr lvl="1"/>
            <a:r>
              <a:rPr lang="en-US" sz="2600" dirty="0">
                <a:latin typeface="Times New Roman" pitchFamily="18" charset="0"/>
                <a:cs typeface="Times New Roman" pitchFamily="18" charset="0"/>
              </a:rPr>
              <a:t>Trusts are legal entities or vehicles for enabling grantors that set aside assets in trusts on behalf of beneficiaries such as heirs, charities and others to accomplish various financial goals. Banks in their roles as trustees or asset managers manage trusts on behalf of grantors and their beneficiaries.</a:t>
            </a:r>
          </a:p>
          <a:p>
            <a:pPr lvl="1"/>
            <a:r>
              <a:rPr lang="en-US" sz="2600" dirty="0">
                <a:latin typeface="Times New Roman" pitchFamily="18" charset="0"/>
                <a:cs typeface="Times New Roman" pitchFamily="18" charset="0"/>
              </a:rPr>
              <a:t>Private banking refers to services such as banking and investment management provided by banks to high net worth clients.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a:latin typeface="Times New Roman" pitchFamily="18" charset="0"/>
                <a:cs typeface="Times New Roman" pitchFamily="18" charset="0"/>
              </a:rPr>
              <a:t>Hedge Funds</a:t>
            </a:r>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r>
              <a:rPr lang="en-US" sz="3500" i="1" dirty="0">
                <a:latin typeface="Times New Roman" pitchFamily="18" charset="0"/>
                <a:cs typeface="Times New Roman" pitchFamily="18" charset="0"/>
              </a:rPr>
              <a:t>Hedge funds</a:t>
            </a:r>
            <a:r>
              <a:rPr lang="en-US" sz="3500" dirty="0">
                <a:latin typeface="Times New Roman" pitchFamily="18" charset="0"/>
                <a:cs typeface="Times New Roman" pitchFamily="18" charset="0"/>
              </a:rPr>
              <a:t> are unregistered private funds that allow investors to pool their investment assets.</a:t>
            </a:r>
          </a:p>
          <a:p>
            <a:r>
              <a:rPr lang="en-US" sz="3500" dirty="0">
                <a:latin typeface="Times New Roman" pitchFamily="18" charset="0"/>
                <a:cs typeface="Times New Roman" pitchFamily="18" charset="0"/>
              </a:rPr>
              <a:t>To avoid S.E.C. registration and regulations, hedge funds usually only accept funds from small numbers (often less than 100) of </a:t>
            </a:r>
            <a:r>
              <a:rPr lang="en-US" sz="3500" i="1" dirty="0">
                <a:latin typeface="Times New Roman" pitchFamily="18" charset="0"/>
                <a:cs typeface="Times New Roman" pitchFamily="18" charset="0"/>
              </a:rPr>
              <a:t>accredited</a:t>
            </a:r>
            <a:r>
              <a:rPr lang="en-US" sz="3500" dirty="0">
                <a:latin typeface="Times New Roman" pitchFamily="18" charset="0"/>
                <a:cs typeface="Times New Roman" pitchFamily="18" charset="0"/>
              </a:rPr>
              <a:t> investors, typically high net worth individuals and institutions. </a:t>
            </a:r>
          </a:p>
          <a:p>
            <a:r>
              <a:rPr lang="en-US" sz="3500" dirty="0">
                <a:latin typeface="Times New Roman" pitchFamily="18" charset="0"/>
                <a:cs typeface="Times New Roman" pitchFamily="18" charset="0"/>
              </a:rPr>
              <a:t>Because most hedge funds have only a small number of managers, they typically focus their investment strategies on the expertise of a few key managers. </a:t>
            </a:r>
          </a:p>
        </p:txBody>
      </p:sp>
    </p:spTree>
    <p:extLst>
      <p:ext uri="{BB962C8B-B14F-4D97-AF65-F5344CB8AC3E}">
        <p14:creationId xmlns:p14="http://schemas.microsoft.com/office/powerpoint/2010/main" val="309074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b="1" dirty="0">
                <a:latin typeface="Times New Roman" pitchFamily="18" charset="0"/>
                <a:cs typeface="Times New Roman" pitchFamily="18" charset="0"/>
              </a:rPr>
              <a:t>Hedge Fund Strategies</a:t>
            </a:r>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r>
              <a:rPr lang="en-US" sz="3400" dirty="0">
                <a:latin typeface="Times New Roman" pitchFamily="18" charset="0"/>
                <a:cs typeface="Times New Roman" pitchFamily="18" charset="0"/>
              </a:rPr>
              <a:t>Many hedge funds seek investment opportunities or niches where larger institutions are constrained due to regulatory restrictions. For example:</a:t>
            </a:r>
          </a:p>
          <a:p>
            <a:pPr lvl="1"/>
            <a:r>
              <a:rPr lang="en-US" sz="3000" dirty="0">
                <a:latin typeface="Times New Roman" pitchFamily="18" charset="0"/>
                <a:cs typeface="Times New Roman" pitchFamily="18" charset="0"/>
              </a:rPr>
              <a:t>Because many banks, pension funds and other institutions cannot focus activities in the securities of distressed corporations, some hedge funds will specialize in such investments. </a:t>
            </a:r>
          </a:p>
          <a:p>
            <a:pPr lvl="1"/>
            <a:r>
              <a:rPr lang="en-US" sz="3000" dirty="0">
                <a:latin typeface="Times New Roman" pitchFamily="18" charset="0"/>
                <a:cs typeface="Times New Roman" pitchFamily="18" charset="0"/>
              </a:rPr>
              <a:t>Some funds specialize in short sales and derivatives to hedge against market downturns</a:t>
            </a:r>
          </a:p>
          <a:p>
            <a:pPr lvl="1"/>
            <a:r>
              <a:rPr lang="en-US" sz="3000" dirty="0">
                <a:latin typeface="Times New Roman" pitchFamily="18" charset="0"/>
                <a:cs typeface="Times New Roman" pitchFamily="18" charset="0"/>
              </a:rPr>
              <a:t>Some funds simply focus on searches for arbitrage opportunities.</a:t>
            </a:r>
          </a:p>
        </p:txBody>
      </p:sp>
    </p:spTree>
    <p:extLst>
      <p:ext uri="{BB962C8B-B14F-4D97-AF65-F5344CB8AC3E}">
        <p14:creationId xmlns:p14="http://schemas.microsoft.com/office/powerpoint/2010/main" val="1171857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b="1" dirty="0">
                <a:latin typeface="Times New Roman" pitchFamily="18" charset="0"/>
                <a:cs typeface="Times New Roman" pitchFamily="18" charset="0"/>
              </a:rPr>
              <a:t>Hedge Fund Fees and Performance</a:t>
            </a:r>
          </a:p>
        </p:txBody>
      </p:sp>
      <p:sp>
        <p:nvSpPr>
          <p:cNvPr id="3" name="Content Placeholder 2"/>
          <p:cNvSpPr>
            <a:spLocks noGrp="1"/>
          </p:cNvSpPr>
          <p:nvPr>
            <p:ph idx="1"/>
          </p:nvPr>
        </p:nvSpPr>
        <p:spPr>
          <a:xfrm>
            <a:off x="457200" y="1447800"/>
            <a:ext cx="8229600" cy="4876800"/>
          </a:xfrm>
        </p:spPr>
        <p:txBody>
          <a:bodyPr>
            <a:normAutofit fontScale="92500" lnSpcReduction="10000"/>
          </a:bodyPr>
          <a:lstStyle/>
          <a:p>
            <a:r>
              <a:rPr lang="en-US" sz="3400" dirty="0">
                <a:latin typeface="Times New Roman" pitchFamily="18" charset="0"/>
                <a:cs typeface="Times New Roman" pitchFamily="18" charset="0"/>
              </a:rPr>
              <a:t>Hedge fund managers typically take a proportion of assets invested (2% is a norm) and another portion of profits (20% is typical) as compensation. </a:t>
            </a:r>
          </a:p>
          <a:p>
            <a:r>
              <a:rPr lang="en-US" sz="3400" dirty="0">
                <a:latin typeface="Times New Roman" pitchFamily="18" charset="0"/>
                <a:cs typeface="Times New Roman" pitchFamily="18" charset="0"/>
              </a:rPr>
              <a:t>While hedge funds are frequently able to report results that beat the </a:t>
            </a:r>
            <a:r>
              <a:rPr lang="en-US" sz="3400" dirty="0" err="1">
                <a:latin typeface="Times New Roman" pitchFamily="18" charset="0"/>
                <a:cs typeface="Times New Roman" pitchFamily="18" charset="0"/>
              </a:rPr>
              <a:t>marke</a:t>
            </a:r>
            <a:r>
              <a:rPr lang="en-US" sz="3400" dirty="0">
                <a:latin typeface="Times New Roman" pitchFamily="18" charset="0"/>
                <a:cs typeface="Times New Roman" pitchFamily="18" charset="0"/>
              </a:rPr>
              <a:t>, investors should realize that performance results do not usually include the last several months of a hedge fund’s existence, which is when a fund is most likely to fail.</a:t>
            </a:r>
          </a:p>
        </p:txBody>
      </p:sp>
    </p:spTree>
    <p:extLst>
      <p:ext uri="{BB962C8B-B14F-4D97-AF65-F5344CB8AC3E}">
        <p14:creationId xmlns:p14="http://schemas.microsoft.com/office/powerpoint/2010/main" val="309074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latin typeface="Times New Roman" pitchFamily="18" charset="0"/>
                <a:cs typeface="Times New Roman" pitchFamily="18" charset="0"/>
              </a:rPr>
              <a:t>Rule 144A Markets</a:t>
            </a:r>
            <a:endParaRPr lang="en-US" b="1" dirty="0"/>
          </a:p>
        </p:txBody>
      </p:sp>
      <p:sp>
        <p:nvSpPr>
          <p:cNvPr id="3" name="Content Placeholder 2"/>
          <p:cNvSpPr>
            <a:spLocks noGrp="1"/>
          </p:cNvSpPr>
          <p:nvPr>
            <p:ph idx="1"/>
          </p:nvPr>
        </p:nvSpPr>
        <p:spPr>
          <a:xfrm>
            <a:off x="228600" y="914400"/>
            <a:ext cx="8610600" cy="5791200"/>
          </a:xfrm>
        </p:spPr>
        <p:txBody>
          <a:bodyPr>
            <a:normAutofit fontScale="62500" lnSpcReduction="20000"/>
          </a:bodyPr>
          <a:lstStyle/>
          <a:p>
            <a:r>
              <a:rPr lang="en-US" dirty="0">
                <a:latin typeface="Times New Roman" pitchFamily="18" charset="0"/>
                <a:cs typeface="Times New Roman" pitchFamily="18" charset="0"/>
              </a:rPr>
              <a:t>Rule 144A markets are for institutional traders to trade unregistered securities.</a:t>
            </a:r>
          </a:p>
          <a:p>
            <a:pPr lvl="1"/>
            <a:r>
              <a:rPr lang="en-US" dirty="0">
                <a:latin typeface="Times New Roman" pitchFamily="18" charset="0"/>
                <a:cs typeface="Times New Roman" pitchFamily="18" charset="0"/>
              </a:rPr>
              <a:t> The SEC adopted Rule 144A in 1990 as an amendment to the Securities Act of 1933 to set forth rules and conditions for the trading of unregistered securities. </a:t>
            </a:r>
          </a:p>
          <a:p>
            <a:pPr lvl="1"/>
            <a:r>
              <a:rPr lang="en-US" dirty="0">
                <a:latin typeface="Times New Roman" pitchFamily="18" charset="0"/>
                <a:cs typeface="Times New Roman" pitchFamily="18" charset="0"/>
              </a:rPr>
              <a:t>Most securities issued under Rule 144A are by public firms needing to avoid the reporting requirements and delays associated with registered offerings. </a:t>
            </a:r>
          </a:p>
          <a:p>
            <a:pPr lvl="1"/>
            <a:r>
              <a:rPr lang="en-US" dirty="0">
                <a:latin typeface="Times New Roman" pitchFamily="18" charset="0"/>
                <a:cs typeface="Times New Roman" pitchFamily="18" charset="0"/>
              </a:rPr>
              <a:t>Some firms are foreign or private seeking to avoid S.E.C. reporting and registration requirements. </a:t>
            </a:r>
          </a:p>
          <a:p>
            <a:r>
              <a:rPr lang="en-US" dirty="0">
                <a:latin typeface="Times New Roman" pitchFamily="18" charset="0"/>
                <a:cs typeface="Times New Roman" pitchFamily="18" charset="0"/>
              </a:rPr>
              <a:t>Only “Qualified Institutional Buyers” (QIBs: institutions with investment portfolios exceeding $100 million) can purchase securities in a Rule 144A offering. Companies may have no more than 499 qualified institutional investors to retain their 144A status.</a:t>
            </a:r>
          </a:p>
          <a:p>
            <a:r>
              <a:rPr lang="en-US" dirty="0">
                <a:latin typeface="Times New Roman" pitchFamily="18" charset="0"/>
                <a:cs typeface="Times New Roman" pitchFamily="18" charset="0"/>
              </a:rPr>
              <a:t>The </a:t>
            </a:r>
            <a:r>
              <a:rPr lang="en-US" dirty="0" err="1">
                <a:latin typeface="Times New Roman" pitchFamily="18" charset="0"/>
                <a:cs typeface="Times New Roman" pitchFamily="18" charset="0"/>
              </a:rPr>
              <a:t>Nasdaq</a:t>
            </a:r>
            <a:r>
              <a:rPr lang="en-US" dirty="0">
                <a:latin typeface="Times New Roman" pitchFamily="18" charset="0"/>
                <a:cs typeface="Times New Roman" pitchFamily="18" charset="0"/>
              </a:rPr>
              <a:t> Stock Market, Inc. maintains a centralized trading and negotiation system for 144A securities.</a:t>
            </a:r>
          </a:p>
          <a:p>
            <a:r>
              <a:rPr lang="en-US" dirty="0" err="1">
                <a:latin typeface="Times New Roman" pitchFamily="18" charset="0"/>
                <a:cs typeface="Times New Roman" pitchFamily="18" charset="0"/>
              </a:rPr>
              <a:t>GSTrUE</a:t>
            </a:r>
            <a:r>
              <a:rPr lang="en-US" dirty="0">
                <a:latin typeface="Times New Roman" pitchFamily="18" charset="0"/>
                <a:cs typeface="Times New Roman" pitchFamily="18" charset="0"/>
              </a:rPr>
              <a:t>, the Goldman Sachs Tradable Unregistered Equity OTC Program was, in part, created to sell shares of </a:t>
            </a:r>
            <a:r>
              <a:rPr lang="en-US" dirty="0" err="1">
                <a:latin typeface="Times New Roman" pitchFamily="18" charset="0"/>
                <a:cs typeface="Times New Roman" pitchFamily="18" charset="0"/>
              </a:rPr>
              <a:t>Oaktree</a:t>
            </a:r>
            <a:r>
              <a:rPr lang="en-US" dirty="0">
                <a:latin typeface="Times New Roman" pitchFamily="18" charset="0"/>
                <a:cs typeface="Times New Roman" pitchFamily="18" charset="0"/>
              </a:rPr>
              <a:t> Capital Management, LLC, a private equity firm. </a:t>
            </a:r>
            <a:r>
              <a:rPr lang="en-US" dirty="0" err="1">
                <a:latin typeface="Times New Roman" pitchFamily="18" charset="0"/>
                <a:cs typeface="Times New Roman" pitchFamily="18" charset="0"/>
              </a:rPr>
              <a:t>Oaktree</a:t>
            </a:r>
            <a:r>
              <a:rPr lang="en-US" dirty="0">
                <a:latin typeface="Times New Roman" pitchFamily="18" charset="0"/>
                <a:cs typeface="Times New Roman" pitchFamily="18" charset="0"/>
              </a:rPr>
              <a:t>, like other alternative management firms Blackstone and Fortress, prefers to operate under regulatory “radars” and with a significant degree of confidentiality. </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latin typeface="Times New Roman" pitchFamily="18" charset="0"/>
                <a:cs typeface="Times New Roman" pitchFamily="18" charset="0"/>
              </a:rPr>
              <a:t>3.8. High Frequency Trading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839200" cy="5715000"/>
          </a:xfrm>
        </p:spPr>
        <p:txBody>
          <a:bodyPr>
            <a:noAutofit/>
          </a:bodyPr>
          <a:lstStyle/>
          <a:p>
            <a:pPr>
              <a:spcBef>
                <a:spcPts val="0"/>
              </a:spcBef>
            </a:pPr>
            <a:r>
              <a:rPr lang="en-US" dirty="0">
                <a:latin typeface="Times New Roman" pitchFamily="18" charset="0"/>
                <a:cs typeface="Times New Roman" pitchFamily="18" charset="0"/>
              </a:rPr>
              <a:t>High frequency trading refers to the practice of rapid executions of multiple transactions for securities followed by extremely short holding periods, perhaps as short as fractions of seconds.</a:t>
            </a:r>
          </a:p>
          <a:p>
            <a:pPr lvl="1">
              <a:spcBef>
                <a:spcPts val="0"/>
              </a:spcBef>
            </a:pPr>
            <a:r>
              <a:rPr lang="en-US" sz="2400" dirty="0">
                <a:latin typeface="Times New Roman" pitchFamily="18" charset="0"/>
                <a:cs typeface="Times New Roman" pitchFamily="18" charset="0"/>
              </a:rPr>
              <a:t>They focus on small price changes and discrepancies, often “ticks.” </a:t>
            </a:r>
          </a:p>
          <a:p>
            <a:pPr lvl="1">
              <a:spcBef>
                <a:spcPts val="0"/>
              </a:spcBef>
            </a:pPr>
            <a:r>
              <a:rPr lang="en-US" sz="2400" dirty="0">
                <a:latin typeface="Times New Roman" pitchFamily="18" charset="0"/>
                <a:cs typeface="Times New Roman" pitchFamily="18" charset="0"/>
              </a:rPr>
              <a:t>They require sophisticated technology, communications and computing resources, costing millions or even tens of millions of dollars.</a:t>
            </a:r>
          </a:p>
          <a:p>
            <a:pPr>
              <a:spcBef>
                <a:spcPts val="0"/>
              </a:spcBef>
            </a:pPr>
            <a:r>
              <a:rPr lang="en-US" dirty="0">
                <a:latin typeface="Times New Roman" pitchFamily="18" charset="0"/>
                <a:cs typeface="Times New Roman" pitchFamily="18" charset="0"/>
              </a:rPr>
              <a:t>High frequency trading  accounts for more than half of equities trading volume, adding liquidity to the market.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fontScale="90000"/>
          </a:bodyPr>
          <a:lstStyle/>
          <a:p>
            <a:r>
              <a:rPr lang="en-US" b="1" dirty="0">
                <a:latin typeface="Times New Roman" pitchFamily="18" charset="0"/>
                <a:cs typeface="Times New Roman" pitchFamily="18" charset="0"/>
              </a:rPr>
              <a:t>Latency and High Frequency Trading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1219200"/>
            <a:ext cx="8839200" cy="5486400"/>
          </a:xfrm>
        </p:spPr>
        <p:txBody>
          <a:bodyPr>
            <a:noAutofit/>
          </a:bodyPr>
          <a:lstStyle/>
          <a:p>
            <a:pPr>
              <a:spcBef>
                <a:spcPts val="0"/>
              </a:spcBef>
            </a:pPr>
            <a:r>
              <a:rPr lang="en-US" dirty="0">
                <a:latin typeface="Times New Roman" pitchFamily="18" charset="0"/>
                <a:cs typeface="Times New Roman" pitchFamily="18" charset="0"/>
              </a:rPr>
              <a:t>High frequency trading obviously depends on execution speed and is generally motivated by latency.</a:t>
            </a:r>
          </a:p>
          <a:p>
            <a:pPr>
              <a:spcBef>
                <a:spcPts val="0"/>
              </a:spcBef>
            </a:pPr>
            <a:r>
              <a:rPr lang="en-US" dirty="0">
                <a:latin typeface="Times New Roman" pitchFamily="18" charset="0"/>
                <a:cs typeface="Times New Roman" pitchFamily="18" charset="0"/>
              </a:rPr>
              <a:t>Many markets measure </a:t>
            </a:r>
            <a:r>
              <a:rPr lang="en-US" i="1" dirty="0">
                <a:latin typeface="Times New Roman" pitchFamily="18" charset="0"/>
                <a:cs typeface="Times New Roman" pitchFamily="18" charset="0"/>
              </a:rPr>
              <a:t>latency</a:t>
            </a:r>
            <a:r>
              <a:rPr lang="en-US" dirty="0">
                <a:latin typeface="Times New Roman" pitchFamily="18" charset="0"/>
                <a:cs typeface="Times New Roman" pitchFamily="18" charset="0"/>
              </a:rPr>
              <a:t>, the delay between an order signal and its execution in milliseconds.</a:t>
            </a:r>
          </a:p>
          <a:p>
            <a:pPr lvl="1">
              <a:spcBef>
                <a:spcPts val="0"/>
              </a:spcBef>
            </a:pPr>
            <a:r>
              <a:rPr lang="en-US" sz="2400" dirty="0">
                <a:latin typeface="Times New Roman" pitchFamily="18" charset="0"/>
                <a:cs typeface="Times New Roman" pitchFamily="18" charset="0"/>
              </a:rPr>
              <a:t>New technology installed by the NYSE has reduced latency to less than 5 milliseconds (.005 seconds) for most of its high frequency transactions.</a:t>
            </a:r>
          </a:p>
          <a:p>
            <a:pPr lvl="1">
              <a:spcBef>
                <a:spcPts val="0"/>
              </a:spcBef>
            </a:pPr>
            <a:r>
              <a:rPr lang="en-US" sz="2400" dirty="0">
                <a:latin typeface="Times New Roman" pitchFamily="18" charset="0"/>
                <a:cs typeface="Times New Roman" pitchFamily="18" charset="0"/>
              </a:rPr>
              <a:t>KCG LLC focuses in the high frequency execution services industry, and as does Citadel Investment Group.</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latin typeface="Times New Roman" pitchFamily="18" charset="0"/>
                <a:cs typeface="Times New Roman" pitchFamily="18" charset="0"/>
              </a:rPr>
              <a:t>HFT and Sniffing Algorithms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1371600"/>
            <a:ext cx="7848600" cy="4572000"/>
          </a:xfrm>
        </p:spPr>
        <p:txBody>
          <a:bodyPr>
            <a:noAutofit/>
          </a:bodyPr>
          <a:lstStyle/>
          <a:p>
            <a:pPr>
              <a:spcBef>
                <a:spcPts val="0"/>
              </a:spcBef>
            </a:pPr>
            <a:r>
              <a:rPr lang="en-US" dirty="0">
                <a:latin typeface="Times New Roman" pitchFamily="18" charset="0"/>
                <a:cs typeface="Times New Roman" pitchFamily="18" charset="0"/>
              </a:rPr>
              <a:t>High frequency trading relies on algorithms,</a:t>
            </a:r>
          </a:p>
          <a:p>
            <a:pPr>
              <a:spcBef>
                <a:spcPts val="0"/>
              </a:spcBef>
            </a:pPr>
            <a:r>
              <a:rPr lang="en-US" dirty="0">
                <a:latin typeface="Times New Roman" pitchFamily="18" charset="0"/>
                <a:cs typeface="Times New Roman" pitchFamily="18" charset="0"/>
              </a:rPr>
              <a:t>Many algorithms are designed specifically to anticipate and exploit the algorithms used by other institutions. </a:t>
            </a:r>
          </a:p>
          <a:p>
            <a:pPr>
              <a:spcBef>
                <a:spcPts val="0"/>
              </a:spcBef>
            </a:pPr>
            <a:r>
              <a:rPr lang="en-US" dirty="0">
                <a:latin typeface="Times New Roman" pitchFamily="18" charset="0"/>
                <a:cs typeface="Times New Roman" pitchFamily="18" charset="0"/>
              </a:rPr>
              <a:t>Hence, some high frequency trader algorithms are designed to detect ("sniff out") and exploit competitors’ algorithms.</a:t>
            </a:r>
            <a:endParaRPr lang="en-US" sz="36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Liquidity Rebate Traders</a:t>
            </a:r>
          </a:p>
        </p:txBody>
      </p:sp>
      <p:sp>
        <p:nvSpPr>
          <p:cNvPr id="3" name="Content Placeholder 2"/>
          <p:cNvSpPr>
            <a:spLocks noGrp="1"/>
          </p:cNvSpPr>
          <p:nvPr>
            <p:ph idx="1"/>
          </p:nvPr>
        </p:nvSpPr>
        <p:spPr/>
        <p:txBody>
          <a:bodyPr>
            <a:normAutofit/>
          </a:bodyPr>
          <a:lstStyle/>
          <a:p>
            <a:pPr marL="685800"/>
            <a:r>
              <a:rPr lang="en-US" sz="2000" dirty="0">
                <a:latin typeface="Times New Roman" pitchFamily="18" charset="0"/>
                <a:cs typeface="Times New Roman" pitchFamily="18" charset="0"/>
              </a:rPr>
              <a:t>Some high frequency traders, known as </a:t>
            </a:r>
            <a:r>
              <a:rPr lang="en-US" sz="2000" i="1" dirty="0">
                <a:latin typeface="Times New Roman" pitchFamily="18" charset="0"/>
                <a:cs typeface="Times New Roman" pitchFamily="18" charset="0"/>
              </a:rPr>
              <a:t>liquidity rebate traders</a:t>
            </a:r>
            <a:r>
              <a:rPr lang="en-US" sz="2000" dirty="0">
                <a:latin typeface="Times New Roman" pitchFamily="18" charset="0"/>
                <a:cs typeface="Times New Roman" pitchFamily="18" charset="0"/>
              </a:rPr>
              <a:t>, rely on payment for order flow. </a:t>
            </a:r>
          </a:p>
          <a:p>
            <a:r>
              <a:rPr lang="en-US" sz="2000" dirty="0">
                <a:latin typeface="Times New Roman" pitchFamily="18" charset="0"/>
                <a:cs typeface="Times New Roman" pitchFamily="18" charset="0"/>
              </a:rPr>
              <a:t>Many exchanges, ECNs and some market makers offer rebates of about ¼ penny per share to certain broker dealers that execute orders. </a:t>
            </a:r>
          </a:p>
          <a:p>
            <a:r>
              <a:rPr lang="en-US" sz="2000" dirty="0">
                <a:latin typeface="Times New Roman" pitchFamily="18" charset="0"/>
                <a:cs typeface="Times New Roman" pitchFamily="18" charset="0"/>
              </a:rPr>
              <a:t>Executed orders supply liquidity in the market, and the payments or rebates for this order flow might be regarded as payment for supplying liquidity. </a:t>
            </a:r>
          </a:p>
          <a:p>
            <a:r>
              <a:rPr lang="en-US" sz="2000" dirty="0">
                <a:latin typeface="Times New Roman" pitchFamily="18" charset="0"/>
                <a:cs typeface="Times New Roman" pitchFamily="18" charset="0"/>
              </a:rPr>
              <a:t>Brokers and traders using this liquidity might be expected to pay higher fees to the exchange or ECN. </a:t>
            </a:r>
          </a:p>
          <a:p>
            <a:r>
              <a:rPr lang="en-US" sz="2000" dirty="0">
                <a:latin typeface="Times New Roman" pitchFamily="18" charset="0"/>
                <a:cs typeface="Times New Roman" pitchFamily="18" charset="0"/>
              </a:rPr>
              <a:t>A dealer purchasing shares at 50.00 and quickly reselling them for 50.00 may still make a ½ penny profit per share from the liquidity rebate.</a:t>
            </a:r>
          </a:p>
          <a:p>
            <a:r>
              <a:rPr lang="en-US" sz="2000" dirty="0">
                <a:latin typeface="Times New Roman" pitchFamily="18" charset="0"/>
                <a:cs typeface="Times New Roman" pitchFamily="18" charset="0"/>
              </a:rPr>
              <a:t>Buy side traders  pay this fee through higher exchange/ECN fees, but these fees might be regarded as the cost of using liquidity in the market</a:t>
            </a:r>
            <a:endParaRPr lang="en-US"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a:latin typeface="Times New Roman" pitchFamily="18" charset="0"/>
                <a:cs typeface="Times New Roman" pitchFamily="18" charset="0"/>
              </a:rPr>
              <a:t>Institutional Trading Impact on Prices</a:t>
            </a:r>
            <a:endParaRPr lang="en-US" dirty="0"/>
          </a:p>
        </p:txBody>
      </p:sp>
      <p:sp>
        <p:nvSpPr>
          <p:cNvPr id="3" name="Content Placeholder 2"/>
          <p:cNvSpPr>
            <a:spLocks noGrp="1"/>
          </p:cNvSpPr>
          <p:nvPr>
            <p:ph idx="1"/>
          </p:nvPr>
        </p:nvSpPr>
        <p:spPr>
          <a:xfrm>
            <a:off x="457200" y="1295400"/>
            <a:ext cx="8229600" cy="4572001"/>
          </a:xfrm>
        </p:spPr>
        <p:txBody>
          <a:bodyPr>
            <a:normAutofit fontScale="85000" lnSpcReduction="10000"/>
          </a:bodyPr>
          <a:lstStyle/>
          <a:p>
            <a:r>
              <a:rPr lang="en-US" dirty="0">
                <a:latin typeface="Times New Roman" pitchFamily="18" charset="0"/>
                <a:cs typeface="Times New Roman" pitchFamily="18" charset="0"/>
              </a:rPr>
              <a:t>Institutional transactions have important effects on security liquidity, prices and volatility.</a:t>
            </a:r>
          </a:p>
          <a:p>
            <a:r>
              <a:rPr lang="en-US" dirty="0">
                <a:latin typeface="Times New Roman" pitchFamily="18" charset="0"/>
                <a:cs typeface="Times New Roman" pitchFamily="18" charset="0"/>
              </a:rPr>
              <a:t>For example, stocks with the largest proportional institutional ownership experience the most volatile swings when the market is most volatile. Why?</a:t>
            </a:r>
          </a:p>
          <a:p>
            <a:pPr lvl="1">
              <a:buFont typeface="Arial" pitchFamily="34" charset="0"/>
              <a:buChar char="•"/>
            </a:pPr>
            <a:r>
              <a:rPr lang="en-US" dirty="0">
                <a:latin typeface="Times New Roman" pitchFamily="18" charset="0"/>
                <a:cs typeface="Times New Roman" pitchFamily="18" charset="0"/>
              </a:rPr>
              <a:t>Maybe because institutions invest in larger blocks of shares and their transactions push the market more than non-institutional shareholders? </a:t>
            </a:r>
          </a:p>
          <a:p>
            <a:pPr lvl="1">
              <a:buFont typeface="Arial" pitchFamily="34" charset="0"/>
              <a:buChar char="•"/>
            </a:pPr>
            <a:r>
              <a:rPr lang="en-US" dirty="0">
                <a:latin typeface="Times New Roman" pitchFamily="18" charset="0"/>
                <a:cs typeface="Times New Roman" pitchFamily="18" charset="0"/>
              </a:rPr>
              <a:t>Maybe institutional shareholders are more informed than other traders?</a:t>
            </a:r>
          </a:p>
          <a:p>
            <a:pPr lvl="1">
              <a:buFont typeface="Arial" pitchFamily="34" charset="0"/>
              <a:buChar char="•"/>
            </a:pPr>
            <a:r>
              <a:rPr lang="en-US" dirty="0">
                <a:latin typeface="Times New Roman" pitchFamily="18" charset="0"/>
                <a:cs typeface="Times New Roman" pitchFamily="18" charset="0"/>
              </a:rPr>
              <a:t>The link between institutional trading and security behavior is important to the trader.</a:t>
            </a:r>
          </a:p>
        </p:txBody>
      </p:sp>
    </p:spTree>
    <p:extLst>
      <p:ext uri="{BB962C8B-B14F-4D97-AF65-F5344CB8AC3E}">
        <p14:creationId xmlns:p14="http://schemas.microsoft.com/office/powerpoint/2010/main" val="1315097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Co-Location</a:t>
            </a: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Many firms engaging in high frequency trading have co-location facilities, where they rent space from market centers, such as from the major exchanges ECNs and other alternative trading systems. </a:t>
            </a:r>
          </a:p>
          <a:p>
            <a:pPr lvl="1"/>
            <a:r>
              <a:rPr lang="en-US" sz="2000" dirty="0">
                <a:latin typeface="Times New Roman" pitchFamily="18" charset="0"/>
                <a:cs typeface="Times New Roman" pitchFamily="18" charset="0"/>
              </a:rPr>
              <a:t>The purpose of co-location where their servers are located next to the market center’s data servers is to reduce latency. This co-location (also called proximity hosting) provides significant millisecond and even microsecond advantages, and enable institutions to better serve their clients. </a:t>
            </a:r>
          </a:p>
          <a:p>
            <a:pPr lvl="1"/>
            <a:r>
              <a:rPr lang="en-US" sz="2000" dirty="0">
                <a:latin typeface="Times New Roman" pitchFamily="18" charset="0"/>
                <a:cs typeface="Times New Roman" pitchFamily="18" charset="0"/>
              </a:rPr>
              <a:t>The fairness of this high-cost practice has been questioned and remains under SEC scrutiny.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Speed Limits</a:t>
            </a: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Consider the following: In 1 microsecond, light (or, an electronic signal) can travel about 300 meters. </a:t>
            </a:r>
          </a:p>
          <a:p>
            <a:r>
              <a:rPr lang="en-US" sz="2800" dirty="0">
                <a:latin typeface="Times New Roman" pitchFamily="18" charset="0"/>
                <a:cs typeface="Times New Roman" pitchFamily="18" charset="0"/>
              </a:rPr>
              <a:t>Thus, it takes at least 200 microseconds for an electronic signal to travel 60 kilometers from the NYSE in Manhattan to a hedge fund in Greenwich Connecticut.</a:t>
            </a:r>
          </a:p>
          <a:p>
            <a:pPr lvl="1"/>
            <a:r>
              <a:rPr lang="en-US" sz="2000" dirty="0">
                <a:latin typeface="Times New Roman" pitchFamily="18" charset="0"/>
                <a:cs typeface="Times New Roman" pitchFamily="18" charset="0"/>
              </a:rPr>
              <a:t>This calculation ignores the additional latency induced by routers, switches, etc. </a:t>
            </a:r>
          </a:p>
          <a:p>
            <a:pPr lvl="1"/>
            <a:r>
              <a:rPr lang="en-US" sz="2000" dirty="0">
                <a:latin typeface="Times New Roman" pitchFamily="18" charset="0"/>
                <a:cs typeface="Times New Roman" pitchFamily="18" charset="0"/>
              </a:rPr>
              <a:t>One exchange provides institutions that co-locate in its facilities with cables of identical length to connect its data feeds, regardless of how many meters an office is from the feeds.</a:t>
            </a:r>
          </a:p>
          <a:p>
            <a:endParaRPr lang="en-US" dirty="0"/>
          </a:p>
        </p:txBody>
      </p:sp>
    </p:spTree>
    <p:extLst>
      <p:ext uri="{BB962C8B-B14F-4D97-AF65-F5344CB8AC3E}">
        <p14:creationId xmlns:p14="http://schemas.microsoft.com/office/powerpoint/2010/main" val="3614937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Latency Arbitrage</a:t>
            </a:r>
          </a:p>
        </p:txBody>
      </p:sp>
      <p:sp>
        <p:nvSpPr>
          <p:cNvPr id="3" name="Content Placeholder 2"/>
          <p:cNvSpPr>
            <a:spLocks noGrp="1"/>
          </p:cNvSpPr>
          <p:nvPr>
            <p:ph idx="1"/>
          </p:nvPr>
        </p:nvSpPr>
        <p:spPr>
          <a:xfrm>
            <a:off x="228600" y="1143000"/>
            <a:ext cx="8686800" cy="5486400"/>
          </a:xfrm>
        </p:spPr>
        <p:txBody>
          <a:bodyPr>
            <a:normAutofit/>
          </a:bodyPr>
          <a:lstStyle/>
          <a:p>
            <a:r>
              <a:rPr lang="en-US" sz="3400" dirty="0">
                <a:latin typeface="Times New Roman" pitchFamily="18" charset="0"/>
                <a:cs typeface="Times New Roman" pitchFamily="18" charset="0"/>
              </a:rPr>
              <a:t>Latency is concerned with the speed of quotation display or order execution after quotes and orders have been sent.</a:t>
            </a:r>
          </a:p>
          <a:p>
            <a:r>
              <a:rPr lang="en-US" sz="3400" dirty="0">
                <a:latin typeface="Times New Roman" pitchFamily="18" charset="0"/>
                <a:cs typeface="Times New Roman" pitchFamily="18" charset="0"/>
              </a:rPr>
              <a:t>Latency arbitrage occurs when orders are executed by faster market participants in reaction to slow order display processes on behalf of slower participants before slow participants can react.</a:t>
            </a:r>
          </a:p>
          <a:p>
            <a:r>
              <a:rPr lang="en-US" sz="3400" dirty="0">
                <a:latin typeface="Times New Roman" pitchFamily="18" charset="0"/>
                <a:cs typeface="Times New Roman" pitchFamily="18" charset="0"/>
              </a:rPr>
              <a:t>In effect, latency arbitrage enables faster participants to react before slower participants.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Latency Arbitrage Illustration</a:t>
            </a:r>
          </a:p>
        </p:txBody>
      </p:sp>
      <p:sp>
        <p:nvSpPr>
          <p:cNvPr id="3" name="Content Placeholder 2"/>
          <p:cNvSpPr>
            <a:spLocks noGrp="1"/>
          </p:cNvSpPr>
          <p:nvPr>
            <p:ph idx="1"/>
          </p:nvPr>
        </p:nvSpPr>
        <p:spPr>
          <a:xfrm>
            <a:off x="228600" y="1143000"/>
            <a:ext cx="8686800" cy="5486400"/>
          </a:xfrm>
        </p:spPr>
        <p:txBody>
          <a:bodyPr>
            <a:normAutofit fontScale="77500" lnSpcReduction="20000"/>
          </a:bodyPr>
          <a:lstStyle/>
          <a:p>
            <a:r>
              <a:rPr lang="en-US" sz="3400" dirty="0">
                <a:latin typeface="Times New Roman" pitchFamily="18" charset="0"/>
                <a:cs typeface="Times New Roman" pitchFamily="18" charset="0"/>
              </a:rPr>
              <a:t>Consider this illustration of a high frequency trader whose automated trading facility enables it to exploit its informational advantage: </a:t>
            </a:r>
          </a:p>
          <a:p>
            <a:pPr lvl="1"/>
            <a:r>
              <a:rPr lang="en-US" sz="2900" dirty="0">
                <a:latin typeface="Times New Roman" pitchFamily="18" charset="0"/>
                <a:cs typeface="Times New Roman" pitchFamily="18" charset="0"/>
              </a:rPr>
              <a:t>The initial market for Stock X is 50.00 Bid / Offered at 50.01</a:t>
            </a:r>
          </a:p>
          <a:p>
            <a:pPr lvl="1"/>
            <a:r>
              <a:rPr lang="en-US" sz="2900" dirty="0">
                <a:latin typeface="Times New Roman" pitchFamily="18" charset="0"/>
                <a:cs typeface="Times New Roman" pitchFamily="18" charset="0"/>
              </a:rPr>
              <a:t>The high frequency trader’s superior technology and location enables it to pick up an institutional bid for 50.01 for Stock X that is likely to be followed by more and higher bids. </a:t>
            </a:r>
          </a:p>
          <a:p>
            <a:pPr lvl="1"/>
            <a:r>
              <a:rPr lang="en-US" sz="2900" dirty="0">
                <a:latin typeface="Times New Roman" pitchFamily="18" charset="0"/>
                <a:cs typeface="Times New Roman" pitchFamily="18" charset="0"/>
              </a:rPr>
              <a:t>This bid arrives in the high frequency trader’s computer 10 microseconds before most competing traders’ computers.</a:t>
            </a:r>
          </a:p>
          <a:p>
            <a:pPr lvl="1"/>
            <a:r>
              <a:rPr lang="en-US" sz="2900" dirty="0">
                <a:latin typeface="Times New Roman" pitchFamily="18" charset="0"/>
                <a:cs typeface="Times New Roman" pitchFamily="18" charset="0"/>
              </a:rPr>
              <a:t>The high frequency trader’s computer buys all available shares offered at 50.01 before competing traders act.</a:t>
            </a:r>
          </a:p>
          <a:p>
            <a:pPr lvl="1"/>
            <a:r>
              <a:rPr lang="en-US" sz="2900" dirty="0">
                <a:latin typeface="Times New Roman" pitchFamily="18" charset="0"/>
                <a:cs typeface="Times New Roman" pitchFamily="18" charset="0"/>
              </a:rPr>
              <a:t>The institutional buyer is unable to purchase at 50.01.</a:t>
            </a:r>
          </a:p>
          <a:p>
            <a:pPr lvl="1"/>
            <a:r>
              <a:rPr lang="en-US" sz="2900" dirty="0">
                <a:latin typeface="Times New Roman" pitchFamily="18" charset="0"/>
                <a:cs typeface="Times New Roman" pitchFamily="18" charset="0"/>
              </a:rPr>
              <a:t>The market for the stock changes to 50.01 Bid / Offered at 50.02.</a:t>
            </a:r>
          </a:p>
          <a:p>
            <a:pPr lvl="0"/>
            <a:r>
              <a:rPr lang="en-US" sz="3400" dirty="0">
                <a:latin typeface="Times New Roman" pitchFamily="18" charset="0"/>
                <a:cs typeface="Times New Roman" pitchFamily="18" charset="0"/>
              </a:rPr>
              <a:t>The high frequency trader sells shares to the institutional buyer for 50.02, locking a .01 profit per share.</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Latency Arbitrage and Broadcom</a:t>
            </a:r>
          </a:p>
        </p:txBody>
      </p:sp>
      <p:sp>
        <p:nvSpPr>
          <p:cNvPr id="3" name="Content Placeholder 2"/>
          <p:cNvSpPr>
            <a:spLocks noGrp="1"/>
          </p:cNvSpPr>
          <p:nvPr>
            <p:ph idx="1"/>
          </p:nvPr>
        </p:nvSpPr>
        <p:spPr>
          <a:xfrm>
            <a:off x="457200" y="1219200"/>
            <a:ext cx="8229600" cy="5364162"/>
          </a:xfrm>
        </p:spPr>
        <p:txBody>
          <a:bodyPr>
            <a:normAutofit fontScale="47500" lnSpcReduction="20000"/>
          </a:bodyPr>
          <a:lstStyle/>
          <a:p>
            <a:r>
              <a:rPr lang="en-US" sz="7000" dirty="0">
                <a:latin typeface="Times New Roman" pitchFamily="18" charset="0"/>
                <a:cs typeface="Times New Roman" pitchFamily="18" charset="0"/>
              </a:rPr>
              <a:t>Consider a second example described in the </a:t>
            </a:r>
            <a:r>
              <a:rPr lang="en-US" sz="7000" i="1" dirty="0">
                <a:latin typeface="Times New Roman" pitchFamily="18" charset="0"/>
                <a:cs typeface="Times New Roman" pitchFamily="18" charset="0"/>
              </a:rPr>
              <a:t>Wall Street Journal</a:t>
            </a:r>
            <a:r>
              <a:rPr lang="en-US" sz="7000" dirty="0">
                <a:latin typeface="Times New Roman" pitchFamily="18" charset="0"/>
                <a:cs typeface="Times New Roman" pitchFamily="18" charset="0"/>
              </a:rPr>
              <a:t>. </a:t>
            </a:r>
          </a:p>
          <a:p>
            <a:pPr lvl="1"/>
            <a:r>
              <a:rPr lang="en-US" sz="4500" dirty="0">
                <a:latin typeface="Times New Roman" pitchFamily="18" charset="0"/>
                <a:cs typeface="Times New Roman" pitchFamily="18" charset="0"/>
              </a:rPr>
              <a:t>In July 2009, Intel, the computer chip giant, reported robust earnings and some traders considered the semiconductor company Broadcom to be a buying opportunity. </a:t>
            </a:r>
          </a:p>
          <a:p>
            <a:pPr lvl="1"/>
            <a:r>
              <a:rPr lang="en-US" sz="4500" dirty="0">
                <a:latin typeface="Times New Roman" pitchFamily="18" charset="0"/>
                <a:cs typeface="Times New Roman" pitchFamily="18" charset="0"/>
              </a:rPr>
              <a:t>Many of these traders, to disguise their interest, split their orders into small batches.</a:t>
            </a:r>
          </a:p>
          <a:p>
            <a:pPr lvl="1"/>
            <a:r>
              <a:rPr lang="en-US" sz="4500" dirty="0">
                <a:latin typeface="Times New Roman" pitchFamily="18" charset="0"/>
                <a:cs typeface="Times New Roman" pitchFamily="18" charset="0"/>
              </a:rPr>
              <a:t>Broadcom began trading that day at $26.20. High frequency traders (HFTs) with faster access to quotes were able to see that there was a strong interest in Broadcom. </a:t>
            </a:r>
          </a:p>
          <a:p>
            <a:pPr lvl="1"/>
            <a:r>
              <a:rPr lang="en-US" sz="4500" dirty="0">
                <a:latin typeface="Times New Roman" pitchFamily="18" charset="0"/>
                <a:cs typeface="Times New Roman" pitchFamily="18" charset="0"/>
              </a:rPr>
              <a:t>The HFTs began buying Broadcom shares and then reselling them to the slower investors at higher prices. The price of Broadcom quickly rose to $26.39 as HFTs began offering to sell hundreds of thousands of shares. </a:t>
            </a:r>
          </a:p>
          <a:p>
            <a:pPr lvl="1"/>
            <a:r>
              <a:rPr lang="en-US" sz="4500" dirty="0">
                <a:latin typeface="Times New Roman" pitchFamily="18" charset="0"/>
                <a:cs typeface="Times New Roman" pitchFamily="18" charset="0"/>
              </a:rPr>
              <a:t>Slower-moving traders paid $1.4 million for about 56,000 shares, or $7,800 more than if they had been able to move as quickly as the high-frequency traders.</a:t>
            </a:r>
          </a:p>
          <a:p>
            <a:endParaRPr lang="en-US" dirty="0"/>
          </a:p>
        </p:txBody>
      </p:sp>
    </p:spTree>
    <p:extLst>
      <p:ext uri="{BB962C8B-B14F-4D97-AF65-F5344CB8AC3E}">
        <p14:creationId xmlns:p14="http://schemas.microsoft.com/office/powerpoint/2010/main" val="26131738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HFT Strategies</a:t>
            </a:r>
            <a:endParaRPr lang="en-US" dirty="0"/>
          </a:p>
        </p:txBody>
      </p:sp>
      <p:sp>
        <p:nvSpPr>
          <p:cNvPr id="3" name="Content Placeholder 2"/>
          <p:cNvSpPr>
            <a:spLocks noGrp="1"/>
          </p:cNvSpPr>
          <p:nvPr>
            <p:ph idx="1"/>
          </p:nvPr>
        </p:nvSpPr>
        <p:spPr>
          <a:xfrm>
            <a:off x="152400" y="838200"/>
            <a:ext cx="8763000" cy="5715000"/>
          </a:xfrm>
        </p:spPr>
        <p:txBody>
          <a:bodyPr>
            <a:normAutofit fontScale="70000" lnSpcReduction="20000"/>
          </a:bodyPr>
          <a:lstStyle/>
          <a:p>
            <a:r>
              <a:rPr lang="en-US" dirty="0">
                <a:latin typeface="Times New Roman" pitchFamily="18" charset="0"/>
                <a:cs typeface="Times New Roman" pitchFamily="18" charset="0"/>
              </a:rPr>
              <a:t>Many HFT strategies are quite simple.</a:t>
            </a:r>
          </a:p>
          <a:p>
            <a:pPr lvl="1"/>
            <a:r>
              <a:rPr lang="en-US" dirty="0">
                <a:latin typeface="Times New Roman" pitchFamily="18" charset="0"/>
                <a:cs typeface="Times New Roman" pitchFamily="18" charset="0"/>
              </a:rPr>
              <a:t>Many HFT desks are largely replacing the more traditional dealers as market makers by relying on simple </a:t>
            </a:r>
            <a:r>
              <a:rPr lang="en-US" i="1" dirty="0">
                <a:latin typeface="Times New Roman" pitchFamily="18" charset="0"/>
                <a:cs typeface="Times New Roman" pitchFamily="18" charset="0"/>
              </a:rPr>
              <a:t>passive market-making</a:t>
            </a:r>
            <a:r>
              <a:rPr lang="en-US" dirty="0">
                <a:latin typeface="Times New Roman" pitchFamily="18" charset="0"/>
                <a:cs typeface="Times New Roman" pitchFamily="18" charset="0"/>
              </a:rPr>
              <a:t>, placing quotations in large quantities. Here, the HFT strategy seeks to profit through a simple high volume based on having its own bids and offers taken. </a:t>
            </a:r>
          </a:p>
          <a:p>
            <a:pPr lvl="1"/>
            <a:r>
              <a:rPr lang="en-US" dirty="0">
                <a:latin typeface="Times New Roman" pitchFamily="18" charset="0"/>
                <a:cs typeface="Times New Roman" pitchFamily="18" charset="0"/>
              </a:rPr>
              <a:t>Many firms are quotations to seek liquidity rebates by providing liquidity to markets.</a:t>
            </a:r>
          </a:p>
          <a:p>
            <a:r>
              <a:rPr lang="en-US" dirty="0">
                <a:latin typeface="Times New Roman" pitchFamily="18" charset="0"/>
                <a:cs typeface="Times New Roman" pitchFamily="18" charset="0"/>
              </a:rPr>
              <a:t>Other HFT desks seek profits through cross-asset or cross-market arbitrage strategies or by accessing information or executing trades more quickly than their competition.</a:t>
            </a:r>
          </a:p>
          <a:p>
            <a:pPr lvl="1"/>
            <a:r>
              <a:rPr lang="en-US" dirty="0">
                <a:latin typeface="Times New Roman" pitchFamily="18" charset="0"/>
                <a:cs typeface="Times New Roman" pitchFamily="18" charset="0"/>
              </a:rPr>
              <a:t>Co-location, the most rapid data feeds and trade execution abilities are crucial here. </a:t>
            </a:r>
          </a:p>
          <a:p>
            <a:r>
              <a:rPr lang="en-US" dirty="0">
                <a:latin typeface="Times New Roman" pitchFamily="18" charset="0"/>
                <a:cs typeface="Times New Roman" pitchFamily="18" charset="0"/>
              </a:rPr>
              <a:t>HFT desks often seek to anticipate order flow (including "sniffing out" competing algorithms. Order anticipators are referred to as "parasitic traders" in that they use traders' information without contributing to price discovery or enhancing liquidity. </a:t>
            </a:r>
          </a:p>
          <a:p>
            <a:r>
              <a:rPr lang="en-US" dirty="0">
                <a:latin typeface="Times New Roman" pitchFamily="18" charset="0"/>
                <a:cs typeface="Times New Roman" pitchFamily="18" charset="0"/>
              </a:rPr>
              <a:t>Finally, even though most HFT's seek to hedge or neutralize their positions (be flat by the end of the trading day), some do seek profits through speculation or by making other directional trades.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HFT Technologies</a:t>
            </a:r>
            <a:endParaRPr lang="en-US" dirty="0"/>
          </a:p>
        </p:txBody>
      </p:sp>
      <p:sp>
        <p:nvSpPr>
          <p:cNvPr id="3" name="Content Placeholder 2"/>
          <p:cNvSpPr>
            <a:spLocks noGrp="1"/>
          </p:cNvSpPr>
          <p:nvPr>
            <p:ph idx="1"/>
          </p:nvPr>
        </p:nvSpPr>
        <p:spPr>
          <a:xfrm>
            <a:off x="152400" y="838200"/>
            <a:ext cx="8763000" cy="5715000"/>
          </a:xfrm>
        </p:spPr>
        <p:txBody>
          <a:bodyPr>
            <a:normAutofit fontScale="92500" lnSpcReduction="20000"/>
          </a:bodyPr>
          <a:lstStyle/>
          <a:p>
            <a:r>
              <a:rPr lang="en-US" dirty="0">
                <a:latin typeface="Times New Roman" pitchFamily="18" charset="0"/>
                <a:cs typeface="Times New Roman" pitchFamily="18" charset="0"/>
              </a:rPr>
              <a:t>HFT firms obtain direct market access (DMA) to appropriate trading venues and by obtaining hardware and software necessary for strategy implementation. </a:t>
            </a:r>
          </a:p>
          <a:p>
            <a:pPr lvl="1"/>
            <a:r>
              <a:rPr lang="en-US" dirty="0">
                <a:latin typeface="Times New Roman" pitchFamily="18" charset="0"/>
                <a:cs typeface="Times New Roman" pitchFamily="18" charset="0"/>
              </a:rPr>
              <a:t>Software and even strategies can be obtained through brokerage firms, purchased through consulting firms and other developers or created in-house. </a:t>
            </a:r>
          </a:p>
          <a:p>
            <a:pPr lvl="1"/>
            <a:r>
              <a:rPr lang="en-US" dirty="0">
                <a:latin typeface="Times New Roman" pitchFamily="18" charset="0"/>
                <a:cs typeface="Times New Roman" pitchFamily="18" charset="0"/>
              </a:rPr>
              <a:t>For example, </a:t>
            </a:r>
            <a:r>
              <a:rPr lang="en-US" i="1" dirty="0" err="1">
                <a:latin typeface="Times New Roman" pitchFamily="18" charset="0"/>
                <a:cs typeface="Times New Roman" pitchFamily="18" charset="0"/>
              </a:rPr>
              <a:t>InfoReach</a:t>
            </a:r>
            <a:r>
              <a:rPr lang="en-US" dirty="0">
                <a:latin typeface="Times New Roman" pitchFamily="18" charset="0"/>
                <a:cs typeface="Times New Roman" pitchFamily="18" charset="0"/>
              </a:rPr>
              <a:t> is a provider of broker-neutral software and systems for electronic, algorithmic and high frequency trade analysis, management and execution through its </a:t>
            </a:r>
            <a:r>
              <a:rPr lang="en-US" i="1" dirty="0" err="1">
                <a:latin typeface="Times New Roman" pitchFamily="18" charset="0"/>
                <a:cs typeface="Times New Roman" pitchFamily="18" charset="0"/>
              </a:rPr>
              <a:t>HiFREQ</a:t>
            </a:r>
            <a:r>
              <a:rPr lang="en-US" dirty="0">
                <a:latin typeface="Times New Roman" pitchFamily="18" charset="0"/>
                <a:cs typeface="Times New Roman" pitchFamily="18" charset="0"/>
              </a:rPr>
              <a:t> algorithmic engine. </a:t>
            </a:r>
          </a:p>
          <a:p>
            <a:pPr lvl="1"/>
            <a:r>
              <a:rPr lang="en-US" dirty="0">
                <a:latin typeface="Times New Roman" pitchFamily="18" charset="0"/>
                <a:cs typeface="Times New Roman" pitchFamily="18" charset="0"/>
              </a:rPr>
              <a:t>It is designed to enable traders to create and deploy proprietary, complex trading strategies as well as access algorithms from brokers and other third-party providers. </a:t>
            </a:r>
          </a:p>
          <a:p>
            <a:pPr lvl="1"/>
            <a:r>
              <a:rPr lang="en-US" dirty="0" err="1">
                <a:latin typeface="Times New Roman" pitchFamily="18" charset="0"/>
                <a:cs typeface="Times New Roman" pitchFamily="18" charset="0"/>
              </a:rPr>
              <a:t>InfoReach</a:t>
            </a:r>
            <a:r>
              <a:rPr lang="en-US" dirty="0">
                <a:latin typeface="Times New Roman" pitchFamily="18" charset="0"/>
                <a:cs typeface="Times New Roman" pitchFamily="18" charset="0"/>
              </a:rPr>
              <a:t> also supplies its internal </a:t>
            </a:r>
            <a:r>
              <a:rPr lang="en-US" i="1" dirty="0">
                <a:latin typeface="Times New Roman" pitchFamily="18" charset="0"/>
                <a:cs typeface="Times New Roman" pitchFamily="18" charset="0"/>
              </a:rPr>
              <a:t>FIX Engine</a:t>
            </a:r>
            <a:r>
              <a:rPr lang="en-US" dirty="0">
                <a:latin typeface="Times New Roman" pitchFamily="18" charset="0"/>
                <a:cs typeface="Times New Roman" pitchFamily="18" charset="0"/>
              </a:rPr>
              <a:t> as a routing system.</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HFT Impact on Market Quality</a:t>
            </a:r>
          </a:p>
        </p:txBody>
      </p:sp>
      <p:sp>
        <p:nvSpPr>
          <p:cNvPr id="3" name="Content Placeholder 2"/>
          <p:cNvSpPr>
            <a:spLocks noGrp="1"/>
          </p:cNvSpPr>
          <p:nvPr>
            <p:ph idx="1"/>
          </p:nvPr>
        </p:nvSpPr>
        <p:spPr/>
        <p:txBody>
          <a:bodyPr>
            <a:noAutofit/>
          </a:bodyPr>
          <a:lstStyle/>
          <a:p>
            <a:r>
              <a:rPr lang="en-US" sz="1800" dirty="0">
                <a:latin typeface="Times New Roman" pitchFamily="18" charset="0"/>
                <a:cs typeface="Times New Roman" pitchFamily="18" charset="0"/>
              </a:rPr>
              <a:t>Market quality might be gauged by the ability of investors to quickly access and trade based on new information . </a:t>
            </a:r>
          </a:p>
          <a:p>
            <a:r>
              <a:rPr lang="en-US" sz="1800" dirty="0">
                <a:latin typeface="Times New Roman" pitchFamily="18" charset="0"/>
                <a:cs typeface="Times New Roman" pitchFamily="18" charset="0"/>
              </a:rPr>
              <a:t>Clearly, equity markets are more liquid and transactions costs are lower than they were 20 years ago before the advent of HFT.</a:t>
            </a:r>
          </a:p>
          <a:p>
            <a:r>
              <a:rPr lang="en-US" sz="1800" dirty="0">
                <a:latin typeface="Times New Roman" pitchFamily="18" charset="0"/>
                <a:cs typeface="Times New Roman" pitchFamily="18" charset="0"/>
              </a:rPr>
              <a:t>Substantial empirical evidence does suggest that HFT, in general, increases market liquidity, reduces trading costs, enhances price discovery and reduces trading spreads. </a:t>
            </a:r>
          </a:p>
          <a:p>
            <a:r>
              <a:rPr lang="en-US" sz="1800" dirty="0" err="1">
                <a:latin typeface="Times New Roman" pitchFamily="18" charset="0"/>
                <a:cs typeface="Times New Roman" pitchFamily="18" charset="0"/>
              </a:rPr>
              <a:t>Brogaard</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Hendershott</a:t>
            </a:r>
            <a:r>
              <a:rPr lang="en-US" sz="1800" dirty="0">
                <a:latin typeface="Times New Roman" pitchFamily="18" charset="0"/>
                <a:cs typeface="Times New Roman" pitchFamily="18" charset="0"/>
              </a:rPr>
              <a:t> and Riordan (2014) find that HFT firms enhance price discovery by trading in the direction of permanent price changes and in the opposite direction of transitory pricing errors, which might have the effect of decreasing market volatility. </a:t>
            </a:r>
          </a:p>
          <a:p>
            <a:r>
              <a:rPr lang="en-US" sz="1800" dirty="0">
                <a:latin typeface="Times New Roman" pitchFamily="18" charset="0"/>
                <a:cs typeface="Times New Roman" pitchFamily="18" charset="0"/>
              </a:rPr>
              <a:t>Based on his review of approximately 30 empirical papers, Jones (2013) surmises that HFT in competing markets does “improve market quality, reduce[s] trading costs, and make[s] stock prices more efficient.”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HFT Impact During the Flash</a:t>
            </a:r>
          </a:p>
        </p:txBody>
      </p:sp>
      <p:sp>
        <p:nvSpPr>
          <p:cNvPr id="3" name="Content Placeholder 2"/>
          <p:cNvSpPr>
            <a:spLocks noGrp="1"/>
          </p:cNvSpPr>
          <p:nvPr>
            <p:ph idx="1"/>
          </p:nvPr>
        </p:nvSpPr>
        <p:spPr>
          <a:xfrm>
            <a:off x="457200" y="1600200"/>
            <a:ext cx="8229600" cy="4724400"/>
          </a:xfrm>
        </p:spPr>
        <p:txBody>
          <a:bodyPr>
            <a:noAutofit/>
          </a:bodyPr>
          <a:lstStyle/>
          <a:p>
            <a:r>
              <a:rPr lang="en-US" sz="3600" dirty="0" err="1">
                <a:latin typeface="Times New Roman" pitchFamily="18" charset="0"/>
                <a:cs typeface="Times New Roman" pitchFamily="18" charset="0"/>
              </a:rPr>
              <a:t>Kirilenko</a:t>
            </a:r>
            <a:r>
              <a:rPr lang="en-US" sz="3600" dirty="0">
                <a:latin typeface="Times New Roman" pitchFamily="18" charset="0"/>
                <a:cs typeface="Times New Roman" pitchFamily="18" charset="0"/>
              </a:rPr>
              <a:t>, Kyle, </a:t>
            </a:r>
            <a:r>
              <a:rPr lang="en-US" sz="3600" dirty="0" err="1">
                <a:latin typeface="Times New Roman" pitchFamily="18" charset="0"/>
                <a:cs typeface="Times New Roman" pitchFamily="18" charset="0"/>
              </a:rPr>
              <a:t>Samadi</a:t>
            </a:r>
            <a:r>
              <a:rPr lang="en-US" sz="3600" dirty="0">
                <a:latin typeface="Times New Roman" pitchFamily="18" charset="0"/>
                <a:cs typeface="Times New Roman" pitchFamily="18" charset="0"/>
              </a:rPr>
              <a:t> and </a:t>
            </a:r>
            <a:r>
              <a:rPr lang="en-US" sz="3600" dirty="0" err="1">
                <a:latin typeface="Times New Roman" pitchFamily="18" charset="0"/>
                <a:cs typeface="Times New Roman" pitchFamily="18" charset="0"/>
              </a:rPr>
              <a:t>Tuzun</a:t>
            </a:r>
            <a:r>
              <a:rPr lang="en-US" sz="3600" dirty="0">
                <a:latin typeface="Times New Roman" pitchFamily="18" charset="0"/>
                <a:cs typeface="Times New Roman" pitchFamily="18" charset="0"/>
              </a:rPr>
              <a:t> (2015) found that during the extreme volatility period known as the “Flash Crash” in May, 2010, HFT’s did draw down liquidity as the crash worsened. </a:t>
            </a:r>
          </a:p>
          <a:p>
            <a:pPr lvl="1"/>
            <a:r>
              <a:rPr lang="en-US" sz="2000" dirty="0">
                <a:latin typeface="Times New Roman" pitchFamily="18" charset="0"/>
                <a:cs typeface="Times New Roman" pitchFamily="18" charset="0"/>
              </a:rPr>
              <a:t>Loss of liquidity when the market needs it most is known as market fragility; its opposite is market resilience or robustness. </a:t>
            </a:r>
          </a:p>
          <a:p>
            <a:pPr lvl="1"/>
            <a:r>
              <a:rPr lang="en-US" sz="2000" dirty="0">
                <a:latin typeface="Times New Roman" pitchFamily="18" charset="0"/>
                <a:cs typeface="Times New Roman" pitchFamily="18" charset="0"/>
              </a:rPr>
              <a:t>While such liquidity draw downs probably did not cause this particular crash, liquidity draw downs can exacerbate volatility in an already fragile market.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HFT Impact on Market Quality, Continued</a:t>
            </a:r>
          </a:p>
        </p:txBody>
      </p:sp>
      <p:sp>
        <p:nvSpPr>
          <p:cNvPr id="3" name="Content Placeholder 2"/>
          <p:cNvSpPr>
            <a:spLocks noGrp="1"/>
          </p:cNvSpPr>
          <p:nvPr>
            <p:ph idx="1"/>
          </p:nvPr>
        </p:nvSpPr>
        <p:spPr>
          <a:xfrm>
            <a:off x="457200" y="1600200"/>
            <a:ext cx="8229600" cy="4724400"/>
          </a:xfrm>
        </p:spPr>
        <p:txBody>
          <a:bodyPr>
            <a:noAutofit/>
          </a:bodyPr>
          <a:lstStyle/>
          <a:p>
            <a:r>
              <a:rPr lang="en-US" sz="2800" dirty="0">
                <a:latin typeface="Times New Roman" pitchFamily="18" charset="0"/>
                <a:cs typeface="Times New Roman" pitchFamily="18" charset="0"/>
              </a:rPr>
              <a:t>There is no question that spreads have decreased during the period of HFT existence, to roughly .003% in equity markets today relative to .9% in the mid-1990s. </a:t>
            </a:r>
          </a:p>
          <a:p>
            <a:r>
              <a:rPr lang="en-US" sz="2800" dirty="0">
                <a:latin typeface="Times New Roman" pitchFamily="18" charset="0"/>
                <a:cs typeface="Times New Roman" pitchFamily="18" charset="0"/>
              </a:rPr>
              <a:t>But, how much of this spread reduction is due to HFT, and how much of this reduction is real rather than illusory? </a:t>
            </a:r>
          </a:p>
          <a:p>
            <a:pPr lvl="1"/>
            <a:r>
              <a:rPr lang="en-US" sz="1600" dirty="0">
                <a:latin typeface="Times New Roman" pitchFamily="18" charset="0"/>
                <a:cs typeface="Times New Roman" pitchFamily="18" charset="0"/>
              </a:rPr>
              <a:t>Most quotes can be withdrawn nearly instantly by HFT traders, which renders many quotes rather meaningless if they cannot be taken by other investors. </a:t>
            </a:r>
          </a:p>
          <a:p>
            <a:pPr lvl="1"/>
            <a:r>
              <a:rPr lang="en-US" sz="1600" dirty="0">
                <a:latin typeface="Times New Roman" pitchFamily="18" charset="0"/>
                <a:cs typeface="Times New Roman" pitchFamily="18" charset="0"/>
              </a:rPr>
              <a:t>Over 95% of quotes in stock markets are ultimately cancelled. For example, there is evidence that some market liquidity and market spreads are illusory in large part due to flash trading and quote stuffing, the potentially unethical practice of placing and withdrawing large numbers of quotes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Institutional Trading Impact on Prices , continued</a:t>
            </a: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Institutional block buy orders result in a much larger upward effect than the downward effect caused by otherwise comparable institutional sell orders. Why?</a:t>
            </a:r>
          </a:p>
          <a:p>
            <a:pPr lvl="1"/>
            <a:r>
              <a:rPr lang="en-US" dirty="0">
                <a:latin typeface="Times New Roman" pitchFamily="18" charset="0"/>
                <a:cs typeface="Times New Roman" pitchFamily="18" charset="0"/>
              </a:rPr>
              <a:t>liquidity needs drive many sales</a:t>
            </a:r>
          </a:p>
          <a:p>
            <a:pPr lvl="1"/>
            <a:r>
              <a:rPr lang="en-US" dirty="0">
                <a:latin typeface="Times New Roman" pitchFamily="18" charset="0"/>
                <a:cs typeface="Times New Roman" pitchFamily="18" charset="0"/>
              </a:rPr>
              <a:t>most institutions have a much larger pool of stocks from which to buy than to sell</a:t>
            </a:r>
          </a:p>
          <a:p>
            <a:pPr lvl="1"/>
            <a:r>
              <a:rPr lang="en-US" dirty="0">
                <a:latin typeface="Times New Roman" pitchFamily="18" charset="0"/>
                <a:cs typeface="Times New Roman" pitchFamily="18" charset="0"/>
              </a:rPr>
              <a:t>mutual funds are reluctant to short sell, so that they focus their research efforts on shares that they might buy and might serve as good diversification mechanisms. </a:t>
            </a:r>
          </a:p>
          <a:p>
            <a:pPr lvl="1"/>
            <a:r>
              <a:rPr lang="en-US" dirty="0">
                <a:latin typeface="Times New Roman" pitchFamily="18" charset="0"/>
                <a:cs typeface="Times New Roman" pitchFamily="18" charset="0"/>
              </a:rPr>
              <a:t>mutual funds cannot borrow to invest, so that they have to be particularly selective in their purchases. </a:t>
            </a:r>
          </a:p>
          <a:p>
            <a:r>
              <a:rPr lang="en-US" dirty="0">
                <a:latin typeface="Times New Roman" pitchFamily="18" charset="0"/>
                <a:cs typeface="Times New Roman" pitchFamily="18" charset="0"/>
              </a:rPr>
              <a:t>Thus, if one or more of these observations are correct, there should be more information content in institutional stock purchases than stock sells.</a:t>
            </a:r>
          </a:p>
          <a:p>
            <a:r>
              <a:rPr lang="en-US" dirty="0">
                <a:latin typeface="Times New Roman" pitchFamily="18" charset="0"/>
                <a:cs typeface="Times New Roman" pitchFamily="18" charset="0"/>
              </a:rPr>
              <a:t>Price changes will react accordingly to institutional transactions.</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HFT: Improving Price Discovery or Parasitic?</a:t>
            </a:r>
          </a:p>
        </p:txBody>
      </p:sp>
      <p:sp>
        <p:nvSpPr>
          <p:cNvPr id="3" name="Content Placeholder 2"/>
          <p:cNvSpPr>
            <a:spLocks noGrp="1"/>
          </p:cNvSpPr>
          <p:nvPr>
            <p:ph idx="1"/>
          </p:nvPr>
        </p:nvSpPr>
        <p:spPr>
          <a:xfrm>
            <a:off x="457200" y="1600200"/>
            <a:ext cx="8229600" cy="4724400"/>
          </a:xfrm>
        </p:spPr>
        <p:txBody>
          <a:bodyPr>
            <a:noAutofit/>
          </a:bodyPr>
          <a:lstStyle/>
          <a:p>
            <a:r>
              <a:rPr lang="en-US" sz="2400" dirty="0">
                <a:latin typeface="Times New Roman" pitchFamily="18" charset="0"/>
                <a:cs typeface="Times New Roman" pitchFamily="18" charset="0"/>
              </a:rPr>
              <a:t>Most HFT activity is not based fundamental research but on simply observing and anticipating the order flow. </a:t>
            </a:r>
          </a:p>
          <a:p>
            <a:r>
              <a:rPr lang="en-US" sz="2400" dirty="0">
                <a:latin typeface="Times New Roman" pitchFamily="18" charset="0"/>
                <a:cs typeface="Times New Roman" pitchFamily="18" charset="0"/>
              </a:rPr>
              <a:t>HFT traders might merely free-ride on the costly efforts of analysts and investors by observing and anticipating the order flow of informed investors</a:t>
            </a:r>
          </a:p>
          <a:p>
            <a:r>
              <a:rPr lang="en-US" sz="2400" dirty="0">
                <a:latin typeface="Times New Roman" pitchFamily="18" charset="0"/>
                <a:cs typeface="Times New Roman" pitchFamily="18" charset="0"/>
              </a:rPr>
              <a:t>Then use their speed to advance ahead of the informed trader order flow. </a:t>
            </a:r>
          </a:p>
          <a:p>
            <a:r>
              <a:rPr lang="en-US" sz="2400" dirty="0">
                <a:latin typeface="Times New Roman" pitchFamily="18" charset="0"/>
                <a:cs typeface="Times New Roman" pitchFamily="18" charset="0"/>
              </a:rPr>
              <a:t>Eventually, the inability of slower informed traders to compete might be expected to reduce their incentives to trade, thereby reducing their willingness to conduct the valuable research that is required for market efficiency and optimal capital allocation.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The Social Cost of HFT</a:t>
            </a:r>
          </a:p>
        </p:txBody>
      </p:sp>
      <p:sp>
        <p:nvSpPr>
          <p:cNvPr id="3" name="Content Placeholder 2"/>
          <p:cNvSpPr>
            <a:spLocks noGrp="1"/>
          </p:cNvSpPr>
          <p:nvPr>
            <p:ph idx="1"/>
          </p:nvPr>
        </p:nvSpPr>
        <p:spPr/>
        <p:txBody>
          <a:bodyPr>
            <a:noAutofit/>
          </a:bodyPr>
          <a:lstStyle/>
          <a:p>
            <a:r>
              <a:rPr lang="en-US" sz="1800" dirty="0">
                <a:latin typeface="Times New Roman" pitchFamily="18" charset="0"/>
                <a:cs typeface="Times New Roman" pitchFamily="18" charset="0"/>
              </a:rPr>
              <a:t>The largely socially wasteful “technological arms race” associated with HFT imposes a substantial cost on the HFT trader that seeks the fastest response to new information. </a:t>
            </a:r>
          </a:p>
          <a:p>
            <a:r>
              <a:rPr lang="en-US" sz="1800" dirty="0">
                <a:latin typeface="Times New Roman" pitchFamily="18" charset="0"/>
                <a:cs typeface="Times New Roman" pitchFamily="18" charset="0"/>
              </a:rPr>
              <a:t>In addition, HFT imposes an externality on the rest of the industry as each HFT competitor makes similarly large investments to win the race (winning, not placing second or third is key in an efficient market), resulting in a sub-optimally large industry investment in technologies ultimately quickly rendered obsolete. </a:t>
            </a:r>
          </a:p>
          <a:p>
            <a:r>
              <a:rPr lang="en-US" sz="1800" dirty="0">
                <a:latin typeface="Times New Roman" pitchFamily="18" charset="0"/>
                <a:cs typeface="Times New Roman" pitchFamily="18" charset="0"/>
              </a:rPr>
              <a:t>Winning the race is not the only issue for traders; they need extraordinary speed to avoid having their stale quotes picked off. </a:t>
            </a:r>
          </a:p>
          <a:p>
            <a:r>
              <a:rPr lang="en-US" sz="1800" dirty="0">
                <a:latin typeface="Times New Roman" pitchFamily="18" charset="0"/>
                <a:cs typeface="Times New Roman" pitchFamily="18" charset="0"/>
              </a:rPr>
              <a:t>The Tabb Group estimated that trading firms spent approximately $1.5 billion in 2013 alone to increase trading speeds (Paterson, 2014). </a:t>
            </a:r>
          </a:p>
          <a:p>
            <a:r>
              <a:rPr lang="en-US" sz="1800" dirty="0">
                <a:latin typeface="Times New Roman" pitchFamily="18" charset="0"/>
                <a:cs typeface="Times New Roman" pitchFamily="18" charset="0"/>
              </a:rPr>
              <a:t>While HFT has enjoyed a profitable run, numerous sources (e.g., McNamara, 2016) observe that a number of HFT shops are closing as profitability drops and risks remain high.</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600" b="1" dirty="0">
                <a:latin typeface="Times New Roman" pitchFamily="18" charset="0"/>
                <a:cs typeface="Times New Roman" pitchFamily="18" charset="0"/>
              </a:rPr>
              <a:t>4.1. Regulatory Approaches and the Regulatory Balance</a:t>
            </a:r>
          </a:p>
        </p:txBody>
      </p:sp>
      <p:sp>
        <p:nvSpPr>
          <p:cNvPr id="3" name="Content Placeholder 2"/>
          <p:cNvSpPr>
            <a:spLocks noGrp="1"/>
          </p:cNvSpPr>
          <p:nvPr>
            <p:ph idx="1"/>
          </p:nvPr>
        </p:nvSpPr>
        <p:spPr>
          <a:xfrm>
            <a:off x="457200" y="1295400"/>
            <a:ext cx="8229600" cy="4830763"/>
          </a:xfrm>
        </p:spPr>
        <p:txBody>
          <a:bodyPr>
            <a:normAutofit/>
          </a:bodyPr>
          <a:lstStyle/>
          <a:p>
            <a:r>
              <a:rPr lang="en-US" dirty="0">
                <a:latin typeface="Times New Roman" pitchFamily="18" charset="0"/>
                <a:cs typeface="Times New Roman" pitchFamily="18" charset="0"/>
              </a:rPr>
              <a:t>The primary purpose of government regulation of competitive markets is to prevent market failure or collapse.</a:t>
            </a:r>
          </a:p>
          <a:p>
            <a:r>
              <a:rPr lang="en-US" dirty="0">
                <a:latin typeface="Times New Roman" pitchFamily="18" charset="0"/>
                <a:cs typeface="Times New Roman" pitchFamily="18" charset="0"/>
              </a:rPr>
              <a:t>Proponents of regulation argue that financial markets, left unregulated, will tend towards loss of competition, stability, efficiency and credibility, leading to individuals and firms withdrawing from participation.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a:latin typeface="Times New Roman" pitchFamily="18" charset="0"/>
                <a:cs typeface="Times New Roman" pitchFamily="18" charset="0"/>
              </a:rPr>
              <a:t>Muskie’s View on Financial Regulation</a:t>
            </a:r>
          </a:p>
        </p:txBody>
      </p:sp>
      <p:sp>
        <p:nvSpPr>
          <p:cNvPr id="3" name="Content Placeholder 2"/>
          <p:cNvSpPr>
            <a:spLocks noGrp="1"/>
          </p:cNvSpPr>
          <p:nvPr>
            <p:ph idx="1"/>
          </p:nvPr>
        </p:nvSpPr>
        <p:spPr>
          <a:xfrm>
            <a:off x="457200" y="1066800"/>
            <a:ext cx="8229600" cy="5059363"/>
          </a:xfrm>
        </p:spPr>
        <p:txBody>
          <a:bodyPr>
            <a:normAutofit fontScale="77500" lnSpcReduction="20000"/>
          </a:bodyPr>
          <a:lstStyle/>
          <a:p>
            <a:pPr>
              <a:buNone/>
            </a:pPr>
            <a:r>
              <a:rPr lang="en-US" dirty="0">
                <a:latin typeface="Times New Roman" pitchFamily="18" charset="0"/>
                <a:cs typeface="Times New Roman" pitchFamily="18" charset="0"/>
              </a:rPr>
              <a:t>    Senator Edmund Muskie, in his 1970 introduction of what was to become the Securities Investor Protection Act to the Senate stated:</a:t>
            </a:r>
          </a:p>
          <a:p>
            <a:pPr lvl="1">
              <a:buFont typeface="Arial" pitchFamily="34" charset="0"/>
              <a:buChar char="•"/>
            </a:pPr>
            <a:r>
              <a:rPr lang="en-US" i="1" dirty="0">
                <a:latin typeface="Times New Roman" pitchFamily="18" charset="0"/>
                <a:cs typeface="Times New Roman" pitchFamily="18" charset="0"/>
              </a:rPr>
              <a:t>The economic function of the securities markets is to channel individual institutional savings to private industry and thereby contribute to the growth of capital investment. </a:t>
            </a:r>
          </a:p>
          <a:p>
            <a:pPr lvl="1">
              <a:buFont typeface="Arial" pitchFamily="34" charset="0"/>
              <a:buChar char="•"/>
            </a:pPr>
            <a:r>
              <a:rPr lang="en-US" i="1" dirty="0">
                <a:latin typeface="Times New Roman" pitchFamily="18" charset="0"/>
                <a:cs typeface="Times New Roman" pitchFamily="18" charset="0"/>
              </a:rPr>
              <a:t>Without strong capital markets it would be difficult for our national economy to sustain continued growth: indeed, the state of U.S. capital market development, more advanced than that of any other industrial country, is an important contributing factor in the rapid economic growth this country has experienced.</a:t>
            </a:r>
          </a:p>
          <a:p>
            <a:pPr lvl="1">
              <a:buFont typeface="Arial" pitchFamily="34" charset="0"/>
              <a:buChar char="•"/>
            </a:pPr>
            <a:r>
              <a:rPr lang="en-US" i="1" dirty="0">
                <a:latin typeface="Times New Roman" pitchFamily="18" charset="0"/>
                <a:cs typeface="Times New Roman" pitchFamily="18" charset="0"/>
              </a:rPr>
              <a:t>Securities brokers support the proper functioning of these markets by maintaining a constant flow of debt and equity instruments. </a:t>
            </a:r>
          </a:p>
          <a:p>
            <a:pPr lvl="1">
              <a:buFont typeface="Arial" pitchFamily="34" charset="0"/>
              <a:buChar char="•"/>
            </a:pPr>
            <a:r>
              <a:rPr lang="en-US" i="1" dirty="0">
                <a:latin typeface="Times New Roman" pitchFamily="18" charset="0"/>
                <a:cs typeface="Times New Roman" pitchFamily="18" charset="0"/>
              </a:rPr>
              <a:t>The continued financial wellbeing of the economy thus depends, in part, on public willingness to entrust assets to the securities industry." </a:t>
            </a:r>
            <a:endParaRPr lang="en-US"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Regulatory Approaches</a:t>
            </a:r>
            <a:br>
              <a:rPr lang="en-US" dirty="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228600" y="838200"/>
            <a:ext cx="8686800" cy="5867400"/>
          </a:xfrm>
        </p:spPr>
        <p:txBody>
          <a:bodyPr>
            <a:noAutofit/>
          </a:bodyPr>
          <a:lstStyle/>
          <a:p>
            <a:r>
              <a:rPr lang="en-US" sz="2400" dirty="0">
                <a:latin typeface="Times New Roman" pitchFamily="18" charset="0"/>
                <a:cs typeface="Times New Roman" pitchFamily="18" charset="0"/>
              </a:rPr>
              <a:t>Regulatory approaches around the world can be strikingly different, despite the coordination efforts of global organizations. </a:t>
            </a:r>
          </a:p>
          <a:p>
            <a:r>
              <a:rPr lang="en-US" sz="2400" dirty="0">
                <a:latin typeface="Times New Roman" pitchFamily="18" charset="0"/>
                <a:cs typeface="Times New Roman" pitchFamily="18" charset="0"/>
              </a:rPr>
              <a:t>Securities regulatory authorities tend to take some combination of two basic approaches to designing a regulatory system: </a:t>
            </a:r>
          </a:p>
          <a:p>
            <a:pPr lvl="1"/>
            <a:r>
              <a:rPr lang="en-US" sz="2400" i="1" dirty="0">
                <a:latin typeface="Times New Roman" pitchFamily="18" charset="0"/>
                <a:cs typeface="Times New Roman" pitchFamily="18" charset="0"/>
              </a:rPr>
              <a:t>Rules-based approach</a:t>
            </a:r>
            <a:r>
              <a:rPr lang="en-US" sz="2400" dirty="0">
                <a:latin typeface="Times New Roman" pitchFamily="18" charset="0"/>
                <a:cs typeface="Times New Roman" pitchFamily="18" charset="0"/>
              </a:rPr>
              <a:t>, where authorities set forth specific and detail prescriptive rules to which securities markets participants must adhere.</a:t>
            </a:r>
          </a:p>
          <a:p>
            <a:pPr lvl="2"/>
            <a:r>
              <a:rPr lang="en-US" sz="1800" dirty="0">
                <a:latin typeface="Times New Roman" pitchFamily="18" charset="0"/>
                <a:cs typeface="Times New Roman" pitchFamily="18" charset="0"/>
              </a:rPr>
              <a:t>Regulatory authorities taking this approach often focus on risk, where the authority considers whether there is a potential market failure and determines how to address the problem given the constraint of limited resources.</a:t>
            </a:r>
          </a:p>
          <a:p>
            <a:pPr lvl="2"/>
            <a:r>
              <a:rPr lang="en-US" sz="1800" dirty="0">
                <a:latin typeface="Times New Roman" pitchFamily="18" charset="0"/>
                <a:cs typeface="Times New Roman" pitchFamily="18" charset="0"/>
              </a:rPr>
              <a:t>Rules-based regulation is frequently implemented as a preventative mechanism.</a:t>
            </a:r>
          </a:p>
          <a:p>
            <a:pPr lvl="1"/>
            <a:r>
              <a:rPr lang="en-US" sz="2400" i="1" dirty="0">
                <a:latin typeface="Times New Roman" pitchFamily="18" charset="0"/>
                <a:cs typeface="Times New Roman" pitchFamily="18" charset="0"/>
              </a:rPr>
              <a:t>Principles-based approach</a:t>
            </a:r>
            <a:r>
              <a:rPr lang="en-US" sz="2400" dirty="0">
                <a:latin typeface="Times New Roman" pitchFamily="18" charset="0"/>
                <a:cs typeface="Times New Roman" pitchFamily="18" charset="0"/>
              </a:rPr>
              <a:t>, where authorities set forth a small number of regulatory objectives and principles, granting regulatory authorities and firm operating and compliance officers more judgment in ensuring that policy objectives are being fulfilled.</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The Regulatory Balance</a:t>
            </a:r>
          </a:p>
        </p:txBody>
      </p:sp>
      <p:sp>
        <p:nvSpPr>
          <p:cNvPr id="3" name="Content Placeholder 2"/>
          <p:cNvSpPr>
            <a:spLocks noGrp="1"/>
          </p:cNvSpPr>
          <p:nvPr>
            <p:ph idx="1"/>
          </p:nvPr>
        </p:nvSpPr>
        <p:spPr/>
        <p:txBody>
          <a:bodyPr>
            <a:normAutofit fontScale="85000" lnSpcReduction="20000"/>
          </a:bodyPr>
          <a:lstStyle/>
          <a:p>
            <a:pPr>
              <a:buNone/>
            </a:pPr>
            <a:r>
              <a:rPr lang="en-US" dirty="0">
                <a:latin typeface="Times New Roman" pitchFamily="18" charset="0"/>
                <a:cs typeface="Times New Roman" pitchFamily="18" charset="0"/>
              </a:rPr>
              <a:t>Why are securities markets so heavily regulated? </a:t>
            </a:r>
          </a:p>
          <a:p>
            <a:r>
              <a:rPr lang="en-US" dirty="0">
                <a:latin typeface="Times New Roman" pitchFamily="18" charset="0"/>
                <a:cs typeface="Times New Roman" pitchFamily="18" charset="0"/>
              </a:rPr>
              <a:t>Securities markets with orderly and participation are essential to the economy</a:t>
            </a:r>
          </a:p>
          <a:p>
            <a:r>
              <a:rPr lang="en-US" dirty="0">
                <a:latin typeface="Times New Roman" pitchFamily="18" charset="0"/>
                <a:cs typeface="Times New Roman" pitchFamily="18" charset="0"/>
              </a:rPr>
              <a:t>Securities markets reward those with superior information and the ability to quickly react to it. </a:t>
            </a:r>
          </a:p>
          <a:p>
            <a:r>
              <a:rPr lang="en-US" dirty="0">
                <a:latin typeface="Times New Roman" pitchFamily="18" charset="0"/>
                <a:cs typeface="Times New Roman" pitchFamily="18" charset="0"/>
              </a:rPr>
              <a:t>Criminals and unethical market participants are attracted to these rewards</a:t>
            </a:r>
          </a:p>
          <a:p>
            <a:r>
              <a:rPr lang="en-US" dirty="0">
                <a:latin typeface="Times New Roman" pitchFamily="18" charset="0"/>
                <a:cs typeface="Times New Roman" pitchFamily="18" charset="0"/>
              </a:rPr>
              <a:t>Investors, whose capital is needed in the marketplace, can be easily abused. </a:t>
            </a:r>
          </a:p>
          <a:p>
            <a:r>
              <a:rPr lang="en-US" dirty="0">
                <a:latin typeface="Times New Roman" pitchFamily="18" charset="0"/>
                <a:cs typeface="Times New Roman" pitchFamily="18" charset="0"/>
              </a:rPr>
              <a:t>Systemic failure of securities markets can cause economic collapse.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Market-Based and Government Regulation</a:t>
            </a:r>
          </a:p>
        </p:txBody>
      </p:sp>
      <p:sp>
        <p:nvSpPr>
          <p:cNvPr id="3" name="Content Placeholder 2"/>
          <p:cNvSpPr>
            <a:spLocks noGrp="1"/>
          </p:cNvSpPr>
          <p:nvPr>
            <p:ph idx="1"/>
          </p:nvPr>
        </p:nvSpPr>
        <p:spPr>
          <a:xfrm>
            <a:off x="228600" y="1600200"/>
            <a:ext cx="8610600" cy="4876800"/>
          </a:xfrm>
        </p:spPr>
        <p:txBody>
          <a:bodyPr>
            <a:noAutofit/>
          </a:bodyPr>
          <a:lstStyle/>
          <a:p>
            <a:r>
              <a:rPr lang="en-US" sz="2000" dirty="0">
                <a:latin typeface="Times New Roman" pitchFamily="18" charset="0"/>
                <a:cs typeface="Times New Roman" pitchFamily="18" charset="0"/>
              </a:rPr>
              <a:t>The problem of asymmetric information availability, probably the most pressing issue in securities markets, can be ameliorated with market-based measures such as:</a:t>
            </a:r>
          </a:p>
          <a:p>
            <a:pPr lvl="1"/>
            <a:r>
              <a:rPr lang="en-US" sz="1800" dirty="0">
                <a:latin typeface="Times New Roman" pitchFamily="18" charset="0"/>
                <a:cs typeface="Times New Roman" pitchFamily="18" charset="0"/>
              </a:rPr>
              <a:t>Reputation</a:t>
            </a:r>
          </a:p>
          <a:p>
            <a:pPr lvl="1"/>
            <a:r>
              <a:rPr lang="en-US" sz="1800" dirty="0">
                <a:latin typeface="Times New Roman" pitchFamily="18" charset="0"/>
                <a:cs typeface="Times New Roman" pitchFamily="18" charset="0"/>
              </a:rPr>
              <a:t>Monitoring</a:t>
            </a:r>
          </a:p>
          <a:p>
            <a:pPr lvl="1"/>
            <a:r>
              <a:rPr lang="en-US" sz="1800" dirty="0">
                <a:latin typeface="Times New Roman" pitchFamily="18" charset="0"/>
                <a:cs typeface="Times New Roman" pitchFamily="18" charset="0"/>
              </a:rPr>
              <a:t>Branding</a:t>
            </a:r>
          </a:p>
          <a:p>
            <a:pPr lvl="1"/>
            <a:r>
              <a:rPr lang="en-US" sz="1800" dirty="0">
                <a:latin typeface="Times New Roman" pitchFamily="18" charset="0"/>
                <a:cs typeface="Times New Roman" pitchFamily="18" charset="0"/>
              </a:rPr>
              <a:t>Bonding</a:t>
            </a:r>
          </a:p>
          <a:p>
            <a:pPr lvl="1"/>
            <a:r>
              <a:rPr lang="en-US" sz="1800" dirty="0">
                <a:latin typeface="Times New Roman" pitchFamily="18" charset="0"/>
                <a:cs typeface="Times New Roman" pitchFamily="18" charset="0"/>
              </a:rPr>
              <a:t>Independent certification</a:t>
            </a:r>
          </a:p>
          <a:p>
            <a:pPr lvl="1"/>
            <a:r>
              <a:rPr lang="en-US" sz="1800" dirty="0">
                <a:latin typeface="Times New Roman" pitchFamily="18" charset="0"/>
                <a:cs typeface="Times New Roman" pitchFamily="18" charset="0"/>
              </a:rPr>
              <a:t>Various signaling mechanisms</a:t>
            </a:r>
          </a:p>
          <a:p>
            <a:r>
              <a:rPr lang="en-US" sz="2000" dirty="0">
                <a:latin typeface="Times New Roman" pitchFamily="18" charset="0"/>
                <a:cs typeface="Times New Roman" pitchFamily="18" charset="0"/>
              </a:rPr>
              <a:t>However, government-based regulation mandating truthful information disclosure, enforcing anti-fraud regulations and working with a civil liability system can be a crucial supplement to market-based measures, particularly when dealing with criminal and unethical market participants.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Truthful and Fraudulent Disclosure</a:t>
            </a:r>
          </a:p>
        </p:txBody>
      </p:sp>
      <p:sp>
        <p:nvSpPr>
          <p:cNvPr id="3" name="Content Placeholder 2"/>
          <p:cNvSpPr>
            <a:spLocks noGrp="1"/>
          </p:cNvSpPr>
          <p:nvPr>
            <p:ph idx="1"/>
          </p:nvPr>
        </p:nvSpPr>
        <p:spPr>
          <a:xfrm>
            <a:off x="228600" y="1600200"/>
            <a:ext cx="8610600" cy="4525963"/>
          </a:xfrm>
        </p:spPr>
        <p:txBody>
          <a:bodyPr>
            <a:noAutofit/>
          </a:bodyPr>
          <a:lstStyle/>
          <a:p>
            <a:r>
              <a:rPr lang="en-US" sz="2400" dirty="0">
                <a:latin typeface="Times New Roman" pitchFamily="18" charset="0"/>
                <a:cs typeface="Times New Roman" pitchFamily="18" charset="0"/>
              </a:rPr>
              <a:t>Truthful information disclosure confers significant social benefits to creditors, employees and consumers, adding to the significant private benefits taken by shareholders. </a:t>
            </a:r>
          </a:p>
          <a:p>
            <a:r>
              <a:rPr lang="en-US" sz="2400" dirty="0">
                <a:latin typeface="Times New Roman" pitchFamily="18" charset="0"/>
                <a:cs typeface="Times New Roman" pitchFamily="18" charset="0"/>
              </a:rPr>
              <a:t>Fraudulent disclosure distorts business practices, distorts competition, leads to contagion and inhibits economic learning (e.g., false information disclosures by one bank detract from investors’ abilities to analyze another bank). </a:t>
            </a:r>
          </a:p>
          <a:p>
            <a:r>
              <a:rPr lang="en-US" sz="2400" dirty="0">
                <a:latin typeface="Times New Roman" pitchFamily="18" charset="0"/>
                <a:cs typeface="Times New Roman" pitchFamily="18" charset="0"/>
              </a:rPr>
              <a:t>Excessive or poorly implemented government-based regulation raises the cost of capital, drives capital and businesses to foreign markets and stymies economic growth.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000" b="1" dirty="0">
                <a:latin typeface="Times New Roman" pitchFamily="18" charset="0"/>
                <a:cs typeface="Times New Roman" pitchFamily="18" charset="0"/>
              </a:rPr>
              <a:t>4.2. Pre-1930s Securities Regulation: The Background</a:t>
            </a:r>
            <a:endParaRPr lang="en-US" sz="5400" dirty="0"/>
          </a:p>
        </p:txBody>
      </p:sp>
      <p:sp>
        <p:nvSpPr>
          <p:cNvPr id="3" name="Content Placeholder 2"/>
          <p:cNvSpPr>
            <a:spLocks noGrp="1"/>
          </p:cNvSpPr>
          <p:nvPr>
            <p:ph idx="1"/>
          </p:nvPr>
        </p:nvSpPr>
        <p:spPr>
          <a:xfrm>
            <a:off x="228600" y="1143000"/>
            <a:ext cx="8610600" cy="5334000"/>
          </a:xfrm>
        </p:spPr>
        <p:txBody>
          <a:bodyPr>
            <a:normAutofit fontScale="77500" lnSpcReduction="20000"/>
          </a:bodyPr>
          <a:lstStyle/>
          <a:p>
            <a:r>
              <a:rPr lang="en-US" dirty="0">
                <a:latin typeface="Times New Roman" pitchFamily="18" charset="0"/>
                <a:cs typeface="Times New Roman" pitchFamily="18" charset="0"/>
              </a:rPr>
              <a:t>Securities market regulation is primarily a fairly recent phenomenon.  There were exceptions:</a:t>
            </a:r>
          </a:p>
          <a:p>
            <a:pPr lvl="1"/>
            <a:r>
              <a:rPr lang="en-US" dirty="0">
                <a:latin typeface="Times New Roman" pitchFamily="18" charset="0"/>
                <a:cs typeface="Times New Roman" pitchFamily="18" charset="0"/>
              </a:rPr>
              <a:t>Under King Edward I in 1285, broker licensure was instituted after the finding that English brokers provided less satisfactory service than their Italian counterparts. </a:t>
            </a:r>
          </a:p>
          <a:p>
            <a:pPr lvl="1"/>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Brokers Act of 1696</a:t>
            </a:r>
            <a:r>
              <a:rPr lang="en-US" dirty="0">
                <a:latin typeface="Times New Roman" pitchFamily="18" charset="0"/>
                <a:cs typeface="Times New Roman" pitchFamily="18" charset="0"/>
              </a:rPr>
              <a:t> required stockbrokers to be licensed and limited the number of these licenses to 100. </a:t>
            </a:r>
          </a:p>
          <a:p>
            <a:pPr lvl="1"/>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1720 Bubble Act</a:t>
            </a:r>
            <a:r>
              <a:rPr lang="en-US" dirty="0">
                <a:latin typeface="Times New Roman" pitchFamily="18" charset="0"/>
                <a:cs typeface="Times New Roman" pitchFamily="18" charset="0"/>
              </a:rPr>
              <a:t> passed in Britain provided for the issuance of security prospectuses and prohibited certain types of trading fraud, but was ultimately repealed in 1825.</a:t>
            </a:r>
          </a:p>
          <a:p>
            <a:pPr lvl="1"/>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Companies Act of 1844</a:t>
            </a:r>
            <a:r>
              <a:rPr lang="en-US" dirty="0">
                <a:latin typeface="Times New Roman" pitchFamily="18" charset="0"/>
                <a:cs typeface="Times New Roman" pitchFamily="18" charset="0"/>
              </a:rPr>
              <a:t> provided once again for company issuances of prospectuses, and the</a:t>
            </a:r>
            <a:r>
              <a:rPr lang="en-US" i="1" dirty="0">
                <a:latin typeface="Times New Roman" pitchFamily="18" charset="0"/>
                <a:cs typeface="Times New Roman" pitchFamily="18" charset="0"/>
              </a:rPr>
              <a:t> Companies Act of 1867</a:t>
            </a:r>
            <a:r>
              <a:rPr lang="en-US" dirty="0">
                <a:latin typeface="Times New Roman" pitchFamily="18" charset="0"/>
                <a:cs typeface="Times New Roman" pitchFamily="18" charset="0"/>
              </a:rPr>
              <a:t> along with subsequent legislation provided for specific details in those prospectuses. </a:t>
            </a:r>
          </a:p>
          <a:p>
            <a:pPr lvl="1"/>
            <a:r>
              <a:rPr lang="en-US" dirty="0">
                <a:latin typeface="Times New Roman" pitchFamily="18" charset="0"/>
                <a:cs typeface="Times New Roman" pitchFamily="18" charset="0"/>
              </a:rPr>
              <a:t>This 19th century British legislation, based largely on full disclosure of material information, served as an important conceptual foundation to 1930s U.S. securities legislation.</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Early U.S Securities Legislation</a:t>
            </a:r>
          </a:p>
        </p:txBody>
      </p:sp>
      <p:sp>
        <p:nvSpPr>
          <p:cNvPr id="3" name="Content Placeholder 2"/>
          <p:cNvSpPr>
            <a:spLocks noGrp="1"/>
          </p:cNvSpPr>
          <p:nvPr>
            <p:ph idx="1"/>
          </p:nvPr>
        </p:nvSpPr>
        <p:spPr/>
        <p:txBody>
          <a:bodyPr>
            <a:normAutofit fontScale="55000" lnSpcReduction="20000"/>
          </a:bodyPr>
          <a:lstStyle/>
          <a:p>
            <a:r>
              <a:rPr lang="en-US" sz="4300" dirty="0">
                <a:latin typeface="Times New Roman" pitchFamily="18" charset="0"/>
                <a:cs typeface="Times New Roman" pitchFamily="18" charset="0"/>
              </a:rPr>
              <a:t>Securities legislation activity in the U.S. was very slow to start.</a:t>
            </a:r>
          </a:p>
          <a:p>
            <a:pPr lvl="1"/>
            <a:r>
              <a:rPr lang="en-US" sz="4300" dirty="0">
                <a:latin typeface="Times New Roman" pitchFamily="18" charset="0"/>
                <a:cs typeface="Times New Roman" pitchFamily="18" charset="0"/>
              </a:rPr>
              <a:t>Massachusetts enacted one of the earliest securities regulations in 1852, requiring railroad companies to certify that “responsible parties” had subscribed to their stock. </a:t>
            </a:r>
          </a:p>
          <a:p>
            <a:pPr lvl="1"/>
            <a:r>
              <a:rPr lang="en-US" sz="4300" dirty="0">
                <a:latin typeface="Times New Roman" pitchFamily="18" charset="0"/>
                <a:cs typeface="Times New Roman" pitchFamily="18" charset="0"/>
              </a:rPr>
              <a:t>The Constitution of the State of California signed in 1879 prohibited the sale of stock on margin. </a:t>
            </a:r>
          </a:p>
          <a:p>
            <a:pPr lvl="1"/>
            <a:r>
              <a:rPr lang="en-US" sz="4300" dirty="0">
                <a:latin typeface="Times New Roman" pitchFamily="18" charset="0"/>
                <a:cs typeface="Times New Roman" pitchFamily="18" charset="0"/>
              </a:rPr>
              <a:t>At the Federal level, Congress passed and then quickly repealed the </a:t>
            </a:r>
            <a:r>
              <a:rPr lang="en-US" sz="4300" i="1" dirty="0">
                <a:latin typeface="Times New Roman" pitchFamily="18" charset="0"/>
                <a:cs typeface="Times New Roman" pitchFamily="18" charset="0"/>
              </a:rPr>
              <a:t>Anti-Gold Futures Act of 1864</a:t>
            </a:r>
            <a:r>
              <a:rPr lang="en-US" sz="4300" dirty="0">
                <a:latin typeface="Times New Roman" pitchFamily="18" charset="0"/>
                <a:cs typeface="Times New Roman" pitchFamily="18" charset="0"/>
              </a:rPr>
              <a:t>, intending to restrict trading in gold and exchange contracts. </a:t>
            </a:r>
          </a:p>
          <a:p>
            <a:pPr lvl="1"/>
            <a:r>
              <a:rPr lang="en-US" sz="4300" dirty="0">
                <a:latin typeface="Times New Roman" pitchFamily="18" charset="0"/>
                <a:cs typeface="Times New Roman" pitchFamily="18" charset="0"/>
              </a:rPr>
              <a:t>Congress attempted to regulate agricultural futures trading with the </a:t>
            </a:r>
            <a:r>
              <a:rPr lang="en-US" sz="4300" i="1" dirty="0">
                <a:latin typeface="Times New Roman" pitchFamily="18" charset="0"/>
                <a:cs typeface="Times New Roman" pitchFamily="18" charset="0"/>
              </a:rPr>
              <a:t>Future Trading Act of 1921</a:t>
            </a:r>
            <a:r>
              <a:rPr lang="en-US" sz="4300" dirty="0">
                <a:latin typeface="Times New Roman" pitchFamily="18" charset="0"/>
                <a:cs typeface="Times New Roman" pitchFamily="18" charset="0"/>
              </a:rPr>
              <a:t>, but this Act was found by the U.S. Supreme Court to be unconstitutional.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a:latin typeface="Times New Roman" pitchFamily="18" charset="0"/>
                <a:cs typeface="Times New Roman" pitchFamily="18" charset="0"/>
              </a:rPr>
              <a:t>3.2. Registered Investment Companies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1143000"/>
            <a:ext cx="8839200" cy="5181600"/>
          </a:xfrm>
        </p:spPr>
        <p:txBody>
          <a:bodyPr>
            <a:normAutofit fontScale="85000" lnSpcReduction="20000"/>
          </a:bodyPr>
          <a:lstStyle/>
          <a:p>
            <a:r>
              <a:rPr lang="en-US" i="1" dirty="0">
                <a:latin typeface="Times New Roman" pitchFamily="18" charset="0"/>
                <a:cs typeface="Times New Roman" pitchFamily="18" charset="0"/>
              </a:rPr>
              <a:t>Investment company</a:t>
            </a:r>
            <a:r>
              <a:rPr lang="en-US" dirty="0">
                <a:latin typeface="Times New Roman" pitchFamily="18" charset="0"/>
                <a:cs typeface="Times New Roman" pitchFamily="18" charset="0"/>
              </a:rPr>
              <a:t>: an institution that accepts funds from investors for the purpose of investing on their behalf.</a:t>
            </a:r>
          </a:p>
          <a:p>
            <a:r>
              <a:rPr lang="en-US" dirty="0">
                <a:latin typeface="Times New Roman" pitchFamily="18" charset="0"/>
                <a:cs typeface="Times New Roman" pitchFamily="18" charset="0"/>
              </a:rPr>
              <a:t>The investment company is compensated with fees, typically based on performance and portfolio size.</a:t>
            </a:r>
          </a:p>
          <a:p>
            <a:r>
              <a:rPr lang="en-US" dirty="0">
                <a:latin typeface="Times New Roman" pitchFamily="18" charset="0"/>
                <a:cs typeface="Times New Roman" pitchFamily="18" charset="0"/>
              </a:rPr>
              <a:t>The investment company should provide professional and competent management services and pass on cost advantages resulting from economies of scale. These cost advantages include</a:t>
            </a:r>
          </a:p>
          <a:p>
            <a:pPr lvl="1"/>
            <a:r>
              <a:rPr lang="en-US" dirty="0">
                <a:latin typeface="Times New Roman" pitchFamily="18" charset="0"/>
                <a:cs typeface="Times New Roman" pitchFamily="18" charset="0"/>
              </a:rPr>
              <a:t>reduced transactions costs and managerial costs. </a:t>
            </a:r>
          </a:p>
          <a:p>
            <a:pPr lvl="1"/>
            <a:r>
              <a:rPr lang="en-US" dirty="0">
                <a:latin typeface="Times New Roman" pitchFamily="18" charset="0"/>
                <a:cs typeface="Times New Roman" pitchFamily="18" charset="0"/>
              </a:rPr>
              <a:t>more efficient record keeping </a:t>
            </a:r>
          </a:p>
          <a:p>
            <a:pPr lvl="1"/>
            <a:r>
              <a:rPr lang="en-US" dirty="0">
                <a:latin typeface="Times New Roman" pitchFamily="18" charset="0"/>
                <a:cs typeface="Times New Roman" pitchFamily="18" charset="0"/>
              </a:rPr>
              <a:t>More ability to diversify.</a:t>
            </a:r>
          </a:p>
          <a:p>
            <a:r>
              <a:rPr lang="en-US" i="1" dirty="0">
                <a:latin typeface="Times New Roman" pitchFamily="18" charset="0"/>
                <a:cs typeface="Times New Roman" pitchFamily="18" charset="0"/>
              </a:rPr>
              <a:t>Registered investment companies</a:t>
            </a:r>
            <a:r>
              <a:rPr lang="en-US" dirty="0">
                <a:latin typeface="Times New Roman" pitchFamily="18" charset="0"/>
                <a:cs typeface="Times New Roman" pitchFamily="18" charset="0"/>
              </a:rPr>
              <a:t>, which are required to register with the Securities and Exchange Commission (SEC) under the </a:t>
            </a:r>
            <a:r>
              <a:rPr lang="en-US" i="1" dirty="0">
                <a:latin typeface="Times New Roman" pitchFamily="18" charset="0"/>
                <a:cs typeface="Times New Roman" pitchFamily="18" charset="0"/>
              </a:rPr>
              <a:t>Investment Company Act of 1940.</a:t>
            </a:r>
            <a:r>
              <a:rPr lang="en-US" dirty="0">
                <a:latin typeface="Times New Roman" pitchFamily="18" charset="0"/>
                <a:cs typeface="Times New Roman" pitchFamily="18" charset="0"/>
              </a:rPr>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Blue Sky Laws</a:t>
            </a:r>
          </a:p>
        </p:txBody>
      </p:sp>
      <p:sp>
        <p:nvSpPr>
          <p:cNvPr id="3" name="Content Placeholder 2"/>
          <p:cNvSpPr>
            <a:spLocks noGrp="1"/>
          </p:cNvSpPr>
          <p:nvPr>
            <p:ph idx="1"/>
          </p:nvPr>
        </p:nvSpPr>
        <p:spPr/>
        <p:txBody>
          <a:bodyPr>
            <a:normAutofit fontScale="47500" lnSpcReduction="20000"/>
          </a:bodyPr>
          <a:lstStyle/>
          <a:p>
            <a:r>
              <a:rPr lang="en-US" sz="4300" dirty="0">
                <a:latin typeface="Times New Roman" pitchFamily="18" charset="0"/>
                <a:cs typeface="Times New Roman" pitchFamily="18" charset="0"/>
              </a:rPr>
              <a:t>In the early 1900s, several states passed limited legislation, seeking  to prevent issuance of securities that were considered to be unfair or did not promise a "fair return." </a:t>
            </a:r>
          </a:p>
          <a:p>
            <a:r>
              <a:rPr lang="en-US" sz="4300" dirty="0">
                <a:latin typeface="Times New Roman" pitchFamily="18" charset="0"/>
                <a:cs typeface="Times New Roman" pitchFamily="18" charset="0"/>
              </a:rPr>
              <a:t>Securities were potentially subject to merit tests.</a:t>
            </a:r>
          </a:p>
          <a:p>
            <a:pPr lvl="1"/>
            <a:r>
              <a:rPr lang="en-US" sz="4300" dirty="0">
                <a:latin typeface="Times New Roman" pitchFamily="18" charset="0"/>
                <a:cs typeface="Times New Roman" pitchFamily="18" charset="0"/>
              </a:rPr>
              <a:t>For example, in response to numerous incidents of brokers having sold worthless securities of sham companies, Kansas enacted a securities law in 1911 requiring registration of brokers and securities.</a:t>
            </a:r>
          </a:p>
          <a:p>
            <a:pPr lvl="1"/>
            <a:r>
              <a:rPr lang="en-US" sz="4300" dirty="0">
                <a:latin typeface="Times New Roman" pitchFamily="18" charset="0"/>
                <a:cs typeface="Times New Roman" pitchFamily="18" charset="0"/>
              </a:rPr>
              <a:t>These worthless securities were said to be backed by “nothing but the blue skies of Kansas." </a:t>
            </a:r>
          </a:p>
          <a:p>
            <a:pPr lvl="1"/>
            <a:r>
              <a:rPr lang="en-US" sz="4300" dirty="0">
                <a:latin typeface="Times New Roman" pitchFamily="18" charset="0"/>
                <a:cs typeface="Times New Roman" pitchFamily="18" charset="0"/>
              </a:rPr>
              <a:t>This state legislation was considered to be the first of the state </a:t>
            </a:r>
            <a:r>
              <a:rPr lang="en-US" sz="4300" i="1" dirty="0">
                <a:latin typeface="Times New Roman" pitchFamily="18" charset="0"/>
                <a:cs typeface="Times New Roman" pitchFamily="18" charset="0"/>
              </a:rPr>
              <a:t>Blue Sky Laws</a:t>
            </a:r>
            <a:r>
              <a:rPr lang="en-US" sz="4300" dirty="0">
                <a:latin typeface="Times New Roman" pitchFamily="18" charset="0"/>
                <a:cs typeface="Times New Roman" pitchFamily="18" charset="0"/>
              </a:rPr>
              <a:t> intended to regulate securities markets.</a:t>
            </a:r>
          </a:p>
          <a:p>
            <a:pPr lvl="1"/>
            <a:r>
              <a:rPr lang="en-US" sz="4300" dirty="0">
                <a:latin typeface="Times New Roman" pitchFamily="18" charset="0"/>
                <a:cs typeface="Times New Roman" pitchFamily="18" charset="0"/>
              </a:rPr>
              <a:t>Prior to the 1930's, most regulation of U.S. securities markets were provided by these so-called Blue Sky Laws.</a:t>
            </a:r>
          </a:p>
          <a:p>
            <a:pPr lvl="1"/>
            <a:r>
              <a:rPr lang="en-US" sz="3900" dirty="0">
                <a:latin typeface="Times New Roman" pitchFamily="18" charset="0"/>
                <a:cs typeface="Times New Roman" pitchFamily="18" charset="0"/>
              </a:rPr>
              <a:t>The precise meaning and origin of the term "Blue Sky Laws" is somewhat unclear.</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990600"/>
          </a:xfrm>
        </p:spPr>
        <p:txBody>
          <a:bodyPr/>
          <a:lstStyle/>
          <a:p>
            <a:r>
              <a:rPr lang="en-US" b="1" dirty="0">
                <a:latin typeface="Times New Roman" pitchFamily="18" charset="0"/>
                <a:cs typeface="Times New Roman" pitchFamily="18" charset="0"/>
              </a:rPr>
              <a:t>The Martin Act</a:t>
            </a:r>
          </a:p>
        </p:txBody>
      </p:sp>
      <p:sp>
        <p:nvSpPr>
          <p:cNvPr id="3" name="Content Placeholder 2"/>
          <p:cNvSpPr>
            <a:spLocks noGrp="1"/>
          </p:cNvSpPr>
          <p:nvPr>
            <p:ph idx="1"/>
          </p:nvPr>
        </p:nvSpPr>
        <p:spPr>
          <a:xfrm>
            <a:off x="228600" y="990600"/>
            <a:ext cx="8458200" cy="5486400"/>
          </a:xfrm>
        </p:spPr>
        <p:txBody>
          <a:bodyPr>
            <a:noAutofit/>
          </a:bodyPr>
          <a:lstStyle/>
          <a:p>
            <a:r>
              <a:rPr lang="en-US" sz="1800" dirty="0">
                <a:latin typeface="Times New Roman" pitchFamily="18" charset="0"/>
                <a:cs typeface="Times New Roman" pitchFamily="18" charset="0"/>
              </a:rPr>
              <a:t>Most early blue sky laws tended to be rather ineffective.</a:t>
            </a:r>
          </a:p>
          <a:p>
            <a:r>
              <a:rPr lang="en-US" sz="1800" dirty="0">
                <a:latin typeface="Times New Roman" pitchFamily="18" charset="0"/>
                <a:cs typeface="Times New Roman" pitchFamily="18" charset="0"/>
              </a:rPr>
              <a:t>One exception, even when the U.S. Justice Department and the S.E.C. cannot or will not pursue corrective action is New York State’s </a:t>
            </a:r>
            <a:r>
              <a:rPr lang="en-US" sz="1800" i="1" dirty="0">
                <a:latin typeface="Times New Roman" pitchFamily="18" charset="0"/>
                <a:cs typeface="Times New Roman" pitchFamily="18" charset="0"/>
              </a:rPr>
              <a:t>Martin Act</a:t>
            </a:r>
            <a:r>
              <a:rPr lang="en-US" sz="1800" dirty="0">
                <a:latin typeface="Times New Roman" pitchFamily="18" charset="0"/>
                <a:cs typeface="Times New Roman" pitchFamily="18" charset="0"/>
              </a:rPr>
              <a:t>, enacted in 1921.</a:t>
            </a:r>
          </a:p>
          <a:p>
            <a:pPr lvl="1"/>
            <a:r>
              <a:rPr lang="en-US" sz="1600" dirty="0">
                <a:latin typeface="Times New Roman" pitchFamily="18" charset="0"/>
                <a:cs typeface="Times New Roman" pitchFamily="18" charset="0"/>
              </a:rPr>
              <a:t>Has been used to collect billions of dollars in fines and settlements and to force security firms to modify fraudulent and questionable practices. </a:t>
            </a:r>
          </a:p>
          <a:p>
            <a:pPr lvl="1"/>
            <a:r>
              <a:rPr lang="en-US" sz="1600" dirty="0">
                <a:latin typeface="Times New Roman" pitchFamily="18" charset="0"/>
                <a:cs typeface="Times New Roman" pitchFamily="18" charset="0"/>
              </a:rPr>
              <a:t>In 2001, Elliott Spitzer used the  Martin Act to investigate conflicted investment advice from Merrill Lynch’s star technology analyst, Henry Blodgett, who hyped stocks marketed by Merrill’s investment banking department to investors while trashing them in private emails. </a:t>
            </a:r>
          </a:p>
          <a:p>
            <a:pPr lvl="1"/>
            <a:r>
              <a:rPr lang="en-US" sz="1600" dirty="0">
                <a:latin typeface="Times New Roman" pitchFamily="18" charset="0"/>
                <a:cs typeface="Times New Roman" pitchFamily="18" charset="0"/>
              </a:rPr>
              <a:t>Merrill paid $100 million in fines and changing its method for compensating stock analysts</a:t>
            </a:r>
          </a:p>
          <a:p>
            <a:pPr lvl="1"/>
            <a:r>
              <a:rPr lang="en-US" sz="1600" dirty="0">
                <a:latin typeface="Times New Roman" pitchFamily="18" charset="0"/>
                <a:cs typeface="Times New Roman" pitchFamily="18" charset="0"/>
              </a:rPr>
              <a:t>Similar actions were taken against Salomon Smith Barney and 9 other investment banks yielding a combined total of $1.4 billion in fines. </a:t>
            </a:r>
          </a:p>
          <a:p>
            <a:pPr lvl="1"/>
            <a:r>
              <a:rPr lang="en-US" sz="1600" dirty="0">
                <a:latin typeface="Times New Roman" pitchFamily="18" charset="0"/>
                <a:cs typeface="Times New Roman" pitchFamily="18" charset="0"/>
              </a:rPr>
              <a:t>More recently, New York State Attorney General Eric </a:t>
            </a:r>
            <a:r>
              <a:rPr lang="en-US" sz="1600" dirty="0" err="1">
                <a:latin typeface="Times New Roman" pitchFamily="18" charset="0"/>
                <a:cs typeface="Times New Roman" pitchFamily="18" charset="0"/>
              </a:rPr>
              <a:t>Schneiderman</a:t>
            </a:r>
            <a:r>
              <a:rPr lang="en-US" sz="1600" dirty="0">
                <a:latin typeface="Times New Roman" pitchFamily="18" charset="0"/>
                <a:cs typeface="Times New Roman" pitchFamily="18" charset="0"/>
              </a:rPr>
              <a:t> alleged that the dark pool Barclays LX, had “falsified marketing material purporting to show the extent and type of high frequency activity in its dark pool,” and extracted settlements of $154 million from Barclays and Credit Suisse Securities. </a:t>
            </a:r>
          </a:p>
          <a:p>
            <a:r>
              <a:rPr lang="en-US" sz="1800" dirty="0">
                <a:latin typeface="Times New Roman" pitchFamily="18" charset="0"/>
                <a:cs typeface="Times New Roman" pitchFamily="18" charset="0"/>
              </a:rPr>
              <a:t>Some critics argue that the Martin Act has been abused by New York attorneys general to extort excess payments to generate publicity to promote their efforts to seek higher office (e.g., </a:t>
            </a:r>
            <a:r>
              <a:rPr lang="en-US" sz="1800" dirty="0" err="1">
                <a:latin typeface="Times New Roman" pitchFamily="18" charset="0"/>
                <a:cs typeface="Times New Roman" pitchFamily="18" charset="0"/>
              </a:rPr>
              <a:t>Ottinger</a:t>
            </a:r>
            <a:r>
              <a:rPr lang="en-US" sz="1800" dirty="0">
                <a:latin typeface="Times New Roman" pitchFamily="18" charset="0"/>
                <a:cs typeface="Times New Roman" pitchFamily="18" charset="0"/>
              </a:rPr>
              <a:t>, Jacob </a:t>
            </a:r>
            <a:r>
              <a:rPr lang="en-US" sz="1800" dirty="0" err="1">
                <a:latin typeface="Times New Roman" pitchFamily="18" charset="0"/>
                <a:cs typeface="Times New Roman" pitchFamily="18" charset="0"/>
              </a:rPr>
              <a:t>Javits</a:t>
            </a:r>
            <a:r>
              <a:rPr lang="en-US" sz="1800" dirty="0">
                <a:latin typeface="Times New Roman" pitchFamily="18" charset="0"/>
                <a:cs typeface="Times New Roman" pitchFamily="18" charset="0"/>
              </a:rPr>
              <a:t>, Spitzer and Andrew Cuomo have been so accused).</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The Martin Act Investigatory Powers</a:t>
            </a: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How does New York’s Martin Act enhance the attorney general’s investigatory powers and prosecutorial leverage? </a:t>
            </a:r>
          </a:p>
          <a:p>
            <a:pPr lvl="1"/>
            <a:r>
              <a:rPr lang="en-US" dirty="0">
                <a:latin typeface="Times New Roman" pitchFamily="18" charset="0"/>
                <a:cs typeface="Times New Roman" pitchFamily="18" charset="0"/>
              </a:rPr>
              <a:t>First, the Act applies to all fraudulent securities transactions that occur, have victims or are perpetrated by firms with a presence in New York. </a:t>
            </a:r>
          </a:p>
          <a:p>
            <a:pPr lvl="1"/>
            <a:r>
              <a:rPr lang="en-US" dirty="0">
                <a:latin typeface="Times New Roman" pitchFamily="18" charset="0"/>
                <a:cs typeface="Times New Roman" pitchFamily="18" charset="0"/>
              </a:rPr>
              <a:t>The Martin Act gives wide subpoena and evidence-gathering power to attorneys general, even in the absence of probable cause or a Grand Jury.</a:t>
            </a:r>
          </a:p>
          <a:p>
            <a:pPr lvl="1"/>
            <a:r>
              <a:rPr lang="en-US" dirty="0">
                <a:latin typeface="Times New Roman" pitchFamily="18" charset="0"/>
                <a:cs typeface="Times New Roman" pitchFamily="18" charset="0"/>
              </a:rPr>
              <a:t>Prosecutors have the option to release relevant documents to the public, risking reputational damage to the accused. </a:t>
            </a:r>
          </a:p>
          <a:p>
            <a:pPr lvl="1"/>
            <a:r>
              <a:rPr lang="en-US" dirty="0">
                <a:latin typeface="Times New Roman" pitchFamily="18" charset="0"/>
                <a:cs typeface="Times New Roman" pitchFamily="18" charset="0"/>
              </a:rPr>
              <a:t>This broad investigatory power gives the attorney general significant tactical advantages, encouraging defendant cooperation. </a:t>
            </a:r>
          </a:p>
          <a:p>
            <a:pPr lvl="1"/>
            <a:r>
              <a:rPr lang="en-US" dirty="0">
                <a:latin typeface="Times New Roman" pitchFamily="18" charset="0"/>
                <a:cs typeface="Times New Roman" pitchFamily="18" charset="0"/>
              </a:rPr>
              <a:t>Unlike in federal fraud cases, convictions under the Martin Act  that require proof of intent to defraud or even that fraud victims suffered monetary losses, only that the accused “made a material misrepresentation or omission during a securities transaction.”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1920’s Market Abuses</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Wash sales</a:t>
            </a:r>
          </a:p>
          <a:p>
            <a:r>
              <a:rPr lang="en-US" dirty="0">
                <a:latin typeface="Times New Roman" pitchFamily="18" charset="0"/>
                <a:cs typeface="Times New Roman" pitchFamily="18" charset="0"/>
              </a:rPr>
              <a:t>Corners</a:t>
            </a:r>
          </a:p>
          <a:p>
            <a:r>
              <a:rPr lang="en-US" dirty="0">
                <a:latin typeface="Times New Roman" pitchFamily="18" charset="0"/>
                <a:cs typeface="Times New Roman" pitchFamily="18" charset="0"/>
              </a:rPr>
              <a:t>Churning</a:t>
            </a:r>
          </a:p>
          <a:p>
            <a:r>
              <a:rPr lang="en-US" dirty="0">
                <a:latin typeface="Times New Roman" pitchFamily="18" charset="0"/>
                <a:cs typeface="Times New Roman" pitchFamily="18" charset="0"/>
              </a:rPr>
              <a:t>Pools</a:t>
            </a:r>
          </a:p>
          <a:p>
            <a:r>
              <a:rPr lang="en-US" dirty="0">
                <a:latin typeface="Times New Roman" pitchFamily="18" charset="0"/>
                <a:cs typeface="Times New Roman" pitchFamily="18" charset="0"/>
              </a:rPr>
              <a:t>Fraud</a:t>
            </a:r>
          </a:p>
          <a:p>
            <a:r>
              <a:rPr lang="en-US" dirty="0">
                <a:latin typeface="Times New Roman" pitchFamily="18" charset="0"/>
                <a:cs typeface="Times New Roman" pitchFamily="18" charset="0"/>
              </a:rPr>
              <a:t>Insider trading</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100" b="1" dirty="0">
                <a:latin typeface="Times New Roman" pitchFamily="18" charset="0"/>
                <a:cs typeface="Times New Roman" pitchFamily="18" charset="0"/>
              </a:rPr>
              <a:t>4.3. U.S. Securities Market Legislation: The Foundation</a:t>
            </a:r>
            <a:endParaRPr lang="en-US" dirty="0"/>
          </a:p>
        </p:txBody>
      </p:sp>
      <p:sp>
        <p:nvSpPr>
          <p:cNvPr id="3" name="Content Placeholder 2"/>
          <p:cNvSpPr>
            <a:spLocks noGrp="1"/>
          </p:cNvSpPr>
          <p:nvPr>
            <p:ph idx="1"/>
          </p:nvPr>
        </p:nvSpPr>
        <p:spPr>
          <a:xfrm>
            <a:off x="457200" y="1066800"/>
            <a:ext cx="8229600" cy="5059363"/>
          </a:xfrm>
        </p:spPr>
        <p:txBody>
          <a:bodyPr>
            <a:normAutofit fontScale="77500" lnSpcReduction="20000"/>
          </a:bodyPr>
          <a:lstStyle/>
          <a:p>
            <a:r>
              <a:rPr lang="en-US" dirty="0">
                <a:latin typeface="Times New Roman" pitchFamily="18" charset="0"/>
                <a:cs typeface="Times New Roman" pitchFamily="18" charset="0"/>
              </a:rPr>
              <a:t>Beginning in the 1930s, a series of regulatory acts were proposed to prevent or mitigate market failures such as the Great Crash of 1929. </a:t>
            </a:r>
          </a:p>
          <a:p>
            <a:r>
              <a:rPr lang="en-US" dirty="0">
                <a:latin typeface="Times New Roman" pitchFamily="18" charset="0"/>
                <a:cs typeface="Times New Roman" pitchFamily="18" charset="0"/>
              </a:rPr>
              <a:t>Such sweeping legislation was made possible, in part due to overwhelming Democratic majorities having been elected to both houses of Congress and the election of President Roosevelt in 1932. </a:t>
            </a:r>
          </a:p>
          <a:p>
            <a:r>
              <a:rPr lang="en-US" dirty="0">
                <a:latin typeface="Times New Roman" pitchFamily="18" charset="0"/>
                <a:cs typeface="Times New Roman" pitchFamily="18" charset="0"/>
              </a:rPr>
              <a:t>25 days after his inauguration in 1933, President Roosevelt asked Congress for a new law that would “put the burden of telling the whole truth on the seller” of securities, and, referring to the </a:t>
            </a:r>
            <a:r>
              <a:rPr lang="en-US" i="1" dirty="0">
                <a:latin typeface="Times New Roman" pitchFamily="18" charset="0"/>
                <a:cs typeface="Times New Roman" pitchFamily="18" charset="0"/>
              </a:rPr>
              <a:t>caveat emptor</a:t>
            </a:r>
            <a:r>
              <a:rPr lang="en-US" dirty="0">
                <a:latin typeface="Times New Roman" pitchFamily="18" charset="0"/>
                <a:cs typeface="Times New Roman" pitchFamily="18" charset="0"/>
              </a:rPr>
              <a:t> rule generally preferred in business circles, added: “Let the seller also beware.”</a:t>
            </a:r>
          </a:p>
          <a:p>
            <a:r>
              <a:rPr lang="en-US" dirty="0">
                <a:latin typeface="Times New Roman" pitchFamily="18" charset="0"/>
                <a:cs typeface="Times New Roman" pitchFamily="18" charset="0"/>
              </a:rPr>
              <a:t>Business leaders were in poor position to effectively protest this imposition of regulation at the height of the Great Depression.</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latin typeface="Times New Roman" pitchFamily="18" charset="0"/>
                <a:cs typeface="Times New Roman" pitchFamily="18" charset="0"/>
              </a:rPr>
              <a:t>The Securities Act of 1933</a:t>
            </a:r>
          </a:p>
        </p:txBody>
      </p:sp>
      <p:sp>
        <p:nvSpPr>
          <p:cNvPr id="3" name="Content Placeholder 2"/>
          <p:cNvSpPr>
            <a:spLocks noGrp="1"/>
          </p:cNvSpPr>
          <p:nvPr>
            <p:ph idx="1"/>
          </p:nvPr>
        </p:nvSpPr>
        <p:spPr>
          <a:xfrm>
            <a:off x="228600" y="1219200"/>
            <a:ext cx="8686800" cy="5334000"/>
          </a:xfrm>
        </p:spPr>
        <p:txBody>
          <a:bodyPr>
            <a:normAutofit fontScale="62500" lnSpcReduction="20000"/>
          </a:bodyPr>
          <a:lstStyle/>
          <a:p>
            <a:r>
              <a:rPr lang="en-US" i="1" dirty="0">
                <a:latin typeface="Times New Roman" pitchFamily="18" charset="0"/>
                <a:cs typeface="Times New Roman" pitchFamily="18" charset="0"/>
              </a:rPr>
              <a:t>The Securities Act of 1933</a:t>
            </a:r>
            <a:r>
              <a:rPr lang="en-US" dirty="0">
                <a:latin typeface="Times New Roman" pitchFamily="18" charset="0"/>
                <a:cs typeface="Times New Roman" pitchFamily="18" charset="0"/>
              </a:rPr>
              <a:t>, sometimes called the "Truth in Securities Law“</a:t>
            </a:r>
          </a:p>
          <a:p>
            <a:r>
              <a:rPr lang="en-US" dirty="0">
                <a:latin typeface="Times New Roman" pitchFamily="18" charset="0"/>
                <a:cs typeface="Times New Roman" pitchFamily="18" charset="0"/>
              </a:rPr>
              <a:t>Deals primarily with new issues of securities.</a:t>
            </a:r>
          </a:p>
          <a:p>
            <a:pPr lvl="1"/>
            <a:r>
              <a:rPr lang="en-US" dirty="0">
                <a:latin typeface="Times New Roman" pitchFamily="18" charset="0"/>
                <a:cs typeface="Times New Roman" pitchFamily="18" charset="0"/>
              </a:rPr>
              <a:t>The Act requires that issuers and underwriters provide financial and other significant information concerning securities offered for public sale.</a:t>
            </a:r>
          </a:p>
          <a:p>
            <a:pPr lvl="1"/>
            <a:r>
              <a:rPr lang="en-US" dirty="0">
                <a:latin typeface="Times New Roman" pitchFamily="18" charset="0"/>
                <a:cs typeface="Times New Roman" pitchFamily="18" charset="0"/>
              </a:rPr>
              <a:t>The Act prohibits deceit, misrepresentations, and other fraud in the sale of securities.</a:t>
            </a:r>
          </a:p>
          <a:p>
            <a:pPr lvl="1"/>
            <a:r>
              <a:rPr lang="en-US" dirty="0">
                <a:latin typeface="Times New Roman" pitchFamily="18" charset="0"/>
                <a:cs typeface="Times New Roman" pitchFamily="18" charset="0"/>
              </a:rPr>
              <a:t>Unlike most of the "Blue Skies Laws" that focused on the merits of securities, the Securities Act focused on making reliable information available to prospective investors in securities. </a:t>
            </a:r>
          </a:p>
          <a:p>
            <a:r>
              <a:rPr lang="en-US" dirty="0">
                <a:latin typeface="Times New Roman" pitchFamily="18" charset="0"/>
                <a:cs typeface="Times New Roman" pitchFamily="18" charset="0"/>
              </a:rPr>
              <a:t>Its major provisions are as follows: </a:t>
            </a:r>
          </a:p>
          <a:p>
            <a:pPr lvl="1"/>
            <a:r>
              <a:rPr lang="en-US" dirty="0">
                <a:latin typeface="Times New Roman" pitchFamily="18" charset="0"/>
                <a:cs typeface="Times New Roman" pitchFamily="18" charset="0"/>
              </a:rPr>
              <a:t>All primary issues must be registered with an appropriate government agency (later to be the Securities Exchange Commission or S.E.C.). </a:t>
            </a:r>
          </a:p>
          <a:p>
            <a:pPr lvl="1"/>
            <a:r>
              <a:rPr lang="en-US" dirty="0">
                <a:latin typeface="Times New Roman" pitchFamily="18" charset="0"/>
                <a:cs typeface="Times New Roman" pitchFamily="18" charset="0"/>
              </a:rPr>
              <a:t>The registration will include proper statements and documentation.</a:t>
            </a:r>
          </a:p>
          <a:p>
            <a:pPr lvl="1"/>
            <a:r>
              <a:rPr lang="en-US" dirty="0">
                <a:latin typeface="Times New Roman" pitchFamily="18" charset="0"/>
                <a:cs typeface="Times New Roman" pitchFamily="18" charset="0"/>
              </a:rPr>
              <a:t>A prospectus must accompany each new issue. This prospectus must contain a complete and accurate accounting of the firm's condition, risks and prospects and state how the proceeds of the new issue will be used.</a:t>
            </a:r>
          </a:p>
          <a:p>
            <a:pPr lvl="1"/>
            <a:r>
              <a:rPr lang="en-US" dirty="0">
                <a:latin typeface="Times New Roman" pitchFamily="18" charset="0"/>
                <a:cs typeface="Times New Roman" pitchFamily="18" charset="0"/>
              </a:rPr>
              <a:t>Small and private issues are exempt from the registration provisions.</a:t>
            </a:r>
          </a:p>
          <a:p>
            <a:pPr lvl="1"/>
            <a:r>
              <a:rPr lang="en-US" dirty="0">
                <a:latin typeface="Times New Roman" pitchFamily="18" charset="0"/>
                <a:cs typeface="Times New Roman" pitchFamily="18" charset="0"/>
              </a:rPr>
              <a:t>Firms, officers of firms and underwriters are prohibited from making false statements regarding their new issues, and may be criminally liable for doing so.</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The Securities Exchange Act of 1934</a:t>
            </a:r>
          </a:p>
        </p:txBody>
      </p:sp>
      <p:sp>
        <p:nvSpPr>
          <p:cNvPr id="3" name="Content Placeholder 2"/>
          <p:cNvSpPr>
            <a:spLocks noGrp="1"/>
          </p:cNvSpPr>
          <p:nvPr>
            <p:ph idx="1"/>
          </p:nvPr>
        </p:nvSpPr>
        <p:spPr>
          <a:xfrm>
            <a:off x="457200" y="1143000"/>
            <a:ext cx="8229600" cy="5486400"/>
          </a:xfrm>
        </p:spPr>
        <p:txBody>
          <a:bodyPr>
            <a:normAutofit fontScale="62500" lnSpcReduction="20000"/>
          </a:bodyPr>
          <a:lstStyle/>
          <a:p>
            <a:r>
              <a:rPr lang="en-US" i="1" dirty="0">
                <a:latin typeface="Times New Roman" pitchFamily="18" charset="0"/>
                <a:cs typeface="Times New Roman" pitchFamily="18" charset="0"/>
              </a:rPr>
              <a:t>The Securities Exchange Act of 1934</a:t>
            </a:r>
            <a:r>
              <a:rPr lang="en-US" dirty="0">
                <a:latin typeface="Times New Roman" pitchFamily="18" charset="0"/>
                <a:cs typeface="Times New Roman" pitchFamily="18" charset="0"/>
              </a:rPr>
              <a:t> was primarily intended to improve information availability and to prevent price manipulation. </a:t>
            </a:r>
          </a:p>
          <a:p>
            <a:r>
              <a:rPr lang="en-US" dirty="0">
                <a:latin typeface="Times New Roman" pitchFamily="18" charset="0"/>
                <a:cs typeface="Times New Roman" pitchFamily="18" charset="0"/>
              </a:rPr>
              <a:t>Whereas the Securities Act of 1933 dealt mainly with primary issues, the Securities Exchange Act of 1934 dealt mainly with secondary markets, accomplishing:</a:t>
            </a:r>
          </a:p>
          <a:p>
            <a:pPr lvl="1"/>
            <a:r>
              <a:rPr lang="en-US" dirty="0">
                <a:latin typeface="Times New Roman" pitchFamily="18" charset="0"/>
                <a:cs typeface="Times New Roman" pitchFamily="18" charset="0"/>
              </a:rPr>
              <a:t>Established the S.E.C. as the nation's primary federal securities regulatory authority</a:t>
            </a:r>
          </a:p>
          <a:p>
            <a:pPr lvl="1"/>
            <a:r>
              <a:rPr lang="en-US" dirty="0">
                <a:latin typeface="Times New Roman" pitchFamily="18" charset="0"/>
                <a:cs typeface="Times New Roman" pitchFamily="18" charset="0"/>
              </a:rPr>
              <a:t>Provided for annual and other periodic reporting by public companies</a:t>
            </a:r>
          </a:p>
          <a:p>
            <a:pPr lvl="1"/>
            <a:r>
              <a:rPr lang="en-US" dirty="0">
                <a:latin typeface="Times New Roman" pitchFamily="18" charset="0"/>
                <a:cs typeface="Times New Roman" pitchFamily="18" charset="0"/>
              </a:rPr>
              <a:t>Limited insider trading activity</a:t>
            </a:r>
          </a:p>
          <a:p>
            <a:pPr lvl="1"/>
            <a:r>
              <a:rPr lang="en-US" dirty="0">
                <a:latin typeface="Times New Roman" pitchFamily="18" charset="0"/>
                <a:cs typeface="Times New Roman" pitchFamily="18" charset="0"/>
              </a:rPr>
              <a:t>Provided rules for proxy solicitation</a:t>
            </a:r>
          </a:p>
          <a:p>
            <a:pPr lvl="1"/>
            <a:r>
              <a:rPr lang="en-US" dirty="0">
                <a:latin typeface="Times New Roman" pitchFamily="18" charset="0"/>
                <a:cs typeface="Times New Roman" pitchFamily="18" charset="0"/>
              </a:rPr>
              <a:t>Required registration of exchanges</a:t>
            </a:r>
          </a:p>
          <a:p>
            <a:pPr lvl="1"/>
            <a:r>
              <a:rPr lang="en-US" dirty="0">
                <a:latin typeface="Times New Roman" pitchFamily="18" charset="0"/>
                <a:cs typeface="Times New Roman" pitchFamily="18" charset="0"/>
              </a:rPr>
              <a:t>Provided for credit regulation: </a:t>
            </a:r>
          </a:p>
          <a:p>
            <a:pPr lvl="2"/>
            <a:r>
              <a:rPr lang="en-US" dirty="0">
                <a:latin typeface="Times New Roman" pitchFamily="18" charset="0"/>
                <a:cs typeface="Times New Roman" pitchFamily="18" charset="0"/>
              </a:rPr>
              <a:t>Regulations T (for brokerage firms) and U (for non-broker lenders) permit the Board of Governors of the Federal Reserve to set margin requirements. </a:t>
            </a:r>
          </a:p>
          <a:p>
            <a:pPr lvl="2"/>
            <a:r>
              <a:rPr lang="en-US" dirty="0">
                <a:latin typeface="Times New Roman" pitchFamily="18" charset="0"/>
                <a:cs typeface="Times New Roman" pitchFamily="18" charset="0"/>
              </a:rPr>
              <a:t>Since 1974, investors have been required to post 50% margin (deposit or collateral) when purchasing stock on margin. FINRA Rule 2520 permits pattern day traders 25% initial margin requirements (subject to a $25,000 account equity balance).</a:t>
            </a:r>
          </a:p>
          <a:p>
            <a:pPr lvl="1"/>
            <a:r>
              <a:rPr lang="en-US" dirty="0">
                <a:latin typeface="Times New Roman" pitchFamily="18" charset="0"/>
                <a:cs typeface="Times New Roman" pitchFamily="18" charset="0"/>
              </a:rPr>
              <a:t>Subjected institutions to the Net Capital Rule, imposing limits on broker-dealer debt-to-net capital ratios. </a:t>
            </a:r>
          </a:p>
          <a:p>
            <a:pPr lvl="1"/>
            <a:r>
              <a:rPr lang="en-US" dirty="0">
                <a:latin typeface="Times New Roman" pitchFamily="18" charset="0"/>
                <a:cs typeface="Times New Roman" pitchFamily="18" charset="0"/>
              </a:rPr>
              <a:t>Prohibited securities price manipulation</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b="1" dirty="0">
                <a:latin typeface="Times New Roman" pitchFamily="18" charset="0"/>
                <a:cs typeface="Times New Roman" pitchFamily="18" charset="0"/>
              </a:rPr>
              <a:t>Additional Major Depression-Era Legislation: Banking</a:t>
            </a:r>
            <a:endParaRPr lang="en-US" dirty="0"/>
          </a:p>
        </p:txBody>
      </p:sp>
      <p:sp>
        <p:nvSpPr>
          <p:cNvPr id="3" name="Content Placeholder 2"/>
          <p:cNvSpPr>
            <a:spLocks noGrp="1"/>
          </p:cNvSpPr>
          <p:nvPr>
            <p:ph idx="1"/>
          </p:nvPr>
        </p:nvSpPr>
        <p:spPr>
          <a:xfrm>
            <a:off x="152400" y="1066800"/>
            <a:ext cx="8839200" cy="5410200"/>
          </a:xfrm>
        </p:spPr>
        <p:txBody>
          <a:bodyPr>
            <a:noAutofit/>
          </a:bodyPr>
          <a:lstStyle/>
          <a:p>
            <a:r>
              <a:rPr lang="en-US" sz="2400" dirty="0">
                <a:latin typeface="Times New Roman" pitchFamily="18" charset="0"/>
                <a:cs typeface="Times New Roman" pitchFamily="18" charset="0"/>
              </a:rPr>
              <a:t>The </a:t>
            </a:r>
            <a:r>
              <a:rPr lang="en-US" sz="2400" i="1" dirty="0">
                <a:latin typeface="Times New Roman" pitchFamily="18" charset="0"/>
                <a:cs typeface="Times New Roman" pitchFamily="18" charset="0"/>
              </a:rPr>
              <a:t>Banking Acts of 1933 (Glass </a:t>
            </a:r>
            <a:r>
              <a:rPr lang="en-US" sz="2400" i="1" dirty="0" err="1">
                <a:latin typeface="Times New Roman" pitchFamily="18" charset="0"/>
                <a:cs typeface="Times New Roman" pitchFamily="18" charset="0"/>
              </a:rPr>
              <a:t>Steagall</a:t>
            </a:r>
            <a:r>
              <a:rPr lang="en-US" sz="2400" i="1" dirty="0">
                <a:latin typeface="Times New Roman" pitchFamily="18" charset="0"/>
                <a:cs typeface="Times New Roman" pitchFamily="18" charset="0"/>
              </a:rPr>
              <a:t>)</a:t>
            </a:r>
            <a:r>
              <a:rPr lang="en-US" sz="2400" dirty="0">
                <a:latin typeface="Times New Roman" pitchFamily="18" charset="0"/>
                <a:cs typeface="Times New Roman" pitchFamily="18" charset="0"/>
              </a:rPr>
              <a:t> was motivated by the failure of thousands of banks.</a:t>
            </a:r>
          </a:p>
          <a:p>
            <a:r>
              <a:rPr lang="en-US" sz="2400" dirty="0">
                <a:latin typeface="Times New Roman" pitchFamily="18" charset="0"/>
                <a:cs typeface="Times New Roman" pitchFamily="18" charset="0"/>
              </a:rPr>
              <a:t>Glass </a:t>
            </a:r>
            <a:r>
              <a:rPr lang="en-US" sz="2400" dirty="0" err="1">
                <a:latin typeface="Times New Roman" pitchFamily="18" charset="0"/>
                <a:cs typeface="Times New Roman" pitchFamily="18" charset="0"/>
              </a:rPr>
              <a:t>Steagall</a:t>
            </a:r>
            <a:r>
              <a:rPr lang="en-US" sz="2400" dirty="0">
                <a:latin typeface="Times New Roman" pitchFamily="18" charset="0"/>
                <a:cs typeface="Times New Roman" pitchFamily="18" charset="0"/>
              </a:rPr>
              <a:t> sought to restore faith in the banking system and prevent a similar crisis. There were 3 main features:</a:t>
            </a:r>
          </a:p>
          <a:p>
            <a:pPr lvl="1"/>
            <a:r>
              <a:rPr lang="en-US" sz="2000" dirty="0">
                <a:latin typeface="Times New Roman" pitchFamily="18" charset="0"/>
                <a:cs typeface="Times New Roman" pitchFamily="18" charset="0"/>
              </a:rPr>
              <a:t>FDIC was created to provide federal insurance on bank deposits (subject to a current $250,000 ceiling).</a:t>
            </a:r>
          </a:p>
          <a:p>
            <a:pPr lvl="1"/>
            <a:r>
              <a:rPr lang="en-US" sz="2000" dirty="0">
                <a:latin typeface="Times New Roman" pitchFamily="18" charset="0"/>
                <a:cs typeface="Times New Roman" pitchFamily="18" charset="0"/>
              </a:rPr>
              <a:t>It imposed restrictions on the activities of commercial banks. It prevented commercial banks from underwriting securities, to trade with the public (excepting certain U.S. government and municipal bonds and real estate loans) and owning risky securities. Much of this provision was relaxed by court decisions, regulators and the Gramm-Leach-Bliley Act of 1999.</a:t>
            </a:r>
          </a:p>
          <a:p>
            <a:pPr lvl="1"/>
            <a:r>
              <a:rPr lang="en-US" sz="2000" dirty="0">
                <a:latin typeface="Times New Roman" pitchFamily="18" charset="0"/>
                <a:cs typeface="Times New Roman" pitchFamily="18" charset="0"/>
              </a:rPr>
              <a:t>The Act placed regulations on bank interest rates (</a:t>
            </a:r>
            <a:r>
              <a:rPr lang="en-US" sz="2000" dirty="0" err="1">
                <a:latin typeface="Times New Roman" pitchFamily="18" charset="0"/>
                <a:cs typeface="Times New Roman" pitchFamily="18" charset="0"/>
              </a:rPr>
              <a:t>Reg</a:t>
            </a:r>
            <a:r>
              <a:rPr lang="en-US" sz="2000" dirty="0">
                <a:latin typeface="Times New Roman" pitchFamily="18" charset="0"/>
                <a:cs typeface="Times New Roman" pitchFamily="18" charset="0"/>
              </a:rPr>
              <a:t> Q), though most of these provisions were relaxed in the 1980s.</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b="1" dirty="0">
                <a:latin typeface="Times New Roman" pitchFamily="18" charset="0"/>
                <a:cs typeface="Times New Roman" pitchFamily="18" charset="0"/>
              </a:rPr>
              <a:t>Additional Major Depression-Era Legislation: Securities, Commodities and Futures Markets</a:t>
            </a:r>
            <a:endParaRPr lang="en-US" dirty="0"/>
          </a:p>
        </p:txBody>
      </p:sp>
      <p:sp>
        <p:nvSpPr>
          <p:cNvPr id="3" name="Content Placeholder 2"/>
          <p:cNvSpPr>
            <a:spLocks noGrp="1"/>
          </p:cNvSpPr>
          <p:nvPr>
            <p:ph idx="1"/>
          </p:nvPr>
        </p:nvSpPr>
        <p:spPr>
          <a:xfrm>
            <a:off x="152400" y="1371600"/>
            <a:ext cx="8839200" cy="5029200"/>
          </a:xfrm>
        </p:spPr>
        <p:txBody>
          <a:bodyPr>
            <a:noAutofit/>
          </a:bodyPr>
          <a:lstStyle/>
          <a:p>
            <a:r>
              <a:rPr lang="en-US" sz="2800" i="1" dirty="0">
                <a:latin typeface="Times New Roman" pitchFamily="18" charset="0"/>
                <a:cs typeface="Times New Roman" pitchFamily="18" charset="0"/>
              </a:rPr>
              <a:t>The Commodity Exchange Act of 1936</a:t>
            </a:r>
            <a:r>
              <a:rPr lang="en-US" sz="2800" dirty="0">
                <a:latin typeface="Times New Roman" pitchFamily="18" charset="0"/>
                <a:cs typeface="Times New Roman" pitchFamily="18" charset="0"/>
              </a:rPr>
              <a:t> provided for regulation of commodities and futures trading markets by the Department of Agriculture and required all futures and commodity options to be traded on organized exchanges.</a:t>
            </a:r>
          </a:p>
          <a:p>
            <a:r>
              <a:rPr lang="en-US" sz="2800" i="1" dirty="0">
                <a:latin typeface="Times New Roman" pitchFamily="18" charset="0"/>
                <a:cs typeface="Times New Roman" pitchFamily="18" charset="0"/>
              </a:rPr>
              <a:t>The Maloney Act of 1938</a:t>
            </a:r>
            <a:r>
              <a:rPr lang="en-US" sz="2800" dirty="0">
                <a:latin typeface="Times New Roman" pitchFamily="18" charset="0"/>
                <a:cs typeface="Times New Roman" pitchFamily="18" charset="0"/>
              </a:rPr>
              <a:t> provided for the self-regulation of the Over the Counter markets, leading to the establishment of the National Association of Securities Dealers (N.A.S.D., which merged into FINRA approximately 70 years later).</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b="1" dirty="0">
                <a:latin typeface="Times New Roman" pitchFamily="18" charset="0"/>
                <a:cs typeface="Times New Roman" pitchFamily="18" charset="0"/>
              </a:rPr>
              <a:t>Pre WWII-Era Legislation</a:t>
            </a:r>
            <a:endParaRPr lang="en-US" dirty="0"/>
          </a:p>
        </p:txBody>
      </p:sp>
      <p:sp>
        <p:nvSpPr>
          <p:cNvPr id="3" name="Content Placeholder 2"/>
          <p:cNvSpPr>
            <a:spLocks noGrp="1"/>
          </p:cNvSpPr>
          <p:nvPr>
            <p:ph idx="1"/>
          </p:nvPr>
        </p:nvSpPr>
        <p:spPr>
          <a:xfrm>
            <a:off x="152400" y="838200"/>
            <a:ext cx="8839200" cy="5867400"/>
          </a:xfrm>
        </p:spPr>
        <p:txBody>
          <a:bodyPr>
            <a:noAutofit/>
          </a:bodyPr>
          <a:lstStyle/>
          <a:p>
            <a:r>
              <a:rPr lang="en-US" sz="2000" i="1" dirty="0">
                <a:latin typeface="Times New Roman" pitchFamily="18" charset="0"/>
                <a:cs typeface="Times New Roman" pitchFamily="18" charset="0"/>
              </a:rPr>
              <a:t>The Trust Indenture Act of 1939</a:t>
            </a:r>
            <a:r>
              <a:rPr lang="en-US" sz="2000" dirty="0">
                <a:latin typeface="Times New Roman" pitchFamily="18" charset="0"/>
                <a:cs typeface="Times New Roman" pitchFamily="18" charset="0"/>
              </a:rPr>
              <a:t> provided that issuers of bonds must clearly specify purchaser rights in a </a:t>
            </a:r>
            <a:r>
              <a:rPr lang="en-US" sz="2000" i="1" dirty="0">
                <a:latin typeface="Times New Roman" pitchFamily="18" charset="0"/>
                <a:cs typeface="Times New Roman" pitchFamily="18" charset="0"/>
              </a:rPr>
              <a:t>trust indenture</a:t>
            </a:r>
            <a:r>
              <a:rPr lang="en-US" sz="2000" dirty="0">
                <a:latin typeface="Times New Roman" pitchFamily="18" charset="0"/>
                <a:cs typeface="Times New Roman" pitchFamily="18" charset="0"/>
              </a:rPr>
              <a:t>, provide bond trustees with periodic financial reports, and that the trustee not impair its right or willingness to sue the issuing corporation.</a:t>
            </a:r>
          </a:p>
          <a:p>
            <a:r>
              <a:rPr lang="en-US" sz="2000" i="1" dirty="0">
                <a:latin typeface="Times New Roman" pitchFamily="18" charset="0"/>
                <a:cs typeface="Times New Roman" pitchFamily="18" charset="0"/>
              </a:rPr>
              <a:t>The Investment Companies Act of 1940</a:t>
            </a:r>
            <a:r>
              <a:rPr lang="en-US" sz="2000" dirty="0">
                <a:latin typeface="Times New Roman" pitchFamily="18" charset="0"/>
                <a:cs typeface="Times New Roman" pitchFamily="18" charset="0"/>
              </a:rPr>
              <a:t> extended the Securities Act and the Securities and Exchange Act to investment companies such as mutual funds. This Act provided that investment companies must: </a:t>
            </a:r>
          </a:p>
          <a:p>
            <a:pPr lvl="1"/>
            <a:r>
              <a:rPr lang="en-US" sz="1800" dirty="0">
                <a:latin typeface="Times New Roman" pitchFamily="18" charset="0"/>
                <a:cs typeface="Times New Roman" pitchFamily="18" charset="0"/>
              </a:rPr>
              <a:t>avoid fraudulent practices</a:t>
            </a:r>
          </a:p>
          <a:p>
            <a:pPr lvl="1"/>
            <a:r>
              <a:rPr lang="en-US" sz="1800" dirty="0">
                <a:latin typeface="Times New Roman" pitchFamily="18" charset="0"/>
                <a:cs typeface="Times New Roman" pitchFamily="18" charset="0"/>
              </a:rPr>
              <a:t>fully disclose financial statements</a:t>
            </a:r>
          </a:p>
          <a:p>
            <a:pPr lvl="1"/>
            <a:r>
              <a:rPr lang="en-US" sz="1800" dirty="0">
                <a:latin typeface="Times New Roman" pitchFamily="18" charset="0"/>
                <a:cs typeface="Times New Roman" pitchFamily="18" charset="0"/>
              </a:rPr>
              <a:t>distribute prospectuses</a:t>
            </a:r>
          </a:p>
          <a:p>
            <a:pPr lvl="1"/>
            <a:r>
              <a:rPr lang="en-US" sz="1800" dirty="0">
                <a:latin typeface="Times New Roman" pitchFamily="18" charset="0"/>
                <a:cs typeface="Times New Roman" pitchFamily="18" charset="0"/>
              </a:rPr>
              <a:t>publish statements outlining goals, which will not be changed without appropriate process.</a:t>
            </a:r>
          </a:p>
          <a:p>
            <a:pPr lvl="1"/>
            <a:r>
              <a:rPr lang="en-US" sz="1800" dirty="0">
                <a:latin typeface="Times New Roman" pitchFamily="18" charset="0"/>
                <a:cs typeface="Times New Roman" pitchFamily="18" charset="0"/>
              </a:rPr>
              <a:t>limit issuance of debt</a:t>
            </a:r>
          </a:p>
          <a:p>
            <a:pPr lvl="1"/>
            <a:r>
              <a:rPr lang="en-US" sz="1800" dirty="0">
                <a:latin typeface="Times New Roman" pitchFamily="18" charset="0"/>
                <a:cs typeface="Times New Roman" pitchFamily="18" charset="0"/>
              </a:rPr>
              <a:t>follow uniform accounting procedures</a:t>
            </a:r>
          </a:p>
          <a:p>
            <a:pPr lvl="1"/>
            <a:r>
              <a:rPr lang="en-US" sz="1800" dirty="0">
                <a:latin typeface="Times New Roman" pitchFamily="18" charset="0"/>
                <a:cs typeface="Times New Roman" pitchFamily="18" charset="0"/>
              </a:rPr>
              <a:t>operate the fund to benefit its owners, not managers. </a:t>
            </a:r>
          </a:p>
          <a:p>
            <a:r>
              <a:rPr lang="en-US" sz="2000" i="1" dirty="0">
                <a:latin typeface="Times New Roman" pitchFamily="18" charset="0"/>
                <a:cs typeface="Times New Roman" pitchFamily="18" charset="0"/>
              </a:rPr>
              <a:t>The Investment Advisers Act of 1940</a:t>
            </a:r>
            <a:r>
              <a:rPr lang="en-US" sz="2000" dirty="0">
                <a:latin typeface="Times New Roman" pitchFamily="18" charset="0"/>
                <a:cs typeface="Times New Roman" pitchFamily="18" charset="0"/>
              </a:rPr>
              <a:t> requires advisors and certain investment institutions who provide clients with paid investment advice to register with the S.E.C.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a:latin typeface="Times New Roman" pitchFamily="18" charset="0"/>
                <a:cs typeface="Times New Roman" pitchFamily="18" charset="0"/>
              </a:rPr>
              <a:t>Managed Investment Company Types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1219200"/>
            <a:ext cx="8839200" cy="5334000"/>
          </a:xfrm>
        </p:spPr>
        <p:txBody>
          <a:bodyPr>
            <a:normAutofit/>
          </a:bodyPr>
          <a:lstStyle/>
          <a:p>
            <a:r>
              <a:rPr lang="en-US" dirty="0">
                <a:latin typeface="Times New Roman" pitchFamily="18" charset="0"/>
                <a:cs typeface="Times New Roman" pitchFamily="18" charset="0"/>
              </a:rPr>
              <a:t>A </a:t>
            </a:r>
            <a:r>
              <a:rPr lang="en-US" i="1" dirty="0">
                <a:latin typeface="Times New Roman" pitchFamily="18" charset="0"/>
                <a:cs typeface="Times New Roman" pitchFamily="18" charset="0"/>
              </a:rPr>
              <a:t>closed-end investment company</a:t>
            </a:r>
          </a:p>
          <a:p>
            <a:pPr lvl="1"/>
            <a:r>
              <a:rPr lang="en-US" dirty="0">
                <a:latin typeface="Times New Roman" pitchFamily="18" charset="0"/>
                <a:cs typeface="Times New Roman" pitchFamily="18" charset="0"/>
              </a:rPr>
              <a:t> issues a specified number of shares</a:t>
            </a:r>
          </a:p>
          <a:p>
            <a:pPr lvl="1"/>
            <a:r>
              <a:rPr lang="en-US" dirty="0">
                <a:latin typeface="Times New Roman" pitchFamily="18" charset="0"/>
                <a:cs typeface="Times New Roman" pitchFamily="18" charset="0"/>
              </a:rPr>
              <a:t>can be traded in secondary markets such as the New York Stock Exchange.</a:t>
            </a:r>
          </a:p>
          <a:p>
            <a:pPr lvl="1"/>
            <a:r>
              <a:rPr lang="en-US" dirty="0">
                <a:latin typeface="Times New Roman" pitchFamily="18" charset="0"/>
                <a:cs typeface="Times New Roman" pitchFamily="18" charset="0"/>
              </a:rPr>
              <a:t>One purchases shares through a brokerage firm.</a:t>
            </a:r>
          </a:p>
          <a:p>
            <a:r>
              <a:rPr lang="en-US" dirty="0">
                <a:latin typeface="Times New Roman" pitchFamily="18" charset="0"/>
                <a:cs typeface="Times New Roman" pitchFamily="18" charset="0"/>
              </a:rPr>
              <a:t>An </a:t>
            </a:r>
            <a:r>
              <a:rPr lang="en-US" i="1" dirty="0">
                <a:latin typeface="Times New Roman" pitchFamily="18" charset="0"/>
                <a:cs typeface="Times New Roman" pitchFamily="18" charset="0"/>
              </a:rPr>
              <a:t>open-end investment company</a:t>
            </a:r>
            <a:endParaRPr lang="en-US" dirty="0">
              <a:latin typeface="Times New Roman" pitchFamily="18" charset="0"/>
              <a:cs typeface="Times New Roman" pitchFamily="18" charset="0"/>
            </a:endParaRPr>
          </a:p>
          <a:p>
            <a:pPr lvl="1"/>
            <a:r>
              <a:rPr lang="en-US" dirty="0">
                <a:latin typeface="Times New Roman" pitchFamily="18" charset="0"/>
                <a:cs typeface="Times New Roman" pitchFamily="18" charset="0"/>
              </a:rPr>
              <a:t>typically known as a </a:t>
            </a:r>
            <a:r>
              <a:rPr lang="en-US" i="1" dirty="0">
                <a:latin typeface="Times New Roman" pitchFamily="18" charset="0"/>
                <a:cs typeface="Times New Roman" pitchFamily="18" charset="0"/>
              </a:rPr>
              <a:t>mutual fund</a:t>
            </a:r>
            <a:endParaRPr lang="en-US" dirty="0">
              <a:latin typeface="Times New Roman" pitchFamily="18" charset="0"/>
              <a:cs typeface="Times New Roman" pitchFamily="18" charset="0"/>
            </a:endParaRPr>
          </a:p>
          <a:p>
            <a:pPr lvl="1"/>
            <a:r>
              <a:rPr lang="en-US" dirty="0">
                <a:latin typeface="Times New Roman" pitchFamily="18" charset="0"/>
                <a:cs typeface="Times New Roman" pitchFamily="18" charset="0"/>
              </a:rPr>
              <a:t>accepts funds directly from investors</a:t>
            </a:r>
          </a:p>
          <a:p>
            <a:pPr lvl="1"/>
            <a:r>
              <a:rPr lang="en-US" dirty="0">
                <a:latin typeface="Times New Roman" pitchFamily="18" charset="0"/>
                <a:cs typeface="Times New Roman" pitchFamily="18" charset="0"/>
              </a:rPr>
              <a:t>Investors buy into a mutual fund by purchasing shares and cashes out by redeeming those shares.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4.4. Crises and Updating the Regulatory System</a:t>
            </a:r>
          </a:p>
        </p:txBody>
      </p:sp>
      <p:sp>
        <p:nvSpPr>
          <p:cNvPr id="3" name="Content Placeholder 2"/>
          <p:cNvSpPr>
            <a:spLocks noGrp="1"/>
          </p:cNvSpPr>
          <p:nvPr>
            <p:ph idx="1"/>
          </p:nvPr>
        </p:nvSpPr>
        <p:spPr/>
        <p:txBody>
          <a:bodyPr>
            <a:normAutofit lnSpcReduction="10000"/>
          </a:bodyPr>
          <a:lstStyle/>
          <a:p>
            <a:r>
              <a:rPr lang="en-US" dirty="0">
                <a:latin typeface="Times New Roman" pitchFamily="18" charset="0"/>
                <a:cs typeface="Times New Roman" pitchFamily="18" charset="0"/>
              </a:rPr>
              <a:t>Increased trading volume caused a number of brokerage firms to fail in the late 1960s due to their inability to handle their vastly increased volume of paperwork.</a:t>
            </a:r>
          </a:p>
          <a:p>
            <a:r>
              <a:rPr lang="en-US" dirty="0">
                <a:latin typeface="Times New Roman" pitchFamily="18" charset="0"/>
                <a:cs typeface="Times New Roman" pitchFamily="18" charset="0"/>
              </a:rPr>
              <a:t>Average NYSE daily trading volume increased from 3,042,000 shares in 1960 to 12,971,486 in 1968.</a:t>
            </a:r>
          </a:p>
          <a:p>
            <a:r>
              <a:rPr lang="en-US" dirty="0">
                <a:latin typeface="Times New Roman" pitchFamily="18" charset="0"/>
                <a:cs typeface="Times New Roman" pitchFamily="18" charset="0"/>
              </a:rPr>
              <a:t>Corporate bankruptcies, notably Studebaker left unfunded pension plans to fail.</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SIPC</a:t>
            </a: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Securities Investor Protection Act of 1970</a:t>
            </a:r>
            <a:r>
              <a:rPr lang="en-US" dirty="0">
                <a:latin typeface="Times New Roman" pitchFamily="18" charset="0"/>
                <a:cs typeface="Times New Roman" pitchFamily="18" charset="0"/>
              </a:rPr>
              <a:t> provided for the </a:t>
            </a:r>
            <a:r>
              <a:rPr lang="en-US" i="1" dirty="0">
                <a:latin typeface="Times New Roman" pitchFamily="18" charset="0"/>
                <a:cs typeface="Times New Roman" pitchFamily="18" charset="0"/>
              </a:rPr>
              <a:t>Security Investors Protection Corporation</a:t>
            </a:r>
            <a:r>
              <a:rPr lang="en-US" dirty="0">
                <a:latin typeface="Times New Roman" pitchFamily="18" charset="0"/>
                <a:cs typeface="Times New Roman" pitchFamily="18" charset="0"/>
              </a:rPr>
              <a:t> (SIPC) to insure accounts of brokerage clients.</a:t>
            </a:r>
          </a:p>
          <a:p>
            <a:r>
              <a:rPr lang="en-US" dirty="0">
                <a:latin typeface="Times New Roman" pitchFamily="18" charset="0"/>
                <a:cs typeface="Times New Roman" pitchFamily="18" charset="0"/>
              </a:rPr>
              <a:t>SIPC is funded with brokerage firm dues and protects clients from losses due to brokerage firm failure.</a:t>
            </a:r>
          </a:p>
          <a:p>
            <a:r>
              <a:rPr lang="en-US" dirty="0">
                <a:latin typeface="Times New Roman" pitchFamily="18" charset="0"/>
                <a:cs typeface="Times New Roman" pitchFamily="18" charset="0"/>
              </a:rPr>
              <a:t>The range of coverage SIPC provided is limited. It does not protect clients from:</a:t>
            </a:r>
          </a:p>
          <a:p>
            <a:pPr lvl="1"/>
            <a:r>
              <a:rPr lang="en-US" dirty="0">
                <a:latin typeface="Times New Roman" pitchFamily="18" charset="0"/>
                <a:cs typeface="Times New Roman" pitchFamily="18" charset="0"/>
              </a:rPr>
              <a:t>Trading losses</a:t>
            </a:r>
          </a:p>
          <a:p>
            <a:pPr lvl="1"/>
            <a:r>
              <a:rPr lang="en-US" dirty="0">
                <a:latin typeface="Times New Roman" pitchFamily="18" charset="0"/>
                <a:cs typeface="Times New Roman" pitchFamily="18" charset="0"/>
              </a:rPr>
              <a:t>Most types of brokerage fraud</a:t>
            </a:r>
          </a:p>
          <a:p>
            <a:pPr lvl="1"/>
            <a:r>
              <a:rPr lang="en-US" dirty="0">
                <a:latin typeface="Times New Roman" pitchFamily="18" charset="0"/>
                <a:cs typeface="Times New Roman" pitchFamily="18" charset="0"/>
              </a:rPr>
              <a:t>Commodity futures contracts</a:t>
            </a:r>
          </a:p>
          <a:p>
            <a:pPr lvl="1"/>
            <a:r>
              <a:rPr lang="en-US" dirty="0">
                <a:latin typeface="Times New Roman" pitchFamily="18" charset="0"/>
                <a:cs typeface="Times New Roman" pitchFamily="18" charset="0"/>
              </a:rPr>
              <a:t>Investment contracts (such as limited partnerships)</a:t>
            </a:r>
          </a:p>
          <a:p>
            <a:pPr lvl="1"/>
            <a:r>
              <a:rPr lang="en-US" dirty="0">
                <a:latin typeface="Times New Roman" pitchFamily="18" charset="0"/>
                <a:cs typeface="Times New Roman" pitchFamily="18" charset="0"/>
              </a:rPr>
              <a:t>Unregistered fixed annuity contracts.</a:t>
            </a:r>
          </a:p>
          <a:p>
            <a:r>
              <a:rPr lang="en-US" dirty="0">
                <a:latin typeface="Times New Roman" pitchFamily="18" charset="0"/>
                <a:cs typeface="Times New Roman" pitchFamily="18" charset="0"/>
              </a:rPr>
              <a:t>Instead, SIPC replaces missing cash, shares of stock, and other securities in the event of brokerage firm failure.</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ERISA</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Employee Retirement Security Act of 1974 (ERISA) made provisions for preventing pension funds abuse.</a:t>
            </a:r>
          </a:p>
          <a:p>
            <a:r>
              <a:rPr lang="en-US" dirty="0">
                <a:latin typeface="Times New Roman" pitchFamily="18" charset="0"/>
                <a:cs typeface="Times New Roman" pitchFamily="18" charset="0"/>
              </a:rPr>
              <a:t>Prohibits imprudent risks taken by fund managers. </a:t>
            </a:r>
          </a:p>
          <a:p>
            <a:r>
              <a:rPr lang="en-US" dirty="0">
                <a:latin typeface="Times New Roman" pitchFamily="18" charset="0"/>
                <a:cs typeface="Times New Roman" pitchFamily="18" charset="0"/>
              </a:rPr>
              <a:t>Provided for the use of the prudent man rule, but left it to the court system to clearly define it.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The Commodity Futures Trading Commission Act of 1974</a:t>
            </a: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Commodity Futures Trading Commission Act of 1974</a:t>
            </a:r>
            <a:r>
              <a:rPr lang="en-US" dirty="0">
                <a:latin typeface="Times New Roman" pitchFamily="18" charset="0"/>
                <a:cs typeface="Times New Roman" pitchFamily="18" charset="0"/>
              </a:rPr>
              <a:t> created the </a:t>
            </a:r>
            <a:r>
              <a:rPr lang="en-US" i="1" dirty="0">
                <a:latin typeface="Times New Roman" pitchFamily="18" charset="0"/>
                <a:cs typeface="Times New Roman" pitchFamily="18" charset="0"/>
              </a:rPr>
              <a:t>Commodity Futures Trading Commission</a:t>
            </a:r>
            <a:r>
              <a:rPr lang="en-US" dirty="0">
                <a:latin typeface="Times New Roman" pitchFamily="18" charset="0"/>
                <a:cs typeface="Times New Roman" pitchFamily="18" charset="0"/>
              </a:rPr>
              <a:t> (CFTC) for regulatory authority over futures markets.</a:t>
            </a:r>
          </a:p>
          <a:p>
            <a:r>
              <a:rPr lang="en-US" dirty="0">
                <a:latin typeface="Times New Roman" pitchFamily="18" charset="0"/>
                <a:cs typeface="Times New Roman" pitchFamily="18" charset="0"/>
              </a:rPr>
              <a:t>The Act also gave the CFTC regulatory authority over nonagricultural futures and options on those futures.</a:t>
            </a:r>
          </a:p>
          <a:p>
            <a:r>
              <a:rPr lang="en-US" dirty="0">
                <a:latin typeface="Times New Roman" pitchFamily="18" charset="0"/>
                <a:cs typeface="Times New Roman" pitchFamily="18" charset="0"/>
              </a:rPr>
              <a:t>In 1982, the CFTC provided for the creation of the </a:t>
            </a:r>
            <a:r>
              <a:rPr lang="en-US" i="1" dirty="0">
                <a:latin typeface="Times New Roman" pitchFamily="18" charset="0"/>
                <a:cs typeface="Times New Roman" pitchFamily="18" charset="0"/>
              </a:rPr>
              <a:t>National Futures Association</a:t>
            </a:r>
            <a:r>
              <a:rPr lang="en-US" dirty="0">
                <a:latin typeface="Times New Roman" pitchFamily="18" charset="0"/>
                <a:cs typeface="Times New Roman" pitchFamily="18" charset="0"/>
              </a:rPr>
              <a:t> (NFA), a self-regulatory body for commodities and futures traders.</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The National Market System</a:t>
            </a:r>
          </a:p>
        </p:txBody>
      </p:sp>
      <p:sp>
        <p:nvSpPr>
          <p:cNvPr id="3" name="Content Placeholder 2"/>
          <p:cNvSpPr>
            <a:spLocks noGrp="1"/>
          </p:cNvSpPr>
          <p:nvPr>
            <p:ph idx="1"/>
          </p:nvPr>
        </p:nvSpPr>
        <p:spPr/>
        <p:txBody>
          <a:bodyPr>
            <a:normAutofit fontScale="62500" lnSpcReduction="20000"/>
          </a:bodyPr>
          <a:lstStyle/>
          <a:p>
            <a:r>
              <a:rPr lang="en-US" dirty="0">
                <a:latin typeface="Times New Roman" pitchFamily="18" charset="0"/>
                <a:cs typeface="Times New Roman" pitchFamily="18" charset="0"/>
              </a:rPr>
              <a:t>The Securities Acts Amendments of 1975 abolished this long-standing practice of fixed brokerage commissions and called for the establishment of a “national market system” (NMS) where orders would be routed to the best market. </a:t>
            </a:r>
          </a:p>
          <a:p>
            <a:r>
              <a:rPr lang="en-US" dirty="0">
                <a:latin typeface="Times New Roman" pitchFamily="18" charset="0"/>
                <a:cs typeface="Times New Roman" pitchFamily="18" charset="0"/>
              </a:rPr>
              <a:t>This led to efforts to establish a single CLOB (consolidated limit order book) that would list all limit orders and dealer quotes. </a:t>
            </a:r>
          </a:p>
          <a:p>
            <a:r>
              <a:rPr lang="en-US" dirty="0">
                <a:latin typeface="Times New Roman" pitchFamily="18" charset="0"/>
                <a:cs typeface="Times New Roman" pitchFamily="18" charset="0"/>
              </a:rPr>
              <a:t>It was expected that brokerage firms, dealers, and markets would compete with each other in a national market unhindered with unnecessary regulation. </a:t>
            </a:r>
          </a:p>
          <a:p>
            <a:r>
              <a:rPr lang="en-US" dirty="0">
                <a:latin typeface="Times New Roman" pitchFamily="18" charset="0"/>
                <a:cs typeface="Times New Roman" pitchFamily="18" charset="0"/>
              </a:rPr>
              <a:t>These amendments, implemented on May 1, 1975, sometimes known as “May Day” in securities markets, would lead to a national system for clearing and settlement. These amendments have led to the creation of  </a:t>
            </a:r>
          </a:p>
          <a:p>
            <a:pPr lvl="1"/>
            <a:r>
              <a:rPr lang="en-US" dirty="0">
                <a:latin typeface="Times New Roman" pitchFamily="18" charset="0"/>
                <a:cs typeface="Times New Roman" pitchFamily="18" charset="0"/>
              </a:rPr>
              <a:t>The consolidated trade system (CTS), </a:t>
            </a:r>
          </a:p>
          <a:p>
            <a:pPr lvl="1"/>
            <a:r>
              <a:rPr lang="en-US" dirty="0">
                <a:latin typeface="Times New Roman" pitchFamily="18" charset="0"/>
                <a:cs typeface="Times New Roman" pitchFamily="18" charset="0"/>
              </a:rPr>
              <a:t>The consolidated quote system (CQS), and </a:t>
            </a:r>
          </a:p>
          <a:p>
            <a:pPr lvl="1"/>
            <a:r>
              <a:rPr lang="en-US" dirty="0">
                <a:latin typeface="Times New Roman" pitchFamily="18" charset="0"/>
                <a:cs typeface="Times New Roman" pitchFamily="18" charset="0"/>
              </a:rPr>
              <a:t>The </a:t>
            </a:r>
            <a:r>
              <a:rPr lang="en-US" dirty="0" err="1">
                <a:latin typeface="Times New Roman" pitchFamily="18" charset="0"/>
                <a:cs typeface="Times New Roman" pitchFamily="18" charset="0"/>
              </a:rPr>
              <a:t>intermarket</a:t>
            </a:r>
            <a:r>
              <a:rPr lang="en-US" dirty="0">
                <a:latin typeface="Times New Roman" pitchFamily="18" charset="0"/>
                <a:cs typeface="Times New Roman" pitchFamily="18" charset="0"/>
              </a:rPr>
              <a:t> trading system (ITS), </a:t>
            </a:r>
          </a:p>
          <a:p>
            <a:pPr lvl="1"/>
            <a:r>
              <a:rPr lang="en-US" dirty="0">
                <a:latin typeface="Times New Roman" pitchFamily="18" charset="0"/>
                <a:cs typeface="Times New Roman" pitchFamily="18" charset="0"/>
              </a:rPr>
              <a:t>or more generally, a national market system.</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Insider Trading Legislation</a:t>
            </a: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Aside from those directly related to hostile takeovers, Insider trading laws have always been vague.</a:t>
            </a:r>
          </a:p>
          <a:p>
            <a:r>
              <a:rPr lang="en-US" dirty="0">
                <a:latin typeface="Times New Roman" pitchFamily="18" charset="0"/>
                <a:cs typeface="Times New Roman" pitchFamily="18" charset="0"/>
              </a:rPr>
              <a:t>Subsequent to several insider trading scandals in the early 1980s, Congress passed the Insider Trading Sanctions Act of 1984, which authorized penalties for illegal insider trading equal to three times the illegally obtained profits plus forfeiture of the profits. </a:t>
            </a:r>
          </a:p>
          <a:p>
            <a:r>
              <a:rPr lang="en-US" dirty="0">
                <a:latin typeface="Times New Roman" pitchFamily="18" charset="0"/>
                <a:cs typeface="Times New Roman" pitchFamily="18" charset="0"/>
              </a:rPr>
              <a:t>However, more scandals followed. The Insider Trading and Fraud Act of 1988 was intended to help define exactly what constitutes an insider and to increase penalties for illegal insider trading activity. </a:t>
            </a:r>
          </a:p>
          <a:p>
            <a:pPr lvl="1"/>
            <a:r>
              <a:rPr lang="en-US" dirty="0">
                <a:latin typeface="Times New Roman" pitchFamily="18" charset="0"/>
                <a:cs typeface="Times New Roman" pitchFamily="18" charset="0"/>
              </a:rPr>
              <a:t>Increased the maximum imprisonment from 5 to 10 years, with maximum criminal fines increased from $100,000 to $1,000,000 for individuals and from $500,000 to $2,500,000 for non-individuals.</a:t>
            </a:r>
          </a:p>
          <a:p>
            <a:pPr lvl="1"/>
            <a:r>
              <a:rPr lang="en-US" dirty="0">
                <a:latin typeface="Times New Roman" pitchFamily="18" charset="0"/>
                <a:cs typeface="Times New Roman" pitchFamily="18" charset="0"/>
              </a:rPr>
              <a:t>Initiated a bounty program allowing the SEC to pay rewards to insider trading informants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Insider Trading and Supreme Court Interpretations</a:t>
            </a:r>
          </a:p>
        </p:txBody>
      </p:sp>
      <p:sp>
        <p:nvSpPr>
          <p:cNvPr id="3" name="Content Placeholder 2"/>
          <p:cNvSpPr>
            <a:spLocks noGrp="1"/>
          </p:cNvSpPr>
          <p:nvPr>
            <p:ph idx="1"/>
          </p:nvPr>
        </p:nvSpPr>
        <p:spPr/>
        <p:txBody>
          <a:bodyPr>
            <a:noAutofit/>
          </a:bodyPr>
          <a:lstStyle/>
          <a:p>
            <a:r>
              <a:rPr lang="en-US" sz="2800" dirty="0">
                <a:latin typeface="Times New Roman" pitchFamily="18" charset="0"/>
                <a:cs typeface="Times New Roman" pitchFamily="18" charset="0"/>
              </a:rPr>
              <a:t>Several U.S. Supreme Court cases have played key roles in determining what constitutes illegal insider activity. </a:t>
            </a:r>
          </a:p>
          <a:p>
            <a:r>
              <a:rPr lang="en-US" sz="2800" dirty="0">
                <a:latin typeface="Times New Roman" pitchFamily="18" charset="0"/>
                <a:cs typeface="Times New Roman" pitchFamily="18" charset="0"/>
              </a:rPr>
              <a:t>For example, in the early 1900s case of Strong v. </a:t>
            </a:r>
            <a:r>
              <a:rPr lang="en-US" sz="2800" dirty="0" err="1">
                <a:latin typeface="Times New Roman" pitchFamily="18" charset="0"/>
                <a:cs typeface="Times New Roman" pitchFamily="18" charset="0"/>
              </a:rPr>
              <a:t>Repide</a:t>
            </a:r>
            <a:r>
              <a:rPr lang="en-US" sz="2800" dirty="0">
                <a:latin typeface="Times New Roman" pitchFamily="18" charset="0"/>
                <a:cs typeface="Times New Roman" pitchFamily="18" charset="0"/>
              </a:rPr>
              <a:t> the Supreme Court established that under certain special circumstances, a company official must reveal his identity and nonpublic information when he trades with shareholders.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r>
              <a:rPr lang="en-US" sz="3600" b="1" dirty="0">
                <a:latin typeface="Times New Roman" pitchFamily="18" charset="0"/>
                <a:cs typeface="Times New Roman" pitchFamily="18" charset="0"/>
              </a:rPr>
              <a:t>The Supreme Court: What is an Insider?</a:t>
            </a:r>
          </a:p>
        </p:txBody>
      </p:sp>
      <p:sp>
        <p:nvSpPr>
          <p:cNvPr id="3" name="Content Placeholder 2"/>
          <p:cNvSpPr>
            <a:spLocks noGrp="1"/>
          </p:cNvSpPr>
          <p:nvPr>
            <p:ph idx="1"/>
          </p:nvPr>
        </p:nvSpPr>
        <p:spPr>
          <a:xfrm>
            <a:off x="152400" y="1143000"/>
            <a:ext cx="8686800" cy="5334000"/>
          </a:xfrm>
        </p:spPr>
        <p:txBody>
          <a:bodyPr>
            <a:noAutofit/>
          </a:bodyPr>
          <a:lstStyle/>
          <a:p>
            <a:r>
              <a:rPr lang="en-US" sz="1600" dirty="0" err="1">
                <a:latin typeface="Times New Roman" pitchFamily="18" charset="0"/>
                <a:cs typeface="Times New Roman" pitchFamily="18" charset="0"/>
              </a:rPr>
              <a:t>Chiarella</a:t>
            </a:r>
            <a:r>
              <a:rPr lang="en-US" sz="1600" dirty="0">
                <a:latin typeface="Times New Roman" pitchFamily="18" charset="0"/>
                <a:cs typeface="Times New Roman" pitchFamily="18" charset="0"/>
              </a:rPr>
              <a:t> v. United States [1980] narrowed the definition of a corporate insider to be one who maintains a relationship of trust and confidence with shareholders.</a:t>
            </a:r>
          </a:p>
          <a:p>
            <a:r>
              <a:rPr lang="en-US" sz="1600" dirty="0">
                <a:latin typeface="Times New Roman" pitchFamily="18" charset="0"/>
                <a:cs typeface="Times New Roman" pitchFamily="18" charset="0"/>
              </a:rPr>
              <a:t>The SEC pursued a case against the analyst Raymond Dirks who tipped some of his firm’s clients about a fraud that he uncovered that enabled his clients to secure trading profits on the basis of material non-public information. </a:t>
            </a:r>
          </a:p>
          <a:p>
            <a:pPr lvl="1"/>
            <a:r>
              <a:rPr lang="en-US" sz="1200" dirty="0">
                <a:latin typeface="Times New Roman" pitchFamily="18" charset="0"/>
                <a:cs typeface="Times New Roman" pitchFamily="18" charset="0"/>
              </a:rPr>
              <a:t>However, Dirks did not breach his relationship of trust and confidence with his clients</a:t>
            </a:r>
          </a:p>
          <a:p>
            <a:pPr lvl="1"/>
            <a:r>
              <a:rPr lang="en-US" sz="1200" dirty="0">
                <a:latin typeface="Times New Roman" pitchFamily="18" charset="0"/>
                <a:cs typeface="Times New Roman" pitchFamily="18" charset="0"/>
              </a:rPr>
              <a:t>His tippers, who had directed him to an ongoing fraud in a whistle-blowing action, had not breached their fiduciary duty, as they had asked Dirks to take the information public, which he ultimately did. </a:t>
            </a:r>
          </a:p>
          <a:p>
            <a:pPr lvl="1"/>
            <a:r>
              <a:rPr lang="en-US" sz="1200" dirty="0">
                <a:latin typeface="Times New Roman" pitchFamily="18" charset="0"/>
                <a:cs typeface="Times New Roman" pitchFamily="18" charset="0"/>
              </a:rPr>
              <a:t>In its 1983 decision of Dirks v. SEC, the Supreme Court held that insiders violate the law when they knowingly act as tippers while </a:t>
            </a:r>
            <a:r>
              <a:rPr lang="en-US" sz="1200" i="1" dirty="0">
                <a:latin typeface="Times New Roman" pitchFamily="18" charset="0"/>
                <a:cs typeface="Times New Roman" pitchFamily="18" charset="0"/>
              </a:rPr>
              <a:t>receiving personal benefit from the </a:t>
            </a:r>
            <a:r>
              <a:rPr lang="en-US" sz="1200" i="1" dirty="0" err="1">
                <a:latin typeface="Times New Roman" pitchFamily="18" charset="0"/>
                <a:cs typeface="Times New Roman" pitchFamily="18" charset="0"/>
              </a:rPr>
              <a:t>tippee</a:t>
            </a:r>
            <a:r>
              <a:rPr lang="en-US" sz="1200" dirty="0">
                <a:latin typeface="Times New Roman" pitchFamily="18" charset="0"/>
                <a:cs typeface="Times New Roman" pitchFamily="18" charset="0"/>
              </a:rPr>
              <a:t>, which Dirks had not.</a:t>
            </a:r>
          </a:p>
          <a:p>
            <a:r>
              <a:rPr lang="en-US" sz="1600" dirty="0">
                <a:latin typeface="Times New Roman" pitchFamily="18" charset="0"/>
                <a:cs typeface="Times New Roman" pitchFamily="18" charset="0"/>
              </a:rPr>
              <a:t>Todd Newman, a trader at the hedge fund Diamondback Capital, had made $72 million trading Dell stock based on earnings information provided by a </a:t>
            </a:r>
            <a:r>
              <a:rPr lang="en-US" sz="1600" dirty="0" err="1">
                <a:latin typeface="Times New Roman" pitchFamily="18" charset="0"/>
                <a:cs typeface="Times New Roman" pitchFamily="18" charset="0"/>
              </a:rPr>
              <a:t>tippie</a:t>
            </a:r>
            <a:r>
              <a:rPr lang="en-US" sz="1600" dirty="0">
                <a:latin typeface="Times New Roman" pitchFamily="18" charset="0"/>
                <a:cs typeface="Times New Roman" pitchFamily="18" charset="0"/>
              </a:rPr>
              <a:t> of a Dell insider Newman was a "downstream" </a:t>
            </a:r>
            <a:r>
              <a:rPr lang="en-US" sz="1600" dirty="0" err="1">
                <a:latin typeface="Times New Roman" pitchFamily="18" charset="0"/>
                <a:cs typeface="Times New Roman" pitchFamily="18" charset="0"/>
              </a:rPr>
              <a:t>tippie</a:t>
            </a:r>
            <a:r>
              <a:rPr lang="en-US" sz="1600" dirty="0">
                <a:latin typeface="Times New Roman" pitchFamily="18" charset="0"/>
                <a:cs typeface="Times New Roman" pitchFamily="18" charset="0"/>
              </a:rPr>
              <a:t>). </a:t>
            </a:r>
          </a:p>
          <a:p>
            <a:pPr lvl="1"/>
            <a:r>
              <a:rPr lang="en-US" sz="1200" dirty="0">
                <a:latin typeface="Times New Roman" pitchFamily="18" charset="0"/>
                <a:cs typeface="Times New Roman" pitchFamily="18" charset="0"/>
              </a:rPr>
              <a:t>In its 2014 decision of United States v Newman, the Supreme Court narrowed its Dirks decision along two dimensions. </a:t>
            </a:r>
          </a:p>
          <a:p>
            <a:pPr lvl="1"/>
            <a:r>
              <a:rPr lang="en-US" sz="1200" dirty="0">
                <a:latin typeface="Times New Roman" pitchFamily="18" charset="0"/>
                <a:cs typeface="Times New Roman" pitchFamily="18" charset="0"/>
              </a:rPr>
              <a:t>First, the personal benefit received by the tipper must be consequential, not merely reputational, “career advice” or friendship enhancement.</a:t>
            </a:r>
          </a:p>
          <a:p>
            <a:pPr lvl="1"/>
            <a:r>
              <a:rPr lang="en-US" sz="1200" dirty="0">
                <a:latin typeface="Times New Roman" pitchFamily="18" charset="0"/>
                <a:cs typeface="Times New Roman" pitchFamily="18" charset="0"/>
              </a:rPr>
              <a:t>Second, the </a:t>
            </a:r>
            <a:r>
              <a:rPr lang="en-US" sz="1200" dirty="0" err="1">
                <a:latin typeface="Times New Roman" pitchFamily="18" charset="0"/>
                <a:cs typeface="Times New Roman" pitchFamily="18" charset="0"/>
              </a:rPr>
              <a:t>tippie</a:t>
            </a:r>
            <a:r>
              <a:rPr lang="en-US" sz="1200" dirty="0">
                <a:latin typeface="Times New Roman" pitchFamily="18" charset="0"/>
                <a:cs typeface="Times New Roman" pitchFamily="18" charset="0"/>
              </a:rPr>
              <a:t> must be aware of this personal benefit. This limits the government’s ability to pursue downstream </a:t>
            </a:r>
            <a:r>
              <a:rPr lang="en-US" sz="1200" dirty="0" err="1">
                <a:latin typeface="Times New Roman" pitchFamily="18" charset="0"/>
                <a:cs typeface="Times New Roman" pitchFamily="18" charset="0"/>
              </a:rPr>
              <a:t>tippies</a:t>
            </a:r>
            <a:r>
              <a:rPr lang="en-US" sz="1200" dirty="0">
                <a:latin typeface="Times New Roman" pitchFamily="18" charset="0"/>
                <a:cs typeface="Times New Roman" pitchFamily="18" charset="0"/>
              </a:rPr>
              <a:t> such as Newman.</a:t>
            </a:r>
          </a:p>
          <a:p>
            <a:pPr lvl="1"/>
            <a:r>
              <a:rPr lang="en-US" sz="1200" dirty="0">
                <a:latin typeface="Times New Roman" pitchFamily="18" charset="0"/>
                <a:cs typeface="Times New Roman" pitchFamily="18" charset="0"/>
              </a:rPr>
              <a:t>Essentially, the Supreme Court determined that tippers who knowingly receive consequential personal benefit from their tips broke the law, while those who received no benefit did not. </a:t>
            </a:r>
          </a:p>
          <a:p>
            <a:r>
              <a:rPr lang="en-US" sz="1600" dirty="0">
                <a:latin typeface="Times New Roman" pitchFamily="18" charset="0"/>
                <a:cs typeface="Times New Roman" pitchFamily="18" charset="0"/>
              </a:rPr>
              <a:t>In its 2016 decision of United States v Salmon, the Supreme Court extended the personal benefit to include gifts of inside information to personal friends and relatives, which had been noted earlier in the 1983 Dirks decision.</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Fairness Approach versus Property Rights Approach</a:t>
            </a:r>
          </a:p>
        </p:txBody>
      </p:sp>
      <p:sp>
        <p:nvSpPr>
          <p:cNvPr id="3" name="Content Placeholder 2"/>
          <p:cNvSpPr>
            <a:spLocks noGrp="1"/>
          </p:cNvSpPr>
          <p:nvPr>
            <p:ph idx="1"/>
          </p:nvPr>
        </p:nvSpPr>
        <p:spPr/>
        <p:txBody>
          <a:bodyPr>
            <a:noAutofit/>
          </a:bodyPr>
          <a:lstStyle/>
          <a:p>
            <a:r>
              <a:rPr lang="en-US" sz="2400" dirty="0">
                <a:latin typeface="Times New Roman" pitchFamily="18" charset="0"/>
                <a:cs typeface="Times New Roman" pitchFamily="18" charset="0"/>
              </a:rPr>
              <a:t>Presumably indicative of motive, the “personal benefit test” imposed by the Supreme Court has created difficulties for the SEC. </a:t>
            </a:r>
          </a:p>
          <a:p>
            <a:r>
              <a:rPr lang="en-US" sz="2400" dirty="0">
                <a:latin typeface="Times New Roman" pitchFamily="18" charset="0"/>
                <a:cs typeface="Times New Roman" pitchFamily="18" charset="0"/>
              </a:rPr>
              <a:t>Seeking to “level the playing field” and maintain the integrity of markets, the SEC has historically viewed exploiting informational advantages via inside trading as being harmful to market integrity (“fairness” approach). </a:t>
            </a:r>
          </a:p>
          <a:p>
            <a:r>
              <a:rPr lang="en-US" sz="2400" dirty="0">
                <a:latin typeface="Times New Roman" pitchFamily="18" charset="0"/>
                <a:cs typeface="Times New Roman" pitchFamily="18" charset="0"/>
              </a:rPr>
              <a:t>However, the Supreme Court’s rulings suggest that it views all information-based trading as reflecting informational advantages and seeks instead to limit illegality of insider trading to breaches of trust and confidence against firms (“property rights” approach).</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2800" b="1" dirty="0">
                <a:latin typeface="Times New Roman" pitchFamily="18" charset="0"/>
                <a:cs typeface="Times New Roman" pitchFamily="18" charset="0"/>
              </a:rPr>
              <a:t>4.5. Deregulation, Corporate Scandals and the Financial Crisis of 2008</a:t>
            </a:r>
            <a:endParaRPr lang="en-US" sz="4800" dirty="0"/>
          </a:p>
        </p:txBody>
      </p:sp>
      <p:sp>
        <p:nvSpPr>
          <p:cNvPr id="3" name="Content Placeholder 2"/>
          <p:cNvSpPr>
            <a:spLocks noGrp="1"/>
          </p:cNvSpPr>
          <p:nvPr>
            <p:ph idx="1"/>
          </p:nvPr>
        </p:nvSpPr>
        <p:spPr>
          <a:xfrm>
            <a:off x="457200" y="1219200"/>
            <a:ext cx="8382000" cy="5257800"/>
          </a:xfrm>
        </p:spPr>
        <p:txBody>
          <a:bodyPr>
            <a:normAutofit/>
          </a:bodyPr>
          <a:lstStyle/>
          <a:p>
            <a:r>
              <a:rPr lang="en-US" dirty="0">
                <a:latin typeface="Times New Roman" pitchFamily="18" charset="0"/>
                <a:cs typeface="Times New Roman" pitchFamily="18" charset="0"/>
              </a:rPr>
              <a:t>Wendy Gramm, as Chair of the CFTC, in 1989 and 1993 exempted a number of swaps and derivative instruments from regulation. </a:t>
            </a:r>
          </a:p>
          <a:p>
            <a:r>
              <a:rPr lang="en-US" dirty="0">
                <a:latin typeface="Times New Roman" pitchFamily="18" charset="0"/>
                <a:cs typeface="Times New Roman" pitchFamily="18" charset="0"/>
              </a:rPr>
              <a:t>These exemptions were broadened by the Gramm-Leach-Bliley Act. </a:t>
            </a:r>
          </a:p>
          <a:p>
            <a:r>
              <a:rPr lang="en-US" dirty="0">
                <a:latin typeface="Times New Roman" pitchFamily="18" charset="0"/>
                <a:cs typeface="Times New Roman" pitchFamily="18" charset="0"/>
              </a:rPr>
              <a:t>The Federal Reserve Board reinterpreted the Glass-</a:t>
            </a:r>
            <a:r>
              <a:rPr lang="en-US" dirty="0" err="1">
                <a:latin typeface="Times New Roman" pitchFamily="18" charset="0"/>
                <a:cs typeface="Times New Roman" pitchFamily="18" charset="0"/>
              </a:rPr>
              <a:t>Steagall</a:t>
            </a:r>
            <a:r>
              <a:rPr lang="en-US" dirty="0">
                <a:latin typeface="Times New Roman" pitchFamily="18" charset="0"/>
                <a:cs typeface="Times New Roman" pitchFamily="18" charset="0"/>
              </a:rPr>
              <a:t> Act several times during the 1980s and 90s so as to ultimately permit bank holding companies to earn up 25% of their revenues from investment banking activities.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latin typeface="Times New Roman" pitchFamily="18" charset="0"/>
                <a:cs typeface="Times New Roman" pitchFamily="18" charset="0"/>
              </a:rPr>
              <a:t>Mutual Funds</a:t>
            </a:r>
          </a:p>
        </p:txBody>
      </p:sp>
      <p:sp>
        <p:nvSpPr>
          <p:cNvPr id="3" name="Content Placeholder 2"/>
          <p:cNvSpPr>
            <a:spLocks noGrp="1"/>
          </p:cNvSpPr>
          <p:nvPr>
            <p:ph idx="1"/>
          </p:nvPr>
        </p:nvSpPr>
        <p:spPr>
          <a:xfrm>
            <a:off x="228600" y="1143000"/>
            <a:ext cx="8610600" cy="5410200"/>
          </a:xfrm>
        </p:spPr>
        <p:txBody>
          <a:bodyPr>
            <a:normAutofit fontScale="77500" lnSpcReduction="20000"/>
          </a:bodyPr>
          <a:lstStyle/>
          <a:p>
            <a:r>
              <a:rPr lang="en-US" dirty="0">
                <a:latin typeface="Times New Roman" pitchFamily="18" charset="0"/>
                <a:cs typeface="Times New Roman" pitchFamily="18" charset="0"/>
              </a:rPr>
              <a:t>Money market funds seek to maintain safety and liquidity, focusing their investments in short-term, highly liquid and safe debt instruments. Such investments include:</a:t>
            </a:r>
          </a:p>
          <a:p>
            <a:pPr lvl="1"/>
            <a:r>
              <a:rPr lang="en-US" dirty="0">
                <a:latin typeface="Times New Roman" pitchFamily="18" charset="0"/>
                <a:cs typeface="Times New Roman" pitchFamily="18" charset="0"/>
              </a:rPr>
              <a:t>U.S. Treasury bills and near-maturity bonds</a:t>
            </a:r>
          </a:p>
          <a:p>
            <a:pPr lvl="1"/>
            <a:r>
              <a:rPr lang="en-US" dirty="0">
                <a:latin typeface="Times New Roman" pitchFamily="18" charset="0"/>
                <a:cs typeface="Times New Roman" pitchFamily="18" charset="0"/>
              </a:rPr>
              <a:t>GNMA, FNMA and other federal government agency and GSE issues,</a:t>
            </a:r>
          </a:p>
          <a:p>
            <a:pPr lvl="1"/>
            <a:r>
              <a:rPr lang="en-US" dirty="0">
                <a:latin typeface="Times New Roman" pitchFamily="18" charset="0"/>
                <a:cs typeface="Times New Roman" pitchFamily="18" charset="0"/>
              </a:rPr>
              <a:t>bank issues such as repurchase agreements</a:t>
            </a:r>
          </a:p>
          <a:p>
            <a:pPr lvl="1"/>
            <a:r>
              <a:rPr lang="en-US" dirty="0">
                <a:latin typeface="Times New Roman" pitchFamily="18" charset="0"/>
                <a:cs typeface="Times New Roman" pitchFamily="18" charset="0"/>
              </a:rPr>
              <a:t>corporate issues such as commercial paper</a:t>
            </a:r>
          </a:p>
          <a:p>
            <a:r>
              <a:rPr lang="en-US" dirty="0">
                <a:latin typeface="Times New Roman" pitchFamily="18" charset="0"/>
                <a:cs typeface="Times New Roman" pitchFamily="18" charset="0"/>
              </a:rPr>
              <a:t>Stock funds are categorized according to their objectives or types of stock in which they invest such as: </a:t>
            </a:r>
          </a:p>
          <a:p>
            <a:pPr lvl="1"/>
            <a:r>
              <a:rPr lang="en-US" dirty="0">
                <a:latin typeface="Times New Roman" pitchFamily="18" charset="0"/>
                <a:cs typeface="Times New Roman" pitchFamily="18" charset="0"/>
              </a:rPr>
              <a:t>aggressive growth funds</a:t>
            </a:r>
          </a:p>
          <a:p>
            <a:pPr lvl="1"/>
            <a:r>
              <a:rPr lang="en-US" dirty="0">
                <a:latin typeface="Times New Roman" pitchFamily="18" charset="0"/>
                <a:cs typeface="Times New Roman" pitchFamily="18" charset="0"/>
              </a:rPr>
              <a:t>growth funds</a:t>
            </a:r>
          </a:p>
          <a:p>
            <a:pPr lvl="1"/>
            <a:r>
              <a:rPr lang="en-US" dirty="0">
                <a:latin typeface="Times New Roman" pitchFamily="18" charset="0"/>
                <a:cs typeface="Times New Roman" pitchFamily="18" charset="0"/>
              </a:rPr>
              <a:t>income funds</a:t>
            </a:r>
          </a:p>
          <a:p>
            <a:pPr lvl="1"/>
            <a:r>
              <a:rPr lang="en-US" dirty="0">
                <a:latin typeface="Times New Roman" pitchFamily="18" charset="0"/>
                <a:cs typeface="Times New Roman" pitchFamily="18" charset="0"/>
              </a:rPr>
              <a:t>balanced funds</a:t>
            </a:r>
          </a:p>
          <a:p>
            <a:pPr lvl="1"/>
            <a:r>
              <a:rPr lang="en-US" dirty="0">
                <a:latin typeface="Times New Roman" pitchFamily="18" charset="0"/>
                <a:cs typeface="Times New Roman" pitchFamily="18" charset="0"/>
              </a:rPr>
              <a:t>global funds</a:t>
            </a:r>
          </a:p>
          <a:p>
            <a:pPr lvl="1"/>
            <a:r>
              <a:rPr lang="en-US" dirty="0">
                <a:latin typeface="Times New Roman" pitchFamily="18" charset="0"/>
                <a:cs typeface="Times New Roman" pitchFamily="18" charset="0"/>
              </a:rPr>
              <a:t>emerging markets funds.</a:t>
            </a:r>
          </a:p>
        </p:txBody>
      </p:sp>
    </p:spTree>
    <p:extLst>
      <p:ext uri="{BB962C8B-B14F-4D97-AF65-F5344CB8AC3E}">
        <p14:creationId xmlns:p14="http://schemas.microsoft.com/office/powerpoint/2010/main" val="172840663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a:latin typeface="Times New Roman" pitchFamily="18" charset="0"/>
                <a:cs typeface="Times New Roman" pitchFamily="18" charset="0"/>
              </a:rPr>
              <a:t>Gramm-Leach-Bliley</a:t>
            </a:r>
            <a:endParaRPr lang="en-US" sz="6600" dirty="0"/>
          </a:p>
        </p:txBody>
      </p:sp>
      <p:sp>
        <p:nvSpPr>
          <p:cNvPr id="3" name="Content Placeholder 2"/>
          <p:cNvSpPr>
            <a:spLocks noGrp="1"/>
          </p:cNvSpPr>
          <p:nvPr>
            <p:ph idx="1"/>
          </p:nvPr>
        </p:nvSpPr>
        <p:spPr>
          <a:xfrm>
            <a:off x="457200" y="1066800"/>
            <a:ext cx="8382000" cy="5410200"/>
          </a:xfrm>
        </p:spPr>
        <p:txBody>
          <a:bodyPr>
            <a:normAutofit fontScale="70000" lnSpcReduction="20000"/>
          </a:bodyPr>
          <a:lstStyle/>
          <a:p>
            <a:r>
              <a:rPr lang="en-US" dirty="0">
                <a:latin typeface="Times New Roman" pitchFamily="18" charset="0"/>
                <a:cs typeface="Times New Roman" pitchFamily="18" charset="0"/>
              </a:rPr>
              <a:t>The</a:t>
            </a:r>
            <a:r>
              <a:rPr lang="en-US" i="1" dirty="0">
                <a:latin typeface="Times New Roman" pitchFamily="18" charset="0"/>
                <a:cs typeface="Times New Roman" pitchFamily="18" charset="0"/>
              </a:rPr>
              <a:t> Financial Modernization Act of 1999</a:t>
            </a:r>
            <a:r>
              <a:rPr lang="en-US" dirty="0">
                <a:latin typeface="Times New Roman" pitchFamily="18" charset="0"/>
                <a:cs typeface="Times New Roman" pitchFamily="18" charset="0"/>
              </a:rPr>
              <a:t>, also known as the Gramm-Leach-Bliley Act contributed to the consolidation of the financial services industries, allowing for the formation of "mega-banks.”</a:t>
            </a:r>
          </a:p>
          <a:p>
            <a:pPr lvl="1"/>
            <a:r>
              <a:rPr lang="en-US" dirty="0">
                <a:latin typeface="Times New Roman" pitchFamily="18" charset="0"/>
                <a:cs typeface="Times New Roman" pitchFamily="18" charset="0"/>
              </a:rPr>
              <a:t>This act formally permitted commercial banks, investment banks and insurance companies to consolidate, repealing the most important provisions of the Glass-</a:t>
            </a:r>
            <a:r>
              <a:rPr lang="en-US" dirty="0" err="1">
                <a:latin typeface="Times New Roman" pitchFamily="18" charset="0"/>
                <a:cs typeface="Times New Roman" pitchFamily="18" charset="0"/>
              </a:rPr>
              <a:t>Steagall</a:t>
            </a:r>
            <a:r>
              <a:rPr lang="en-US" dirty="0">
                <a:latin typeface="Times New Roman" pitchFamily="18" charset="0"/>
                <a:cs typeface="Times New Roman" pitchFamily="18" charset="0"/>
              </a:rPr>
              <a:t> Act. </a:t>
            </a:r>
          </a:p>
          <a:p>
            <a:pPr lvl="1"/>
            <a:r>
              <a:rPr lang="en-US" dirty="0">
                <a:latin typeface="Times New Roman" pitchFamily="18" charset="0"/>
                <a:cs typeface="Times New Roman" pitchFamily="18" charset="0"/>
              </a:rPr>
              <a:t>While many combinations had already occurred before passage (usually through subsidiaries), their legality was questionable. </a:t>
            </a:r>
          </a:p>
          <a:p>
            <a:pPr lvl="1"/>
            <a:r>
              <a:rPr lang="en-US" dirty="0">
                <a:latin typeface="Times New Roman" pitchFamily="18" charset="0"/>
                <a:cs typeface="Times New Roman" pitchFamily="18" charset="0"/>
              </a:rPr>
              <a:t>The pending combination of Citigroup (commercial banking) and Travelers (insurance, investment banking and stock brokerage) into the world's largest financial institution accelerated and contributed to passage of this Act.</a:t>
            </a:r>
          </a:p>
          <a:p>
            <a:pPr lvl="1"/>
            <a:r>
              <a:rPr lang="en-US" dirty="0">
                <a:latin typeface="Times New Roman" pitchFamily="18" charset="0"/>
                <a:cs typeface="Times New Roman" pitchFamily="18" charset="0"/>
              </a:rPr>
              <a:t>Mergers that would have been impossible prior to passage might have masked severe operating and financial difficulties, forestalling some inevitable failures. </a:t>
            </a:r>
          </a:p>
          <a:p>
            <a:r>
              <a:rPr lang="en-US" dirty="0">
                <a:latin typeface="Times New Roman" pitchFamily="18" charset="0"/>
                <a:cs typeface="Times New Roman" pitchFamily="18" charset="0"/>
              </a:rPr>
              <a:t>The Act was not replaced with or accompanied by significant regulatory oversight.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a:latin typeface="Times New Roman" pitchFamily="18" charset="0"/>
                <a:cs typeface="Times New Roman" pitchFamily="18" charset="0"/>
              </a:rPr>
              <a:t>The Commodity Futures Modernization Act of 2000 </a:t>
            </a:r>
            <a:endParaRPr lang="en-US" sz="5400" dirty="0"/>
          </a:p>
        </p:txBody>
      </p:sp>
      <p:sp>
        <p:nvSpPr>
          <p:cNvPr id="3" name="Content Placeholder 2"/>
          <p:cNvSpPr>
            <a:spLocks noGrp="1"/>
          </p:cNvSpPr>
          <p:nvPr>
            <p:ph idx="1"/>
          </p:nvPr>
        </p:nvSpPr>
        <p:spPr>
          <a:xfrm>
            <a:off x="457200" y="1066800"/>
            <a:ext cx="8382000" cy="5410200"/>
          </a:xfrm>
        </p:spPr>
        <p:txBody>
          <a:bodyPr>
            <a:normAutofit fontScale="77500" lnSpcReduction="20000"/>
          </a:bodyPr>
          <a:lstStyle/>
          <a:p>
            <a:r>
              <a:rPr lang="en-US" i="1" dirty="0">
                <a:latin typeface="Times New Roman" pitchFamily="18" charset="0"/>
                <a:cs typeface="Times New Roman" pitchFamily="18" charset="0"/>
              </a:rPr>
              <a:t>The Commodity Futures Modernization Act of 2000</a:t>
            </a:r>
            <a:r>
              <a:rPr lang="en-US" dirty="0">
                <a:latin typeface="Times New Roman" pitchFamily="18" charset="0"/>
                <a:cs typeface="Times New Roman" pitchFamily="18" charset="0"/>
              </a:rPr>
              <a:t> exempted most over-the-counter non-agricultural derivatives and transactions between “sophisticated parties” from regulation under the Commodity Exchange Act (CEA) or as “securities” under other federal securities laws. </a:t>
            </a:r>
          </a:p>
          <a:p>
            <a:pPr lvl="1"/>
            <a:r>
              <a:rPr lang="en-US" dirty="0">
                <a:latin typeface="Times New Roman" pitchFamily="18" charset="0"/>
                <a:cs typeface="Times New Roman" pitchFamily="18" charset="0"/>
              </a:rPr>
              <a:t>This act excluded most over-the-counter energy trades from CFTC oversight and financial derivatives from SEC and CFTC oversight. </a:t>
            </a:r>
          </a:p>
          <a:p>
            <a:pPr lvl="1"/>
            <a:r>
              <a:rPr lang="en-US" dirty="0">
                <a:latin typeface="Times New Roman" pitchFamily="18" charset="0"/>
                <a:cs typeface="Times New Roman" pitchFamily="18" charset="0"/>
              </a:rPr>
              <a:t>These exemptions formed the so-called “Enron Loophole” that contributed to massive fraud and the failure of the Enron company in addition to the role that credit default swaps would play in the 2008 financial crisis. </a:t>
            </a:r>
          </a:p>
          <a:p>
            <a:pPr lvl="1"/>
            <a:r>
              <a:rPr lang="en-US" dirty="0">
                <a:latin typeface="Times New Roman" pitchFamily="18" charset="0"/>
                <a:cs typeface="Times New Roman" pitchFamily="18" charset="0"/>
              </a:rPr>
              <a:t>The Act sought to resolve disputes between the SEC and CFTC concerning overlapping jurisdictions, particularly with respect to certain types of contracts including </a:t>
            </a:r>
            <a:r>
              <a:rPr lang="en-US" i="1" dirty="0">
                <a:latin typeface="Times New Roman" pitchFamily="18" charset="0"/>
                <a:cs typeface="Times New Roman" pitchFamily="18" charset="0"/>
              </a:rPr>
              <a:t>single equity futures</a:t>
            </a:r>
            <a:r>
              <a:rPr lang="en-US" dirty="0">
                <a:latin typeface="Times New Roman" pitchFamily="18" charset="0"/>
                <a:cs typeface="Times New Roman" pitchFamily="18" charset="0"/>
              </a:rPr>
              <a:t> (futures contracts on shares of a single firm's stock). The Act led to retail trading of these contracts in 2003.</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Sarbanes-Oxley</a:t>
            </a:r>
            <a:br>
              <a:rPr lang="en-US" dirty="0"/>
            </a:br>
            <a:endParaRPr lang="en-US" dirty="0"/>
          </a:p>
        </p:txBody>
      </p:sp>
      <p:sp>
        <p:nvSpPr>
          <p:cNvPr id="3" name="Content Placeholder 2"/>
          <p:cNvSpPr>
            <a:spLocks noGrp="1"/>
          </p:cNvSpPr>
          <p:nvPr>
            <p:ph idx="1"/>
          </p:nvPr>
        </p:nvSpPr>
        <p:spPr>
          <a:xfrm>
            <a:off x="457200" y="1066800"/>
            <a:ext cx="8229600" cy="5486400"/>
          </a:xfrm>
        </p:spPr>
        <p:txBody>
          <a:bodyPr>
            <a:normAutofit/>
          </a:bodyPr>
          <a:lstStyle/>
          <a:p>
            <a:r>
              <a:rPr lang="en-US" i="1" dirty="0">
                <a:latin typeface="Times New Roman" pitchFamily="18" charset="0"/>
                <a:cs typeface="Times New Roman" pitchFamily="18" charset="0"/>
              </a:rPr>
              <a:t>The Sarbanes-Oxley Act of 2002 </a:t>
            </a:r>
            <a:r>
              <a:rPr lang="en-US" dirty="0">
                <a:latin typeface="Times New Roman" pitchFamily="18" charset="0"/>
                <a:cs typeface="Times New Roman" pitchFamily="18" charset="0"/>
              </a:rPr>
              <a:t>(SOX) was enacted after a wave of corporate scandals including Enron, WorldCom and Global Crossing in the late 1990's and early 2000's.</a:t>
            </a:r>
          </a:p>
          <a:p>
            <a:r>
              <a:rPr lang="en-US" dirty="0">
                <a:latin typeface="Times New Roman" pitchFamily="18" charset="0"/>
                <a:cs typeface="Times New Roman" pitchFamily="18" charset="0"/>
              </a:rPr>
              <a:t>The Sarbanes-Oxley Act, also known as the </a:t>
            </a:r>
            <a:r>
              <a:rPr lang="en-US" i="1" dirty="0">
                <a:latin typeface="Times New Roman" pitchFamily="18" charset="0"/>
                <a:cs typeface="Times New Roman" pitchFamily="18" charset="0"/>
              </a:rPr>
              <a:t>Corporate and Criminal Fraud Accountability Act</a:t>
            </a:r>
            <a:r>
              <a:rPr lang="en-US" dirty="0">
                <a:latin typeface="Times New Roman" pitchFamily="18" charset="0"/>
                <a:cs typeface="Times New Roman" pitchFamily="18" charset="0"/>
              </a:rPr>
              <a:t> was passed to provide for accounting reform, improved financial reporting, reduced conflicts of interest and increased penalties for securities fraud.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Sarbanes-Oxley Provisions</a:t>
            </a:r>
            <a:endParaRPr lang="en-US" dirty="0"/>
          </a:p>
        </p:txBody>
      </p:sp>
      <p:sp>
        <p:nvSpPr>
          <p:cNvPr id="3" name="Content Placeholder 2"/>
          <p:cNvSpPr>
            <a:spLocks noGrp="1"/>
          </p:cNvSpPr>
          <p:nvPr>
            <p:ph idx="1"/>
          </p:nvPr>
        </p:nvSpPr>
        <p:spPr>
          <a:xfrm>
            <a:off x="457200" y="1066800"/>
            <a:ext cx="8229600" cy="5486400"/>
          </a:xfrm>
        </p:spPr>
        <p:txBody>
          <a:bodyPr>
            <a:normAutofit fontScale="55000" lnSpcReduction="20000"/>
          </a:bodyPr>
          <a:lstStyle/>
          <a:p>
            <a:r>
              <a:rPr lang="en-US" dirty="0">
                <a:latin typeface="Times New Roman" pitchFamily="18" charset="0"/>
                <a:cs typeface="Times New Roman" pitchFamily="18" charset="0"/>
              </a:rPr>
              <a:t>the creation of a five-member </a:t>
            </a:r>
            <a:r>
              <a:rPr lang="en-US" i="1" dirty="0">
                <a:latin typeface="Times New Roman" pitchFamily="18" charset="0"/>
                <a:cs typeface="Times New Roman" pitchFamily="18" charset="0"/>
              </a:rPr>
              <a:t>Public Company Accounting Oversight Board</a:t>
            </a:r>
            <a:r>
              <a:rPr lang="en-US" dirty="0">
                <a:latin typeface="Times New Roman" pitchFamily="18" charset="0"/>
                <a:cs typeface="Times New Roman" pitchFamily="18" charset="0"/>
              </a:rPr>
              <a:t> (PCAOB) to oversee public auditing firm practices (Section I)</a:t>
            </a:r>
          </a:p>
          <a:p>
            <a:r>
              <a:rPr lang="en-US" dirty="0">
                <a:latin typeface="Times New Roman" pitchFamily="18" charset="0"/>
                <a:cs typeface="Times New Roman" pitchFamily="18" charset="0"/>
              </a:rPr>
              <a:t>the requirement for CEOs and CFOs to personally certify the accuracy of their firms’ periodic reports</a:t>
            </a:r>
          </a:p>
          <a:p>
            <a:r>
              <a:rPr lang="en-US" dirty="0">
                <a:latin typeface="Times New Roman" pitchFamily="18" charset="0"/>
                <a:cs typeface="Times New Roman" pitchFamily="18" charset="0"/>
              </a:rPr>
              <a:t>restricting public accounting firms from providing non-auditing services contemporaneously with auditing services to prevent certain conflicts of interest (Section II)</a:t>
            </a:r>
          </a:p>
          <a:p>
            <a:r>
              <a:rPr lang="en-US" dirty="0">
                <a:latin typeface="Times New Roman" pitchFamily="18" charset="0"/>
                <a:cs typeface="Times New Roman" pitchFamily="18" charset="0"/>
              </a:rPr>
              <a:t>limiting company loans to directors and officers (Subsection 402)</a:t>
            </a:r>
          </a:p>
          <a:p>
            <a:r>
              <a:rPr lang="en-US" dirty="0">
                <a:latin typeface="Times New Roman" pitchFamily="18" charset="0"/>
                <a:cs typeface="Times New Roman" pitchFamily="18" charset="0"/>
              </a:rPr>
              <a:t>prohibitions of share trading by officers and directors during certain “blackout” periods</a:t>
            </a:r>
          </a:p>
          <a:p>
            <a:r>
              <a:rPr lang="en-US" dirty="0">
                <a:latin typeface="Times New Roman" pitchFamily="18" charset="0"/>
                <a:cs typeface="Times New Roman" pitchFamily="18" charset="0"/>
              </a:rPr>
              <a:t>the requirement that attorneys representing reporting companies report material violations of law or breaches of contracts to appropriate corporate authorities</a:t>
            </a:r>
          </a:p>
          <a:p>
            <a:r>
              <a:rPr lang="en-US" dirty="0">
                <a:latin typeface="Times New Roman" pitchFamily="18" charset="0"/>
                <a:cs typeface="Times New Roman" pitchFamily="18" charset="0"/>
              </a:rPr>
              <a:t>Subsection 404 of the Act requires that companies prepare assessments of their internal controlling practices along with auditors’ reports on those assessments.</a:t>
            </a:r>
          </a:p>
          <a:p>
            <a:r>
              <a:rPr lang="en-US" dirty="0">
                <a:latin typeface="Times New Roman" pitchFamily="18" charset="0"/>
                <a:cs typeface="Times New Roman" pitchFamily="18" charset="0"/>
              </a:rPr>
              <a:t>requirement that firms to disclose material off-balance sheet transactions and relationships</a:t>
            </a:r>
          </a:p>
          <a:p>
            <a:r>
              <a:rPr lang="en-US" dirty="0">
                <a:latin typeface="Times New Roman" pitchFamily="18" charset="0"/>
                <a:cs typeface="Times New Roman" pitchFamily="18" charset="0"/>
              </a:rPr>
              <a:t>prohibitions on unfair allocations of securities in the IPO process</a:t>
            </a:r>
          </a:p>
          <a:p>
            <a:r>
              <a:rPr lang="en-US" dirty="0">
                <a:latin typeface="Times New Roman" pitchFamily="18" charset="0"/>
                <a:cs typeface="Times New Roman" pitchFamily="18" charset="0"/>
              </a:rPr>
              <a:t>prohibitions on misleading research reports issued by financial advisors and advisory services</a:t>
            </a:r>
          </a:p>
          <a:p>
            <a:r>
              <a:rPr lang="en-US" dirty="0">
                <a:latin typeface="Times New Roman" pitchFamily="18" charset="0"/>
                <a:cs typeface="Times New Roman" pitchFamily="18" charset="0"/>
              </a:rPr>
              <a:t>requirements for publicly traded firms to have independent directors with financial expertise serve on their audit committees.</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Relaxing the Net Capital Rule</a:t>
            </a:r>
          </a:p>
        </p:txBody>
      </p:sp>
      <p:sp>
        <p:nvSpPr>
          <p:cNvPr id="3" name="Content Placeholder 2"/>
          <p:cNvSpPr>
            <a:spLocks noGrp="1"/>
          </p:cNvSpPr>
          <p:nvPr>
            <p:ph idx="1"/>
          </p:nvPr>
        </p:nvSpPr>
        <p:spPr/>
        <p:txBody>
          <a:bodyPr>
            <a:normAutofit fontScale="62500" lnSpcReduction="20000"/>
          </a:bodyPr>
          <a:lstStyle/>
          <a:p>
            <a:r>
              <a:rPr lang="en-US" dirty="0">
                <a:latin typeface="Times New Roman" pitchFamily="18" charset="0"/>
                <a:cs typeface="Times New Roman" pitchFamily="18" charset="0"/>
              </a:rPr>
              <a:t>Another crucial deregulatory action occurred in 2004 when the S.E.C. relaxed the "net capital rule" (Rule 15c3-1) for the five largest investment banks. </a:t>
            </a:r>
          </a:p>
          <a:p>
            <a:pPr lvl="1"/>
            <a:r>
              <a:rPr lang="en-US" dirty="0">
                <a:latin typeface="Times New Roman" pitchFamily="18" charset="0"/>
                <a:cs typeface="Times New Roman" pitchFamily="18" charset="0"/>
              </a:rPr>
              <a:t>This enabled the largest investment banks to substantially increase their debt, both increasing their risk of failure and enabling them to invest more heavily in riskier assets. </a:t>
            </a:r>
          </a:p>
          <a:p>
            <a:pPr lvl="1"/>
            <a:r>
              <a:rPr lang="en-US" dirty="0">
                <a:latin typeface="Times New Roman" pitchFamily="18" charset="0"/>
                <a:cs typeface="Times New Roman" pitchFamily="18" charset="0"/>
              </a:rPr>
              <a:t>In many respects, relaxation of this Act was consistent with the spirit with the Basel II Accord. </a:t>
            </a:r>
          </a:p>
          <a:p>
            <a:pPr lvl="1"/>
            <a:r>
              <a:rPr lang="en-US" dirty="0">
                <a:latin typeface="Times New Roman" pitchFamily="18" charset="0"/>
                <a:cs typeface="Times New Roman" pitchFamily="18" charset="0"/>
              </a:rPr>
              <a:t>Riskier assets were to be discounted more deeply than safer assets. </a:t>
            </a:r>
          </a:p>
          <a:p>
            <a:pPr lvl="1"/>
            <a:r>
              <a:rPr lang="en-US" dirty="0">
                <a:latin typeface="Times New Roman" pitchFamily="18" charset="0"/>
                <a:cs typeface="Times New Roman" pitchFamily="18" charset="0"/>
              </a:rPr>
              <a:t>The rule requires broker dealers to limit their debt-to-net capital ratios to 12-to-1. Broker dealers qualifying for exemptions under this 2004 relaxation were to be designated as "consolidated supervised entities," or CSEs. </a:t>
            </a:r>
          </a:p>
          <a:p>
            <a:pPr lvl="1"/>
            <a:r>
              <a:rPr lang="en-US" dirty="0">
                <a:latin typeface="Times New Roman" pitchFamily="18" charset="0"/>
                <a:cs typeface="Times New Roman" pitchFamily="18" charset="0"/>
              </a:rPr>
              <a:t>Goldman Sachs, Morgan Stanley, Merrill Lynch, Lehman Brothers and Bear Stearns qualified as CSEs, enabling them to maintain debt-to-equity ratios exceeding 30-to-1. </a:t>
            </a:r>
          </a:p>
          <a:p>
            <a:pPr lvl="1"/>
            <a:r>
              <a:rPr lang="en-US" dirty="0">
                <a:latin typeface="Times New Roman" pitchFamily="18" charset="0"/>
                <a:cs typeface="Times New Roman" pitchFamily="18" charset="0"/>
              </a:rPr>
              <a:t>Four of these five firms failed or were bailed out between 2007 and 2009.</a:t>
            </a: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a:latin typeface="Times New Roman" pitchFamily="18" charset="0"/>
                <a:cs typeface="Times New Roman" pitchFamily="18" charset="0"/>
              </a:rPr>
              <a:t>Post-SOX Legislation</a:t>
            </a:r>
            <a:endParaRPr lang="en-US" dirty="0"/>
          </a:p>
        </p:txBody>
      </p:sp>
      <p:sp>
        <p:nvSpPr>
          <p:cNvPr id="3" name="Content Placeholder 2"/>
          <p:cNvSpPr>
            <a:spLocks noGrp="1"/>
          </p:cNvSpPr>
          <p:nvPr>
            <p:ph idx="1"/>
          </p:nvPr>
        </p:nvSpPr>
        <p:spPr>
          <a:xfrm>
            <a:off x="152400" y="914400"/>
            <a:ext cx="8686800" cy="5867400"/>
          </a:xfrm>
        </p:spPr>
        <p:txBody>
          <a:bodyPr>
            <a:normAutofit fontScale="70000" lnSpcReduction="20000"/>
          </a:bodyPr>
          <a:lstStyle/>
          <a:p>
            <a:r>
              <a:rPr lang="en-US" i="1" dirty="0">
                <a:latin typeface="Times New Roman" pitchFamily="18" charset="0"/>
                <a:cs typeface="Times New Roman" pitchFamily="18" charset="0"/>
              </a:rPr>
              <a:t>Regulation NMS</a:t>
            </a:r>
            <a:r>
              <a:rPr lang="en-US" dirty="0">
                <a:latin typeface="Times New Roman" pitchFamily="18" charset="0"/>
                <a:cs typeface="Times New Roman" pitchFamily="18" charset="0"/>
              </a:rPr>
              <a:t> was adopted by the U.S. SEC in 2005 intending to modernize the regulatory structure of U.S. equity markets. </a:t>
            </a:r>
          </a:p>
          <a:p>
            <a:pPr lvl="1"/>
            <a:r>
              <a:rPr lang="en-US" dirty="0">
                <a:latin typeface="Times New Roman" pitchFamily="18" charset="0"/>
                <a:cs typeface="Times New Roman" pitchFamily="18" charset="0"/>
              </a:rPr>
              <a:t>An important provision of this regulation is the Order Protection Rule (Rule 611, also known as the “trade-through” rule). This rule requires markets to maintain policies to ensure the execution of trades at their best prices.</a:t>
            </a:r>
          </a:p>
          <a:p>
            <a:pPr lvl="1"/>
            <a:r>
              <a:rPr lang="en-US" dirty="0">
                <a:latin typeface="Times New Roman" pitchFamily="18" charset="0"/>
                <a:cs typeface="Times New Roman" pitchFamily="18" charset="0"/>
              </a:rPr>
              <a:t>The regulation sought to reduce spreads by allowing for sub-penny pricing on certain transactions and to improve public access to market data.</a:t>
            </a:r>
          </a:p>
          <a:p>
            <a:pPr lvl="1"/>
            <a:r>
              <a:rPr lang="en-US" dirty="0">
                <a:latin typeface="Times New Roman" pitchFamily="18" charset="0"/>
                <a:cs typeface="Times New Roman" pitchFamily="18" charset="0"/>
              </a:rPr>
              <a:t>Rule 610(c) of </a:t>
            </a:r>
            <a:r>
              <a:rPr lang="en-US" dirty="0" err="1">
                <a:latin typeface="Times New Roman" pitchFamily="18" charset="0"/>
                <a:cs typeface="Times New Roman" pitchFamily="18" charset="0"/>
              </a:rPr>
              <a:t>Reg</a:t>
            </a:r>
            <a:r>
              <a:rPr lang="en-US" dirty="0">
                <a:latin typeface="Times New Roman" pitchFamily="18" charset="0"/>
                <a:cs typeface="Times New Roman" pitchFamily="18" charset="0"/>
              </a:rPr>
              <a:t> NMS caps fees for access to quotations to $0.003 per share. In effect, this fee is a liquidity-taker fee applying when a market order is executed against the limit order associated with the quote.</a:t>
            </a:r>
          </a:p>
          <a:p>
            <a:r>
              <a:rPr lang="en-US" i="1" dirty="0">
                <a:latin typeface="Times New Roman" pitchFamily="18" charset="0"/>
                <a:cs typeface="Times New Roman" pitchFamily="18" charset="0"/>
              </a:rPr>
              <a:t>The Credit Rating Reform Act of 2006</a:t>
            </a:r>
            <a:r>
              <a:rPr lang="en-US" dirty="0">
                <a:latin typeface="Times New Roman" pitchFamily="18" charset="0"/>
                <a:cs typeface="Times New Roman" pitchFamily="18" charset="0"/>
              </a:rPr>
              <a:t> was enacted to improve competition in the credit rating industry and to reduce certain conflicts of interest and abuses.</a:t>
            </a:r>
          </a:p>
          <a:p>
            <a:pPr lvl="1"/>
            <a:r>
              <a:rPr lang="en-US" dirty="0">
                <a:latin typeface="Times New Roman" pitchFamily="18" charset="0"/>
                <a:cs typeface="Times New Roman" pitchFamily="18" charset="0"/>
              </a:rPr>
              <a:t>The Act abolished the SEC's authority to designate credit-rating agencies as NRSROs</a:t>
            </a:r>
          </a:p>
          <a:p>
            <a:pPr lvl="1"/>
            <a:r>
              <a:rPr lang="en-US" dirty="0">
                <a:latin typeface="Times New Roman" pitchFamily="18" charset="0"/>
                <a:cs typeface="Times New Roman" pitchFamily="18" charset="0"/>
              </a:rPr>
              <a:t>It allowed any credit-rating agency three years of experience fulfilling certain requirements to register with the SEC as a "statistical ratings organization.“</a:t>
            </a:r>
          </a:p>
          <a:p>
            <a:pPr lvl="1"/>
            <a:r>
              <a:rPr lang="en-US" dirty="0">
                <a:latin typeface="Times New Roman" pitchFamily="18" charset="0"/>
                <a:cs typeface="Times New Roman" pitchFamily="18" charset="0"/>
              </a:rPr>
              <a:t>The Act sought to curb the practices of sending a company unsolicited ratings along with a bill and packaging ratings with the purchase of consulting and other  services.</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The 2008 Financial Crisis</a:t>
            </a:r>
            <a:endParaRPr lang="en-US" dirty="0"/>
          </a:p>
        </p:txBody>
      </p:sp>
      <p:sp>
        <p:nvSpPr>
          <p:cNvPr id="3" name="Content Placeholder 2"/>
          <p:cNvSpPr>
            <a:spLocks noGrp="1"/>
          </p:cNvSpPr>
          <p:nvPr>
            <p:ph idx="1"/>
          </p:nvPr>
        </p:nvSpPr>
        <p:spPr>
          <a:xfrm>
            <a:off x="457200" y="1371600"/>
            <a:ext cx="8229600" cy="4754563"/>
          </a:xfrm>
        </p:spPr>
        <p:txBody>
          <a:bodyPr>
            <a:normAutofit fontScale="62500" lnSpcReduction="20000"/>
          </a:bodyPr>
          <a:lstStyle/>
          <a:p>
            <a:r>
              <a:rPr lang="en-US" dirty="0">
                <a:latin typeface="Times New Roman" pitchFamily="18" charset="0"/>
                <a:cs typeface="Times New Roman" pitchFamily="18" charset="0"/>
              </a:rPr>
              <a:t>In the summer of 2007, there were increasing reports of troubled mortgages and weakening of the securitized assets and portfolios that contained them. These reports followed on the peak of U.S. housing prices. By the end of the year, Countrywide Financial Corporation, one of the largest banks in the U.S. was seeking shelter and Northern Rock in the U.K. was on the brink of failure. </a:t>
            </a:r>
          </a:p>
          <a:p>
            <a:r>
              <a:rPr lang="en-US" dirty="0">
                <a:latin typeface="Times New Roman" pitchFamily="18" charset="0"/>
                <a:cs typeface="Times New Roman" pitchFamily="18" charset="0"/>
              </a:rPr>
              <a:t>The financial system took a significant blow in March 2008 when Bear Stearns, one of the largest investment banks in the U.S., collapsed, to be rescued by JP Morgan Chase with backing from the Federal Reserve. </a:t>
            </a:r>
          </a:p>
          <a:p>
            <a:r>
              <a:rPr lang="en-US" dirty="0">
                <a:latin typeface="Times New Roman" pitchFamily="18" charset="0"/>
                <a:cs typeface="Times New Roman" pitchFamily="18" charset="0"/>
              </a:rPr>
              <a:t>The special lending facilities of the Federal Reserve opened the discount window to investment banks to prevent an industry-wide collapse. </a:t>
            </a:r>
            <a:r>
              <a:rPr lang="en-US" dirty="0" err="1">
                <a:latin typeface="Times New Roman" pitchFamily="18" charset="0"/>
                <a:cs typeface="Times New Roman" pitchFamily="18" charset="0"/>
              </a:rPr>
              <a:t>IndyMac</a:t>
            </a:r>
            <a:r>
              <a:rPr lang="en-US" dirty="0">
                <a:latin typeface="Times New Roman" pitchFamily="18" charset="0"/>
                <a:cs typeface="Times New Roman" pitchFamily="18" charset="0"/>
              </a:rPr>
              <a:t> Bank F.S.B., another major depository institution failed in July 2008. </a:t>
            </a:r>
          </a:p>
          <a:p>
            <a:r>
              <a:rPr lang="en-US" dirty="0">
                <a:latin typeface="Times New Roman" pitchFamily="18" charset="0"/>
                <a:cs typeface="Times New Roman" pitchFamily="18" charset="0"/>
              </a:rPr>
              <a:t>The crisis fell into full swing in September 2008 when Freddie Mac and Fannie Mae were placed under U.S. government conservatorship, Lehman Brothers filed for Chapter 11 bankruptcy protection, and the U.S. entered its worst recession since the Great Depression.</a:t>
            </a: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b="1" dirty="0">
                <a:latin typeface="Times New Roman" pitchFamily="18" charset="0"/>
                <a:cs typeface="Times New Roman" pitchFamily="18" charset="0"/>
              </a:rPr>
              <a:t>4.6. Dodd-Frank</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762000"/>
            <a:ext cx="8686800" cy="6019800"/>
          </a:xfrm>
        </p:spPr>
        <p:txBody>
          <a:bodyPr>
            <a:noAutofit/>
          </a:bodyPr>
          <a:lstStyle/>
          <a:p>
            <a:r>
              <a:rPr lang="en-US" sz="2400" dirty="0">
                <a:latin typeface="Times New Roman" pitchFamily="18" charset="0"/>
                <a:cs typeface="Times New Roman" pitchFamily="18" charset="0"/>
              </a:rPr>
              <a:t>The most significant piece of securities legislation passed since the 1930s was the </a:t>
            </a:r>
            <a:r>
              <a:rPr lang="en-US" sz="2400" i="1" dirty="0">
                <a:latin typeface="Times New Roman" pitchFamily="18" charset="0"/>
                <a:cs typeface="Times New Roman" pitchFamily="18" charset="0"/>
              </a:rPr>
              <a:t>Dodd–Frank Wall Street Reform and Consumer Protection Act</a:t>
            </a:r>
            <a:r>
              <a:rPr lang="en-US" sz="2400" dirty="0">
                <a:latin typeface="Times New Roman" pitchFamily="18" charset="0"/>
                <a:cs typeface="Times New Roman" pitchFamily="18" charset="0"/>
              </a:rPr>
              <a:t> of 2010. </a:t>
            </a:r>
          </a:p>
          <a:p>
            <a:r>
              <a:rPr lang="en-US" sz="2400" dirty="0">
                <a:latin typeface="Times New Roman" pitchFamily="18" charset="0"/>
                <a:cs typeface="Times New Roman" pitchFamily="18" charset="0"/>
              </a:rPr>
              <a:t>Responding to the Financial Crisis of 2007-09, Congress passed major reform intended to:</a:t>
            </a:r>
          </a:p>
          <a:p>
            <a:pPr lvl="1"/>
            <a:r>
              <a:rPr lang="en-US" sz="2000" i="1" dirty="0">
                <a:latin typeface="Times New Roman" pitchFamily="18" charset="0"/>
                <a:cs typeface="Times New Roman" pitchFamily="18" charset="0"/>
              </a:rPr>
              <a:t>promote the financial stability of the United States by improving accountability and transparency in the financial system</a:t>
            </a:r>
          </a:p>
          <a:p>
            <a:pPr lvl="1"/>
            <a:r>
              <a:rPr lang="en-US" sz="2000" i="1" dirty="0">
                <a:latin typeface="Times New Roman" pitchFamily="18" charset="0"/>
                <a:cs typeface="Times New Roman" pitchFamily="18" charset="0"/>
              </a:rPr>
              <a:t>to end "too big to fail”</a:t>
            </a:r>
          </a:p>
          <a:p>
            <a:pPr lvl="1"/>
            <a:r>
              <a:rPr lang="en-US" sz="2000" i="1" dirty="0">
                <a:latin typeface="Times New Roman" pitchFamily="18" charset="0"/>
                <a:cs typeface="Times New Roman" pitchFamily="18" charset="0"/>
              </a:rPr>
              <a:t>to protect the American taxpayer by ending bailouts</a:t>
            </a:r>
          </a:p>
          <a:p>
            <a:pPr lvl="1"/>
            <a:r>
              <a:rPr lang="en-US" sz="2000" i="1" dirty="0">
                <a:latin typeface="Times New Roman" pitchFamily="18" charset="0"/>
                <a:cs typeface="Times New Roman" pitchFamily="18" charset="0"/>
              </a:rPr>
              <a:t>to protect consumers from abusive financial services practices.</a:t>
            </a:r>
            <a:endParaRPr lang="en-US" sz="2000" dirty="0">
              <a:latin typeface="Times New Roman" pitchFamily="18" charset="0"/>
              <a:cs typeface="Times New Roman" pitchFamily="18" charset="0"/>
            </a:endParaRPr>
          </a:p>
          <a:p>
            <a:r>
              <a:rPr lang="en-US" sz="2400" dirty="0">
                <a:latin typeface="Times New Roman" pitchFamily="18" charset="0"/>
                <a:cs typeface="Times New Roman" pitchFamily="18" charset="0"/>
              </a:rPr>
              <a:t>This 848-page act was intended to promote financial stability and consumer protection and extended well beyond securities trading. </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b="1" dirty="0">
                <a:latin typeface="Times New Roman" pitchFamily="18" charset="0"/>
                <a:cs typeface="Times New Roman" pitchFamily="18" charset="0"/>
              </a:rPr>
              <a:t>Dodd-Frank Provisions for Traders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762000"/>
            <a:ext cx="8686800" cy="6019800"/>
          </a:xfrm>
        </p:spPr>
        <p:txBody>
          <a:bodyPr>
            <a:noAutofit/>
          </a:bodyPr>
          <a:lstStyle/>
          <a:p>
            <a:pPr>
              <a:buNone/>
            </a:pPr>
            <a:r>
              <a:rPr lang="en-US" sz="1800" dirty="0">
                <a:latin typeface="Times New Roman" pitchFamily="18" charset="0"/>
                <a:cs typeface="Times New Roman" pitchFamily="18" charset="0"/>
              </a:rPr>
              <a:t>The Dodd-Frank Act was intended to promote financial stability and consumer protection and extended well beyond securities trading. Among the important reforms affecting traders are:</a:t>
            </a:r>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Providing for the establishment of the Financial </a:t>
            </a:r>
            <a:r>
              <a:rPr lang="en-US" sz="1600" i="1" dirty="0">
                <a:latin typeface="Times New Roman" pitchFamily="18" charset="0"/>
                <a:cs typeface="Times New Roman" pitchFamily="18" charset="0"/>
              </a:rPr>
              <a:t>Stability Oversight Council</a:t>
            </a:r>
            <a:r>
              <a:rPr lang="en-US" sz="1600" dirty="0">
                <a:latin typeface="Times New Roman" pitchFamily="18" charset="0"/>
                <a:cs typeface="Times New Roman" pitchFamily="18" charset="0"/>
              </a:rPr>
              <a:t> (FSOC) to supervise systemic risk, promote market discipline and respond to threats to financial stability. </a:t>
            </a:r>
          </a:p>
          <a:p>
            <a:r>
              <a:rPr lang="en-US" sz="1600" dirty="0">
                <a:latin typeface="Times New Roman" pitchFamily="18" charset="0"/>
                <a:cs typeface="Times New Roman" pitchFamily="18" charset="0"/>
              </a:rPr>
              <a:t>Providing new rules for transparency, independence and accountability for credit rating agencies</a:t>
            </a:r>
          </a:p>
          <a:p>
            <a:r>
              <a:rPr lang="en-US" sz="1600" dirty="0">
                <a:latin typeface="Times New Roman" pitchFamily="18" charset="0"/>
                <a:cs typeface="Times New Roman" pitchFamily="18" charset="0"/>
              </a:rPr>
              <a:t>Creating the Office of Credit Ratings</a:t>
            </a:r>
          </a:p>
          <a:p>
            <a:r>
              <a:rPr lang="en-US" sz="1600" dirty="0">
                <a:latin typeface="Times New Roman" pitchFamily="18" charset="0"/>
                <a:cs typeface="Times New Roman" pitchFamily="18" charset="0"/>
              </a:rPr>
              <a:t>Providing for the </a:t>
            </a:r>
            <a:r>
              <a:rPr lang="en-US" sz="1600" i="1" dirty="0">
                <a:latin typeface="Times New Roman" pitchFamily="18" charset="0"/>
                <a:cs typeface="Times New Roman" pitchFamily="18" charset="0"/>
              </a:rPr>
              <a:t>Volcker Rule </a:t>
            </a:r>
            <a:r>
              <a:rPr lang="en-US" sz="1600" dirty="0">
                <a:latin typeface="Times New Roman" pitchFamily="18" charset="0"/>
                <a:cs typeface="Times New Roman" pitchFamily="18" charset="0"/>
              </a:rPr>
              <a:t>(No proprietary trading of commercial bank assets)</a:t>
            </a:r>
          </a:p>
          <a:p>
            <a:r>
              <a:rPr lang="en-US" sz="1600" dirty="0">
                <a:latin typeface="Times New Roman" pitchFamily="18" charset="0"/>
                <a:cs typeface="Times New Roman" pitchFamily="18" charset="0"/>
              </a:rPr>
              <a:t>Authorizing the Federal Reserve Board or FSOC to supervise activities of clearing agents</a:t>
            </a:r>
          </a:p>
          <a:p>
            <a:r>
              <a:rPr lang="en-US" sz="1600" dirty="0">
                <a:latin typeface="Times New Roman" pitchFamily="18" charset="0"/>
                <a:cs typeface="Times New Roman" pitchFamily="18" charset="0"/>
              </a:rPr>
              <a:t>Providing for regulatory authority over swaps between the SEC (security-based swaps) and the CFTC (all other swaps)</a:t>
            </a:r>
          </a:p>
          <a:p>
            <a:r>
              <a:rPr lang="en-US" sz="1600" dirty="0">
                <a:latin typeface="Times New Roman" pitchFamily="18" charset="0"/>
                <a:cs typeface="Times New Roman" pitchFamily="18" charset="0"/>
              </a:rPr>
              <a:t>Rather than mandate that all swap contracts be traded on exchanges, Dodd-Frank provided for the creation of a swap execution facility (SEF), specifically designed to provide for trade transparency, encourage competitive execution, and ensure a complete record and audit trail of trades.</a:t>
            </a:r>
          </a:p>
          <a:p>
            <a:r>
              <a:rPr lang="en-US" sz="1600" dirty="0">
                <a:latin typeface="Times New Roman" pitchFamily="18" charset="0"/>
                <a:cs typeface="Times New Roman" pitchFamily="18" charset="0"/>
              </a:rPr>
              <a:t>Requiring companies selling credit and mortgage-backed products to retain at least 5% of the instruments’ credit risk unless the underlying loans meet certain standards that reduce risk</a:t>
            </a:r>
          </a:p>
          <a:p>
            <a:r>
              <a:rPr lang="en-US" sz="1600" dirty="0">
                <a:latin typeface="Times New Roman" pitchFamily="18" charset="0"/>
                <a:cs typeface="Times New Roman" pitchFamily="18" charset="0"/>
              </a:rPr>
              <a:t>Prohibiting disruptive trading practices, specifically banning spoofing, in futures and other derivatives markets.</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b="1" dirty="0">
                <a:latin typeface="Times New Roman" pitchFamily="18" charset="0"/>
                <a:cs typeface="Times New Roman" pitchFamily="18" charset="0"/>
              </a:rPr>
              <a:t>The Volcker Rule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762000"/>
            <a:ext cx="8686800" cy="6019800"/>
          </a:xfrm>
        </p:spPr>
        <p:txBody>
          <a:bodyPr>
            <a:noAutofit/>
          </a:bodyPr>
          <a:lstStyle/>
          <a:p>
            <a:r>
              <a:rPr lang="en-US" sz="2800" dirty="0">
                <a:latin typeface="Times New Roman" pitchFamily="18" charset="0"/>
                <a:cs typeface="Times New Roman" pitchFamily="18" charset="0"/>
              </a:rPr>
              <a:t>Instituted as part of the Dodd-Frank Act (2010)</a:t>
            </a:r>
          </a:p>
          <a:p>
            <a:r>
              <a:rPr lang="en-US" sz="2800" dirty="0">
                <a:latin typeface="Times New Roman" pitchFamily="18" charset="0"/>
                <a:cs typeface="Times New Roman" pitchFamily="18" charset="0"/>
              </a:rPr>
              <a:t>The Volcker Rule’s Implementation (no-proprietary trading implementation) was delayed until July 21, 2015, and several extensions were granted to banks to exit their illiquid investments. </a:t>
            </a:r>
          </a:p>
          <a:p>
            <a:r>
              <a:rPr lang="en-US" sz="2800" dirty="0">
                <a:latin typeface="Times New Roman" pitchFamily="18" charset="0"/>
                <a:cs typeface="Times New Roman" pitchFamily="18" charset="0"/>
              </a:rPr>
              <a:t>As of June 2017, the Volcker Rule (Section 619 under Dodd-Frank) was under siege as legislators and the president sought to roll back regulations. </a:t>
            </a:r>
          </a:p>
          <a:p>
            <a:r>
              <a:rPr lang="en-US" sz="2800" dirty="0">
                <a:latin typeface="Times New Roman" pitchFamily="18" charset="0"/>
                <a:cs typeface="Times New Roman" pitchFamily="18" charset="0"/>
              </a:rPr>
              <a:t>Alternatives to the Rule at the time included increasing equity capital ratios for banks that engaged in proprietary trading.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a:latin typeface="Times New Roman" pitchFamily="18" charset="0"/>
                <a:cs typeface="Times New Roman" pitchFamily="18" charset="0"/>
              </a:rPr>
              <a:t>Fund Families, Commodity Funds and Foreign Exchange Funds</a:t>
            </a:r>
          </a:p>
        </p:txBody>
      </p:sp>
      <p:sp>
        <p:nvSpPr>
          <p:cNvPr id="3" name="Content Placeholder 2"/>
          <p:cNvSpPr>
            <a:spLocks noGrp="1"/>
          </p:cNvSpPr>
          <p:nvPr>
            <p:ph idx="1"/>
          </p:nvPr>
        </p:nvSpPr>
        <p:spPr>
          <a:xfrm>
            <a:off x="228600" y="1524000"/>
            <a:ext cx="8610600" cy="5029200"/>
          </a:xfrm>
        </p:spPr>
        <p:txBody>
          <a:bodyPr>
            <a:normAutofit lnSpcReduction="10000"/>
          </a:bodyPr>
          <a:lstStyle/>
          <a:p>
            <a:r>
              <a:rPr lang="en-US" dirty="0">
                <a:latin typeface="Times New Roman" pitchFamily="18" charset="0"/>
                <a:cs typeface="Times New Roman" pitchFamily="18" charset="0"/>
              </a:rPr>
              <a:t>Some larger fund management companies like Fidelity, Dreyfus, Vanguard and T. Rowe Price manage entire families of funds with a wide variety of investment objectives.</a:t>
            </a:r>
          </a:p>
          <a:p>
            <a:r>
              <a:rPr lang="en-US" dirty="0">
                <a:latin typeface="Times New Roman" pitchFamily="18" charset="0"/>
                <a:cs typeface="Times New Roman" pitchFamily="18" charset="0"/>
              </a:rPr>
              <a:t>Commodity funds enable investors to take focused or diversified positions in a variety of commodities</a:t>
            </a:r>
          </a:p>
          <a:p>
            <a:r>
              <a:rPr lang="en-US" dirty="0">
                <a:latin typeface="Times New Roman" pitchFamily="18" charset="0"/>
                <a:cs typeface="Times New Roman" pitchFamily="18" charset="0"/>
              </a:rPr>
              <a:t>Foreign exchange funds enable investors to invest in currencies and instruments of other countries</a:t>
            </a:r>
          </a:p>
        </p:txBody>
      </p:sp>
    </p:spTree>
    <p:extLst>
      <p:ext uri="{BB962C8B-B14F-4D97-AF65-F5344CB8AC3E}">
        <p14:creationId xmlns:p14="http://schemas.microsoft.com/office/powerpoint/2010/main" val="172840663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Post Dodd-Frank: The JOBS Act</a:t>
            </a:r>
          </a:p>
        </p:txBody>
      </p:sp>
      <p:sp>
        <p:nvSpPr>
          <p:cNvPr id="3" name="Content Placeholder 2"/>
          <p:cNvSpPr>
            <a:spLocks noGrp="1"/>
          </p:cNvSpPr>
          <p:nvPr>
            <p:ph idx="1"/>
          </p:nvPr>
        </p:nvSpPr>
        <p:spPr/>
        <p:txBody>
          <a:bodyPr>
            <a:normAutofit fontScale="77500" lnSpcReduction="20000"/>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Jumpstart Our Business Startups</a:t>
            </a:r>
            <a:r>
              <a:rPr lang="en-US" dirty="0">
                <a:latin typeface="Times New Roman" pitchFamily="18" charset="0"/>
                <a:cs typeface="Times New Roman" pitchFamily="18" charset="0"/>
              </a:rPr>
              <a:t> (JOBS) Act of 2012:</a:t>
            </a:r>
          </a:p>
          <a:p>
            <a:pPr lvl="1"/>
            <a:r>
              <a:rPr lang="en-US" dirty="0">
                <a:latin typeface="Times New Roman" pitchFamily="18" charset="0"/>
                <a:cs typeface="Times New Roman" pitchFamily="18" charset="0"/>
              </a:rPr>
              <a:t>Intended to facilitate so-called emerging-growth companies (capitalizations less than $1 billion) by creating a "mini-registration" process</a:t>
            </a:r>
          </a:p>
          <a:p>
            <a:pPr lvl="1"/>
            <a:r>
              <a:rPr lang="en-US" dirty="0">
                <a:latin typeface="Times New Roman" pitchFamily="18" charset="0"/>
                <a:cs typeface="Times New Roman" pitchFamily="18" charset="0"/>
              </a:rPr>
              <a:t>Allowing for </a:t>
            </a:r>
            <a:r>
              <a:rPr lang="en-US" dirty="0" err="1">
                <a:latin typeface="Times New Roman" pitchFamily="18" charset="0"/>
                <a:cs typeface="Times New Roman" pitchFamily="18" charset="0"/>
              </a:rPr>
              <a:t>crowdfunding</a:t>
            </a:r>
            <a:r>
              <a:rPr lang="en-US" dirty="0">
                <a:latin typeface="Times New Roman" pitchFamily="18" charset="0"/>
                <a:cs typeface="Times New Roman" pitchFamily="18" charset="0"/>
              </a:rPr>
              <a:t> offerings (less than $1 million) with eased reporting requirements. </a:t>
            </a:r>
          </a:p>
          <a:p>
            <a:pPr lvl="1"/>
            <a:r>
              <a:rPr lang="en-US" dirty="0">
                <a:latin typeface="Times New Roman" pitchFamily="18" charset="0"/>
                <a:cs typeface="Times New Roman" pitchFamily="18" charset="0"/>
              </a:rPr>
              <a:t>Amended Rule 506 of Regulation D and Rule 144A to permit small investors to participate in such “unregistered offerings” along with the previously allowed accredited investors (investors with income levels exceeding $200,000 or net wealth exceeding $1,000,000) and qualified institutional buyers. </a:t>
            </a:r>
          </a:p>
          <a:p>
            <a:pPr lvl="1"/>
            <a:r>
              <a:rPr lang="en-US" dirty="0">
                <a:latin typeface="Times New Roman" pitchFamily="18" charset="0"/>
                <a:cs typeface="Times New Roman" pitchFamily="18" charset="0"/>
              </a:rPr>
              <a:t>Such investments by non-accredited investors would be limited to the smaller of $2,000 or 5% of annual income of net worth.</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latin typeface="Times New Roman" pitchFamily="18" charset="0"/>
                <a:cs typeface="Times New Roman" pitchFamily="18" charset="0"/>
              </a:rPr>
              <a:t>4.7. Government Oversight of Self-Regulation: The S.E.C. and C.F.T.C.</a:t>
            </a:r>
            <a:endParaRPr lang="en-US" dirty="0"/>
          </a:p>
        </p:txBody>
      </p:sp>
      <p:sp>
        <p:nvSpPr>
          <p:cNvPr id="3" name="Content Placeholder 2"/>
          <p:cNvSpPr>
            <a:spLocks noGrp="1"/>
          </p:cNvSpPr>
          <p:nvPr>
            <p:ph idx="1"/>
          </p:nvPr>
        </p:nvSpPr>
        <p:spPr>
          <a:xfrm>
            <a:off x="457200" y="1600200"/>
            <a:ext cx="8382000" cy="4953000"/>
          </a:xfrm>
        </p:spPr>
        <p:txBody>
          <a:bodyPr>
            <a:noAutofit/>
          </a:bodyPr>
          <a:lstStyle/>
          <a:p>
            <a:r>
              <a:rPr lang="en-US" dirty="0">
                <a:latin typeface="Times New Roman" pitchFamily="18" charset="0"/>
                <a:cs typeface="Times New Roman" pitchFamily="18" charset="0"/>
              </a:rPr>
              <a:t>The U.S. securities regulatory system might be characterized as a cooperative coordination of industry, state and federal systems serving as complementary components under U.S. Federal authority.</a:t>
            </a:r>
          </a:p>
          <a:p>
            <a:r>
              <a:rPr lang="en-US" dirty="0">
                <a:latin typeface="Times New Roman" pitchFamily="18" charset="0"/>
                <a:cs typeface="Times New Roman" pitchFamily="18" charset="0"/>
              </a:rPr>
              <a:t>1930's securities legislation provided for some degree of self-regulation in securities markets.</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latin typeface="Times New Roman" pitchFamily="18" charset="0"/>
                <a:cs typeface="Times New Roman" pitchFamily="18" charset="0"/>
              </a:rPr>
              <a:t>4.7. The S.E.C., C.F.T.C. and State Regulatory Bodies</a:t>
            </a:r>
            <a:endParaRPr lang="en-US" dirty="0"/>
          </a:p>
        </p:txBody>
      </p:sp>
      <p:sp>
        <p:nvSpPr>
          <p:cNvPr id="3" name="Content Placeholder 2"/>
          <p:cNvSpPr>
            <a:spLocks noGrp="1"/>
          </p:cNvSpPr>
          <p:nvPr>
            <p:ph idx="1"/>
          </p:nvPr>
        </p:nvSpPr>
        <p:spPr>
          <a:xfrm>
            <a:off x="457200" y="1600200"/>
            <a:ext cx="8382000" cy="4953000"/>
          </a:xfrm>
        </p:spPr>
        <p:txBody>
          <a:bodyPr>
            <a:noAutofit/>
          </a:bodyPr>
          <a:lstStyle/>
          <a:p>
            <a:r>
              <a:rPr lang="en-US" sz="2400" dirty="0">
                <a:latin typeface="Times New Roman" pitchFamily="18" charset="0"/>
                <a:cs typeface="Times New Roman" pitchFamily="18" charset="0"/>
              </a:rPr>
              <a:t>In some eras, the SEC has been considered to have been either lax or weak in its enforcement.</a:t>
            </a:r>
          </a:p>
          <a:p>
            <a:pPr lvl="1"/>
            <a:r>
              <a:rPr lang="en-US" sz="2400" dirty="0">
                <a:latin typeface="Times New Roman" pitchFamily="18" charset="0"/>
                <a:cs typeface="Times New Roman" pitchFamily="18" charset="0"/>
              </a:rPr>
              <a:t>Other regulatory authorities such as state attorneys general have pursued enforcement.</a:t>
            </a:r>
          </a:p>
          <a:p>
            <a:pPr lvl="1"/>
            <a:r>
              <a:rPr lang="en-US" sz="2400" dirty="0">
                <a:latin typeface="Times New Roman" pitchFamily="18" charset="0"/>
                <a:cs typeface="Times New Roman" pitchFamily="18" charset="0"/>
              </a:rPr>
              <a:t>State "Blue-Sky" laws, even those predating 1930s legislation, have occasionally been used by states attorneys general to pursue abuses. </a:t>
            </a:r>
          </a:p>
          <a:p>
            <a:pPr lvl="1"/>
            <a:r>
              <a:rPr lang="en-US" sz="2400" dirty="0">
                <a:latin typeface="Times New Roman" pitchFamily="18" charset="0"/>
                <a:cs typeface="Times New Roman" pitchFamily="18" charset="0"/>
              </a:rPr>
              <a:t>For example, the former Attorney General of New York, Elliot Spitzer, used the New York 1921 Martin Law prohibiting certain "boiler room" activities and securities fraud to obtain a $100 million settlement from Merrill Lynch &amp; Co. in 2002.</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a:latin typeface="Times New Roman" pitchFamily="18" charset="0"/>
                <a:cs typeface="Times New Roman" pitchFamily="18" charset="0"/>
              </a:rPr>
              <a:t>The Creation of the SEC</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r>
              <a:rPr lang="en-US" sz="3600" dirty="0">
                <a:latin typeface="Times New Roman" pitchFamily="18" charset="0"/>
                <a:cs typeface="Times New Roman" pitchFamily="18" charset="0"/>
              </a:rPr>
              <a:t>The U.S. </a:t>
            </a:r>
            <a:r>
              <a:rPr lang="en-US" sz="3600" i="1" dirty="0">
                <a:latin typeface="Times New Roman" pitchFamily="18" charset="0"/>
                <a:cs typeface="Times New Roman" pitchFamily="18" charset="0"/>
              </a:rPr>
              <a:t>Securities and Exchange Commission</a:t>
            </a:r>
            <a:r>
              <a:rPr lang="en-US" sz="3600" dirty="0">
                <a:latin typeface="Times New Roman" pitchFamily="18" charset="0"/>
                <a:cs typeface="Times New Roman" pitchFamily="18" charset="0"/>
              </a:rPr>
              <a:t> (SEC) was created as an independent agency by the Securities and Exchange Act of 1934 to: </a:t>
            </a:r>
          </a:p>
          <a:p>
            <a:pPr lvl="1"/>
            <a:r>
              <a:rPr lang="en-US" sz="3200" dirty="0">
                <a:latin typeface="Times New Roman" pitchFamily="18" charset="0"/>
                <a:cs typeface="Times New Roman" pitchFamily="18" charset="0"/>
              </a:rPr>
              <a:t>Protect investors</a:t>
            </a:r>
          </a:p>
          <a:p>
            <a:pPr lvl="1"/>
            <a:r>
              <a:rPr lang="en-US" sz="3200" dirty="0">
                <a:latin typeface="Times New Roman" pitchFamily="18" charset="0"/>
                <a:cs typeface="Times New Roman" pitchFamily="18" charset="0"/>
              </a:rPr>
              <a:t>Maintain fair, orderly, and efficient markets</a:t>
            </a:r>
          </a:p>
          <a:p>
            <a:pPr lvl="1"/>
            <a:r>
              <a:rPr lang="en-US" sz="3200" dirty="0">
                <a:latin typeface="Times New Roman" pitchFamily="18" charset="0"/>
                <a:cs typeface="Times New Roman" pitchFamily="18" charset="0"/>
              </a:rPr>
              <a:t>Facilitate capital formation, particularly in the business sectors.</a:t>
            </a:r>
            <a:r>
              <a:rPr lang="en-US" sz="3200" dirty="0"/>
              <a:t> </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a:latin typeface="Times New Roman" pitchFamily="18" charset="0"/>
                <a:cs typeface="Times New Roman" pitchFamily="18" charset="0"/>
              </a:rPr>
              <a:t>The SEC Missions and Structure</a:t>
            </a:r>
            <a:endParaRPr lang="en-US" dirty="0"/>
          </a:p>
        </p:txBody>
      </p:sp>
      <p:sp>
        <p:nvSpPr>
          <p:cNvPr id="3" name="Content Placeholder 2"/>
          <p:cNvSpPr>
            <a:spLocks noGrp="1"/>
          </p:cNvSpPr>
          <p:nvPr>
            <p:ph idx="1"/>
          </p:nvPr>
        </p:nvSpPr>
        <p:spPr>
          <a:xfrm>
            <a:off x="457200" y="1371600"/>
            <a:ext cx="8229600" cy="4754563"/>
          </a:xfrm>
        </p:spPr>
        <p:txBody>
          <a:bodyPr>
            <a:noAutofit/>
          </a:bodyPr>
          <a:lstStyle/>
          <a:p>
            <a:r>
              <a:rPr lang="en-US" sz="2000" dirty="0">
                <a:latin typeface="Times New Roman" pitchFamily="18" charset="0"/>
                <a:cs typeface="Times New Roman" pitchFamily="18" charset="0"/>
              </a:rPr>
              <a:t>The SEC seeks to ensure that firms and organizations raising money by selling securities to investors disclose certain essential facts about these securities prior to their sale and while they are held.</a:t>
            </a:r>
          </a:p>
          <a:p>
            <a:r>
              <a:rPr lang="en-US" sz="2000" dirty="0">
                <a:latin typeface="Times New Roman" pitchFamily="18" charset="0"/>
                <a:cs typeface="Times New Roman" pitchFamily="18" charset="0"/>
              </a:rPr>
              <a:t>The SEC also seeks to ensure that those who trade securities are dealt with fairly and honestly.</a:t>
            </a:r>
          </a:p>
          <a:p>
            <a:r>
              <a:rPr lang="en-US" sz="2000" dirty="0">
                <a:latin typeface="Times New Roman" pitchFamily="18" charset="0"/>
                <a:cs typeface="Times New Roman" pitchFamily="18" charset="0"/>
              </a:rPr>
              <a:t>The president of the U.S., with advice and consent from the Senate, appoints the 5 members of the SEC including its chair to staggered 5-year terms. </a:t>
            </a:r>
          </a:p>
          <a:p>
            <a:pPr lvl="1"/>
            <a:r>
              <a:rPr lang="en-US" sz="2000" dirty="0">
                <a:latin typeface="Times New Roman" pitchFamily="18" charset="0"/>
                <a:cs typeface="Times New Roman" pitchFamily="18" charset="0"/>
              </a:rPr>
              <a:t>No more than 3 can belong to any one political party. </a:t>
            </a:r>
          </a:p>
          <a:p>
            <a:pPr lvl="1"/>
            <a:r>
              <a:rPr lang="en-US" sz="2000" dirty="0">
                <a:latin typeface="Times New Roman" pitchFamily="18" charset="0"/>
                <a:cs typeface="Times New Roman" pitchFamily="18" charset="0"/>
              </a:rPr>
              <a:t>The Commission is comprised of five Divisions and 16 Offices, with headquarters in Washington, DC, and in 11 Regional Offices around the country.</a:t>
            </a:r>
          </a:p>
          <a:p>
            <a:r>
              <a:rPr lang="en-US" sz="2000" dirty="0">
                <a:latin typeface="Times New Roman" pitchFamily="18" charset="0"/>
                <a:cs typeface="Times New Roman" pitchFamily="18" charset="0"/>
              </a:rPr>
              <a:t>The SEC not only investigates regulatory infractions and enforces legislation, it is an essential rule maker itself. </a:t>
            </a:r>
            <a:r>
              <a:rPr lang="en-US" sz="2000" dirty="0"/>
              <a:t> </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The CFTC</a:t>
            </a:r>
          </a:p>
        </p:txBody>
      </p:sp>
      <p:sp>
        <p:nvSpPr>
          <p:cNvPr id="3" name="Content Placeholder 2"/>
          <p:cNvSpPr>
            <a:spLocks noGrp="1"/>
          </p:cNvSpPr>
          <p:nvPr>
            <p:ph idx="1"/>
          </p:nvPr>
        </p:nvSpPr>
        <p:spPr>
          <a:xfrm>
            <a:off x="152400" y="1143000"/>
            <a:ext cx="8686800" cy="5334000"/>
          </a:xfrm>
        </p:spPr>
        <p:txBody>
          <a:bodyPr>
            <a:normAutofit fontScale="92500" lnSpcReduction="20000"/>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Commodity Futures Trading Commission</a:t>
            </a:r>
            <a:r>
              <a:rPr lang="en-US" dirty="0">
                <a:latin typeface="Times New Roman" pitchFamily="18" charset="0"/>
                <a:cs typeface="Times New Roman" pitchFamily="18" charset="0"/>
              </a:rPr>
              <a:t> (CFTC) was created as an independent agency in 1974 after the enactment of the Commodity Futures Trading Commission Act to regulate U.S. commodity futures and option markets. </a:t>
            </a:r>
          </a:p>
          <a:p>
            <a:r>
              <a:rPr lang="en-US" dirty="0">
                <a:latin typeface="Times New Roman" pitchFamily="18" charset="0"/>
                <a:cs typeface="Times New Roman" pitchFamily="18" charset="0"/>
              </a:rPr>
              <a:t>In a manner similar to the SEC, the CFTC has 5 commissioners including its Chair appointed by the president to staggered 5-year terms, with no more than 3 from any one political party. </a:t>
            </a:r>
          </a:p>
          <a:p>
            <a:r>
              <a:rPr lang="en-US" dirty="0">
                <a:latin typeface="Times New Roman" pitchFamily="18" charset="0"/>
                <a:cs typeface="Times New Roman" pitchFamily="18" charset="0"/>
              </a:rPr>
              <a:t>Its mission is to protect market participants and the public from fraud, manipulation, and abusive practices related to futures and options, and to foster open, competitive, and financially sound markets.</a:t>
            </a:r>
            <a:endParaRPr lang="en-US" dirty="0"/>
          </a:p>
          <a:p>
            <a:endParaRPr lang="en-US" dirty="0"/>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The CFTC’s Offices and Divisions</a:t>
            </a:r>
          </a:p>
        </p:txBody>
      </p:sp>
      <p:sp>
        <p:nvSpPr>
          <p:cNvPr id="3" name="Content Placeholder 2"/>
          <p:cNvSpPr>
            <a:spLocks noGrp="1"/>
          </p:cNvSpPr>
          <p:nvPr>
            <p:ph idx="1"/>
          </p:nvPr>
        </p:nvSpPr>
        <p:spPr>
          <a:xfrm>
            <a:off x="152400" y="1143000"/>
            <a:ext cx="8686800" cy="5334000"/>
          </a:xfrm>
        </p:spPr>
        <p:txBody>
          <a:bodyPr>
            <a:normAutofit fontScale="47500" lnSpcReduction="20000"/>
          </a:bodyPr>
          <a:lstStyle/>
          <a:p>
            <a:r>
              <a:rPr lang="en-US" sz="4400" dirty="0">
                <a:latin typeface="Times New Roman" pitchFamily="18" charset="0"/>
                <a:cs typeface="Times New Roman" pitchFamily="18" charset="0"/>
              </a:rPr>
              <a:t>The CFTC Office of the General Counsel:</a:t>
            </a:r>
          </a:p>
          <a:p>
            <a:pPr lvl="1"/>
            <a:r>
              <a:rPr lang="en-US" sz="3300" dirty="0">
                <a:latin typeface="Times New Roman" pitchFamily="18" charset="0"/>
                <a:cs typeface="Times New Roman" pitchFamily="18" charset="0"/>
              </a:rPr>
              <a:t>Represents the Commission in appellate litigation and certain trial-level cases</a:t>
            </a:r>
          </a:p>
          <a:p>
            <a:pPr lvl="1"/>
            <a:r>
              <a:rPr lang="en-US" sz="3300" dirty="0">
                <a:latin typeface="Times New Roman" pitchFamily="18" charset="0"/>
                <a:cs typeface="Times New Roman" pitchFamily="18" charset="0"/>
              </a:rPr>
              <a:t>Advises the Commission on the application and interpretation of the Commodity Exchange Act and other administrative statutes.</a:t>
            </a:r>
          </a:p>
          <a:p>
            <a:r>
              <a:rPr lang="en-US" sz="4400" dirty="0">
                <a:latin typeface="Times New Roman" pitchFamily="18" charset="0"/>
                <a:cs typeface="Times New Roman" pitchFamily="18" charset="0"/>
              </a:rPr>
              <a:t>The Office of the Executive Director formulates and implements the management and administrative functions of the CFTC and the agency's budget.</a:t>
            </a:r>
          </a:p>
          <a:p>
            <a:r>
              <a:rPr lang="en-US" sz="4400" dirty="0">
                <a:latin typeface="Times New Roman" pitchFamily="18" charset="0"/>
                <a:cs typeface="Times New Roman" pitchFamily="18" charset="0"/>
              </a:rPr>
              <a:t>The Division of Clearing and Risk oversees derivatives clearing organizations (DCOs) oversees:</a:t>
            </a:r>
          </a:p>
          <a:p>
            <a:pPr lvl="1"/>
            <a:r>
              <a:rPr lang="en-US" sz="3300" dirty="0">
                <a:latin typeface="Times New Roman" pitchFamily="18" charset="0"/>
                <a:cs typeface="Times New Roman" pitchFamily="18" charset="0"/>
              </a:rPr>
              <a:t>The clearing of swaps, futures, and options on futures</a:t>
            </a:r>
          </a:p>
          <a:p>
            <a:pPr lvl="1"/>
            <a:r>
              <a:rPr lang="en-US" sz="3300" dirty="0">
                <a:latin typeface="Times New Roman" pitchFamily="18" charset="0"/>
                <a:cs typeface="Times New Roman" pitchFamily="18" charset="0"/>
              </a:rPr>
              <a:t>Market participants that may pose risk to the clearing process. </a:t>
            </a:r>
          </a:p>
          <a:p>
            <a:r>
              <a:rPr lang="en-US" sz="4400" dirty="0">
                <a:latin typeface="Times New Roman" pitchFamily="18" charset="0"/>
                <a:cs typeface="Times New Roman" pitchFamily="18" charset="0"/>
              </a:rPr>
              <a:t>The Division of Market Oversight is responsible for:</a:t>
            </a:r>
          </a:p>
          <a:p>
            <a:pPr lvl="1"/>
            <a:r>
              <a:rPr lang="en-US" sz="3300" dirty="0">
                <a:latin typeface="Times New Roman" pitchFamily="18" charset="0"/>
                <a:cs typeface="Times New Roman" pitchFamily="18" charset="0"/>
              </a:rPr>
              <a:t>Fostering markets that accurately reflect supply and demand for the underlying commodity</a:t>
            </a:r>
          </a:p>
          <a:p>
            <a:pPr lvl="1"/>
            <a:r>
              <a:rPr lang="en-US" sz="3300" dirty="0">
                <a:latin typeface="Times New Roman" pitchFamily="18" charset="0"/>
                <a:cs typeface="Times New Roman" pitchFamily="18" charset="0"/>
              </a:rPr>
              <a:t>Ensuring that markets are free of abusive trading activity</a:t>
            </a:r>
          </a:p>
          <a:p>
            <a:pPr lvl="1"/>
            <a:r>
              <a:rPr lang="en-US" sz="3300" dirty="0">
                <a:latin typeface="Times New Roman" pitchFamily="18" charset="0"/>
                <a:cs typeface="Times New Roman" pitchFamily="18" charset="0"/>
              </a:rPr>
              <a:t>Overseeing trade execution facilities</a:t>
            </a:r>
          </a:p>
          <a:p>
            <a:pPr lvl="1"/>
            <a:r>
              <a:rPr lang="en-US" sz="3300" dirty="0">
                <a:latin typeface="Times New Roman" pitchFamily="18" charset="0"/>
                <a:cs typeface="Times New Roman" pitchFamily="18" charset="0"/>
              </a:rPr>
              <a:t>Performing market surveillance, market compliance, and market and product review functions</a:t>
            </a:r>
          </a:p>
          <a:p>
            <a:r>
              <a:rPr lang="en-US" sz="4400" dirty="0">
                <a:latin typeface="Times New Roman" pitchFamily="18" charset="0"/>
                <a:cs typeface="Times New Roman" pitchFamily="18" charset="0"/>
              </a:rPr>
              <a:t>The Division of Enforcement investigates and prosecutes alleged violations.</a:t>
            </a:r>
          </a:p>
          <a:p>
            <a:r>
              <a:rPr lang="en-US" sz="4400" dirty="0">
                <a:latin typeface="Times New Roman" pitchFamily="18" charset="0"/>
                <a:cs typeface="Times New Roman" pitchFamily="18" charset="0"/>
              </a:rPr>
              <a:t>The Office of the Chief Economist provides economic support and advice to the Commission.</a:t>
            </a:r>
          </a:p>
          <a:p>
            <a:endParaRPr lang="en-US" dirty="0"/>
          </a:p>
          <a:p>
            <a:endParaRPr lang="en-US" dirty="0"/>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itchFamily="18" charset="0"/>
                <a:cs typeface="Times New Roman" pitchFamily="18" charset="0"/>
              </a:rPr>
              <a:t>SRO’s</a:t>
            </a:r>
            <a:endParaRPr lang="en-US" dirty="0"/>
          </a:p>
        </p:txBody>
      </p:sp>
      <p:sp>
        <p:nvSpPr>
          <p:cNvPr id="3" name="Content Placeholder 2"/>
          <p:cNvSpPr>
            <a:spLocks noGrp="1"/>
          </p:cNvSpPr>
          <p:nvPr>
            <p:ph idx="1"/>
          </p:nvPr>
        </p:nvSpPr>
        <p:spPr>
          <a:xfrm>
            <a:off x="457200" y="1600200"/>
            <a:ext cx="8382000" cy="4953000"/>
          </a:xfrm>
        </p:spPr>
        <p:txBody>
          <a:bodyPr>
            <a:normAutofit fontScale="92500" lnSpcReduction="10000"/>
          </a:bodyPr>
          <a:lstStyle/>
          <a:p>
            <a:r>
              <a:rPr lang="en-US" dirty="0">
                <a:latin typeface="Times New Roman" pitchFamily="18" charset="0"/>
                <a:cs typeface="Times New Roman" pitchFamily="18" charset="0"/>
              </a:rPr>
              <a:t>While FINRA, exchanges and other markets and self-regulatory organizations (SROs) themselves still play a primary role in regulating and monitoring market, the SEC and other government agencies retain ultimate regulatory powers and play oversight and technical roles in regulatory activity.</a:t>
            </a:r>
          </a:p>
          <a:p>
            <a:r>
              <a:rPr lang="en-US" dirty="0">
                <a:latin typeface="Times New Roman" pitchFamily="18" charset="0"/>
                <a:cs typeface="Times New Roman" pitchFamily="18" charset="0"/>
              </a:rPr>
              <a:t>SROs such as the NYSE regularly pursue actions against insider trading. If markets fail to properly monitor and regulate themselves, the SEC or CFTC can take action, as might state authorities.</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4.7. Impact of Regulatory Activity</a:t>
            </a:r>
          </a:p>
        </p:txBody>
      </p:sp>
      <p:sp>
        <p:nvSpPr>
          <p:cNvPr id="3" name="Content Placeholder 2"/>
          <p:cNvSpPr>
            <a:spLocks noGrp="1"/>
          </p:cNvSpPr>
          <p:nvPr>
            <p:ph idx="1"/>
          </p:nvPr>
        </p:nvSpPr>
        <p:spPr/>
        <p:txBody>
          <a:bodyPr>
            <a:normAutofit fontScale="62500" lnSpcReduction="20000"/>
          </a:bodyPr>
          <a:lstStyle/>
          <a:p>
            <a:r>
              <a:rPr lang="en-US" dirty="0">
                <a:latin typeface="Times New Roman" pitchFamily="18" charset="0"/>
                <a:cs typeface="Times New Roman" pitchFamily="18" charset="0"/>
              </a:rPr>
              <a:t>Financial regulation imposes a variety of costs on regulated firms and the economy:</a:t>
            </a:r>
          </a:p>
          <a:p>
            <a:r>
              <a:rPr lang="en-US" dirty="0">
                <a:latin typeface="Times New Roman" pitchFamily="18" charset="0"/>
                <a:cs typeface="Times New Roman" pitchFamily="18" charset="0"/>
              </a:rPr>
              <a:t>Direct costs: Costs of regulation administration and enforcement</a:t>
            </a:r>
          </a:p>
          <a:p>
            <a:pPr lvl="1"/>
            <a:r>
              <a:rPr lang="en-US" dirty="0">
                <a:latin typeface="Times New Roman" pitchFamily="18" charset="0"/>
                <a:cs typeface="Times New Roman" pitchFamily="18" charset="0"/>
              </a:rPr>
              <a:t>Might be complicated by having multiple agencies enforce regulation</a:t>
            </a:r>
          </a:p>
          <a:p>
            <a:pPr lvl="1"/>
            <a:r>
              <a:rPr lang="en-US" dirty="0">
                <a:latin typeface="Times New Roman" pitchFamily="18" charset="0"/>
                <a:cs typeface="Times New Roman" pitchFamily="18" charset="0"/>
              </a:rPr>
              <a:t>These costs might be financed by some combination of taxes and fees imposed on regulated institutions and their clients. </a:t>
            </a:r>
          </a:p>
          <a:p>
            <a:pPr lvl="1"/>
            <a:r>
              <a:rPr lang="en-US" dirty="0">
                <a:latin typeface="Times New Roman" pitchFamily="18" charset="0"/>
                <a:cs typeface="Times New Roman" pitchFamily="18" charset="0"/>
              </a:rPr>
              <a:t>Costs might be totally absorbed by regulated firms through self-regulation.</a:t>
            </a:r>
          </a:p>
          <a:p>
            <a:r>
              <a:rPr lang="en-US" dirty="0">
                <a:latin typeface="Times New Roman" pitchFamily="18" charset="0"/>
                <a:cs typeface="Times New Roman" pitchFamily="18" charset="0"/>
              </a:rPr>
              <a:t>Indirect costs: Costs of compliance, such as costs:</a:t>
            </a:r>
          </a:p>
          <a:p>
            <a:pPr lvl="1"/>
            <a:r>
              <a:rPr lang="en-US" dirty="0">
                <a:latin typeface="Times New Roman" pitchFamily="18" charset="0"/>
                <a:cs typeface="Times New Roman" pitchFamily="18" charset="0"/>
              </a:rPr>
              <a:t>Associated with maintaining records</a:t>
            </a:r>
          </a:p>
          <a:p>
            <a:pPr lvl="1"/>
            <a:r>
              <a:rPr lang="en-US" dirty="0">
                <a:latin typeface="Times New Roman" pitchFamily="18" charset="0"/>
                <a:cs typeface="Times New Roman" pitchFamily="18" charset="0"/>
              </a:rPr>
              <a:t>Hiring compliance officers</a:t>
            </a:r>
          </a:p>
          <a:p>
            <a:pPr lvl="1"/>
            <a:r>
              <a:rPr lang="en-US" dirty="0">
                <a:latin typeface="Times New Roman" pitchFamily="18" charset="0"/>
                <a:cs typeface="Times New Roman" pitchFamily="18" charset="0"/>
              </a:rPr>
              <a:t>Making payments to auditors and ratings agencies, and so on.</a:t>
            </a:r>
          </a:p>
          <a:p>
            <a:r>
              <a:rPr lang="en-US" dirty="0">
                <a:latin typeface="Times New Roman" pitchFamily="18" charset="0"/>
                <a:cs typeface="Times New Roman" pitchFamily="18" charset="0"/>
              </a:rPr>
              <a:t>Distortions to financial markets: Reactions to regulation often cause institutions to conduct business sub-optimally</a:t>
            </a:r>
          </a:p>
          <a:p>
            <a:pPr lvl="1"/>
            <a:r>
              <a:rPr lang="en-US" dirty="0">
                <a:latin typeface="Times New Roman" pitchFamily="18" charset="0"/>
                <a:cs typeface="Times New Roman" pitchFamily="18" charset="0"/>
              </a:rPr>
              <a:t>Can cause firms to leave or restrict their entry into the marketplace. </a:t>
            </a:r>
          </a:p>
          <a:p>
            <a:pPr lvl="1"/>
            <a:r>
              <a:rPr lang="en-US" dirty="0">
                <a:latin typeface="Times New Roman" pitchFamily="18" charset="0"/>
                <a:cs typeface="Times New Roman" pitchFamily="18" charset="0"/>
              </a:rPr>
              <a:t>Regulated firms often seek operating jurisdictions with the least restrictive regulations.</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4.8. Regulation: The International Arena</a:t>
            </a:r>
          </a:p>
        </p:txBody>
      </p:sp>
      <p:sp>
        <p:nvSpPr>
          <p:cNvPr id="3" name="Content Placeholder 2"/>
          <p:cNvSpPr>
            <a:spLocks noGrp="1"/>
          </p:cNvSpPr>
          <p:nvPr>
            <p:ph idx="1"/>
          </p:nvPr>
        </p:nvSpPr>
        <p:spPr/>
        <p:txBody>
          <a:bodyPr>
            <a:normAutofit fontScale="70000" lnSpcReduction="20000"/>
          </a:bodyPr>
          <a:lstStyle/>
          <a:p>
            <a:r>
              <a:rPr lang="en-US" i="1" dirty="0">
                <a:latin typeface="Times New Roman" pitchFamily="18" charset="0"/>
                <a:cs typeface="Times New Roman" pitchFamily="18" charset="0"/>
              </a:rPr>
              <a:t>IOSCO</a:t>
            </a:r>
            <a:r>
              <a:rPr lang="en-US" dirty="0">
                <a:latin typeface="Times New Roman" pitchFamily="18" charset="0"/>
                <a:cs typeface="Times New Roman" pitchFamily="18" charset="0"/>
              </a:rPr>
              <a:t>: The most significant nonbanking global organization engaged in regulatory policy is the International </a:t>
            </a:r>
            <a:r>
              <a:rPr lang="en-US" i="1" dirty="0">
                <a:latin typeface="Times New Roman" pitchFamily="18" charset="0"/>
                <a:cs typeface="Times New Roman" pitchFamily="18" charset="0"/>
              </a:rPr>
              <a:t>Organization of Securities Commissions</a:t>
            </a:r>
            <a:r>
              <a:rPr lang="en-US" dirty="0">
                <a:latin typeface="Times New Roman" pitchFamily="18" charset="0"/>
                <a:cs typeface="Times New Roman" pitchFamily="18" charset="0"/>
              </a:rPr>
              <a:t>. </a:t>
            </a:r>
          </a:p>
          <a:p>
            <a:pPr lvl="1"/>
            <a:r>
              <a:rPr lang="en-US" dirty="0">
                <a:latin typeface="Times New Roman" pitchFamily="18" charset="0"/>
                <a:cs typeface="Times New Roman" pitchFamily="18" charset="0"/>
              </a:rPr>
              <a:t>Cooperates in “developing, implementing and promoting adherence to standards of regulation, oversight and enforcement in order to protect investors, maintain fair, efficient and transparent markets, and seek to address systemic risks.”</a:t>
            </a:r>
          </a:p>
          <a:p>
            <a:pPr lvl="1"/>
            <a:r>
              <a:rPr lang="en-US" dirty="0">
                <a:latin typeface="Times New Roman" pitchFamily="18" charset="0"/>
                <a:cs typeface="Times New Roman" pitchFamily="18" charset="0"/>
              </a:rPr>
              <a:t>Thus, the organization seeks to improve financial efficiency and transparency, protect investors, and reduce systemic risks. </a:t>
            </a:r>
          </a:p>
          <a:p>
            <a:pPr lvl="1"/>
            <a:r>
              <a:rPr lang="en-US" dirty="0">
                <a:latin typeface="Times New Roman" pitchFamily="18" charset="0"/>
                <a:cs typeface="Times New Roman" pitchFamily="18" charset="0"/>
              </a:rPr>
              <a:t>Comprised of representatives from over 100 national securities regulatory commissions around the world.</a:t>
            </a:r>
          </a:p>
          <a:p>
            <a:r>
              <a:rPr lang="en-US" i="1" dirty="0">
                <a:latin typeface="Times New Roman" pitchFamily="18" charset="0"/>
                <a:cs typeface="Times New Roman" pitchFamily="18" charset="0"/>
              </a:rPr>
              <a:t>Basel</a:t>
            </a:r>
            <a:r>
              <a:rPr lang="en-US" dirty="0">
                <a:latin typeface="Times New Roman" pitchFamily="18" charset="0"/>
                <a:cs typeface="Times New Roman" pitchFamily="18" charset="0"/>
              </a:rPr>
              <a:t>: The Basel Committee on Banking Supervision provides for regular cooperation on securities regulation. </a:t>
            </a:r>
          </a:p>
          <a:p>
            <a:r>
              <a:rPr lang="en-US" dirty="0">
                <a:latin typeface="Times New Roman" pitchFamily="18" charset="0"/>
                <a:cs typeface="Times New Roman" pitchFamily="18" charset="0"/>
              </a:rPr>
              <a:t>Neither of these organizations has formal regulatory authority in any country, although their policy recommendations are regularly adopted by participating countries.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Index Funds</a:t>
            </a:r>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r>
              <a:rPr lang="en-US" dirty="0">
                <a:latin typeface="Times New Roman" pitchFamily="18" charset="0"/>
                <a:cs typeface="Times New Roman" pitchFamily="18" charset="0"/>
              </a:rPr>
              <a:t>Index funds employ a passive management technique maintain a fund composition matching a particular market index (basket of stocks or other instruments) rather than attempt to "out-guess" the market. </a:t>
            </a:r>
          </a:p>
          <a:p>
            <a:r>
              <a:rPr lang="en-US" dirty="0">
                <a:latin typeface="Times New Roman" pitchFamily="18" charset="0"/>
                <a:cs typeface="Times New Roman" pitchFamily="18" charset="0"/>
              </a:rPr>
              <a:t>The passive management technique may keep management expenses low because the index strategy does not require hiring securities analysts to pick stocks in an effort to out-perform the market. </a:t>
            </a:r>
          </a:p>
          <a:p>
            <a:r>
              <a:rPr lang="en-US" dirty="0">
                <a:latin typeface="Times New Roman" pitchFamily="18" charset="0"/>
                <a:cs typeface="Times New Roman" pitchFamily="18" charset="0"/>
              </a:rPr>
              <a:t>Index funds provide investors with opportunities to achieve broad diversification at a low cost. </a:t>
            </a:r>
          </a:p>
          <a:p>
            <a:r>
              <a:rPr lang="en-US" dirty="0">
                <a:latin typeface="Times New Roman" pitchFamily="18" charset="0"/>
                <a:cs typeface="Times New Roman" pitchFamily="18" charset="0"/>
              </a:rPr>
              <a:t>As of  2020, total market capitalization of index funds was approximately $4.807 trillion.</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err="1">
                <a:latin typeface="Times New Roman" pitchFamily="18" charset="0"/>
                <a:cs typeface="Times New Roman" pitchFamily="18" charset="0"/>
              </a:rPr>
              <a:t>MiFID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486400"/>
          </a:xfrm>
        </p:spPr>
        <p:txBody>
          <a:bodyPr>
            <a:normAutofit fontScale="62500" lnSpcReduction="20000"/>
          </a:bodyPr>
          <a:lstStyle/>
          <a:p>
            <a:r>
              <a:rPr lang="en-US" i="1" dirty="0">
                <a:latin typeface="Times New Roman" pitchFamily="18" charset="0"/>
                <a:cs typeface="Times New Roman" pitchFamily="18" charset="0"/>
              </a:rPr>
              <a:t>The Markets in Financial Instruments Directive </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MiFID</a:t>
            </a:r>
            <a:r>
              <a:rPr lang="en-US" dirty="0">
                <a:latin typeface="Times New Roman" pitchFamily="18" charset="0"/>
                <a:cs typeface="Times New Roman" pitchFamily="18" charset="0"/>
              </a:rPr>
              <a:t>) was approved in 2004 and took effect in 2007 as the cornerstone of the E.U.’s regulation of financial instruments and markets. </a:t>
            </a:r>
          </a:p>
          <a:p>
            <a:r>
              <a:rPr lang="en-US" dirty="0">
                <a:latin typeface="Times New Roman" pitchFamily="18" charset="0"/>
                <a:cs typeface="Times New Roman" pitchFamily="18" charset="0"/>
              </a:rPr>
              <a:t>Intended to create a single market based on competing trading venues. </a:t>
            </a:r>
          </a:p>
          <a:p>
            <a:r>
              <a:rPr lang="en-US" dirty="0">
                <a:latin typeface="Times New Roman" pitchFamily="18" charset="0"/>
                <a:cs typeface="Times New Roman" pitchFamily="18" charset="0"/>
              </a:rPr>
              <a:t>In some respects, </a:t>
            </a:r>
            <a:r>
              <a:rPr lang="en-US" dirty="0" err="1">
                <a:latin typeface="Times New Roman" pitchFamily="18" charset="0"/>
                <a:cs typeface="Times New Roman" pitchFamily="18" charset="0"/>
              </a:rPr>
              <a:t>MiFID</a:t>
            </a:r>
            <a:r>
              <a:rPr lang="en-US" dirty="0">
                <a:latin typeface="Times New Roman" pitchFamily="18" charset="0"/>
                <a:cs typeface="Times New Roman" pitchFamily="18" charset="0"/>
              </a:rPr>
              <a:t> is analogous to the National Market System in the U.S.</a:t>
            </a:r>
          </a:p>
          <a:p>
            <a:r>
              <a:rPr lang="en-US" dirty="0">
                <a:latin typeface="Times New Roman" pitchFamily="18" charset="0"/>
                <a:cs typeface="Times New Roman" pitchFamily="18" charset="0"/>
              </a:rPr>
              <a:t>Provides for standardized rules on the issue of securities, transparency and reporting requirements, prevention of market abuse, client order handling (including best execution), and conduct of securities firms. </a:t>
            </a:r>
          </a:p>
          <a:p>
            <a:r>
              <a:rPr lang="en-US" dirty="0">
                <a:latin typeface="Times New Roman" pitchFamily="18" charset="0"/>
                <a:cs typeface="Times New Roman" pitchFamily="18" charset="0"/>
              </a:rPr>
              <a:t>In order to provide for client protection rights, </a:t>
            </a:r>
            <a:r>
              <a:rPr lang="en-US" dirty="0" err="1">
                <a:latin typeface="Times New Roman" pitchFamily="18" charset="0"/>
                <a:cs typeface="Times New Roman" pitchFamily="18" charset="0"/>
              </a:rPr>
              <a:t>MiFID</a:t>
            </a:r>
            <a:r>
              <a:rPr lang="en-US" dirty="0">
                <a:latin typeface="Times New Roman" pitchFamily="18" charset="0"/>
                <a:cs typeface="Times New Roman" pitchFamily="18" charset="0"/>
              </a:rPr>
              <a:t> categorizes securities firms’ clients as follows:</a:t>
            </a:r>
          </a:p>
          <a:p>
            <a:pPr lvl="1"/>
            <a:r>
              <a:rPr lang="en-US" dirty="0">
                <a:latin typeface="Times New Roman" pitchFamily="18" charset="0"/>
                <a:cs typeface="Times New Roman" pitchFamily="18" charset="0"/>
              </a:rPr>
              <a:t>Retail Clients: Clients not categorized as Professional Clients or Eligible Counterparties</a:t>
            </a:r>
          </a:p>
          <a:p>
            <a:pPr lvl="1"/>
            <a:r>
              <a:rPr lang="en-US" dirty="0">
                <a:latin typeface="Times New Roman" pitchFamily="18" charset="0"/>
                <a:cs typeface="Times New Roman" pitchFamily="18" charset="0"/>
              </a:rPr>
              <a:t>Professional Clients: Other than Eligible Counterparties - “large undertakings” with 2 or 3 of the following: balance sheet totaling at least EUR 20 million, net turnover of at least EUR 40 million or capital of at least EUR 2 million; or has requested and been granted Professional Client status</a:t>
            </a:r>
          </a:p>
          <a:p>
            <a:pPr lvl="1"/>
            <a:r>
              <a:rPr lang="en-US" dirty="0">
                <a:latin typeface="Times New Roman" pitchFamily="18" charset="0"/>
                <a:cs typeface="Times New Roman" pitchFamily="18" charset="0"/>
              </a:rPr>
              <a:t>Eligible Counterparties (ECP): Investment firms, credit institutions, insurance companies, other financial institutions, central banks and national governments</a:t>
            </a:r>
          </a:p>
          <a:p>
            <a:r>
              <a:rPr lang="en-US" dirty="0">
                <a:latin typeface="Times New Roman" pitchFamily="18" charset="0"/>
                <a:cs typeface="Times New Roman" pitchFamily="18" charset="0"/>
              </a:rPr>
              <a:t>These client groups are granted, in descending order, levels of protection</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Times New Roman" pitchFamily="18" charset="0"/>
                <a:cs typeface="Times New Roman" pitchFamily="18" charset="0"/>
              </a:rPr>
              <a:t>MiFID</a:t>
            </a:r>
            <a:r>
              <a:rPr lang="en-US" b="1" dirty="0">
                <a:latin typeface="Times New Roman" pitchFamily="18" charset="0"/>
                <a:cs typeface="Times New Roman" pitchFamily="18" charset="0"/>
              </a:rPr>
              <a:t> II and </a:t>
            </a:r>
            <a:r>
              <a:rPr lang="en-US" b="1" dirty="0" err="1">
                <a:latin typeface="Times New Roman" pitchFamily="18" charset="0"/>
                <a:cs typeface="Times New Roman" pitchFamily="18" charset="0"/>
              </a:rPr>
              <a:t>MiFIR</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dirty="0" err="1">
                <a:latin typeface="Times New Roman" pitchFamily="18" charset="0"/>
                <a:cs typeface="Times New Roman" pitchFamily="18" charset="0"/>
              </a:rPr>
              <a:t>MiFID</a:t>
            </a:r>
            <a:r>
              <a:rPr lang="en-US" dirty="0">
                <a:latin typeface="Times New Roman" pitchFamily="18" charset="0"/>
                <a:cs typeface="Times New Roman" pitchFamily="18" charset="0"/>
              </a:rPr>
              <a:t> II and Markets in Financial Instruments Regulation (</a:t>
            </a:r>
            <a:r>
              <a:rPr lang="en-US" dirty="0" err="1">
                <a:latin typeface="Times New Roman" pitchFamily="18" charset="0"/>
                <a:cs typeface="Times New Roman" pitchFamily="18" charset="0"/>
              </a:rPr>
              <a:t>MiFIR</a:t>
            </a:r>
            <a:r>
              <a:rPr lang="en-US" dirty="0">
                <a:latin typeface="Times New Roman" pitchFamily="18" charset="0"/>
                <a:cs typeface="Times New Roman" pitchFamily="18" charset="0"/>
              </a:rPr>
              <a:t>) were adopted by the E.U. in 2014 to take effect in 2018. </a:t>
            </a:r>
          </a:p>
          <a:p>
            <a:r>
              <a:rPr lang="en-US" dirty="0" err="1">
                <a:latin typeface="Times New Roman" pitchFamily="18" charset="0"/>
                <a:cs typeface="Times New Roman" pitchFamily="18" charset="0"/>
              </a:rPr>
              <a:t>MiFID</a:t>
            </a:r>
            <a:r>
              <a:rPr lang="en-US" dirty="0">
                <a:latin typeface="Times New Roman" pitchFamily="18" charset="0"/>
                <a:cs typeface="Times New Roman" pitchFamily="18" charset="0"/>
              </a:rPr>
              <a:t> II seeks to force more trading into regulated trading venues.</a:t>
            </a:r>
          </a:p>
          <a:p>
            <a:pPr lvl="1"/>
            <a:r>
              <a:rPr lang="en-US" dirty="0">
                <a:latin typeface="Times New Roman" pitchFamily="18" charset="0"/>
                <a:cs typeface="Times New Roman" pitchFamily="18" charset="0"/>
              </a:rPr>
              <a:t>It enhances rules for algorithmic trading and HFT conduct (e.g., </a:t>
            </a:r>
            <a:r>
              <a:rPr lang="en-US" dirty="0" err="1">
                <a:latin typeface="Times New Roman" pitchFamily="18" charset="0"/>
                <a:cs typeface="Times New Roman" pitchFamily="18" charset="0"/>
              </a:rPr>
              <a:t>algo</a:t>
            </a:r>
            <a:r>
              <a:rPr lang="en-US" dirty="0">
                <a:latin typeface="Times New Roman" pitchFamily="18" charset="0"/>
                <a:cs typeface="Times New Roman" pitchFamily="18" charset="0"/>
              </a:rPr>
              <a:t> testing)</a:t>
            </a:r>
          </a:p>
          <a:p>
            <a:pPr lvl="1"/>
            <a:r>
              <a:rPr lang="en-US" dirty="0">
                <a:latin typeface="Times New Roman" pitchFamily="18" charset="0"/>
                <a:cs typeface="Times New Roman" pitchFamily="18" charset="0"/>
              </a:rPr>
              <a:t>Provides for non-E.U. firm access to E.U. markets</a:t>
            </a:r>
          </a:p>
          <a:p>
            <a:pPr lvl="1"/>
            <a:r>
              <a:rPr lang="en-US" dirty="0">
                <a:latin typeface="Times New Roman" pitchFamily="18" charset="0"/>
                <a:cs typeface="Times New Roman" pitchFamily="18" charset="0"/>
              </a:rPr>
              <a:t>Facilitates small- and medium-sized firms’ access to capital</a:t>
            </a:r>
          </a:p>
          <a:p>
            <a:pPr lvl="1"/>
            <a:r>
              <a:rPr lang="en-US" dirty="0">
                <a:latin typeface="Times New Roman" pitchFamily="18" charset="0"/>
                <a:cs typeface="Times New Roman" pitchFamily="18" charset="0"/>
              </a:rPr>
              <a:t>Increases supervisory powers for regulators. </a:t>
            </a:r>
          </a:p>
          <a:p>
            <a:r>
              <a:rPr lang="en-US" dirty="0" err="1">
                <a:latin typeface="Times New Roman" pitchFamily="18" charset="0"/>
                <a:cs typeface="Times New Roman" pitchFamily="18" charset="0"/>
              </a:rPr>
              <a:t>MiFIR</a:t>
            </a:r>
            <a:r>
              <a:rPr lang="en-US" dirty="0">
                <a:latin typeface="Times New Roman" pitchFamily="18" charset="0"/>
                <a:cs typeface="Times New Roman" pitchFamily="18" charset="0"/>
              </a:rPr>
              <a:t>, seeking to enhance transparency, sets forth improved reporting requirements for pre- and post-trade data to the general public.</a:t>
            </a:r>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Selected Country Regulatory Authorities</a:t>
            </a: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The U.K. maintains two primary financial regulators over financial service firms:</a:t>
            </a:r>
          </a:p>
          <a:p>
            <a:r>
              <a:rPr lang="en-US" dirty="0">
                <a:latin typeface="Times New Roman" pitchFamily="18" charset="0"/>
                <a:cs typeface="Times New Roman" pitchFamily="18" charset="0"/>
              </a:rPr>
              <a:t>The Financial Conduct Authority (FCA)</a:t>
            </a:r>
          </a:p>
          <a:p>
            <a:pPr lvl="1"/>
            <a:r>
              <a:rPr lang="en-US" dirty="0">
                <a:latin typeface="Times New Roman" pitchFamily="18" charset="0"/>
                <a:cs typeface="Times New Roman" pitchFamily="18" charset="0"/>
              </a:rPr>
              <a:t>The FCA seeks to proactively ensure that consumers are protected in the marketplace</a:t>
            </a:r>
          </a:p>
          <a:p>
            <a:pPr lvl="1"/>
            <a:r>
              <a:rPr lang="en-US" dirty="0">
                <a:latin typeface="Times New Roman" pitchFamily="18" charset="0"/>
                <a:cs typeface="Times New Roman" pitchFamily="18" charset="0"/>
              </a:rPr>
              <a:t>Seeks to ensure that markets maintain integrity and function well.</a:t>
            </a:r>
          </a:p>
          <a:p>
            <a:pPr lvl="1"/>
            <a:r>
              <a:rPr lang="en-US" dirty="0">
                <a:latin typeface="Times New Roman" pitchFamily="18" charset="0"/>
                <a:cs typeface="Times New Roman" pitchFamily="18" charset="0"/>
              </a:rPr>
              <a:t>Independent regulator, supervised by the Treasury, which oversees the U.K. financial system.</a:t>
            </a:r>
          </a:p>
          <a:p>
            <a:r>
              <a:rPr lang="en-US" dirty="0">
                <a:latin typeface="Times New Roman" pitchFamily="18" charset="0"/>
                <a:cs typeface="Times New Roman" pitchFamily="18" charset="0"/>
              </a:rPr>
              <a:t>The Prudential Regulation Authority (PRA). </a:t>
            </a:r>
          </a:p>
          <a:p>
            <a:r>
              <a:rPr lang="en-US" dirty="0">
                <a:latin typeface="Times New Roman" pitchFamily="18" charset="0"/>
                <a:cs typeface="Times New Roman" pitchFamily="18" charset="0"/>
              </a:rPr>
              <a:t>Both are funded by the institutions that it regulates</a:t>
            </a:r>
          </a:p>
          <a:p>
            <a:r>
              <a:rPr lang="en-US" dirty="0">
                <a:latin typeface="Times New Roman" pitchFamily="18" charset="0"/>
                <a:cs typeface="Times New Roman" pitchFamily="18" charset="0"/>
              </a:rPr>
              <a:t>Both regulators regulate and supervise commercial banks, securities firms and insurance companies</a:t>
            </a:r>
          </a:p>
          <a:p>
            <a:r>
              <a:rPr lang="en-US" dirty="0">
                <a:latin typeface="Times New Roman" pitchFamily="18" charset="0"/>
                <a:cs typeface="Times New Roman" pitchFamily="18" charset="0"/>
              </a:rPr>
              <a:t>Since 2012, both have served to replace the failed Financial Services Authority (FSA).</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Germany</a:t>
            </a:r>
          </a:p>
        </p:txBody>
      </p:sp>
      <p:sp>
        <p:nvSpPr>
          <p:cNvPr id="3" name="Content Placeholder 2"/>
          <p:cNvSpPr>
            <a:spLocks noGrp="1"/>
          </p:cNvSpPr>
          <p:nvPr>
            <p:ph idx="1"/>
          </p:nvPr>
        </p:nvSpPr>
        <p:spPr/>
        <p:txBody>
          <a:bodyPr>
            <a:normAutofit lnSpcReduction="10000"/>
          </a:bodyPr>
          <a:lstStyle/>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Federal Financial Supervisory Authority </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BaFin</a:t>
            </a:r>
            <a:r>
              <a:rPr lang="en-US" dirty="0">
                <a:latin typeface="Times New Roman" pitchFamily="18" charset="0"/>
                <a:cs typeface="Times New Roman" pitchFamily="18" charset="0"/>
              </a:rPr>
              <a:t>) functions under the supervision of the Federal Ministry of Finance.</a:t>
            </a:r>
          </a:p>
          <a:p>
            <a:r>
              <a:rPr lang="en-US" dirty="0" err="1">
                <a:latin typeface="Times New Roman" pitchFamily="18" charset="0"/>
                <a:cs typeface="Times New Roman" pitchFamily="18" charset="0"/>
              </a:rPr>
              <a:t>BaFin</a:t>
            </a:r>
            <a:r>
              <a:rPr lang="en-US" dirty="0">
                <a:latin typeface="Times New Roman" pitchFamily="18" charset="0"/>
                <a:cs typeface="Times New Roman" pitchFamily="18" charset="0"/>
              </a:rPr>
              <a:t> supervises banks, banks, financial services institutions, securities exchanges, insurance firms, pension funds, investment funds and asset management companies. </a:t>
            </a:r>
          </a:p>
          <a:p>
            <a:r>
              <a:rPr lang="en-US" dirty="0">
                <a:latin typeface="Times New Roman" pitchFamily="18" charset="0"/>
                <a:cs typeface="Times New Roman" pitchFamily="18" charset="0"/>
              </a:rPr>
              <a:t>It also enforces standards of professional conduct in financial institutions.</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Japan</a:t>
            </a:r>
          </a:p>
        </p:txBody>
      </p:sp>
      <p:sp>
        <p:nvSpPr>
          <p:cNvPr id="3" name="Content Placeholder 2"/>
          <p:cNvSpPr>
            <a:spLocks noGrp="1"/>
          </p:cNvSpPr>
          <p:nvPr>
            <p:ph idx="1"/>
          </p:nvPr>
        </p:nvSpPr>
        <p:spPr/>
        <p:txBody>
          <a:bodyPr>
            <a:normAutofit fontScale="77500" lnSpcReduction="20000"/>
          </a:bodyPr>
          <a:lstStyle/>
          <a:p>
            <a:r>
              <a:rPr lang="en-US" dirty="0">
                <a:latin typeface="Times New Roman" pitchFamily="18" charset="0"/>
                <a:cs typeface="Times New Roman" pitchFamily="18" charset="0"/>
              </a:rPr>
              <a:t>Securities markets are regulated in Japan by its Securities and Exchange Surveillance Commission (SESC), operating under the authority of the Japanese Financial Services Agency. </a:t>
            </a:r>
          </a:p>
          <a:p>
            <a:r>
              <a:rPr lang="en-US" dirty="0">
                <a:latin typeface="Times New Roman" pitchFamily="18" charset="0"/>
                <a:cs typeface="Times New Roman" pitchFamily="18" charset="0"/>
              </a:rPr>
              <a:t>The SESC attempts to ensure that investors receive full disclosure with respect to security issues. </a:t>
            </a:r>
          </a:p>
          <a:p>
            <a:r>
              <a:rPr lang="en-US" dirty="0">
                <a:latin typeface="Times New Roman" pitchFamily="18" charset="0"/>
                <a:cs typeface="Times New Roman" pitchFamily="18" charset="0"/>
              </a:rPr>
              <a:t>Unlike in the United States, the SESC imposes eligibility standards on Japanese firms wishing to make public bond issues. </a:t>
            </a:r>
          </a:p>
          <a:p>
            <a:r>
              <a:rPr lang="en-US" dirty="0">
                <a:latin typeface="Times New Roman" pitchFamily="18" charset="0"/>
                <a:cs typeface="Times New Roman" pitchFamily="18" charset="0"/>
              </a:rPr>
              <a:t>The SESC does not have the authority to prosecute violations. </a:t>
            </a:r>
          </a:p>
          <a:p>
            <a:r>
              <a:rPr lang="en-US" dirty="0">
                <a:latin typeface="Times New Roman" pitchFamily="18" charset="0"/>
                <a:cs typeface="Times New Roman" pitchFamily="18" charset="0"/>
              </a:rPr>
              <a:t>The Commission files its findings and recommendations with prosecutors and the Financial Services Agency.</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dirty="0">
                <a:latin typeface="Times New Roman" pitchFamily="18" charset="0"/>
                <a:cs typeface="Times New Roman" pitchFamily="18" charset="0"/>
              </a:rPr>
              <a:t>Canada</a:t>
            </a:r>
          </a:p>
        </p:txBody>
      </p:sp>
      <p:sp>
        <p:nvSpPr>
          <p:cNvPr id="3" name="Content Placeholder 2"/>
          <p:cNvSpPr>
            <a:spLocks noGrp="1"/>
          </p:cNvSpPr>
          <p:nvPr>
            <p:ph idx="1"/>
          </p:nvPr>
        </p:nvSpPr>
        <p:spPr>
          <a:xfrm>
            <a:off x="457200" y="685800"/>
            <a:ext cx="8686800" cy="5791200"/>
          </a:xfrm>
        </p:spPr>
        <p:txBody>
          <a:bodyPr>
            <a:noAutofit/>
          </a:bodyPr>
          <a:lstStyle/>
          <a:p>
            <a:r>
              <a:rPr lang="en-US" sz="1800" dirty="0">
                <a:latin typeface="Times New Roman" pitchFamily="18" charset="0"/>
                <a:cs typeface="Times New Roman" pitchFamily="18" charset="0"/>
              </a:rPr>
              <a:t>Unlike the U.S., Canada relies on provincial securities regulations. </a:t>
            </a:r>
          </a:p>
          <a:p>
            <a:r>
              <a:rPr lang="en-US" sz="1800" dirty="0">
                <a:latin typeface="Times New Roman" pitchFamily="18" charset="0"/>
                <a:cs typeface="Times New Roman" pitchFamily="18" charset="0"/>
              </a:rPr>
              <a:t>As of July 2017, Canada currently lacked a primary national governmental regulator.</a:t>
            </a:r>
          </a:p>
          <a:p>
            <a:r>
              <a:rPr lang="en-US" sz="1800" dirty="0">
                <a:latin typeface="Times New Roman" pitchFamily="18" charset="0"/>
                <a:cs typeface="Times New Roman" pitchFamily="18" charset="0"/>
              </a:rPr>
              <a:t>Each Canadian province and territory has its own securities legislation and securities commission. </a:t>
            </a:r>
          </a:p>
          <a:p>
            <a:r>
              <a:rPr lang="en-US" sz="1800" dirty="0">
                <a:latin typeface="Times New Roman" pitchFamily="18" charset="0"/>
                <a:cs typeface="Times New Roman" pitchFamily="18" charset="0"/>
              </a:rPr>
              <a:t>Excepting  Ontario, provinces recognize securities professionals' registration status under any of the other provincial authorities. This mutual recognition is known as the "passport system." </a:t>
            </a:r>
          </a:p>
          <a:p>
            <a:r>
              <a:rPr lang="en-US" sz="1800" dirty="0">
                <a:latin typeface="Times New Roman" pitchFamily="18" charset="0"/>
                <a:cs typeface="Times New Roman" pitchFamily="18" charset="0"/>
              </a:rPr>
              <a:t>These provincial commissions appoint representatives that comprise the </a:t>
            </a:r>
            <a:r>
              <a:rPr lang="en-US" sz="1800" i="1" dirty="0">
                <a:latin typeface="Times New Roman" pitchFamily="18" charset="0"/>
                <a:cs typeface="Times New Roman" pitchFamily="18" charset="0"/>
              </a:rPr>
              <a:t>Canadian Securities Administrators </a:t>
            </a:r>
            <a:r>
              <a:rPr lang="en-US" sz="1800" dirty="0">
                <a:latin typeface="Times New Roman" pitchFamily="18" charset="0"/>
                <a:cs typeface="Times New Roman" pitchFamily="18" charset="0"/>
              </a:rPr>
              <a:t>(CSA), a national organization that supports and monitors the brokerage industry.</a:t>
            </a:r>
          </a:p>
          <a:p>
            <a:r>
              <a:rPr lang="en-US" sz="1800" dirty="0">
                <a:latin typeface="Times New Roman" pitchFamily="18" charset="0"/>
                <a:cs typeface="Times New Roman" pitchFamily="18" charset="0"/>
              </a:rPr>
              <a:t>The CSA and provincial authorities have conferred self-regulatory organization (SRO) status on:</a:t>
            </a:r>
          </a:p>
          <a:p>
            <a:pPr lvl="1"/>
            <a:r>
              <a:rPr lang="en-US" sz="1600" dirty="0">
                <a:latin typeface="Times New Roman" pitchFamily="18" charset="0"/>
                <a:cs typeface="Times New Roman" pitchFamily="18" charset="0"/>
              </a:rPr>
              <a:t>The Investment Industry Regulatory Organization of Canada (IIROC)</a:t>
            </a:r>
          </a:p>
          <a:p>
            <a:pPr lvl="1"/>
            <a:r>
              <a:rPr lang="en-US" sz="1600" dirty="0">
                <a:latin typeface="Times New Roman" pitchFamily="18" charset="0"/>
                <a:cs typeface="Times New Roman" pitchFamily="18" charset="0"/>
              </a:rPr>
              <a:t>The </a:t>
            </a:r>
            <a:r>
              <a:rPr lang="en-US" sz="1600" dirty="0" err="1">
                <a:latin typeface="Times New Roman" pitchFamily="18" charset="0"/>
                <a:cs typeface="Times New Roman" pitchFamily="18" charset="0"/>
              </a:rPr>
              <a:t>Chambre</a:t>
            </a:r>
            <a:r>
              <a:rPr lang="en-US" sz="1600" dirty="0">
                <a:latin typeface="Times New Roman" pitchFamily="18" charset="0"/>
                <a:cs typeface="Times New Roman" pitchFamily="18" charset="0"/>
              </a:rPr>
              <a:t> de la </a:t>
            </a:r>
            <a:r>
              <a:rPr lang="en-US" sz="1600" dirty="0" err="1">
                <a:latin typeface="Times New Roman" pitchFamily="18" charset="0"/>
                <a:cs typeface="Times New Roman" pitchFamily="18" charset="0"/>
              </a:rPr>
              <a:t>Sécurité</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Financière</a:t>
            </a:r>
            <a:r>
              <a:rPr lang="en-US" sz="1600" dirty="0">
                <a:latin typeface="Times New Roman" pitchFamily="18" charset="0"/>
                <a:cs typeface="Times New Roman" pitchFamily="18" charset="0"/>
              </a:rPr>
              <a:t> (CSF - Quebec only) and </a:t>
            </a:r>
          </a:p>
          <a:p>
            <a:pPr lvl="1"/>
            <a:r>
              <a:rPr lang="en-US" sz="1600" dirty="0">
                <a:latin typeface="Times New Roman" pitchFamily="18" charset="0"/>
                <a:cs typeface="Times New Roman" pitchFamily="18" charset="0"/>
              </a:rPr>
              <a:t>The Mutual Funds Dealer Association (MFDA). </a:t>
            </a:r>
          </a:p>
          <a:p>
            <a:r>
              <a:rPr lang="en-US" sz="1800" dirty="0">
                <a:latin typeface="Times New Roman" pitchFamily="18" charset="0"/>
                <a:cs typeface="Times New Roman" pitchFamily="18" charset="0"/>
              </a:rPr>
              <a:t>These SROs have the power to regulate the conduct of securities dealers, including mutual fund dealers, all under the ultimate supervision of the CSA. </a:t>
            </a:r>
          </a:p>
          <a:p>
            <a:r>
              <a:rPr lang="en-US" sz="1800" dirty="0">
                <a:latin typeface="Times New Roman" pitchFamily="18" charset="0"/>
                <a:cs typeface="Times New Roman" pitchFamily="18" charset="0"/>
              </a:rPr>
              <a:t>There has been pressure to create national securities legislation and governmental regulatory bodies, but these efforts are still underway.</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4.10. Privatization of Regulation and Exchange Rules</a:t>
            </a:r>
          </a:p>
        </p:txBody>
      </p:sp>
      <p:sp>
        <p:nvSpPr>
          <p:cNvPr id="3" name="Content Placeholder 2"/>
          <p:cNvSpPr>
            <a:spLocks noGrp="1"/>
          </p:cNvSpPr>
          <p:nvPr>
            <p:ph idx="1"/>
          </p:nvPr>
        </p:nvSpPr>
        <p:spPr/>
        <p:txBody>
          <a:bodyPr>
            <a:normAutofit fontScale="85000" lnSpcReduction="20000"/>
          </a:bodyPr>
          <a:lstStyle/>
          <a:p>
            <a:r>
              <a:rPr lang="en-US" dirty="0">
                <a:latin typeface="Times New Roman" pitchFamily="18" charset="0"/>
                <a:cs typeface="Times New Roman" pitchFamily="18" charset="0"/>
              </a:rPr>
              <a:t>The Maloney Act of 1938 and formation of NASD led towards some degree of privatization of regulation of securities markets.</a:t>
            </a:r>
          </a:p>
          <a:p>
            <a:r>
              <a:rPr lang="en-US" dirty="0">
                <a:latin typeface="Times New Roman" pitchFamily="18" charset="0"/>
                <a:cs typeface="Times New Roman" pitchFamily="18" charset="0"/>
              </a:rPr>
              <a:t>The CFA Institute (2007) stated that “the overarching purpose of any self-regulatory group is to keep industry interests aligned with the public interest so as to avoid government intervention and the possibility of more-restrictive regulation.”</a:t>
            </a:r>
          </a:p>
          <a:p>
            <a:r>
              <a:rPr lang="en-US" dirty="0">
                <a:latin typeface="Times New Roman" pitchFamily="18" charset="0"/>
                <a:cs typeface="Times New Roman" pitchFamily="18" charset="0"/>
              </a:rPr>
              <a:t>In 1987 the International Swaps and Derivatives Association (ISDA), which sets standards for derivative contracts, prepared the then 14-page ISDA Master Agreement that has regulated the huge swaps markets.</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600" b="1" dirty="0">
                <a:latin typeface="Times New Roman" pitchFamily="18" charset="0"/>
                <a:cs typeface="Times New Roman" pitchFamily="18" charset="0"/>
              </a:rPr>
              <a:t>5.1. Market Microstructure, Liquidity and Spreads</a:t>
            </a:r>
          </a:p>
        </p:txBody>
      </p:sp>
      <p:sp>
        <p:nvSpPr>
          <p:cNvPr id="3" name="Content Placeholder 2"/>
          <p:cNvSpPr>
            <a:spLocks noGrp="1"/>
          </p:cNvSpPr>
          <p:nvPr>
            <p:ph idx="1"/>
          </p:nvPr>
        </p:nvSpPr>
        <p:spPr>
          <a:xfrm>
            <a:off x="457200" y="1600200"/>
            <a:ext cx="8229600" cy="4525963"/>
          </a:xfrm>
        </p:spPr>
        <p:txBody>
          <a:bodyPr>
            <a:normAutofit/>
          </a:bodyPr>
          <a:lstStyle/>
          <a:p>
            <a:r>
              <a:rPr lang="en-US" dirty="0">
                <a:latin typeface="Times New Roman" pitchFamily="18" charset="0"/>
                <a:cs typeface="Times New Roman" pitchFamily="18" charset="0"/>
              </a:rPr>
              <a:t>Market microstructure is concerned with the markets for transaction services.</a:t>
            </a:r>
          </a:p>
          <a:p>
            <a:r>
              <a:rPr lang="en-US" dirty="0">
                <a:latin typeface="Times New Roman" pitchFamily="18" charset="0"/>
                <a:cs typeface="Times New Roman" pitchFamily="18" charset="0"/>
              </a:rPr>
              <a:t>Liquidity refers to the ability to easily transact without causing significant price changes.</a:t>
            </a:r>
          </a:p>
          <a:p>
            <a:r>
              <a:rPr lang="en-US" dirty="0">
                <a:latin typeface="Times New Roman" pitchFamily="18" charset="0"/>
                <a:cs typeface="Times New Roman" pitchFamily="18" charset="0"/>
              </a:rPr>
              <a:t>Adverse selection occurs when a party to a contract uses her superior information to the disadvantage of her counterparty.</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a:latin typeface="Times New Roman" pitchFamily="18" charset="0"/>
                <a:cs typeface="Times New Roman" pitchFamily="18" charset="0"/>
              </a:rPr>
              <a:t>Asset Pricing and the Bid-Ask Spread</a:t>
            </a:r>
          </a:p>
        </p:txBody>
      </p:sp>
      <p:sp>
        <p:nvSpPr>
          <p:cNvPr id="3" name="Content Placeholder 2"/>
          <p:cNvSpPr>
            <a:spLocks noGrp="1"/>
          </p:cNvSpPr>
          <p:nvPr>
            <p:ph idx="1"/>
          </p:nvPr>
        </p:nvSpPr>
        <p:spPr>
          <a:xfrm>
            <a:off x="457200" y="1295400"/>
            <a:ext cx="8229600" cy="4830763"/>
          </a:xfrm>
        </p:spPr>
        <p:txBody>
          <a:bodyPr>
            <a:normAutofit/>
          </a:bodyPr>
          <a:lstStyle/>
          <a:p>
            <a:r>
              <a:rPr lang="en-US" dirty="0">
                <a:latin typeface="Times New Roman" pitchFamily="18" charset="0"/>
                <a:cs typeface="Times New Roman" pitchFamily="18" charset="0"/>
              </a:rPr>
              <a:t>The familiar Gordon stock pricing model:</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Consider a market with transactions costs as a constant relative spread </a:t>
            </a:r>
            <a:r>
              <a:rPr lang="en-US" i="1" dirty="0">
                <a:latin typeface="Times New Roman" pitchFamily="18" charset="0"/>
                <a:cs typeface="Times New Roman" pitchFamily="18" charset="0"/>
              </a:rPr>
              <a:t>s</a:t>
            </a:r>
            <a:r>
              <a:rPr lang="en-US" dirty="0">
                <a:latin typeface="Times New Roman" pitchFamily="18" charset="0"/>
                <a:cs typeface="Times New Roman" pitchFamily="18" charset="0"/>
              </a:rPr>
              <a:t> = (</a:t>
            </a:r>
            <a:r>
              <a:rPr lang="en-US" i="1" dirty="0">
                <a:latin typeface="Times New Roman" pitchFamily="18" charset="0"/>
                <a:cs typeface="Times New Roman" pitchFamily="18" charset="0"/>
              </a:rPr>
              <a:t>P</a:t>
            </a:r>
            <a:r>
              <a:rPr lang="en-US" baseline="-25000" dirty="0">
                <a:latin typeface="Times New Roman" pitchFamily="18" charset="0"/>
                <a:cs typeface="Times New Roman" pitchFamily="18" charset="0"/>
              </a:rPr>
              <a:t>a</a:t>
            </a:r>
            <a:r>
              <a:rPr lang="en-US" dirty="0">
                <a:latin typeface="Times New Roman" pitchFamily="18" charset="0"/>
                <a:cs typeface="Times New Roman" pitchFamily="18" charset="0"/>
              </a:rPr>
              <a:t> - </a:t>
            </a:r>
            <a:r>
              <a:rPr lang="en-US" i="1" dirty="0" err="1">
                <a:latin typeface="Times New Roman" pitchFamily="18" charset="0"/>
                <a:cs typeface="Times New Roman" pitchFamily="18" charset="0"/>
              </a:rPr>
              <a:t>P</a:t>
            </a:r>
            <a:r>
              <a:rPr lang="en-US" baseline="-25000" dirty="0" err="1">
                <a:latin typeface="Times New Roman" pitchFamily="18" charset="0"/>
                <a:cs typeface="Times New Roman" pitchFamily="18" charset="0"/>
              </a:rPr>
              <a:t>b</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P</a:t>
            </a:r>
          </a:p>
          <a:p>
            <a:r>
              <a:rPr lang="en-US" dirty="0">
                <a:latin typeface="Times New Roman" pitchFamily="18" charset="0"/>
                <a:cs typeface="Times New Roman" pitchFamily="18" charset="0"/>
              </a:rPr>
              <a:t>The stock is traded </a:t>
            </a:r>
            <a:r>
              <a:rPr lang="en-US" i="1"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 times per year</a:t>
            </a:r>
          </a:p>
          <a:p>
            <a:r>
              <a:rPr lang="en-US" dirty="0">
                <a:latin typeface="Times New Roman" pitchFamily="18" charset="0"/>
                <a:cs typeface="Times New Roman" pitchFamily="18" charset="0"/>
              </a:rPr>
              <a:t>Revised Gordon model (</a:t>
            </a:r>
            <a:r>
              <a:rPr lang="en-US" dirty="0" err="1">
                <a:latin typeface="Times New Roman" pitchFamily="18" charset="0"/>
                <a:cs typeface="Times New Roman" pitchFamily="18" charset="0"/>
              </a:rPr>
              <a:t>Amihud</a:t>
            </a:r>
            <a:r>
              <a:rPr lang="en-US" dirty="0">
                <a:latin typeface="Times New Roman" pitchFamily="18" charset="0"/>
                <a:cs typeface="Times New Roman" pitchFamily="18" charset="0"/>
              </a:rPr>
              <a:t> &amp; </a:t>
            </a:r>
            <a:r>
              <a:rPr lang="en-US" dirty="0" err="1">
                <a:latin typeface="Times New Roman" pitchFamily="18" charset="0"/>
                <a:cs typeface="Times New Roman" pitchFamily="18" charset="0"/>
              </a:rPr>
              <a:t>Mendelson</a:t>
            </a:r>
            <a:r>
              <a:rPr lang="en-US" dirty="0">
                <a:latin typeface="Times New Roman" pitchFamily="18" charset="0"/>
                <a:cs typeface="Times New Roman" pitchFamily="18" charset="0"/>
              </a:rPr>
              <a:t>, 1986):</a:t>
            </a:r>
          </a:p>
        </p:txBody>
      </p:sp>
      <p:graphicFrame>
        <p:nvGraphicFramePr>
          <p:cNvPr id="100354" name="Object 2"/>
          <p:cNvGraphicFramePr>
            <a:graphicFrameLocks noChangeAspect="1"/>
          </p:cNvGraphicFramePr>
          <p:nvPr/>
        </p:nvGraphicFramePr>
        <p:xfrm>
          <a:off x="457200" y="1905000"/>
          <a:ext cx="7696200" cy="609600"/>
        </p:xfrm>
        <a:graphic>
          <a:graphicData uri="http://schemas.openxmlformats.org/presentationml/2006/ole">
            <mc:AlternateContent xmlns:mc="http://schemas.openxmlformats.org/markup-compatibility/2006">
              <mc:Choice xmlns:v="urn:schemas-microsoft-com:vml" Requires="v">
                <p:oleObj spid="_x0000_s56330" name="Document" r:id="rId3" imgW="5949456" imgH="346469" progId="Word.Document.12">
                  <p:embed/>
                </p:oleObj>
              </mc:Choice>
              <mc:Fallback>
                <p:oleObj name="Document" r:id="rId3" imgW="5949456" imgH="346469" progId="Word.Document.12">
                  <p:embed/>
                  <p:pic>
                    <p:nvPicPr>
                      <p:cNvPr id="100354"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905000"/>
                        <a:ext cx="7696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0355" name="Object 3"/>
          <p:cNvGraphicFramePr>
            <a:graphicFrameLocks noChangeAspect="1"/>
          </p:cNvGraphicFramePr>
          <p:nvPr/>
        </p:nvGraphicFramePr>
        <p:xfrm>
          <a:off x="228600" y="5181600"/>
          <a:ext cx="8382000" cy="762000"/>
        </p:xfrm>
        <a:graphic>
          <a:graphicData uri="http://schemas.openxmlformats.org/presentationml/2006/ole">
            <mc:AlternateContent xmlns:mc="http://schemas.openxmlformats.org/markup-compatibility/2006">
              <mc:Choice xmlns:v="urn:schemas-microsoft-com:vml" Requires="v">
                <p:oleObj spid="_x0000_s56331" name="Document" r:id="rId5" imgW="5949456" imgH="378557" progId="Word.Document.12">
                  <p:embed/>
                </p:oleObj>
              </mc:Choice>
              <mc:Fallback>
                <p:oleObj name="Document" r:id="rId5" imgW="5949456" imgH="378557" progId="Word.Document.12">
                  <p:embed/>
                  <p:pic>
                    <p:nvPicPr>
                      <p:cNvPr id="100355"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5181600"/>
                        <a:ext cx="8382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err="1">
                <a:latin typeface="Times New Roman" pitchFamily="18" charset="0"/>
                <a:cs typeface="Times New Roman" pitchFamily="18" charset="0"/>
              </a:rPr>
              <a:t>Amihud</a:t>
            </a:r>
            <a:r>
              <a:rPr lang="en-US" sz="3600" b="1" dirty="0">
                <a:latin typeface="Times New Roman" pitchFamily="18" charset="0"/>
                <a:cs typeface="Times New Roman" pitchFamily="18" charset="0"/>
              </a:rPr>
              <a:t> &amp; </a:t>
            </a:r>
            <a:r>
              <a:rPr lang="en-US" sz="3600" b="1" dirty="0" err="1">
                <a:latin typeface="Times New Roman" pitchFamily="18" charset="0"/>
                <a:cs typeface="Times New Roman" pitchFamily="18" charset="0"/>
              </a:rPr>
              <a:t>Mendelson</a:t>
            </a:r>
            <a:r>
              <a:rPr lang="en-US" sz="3600" b="1" dirty="0">
                <a:latin typeface="Times New Roman" pitchFamily="18" charset="0"/>
                <a:cs typeface="Times New Roman" pitchFamily="18" charset="0"/>
              </a:rPr>
              <a:t>, 1986: Illustration</a:t>
            </a:r>
          </a:p>
        </p:txBody>
      </p:sp>
      <p:sp>
        <p:nvSpPr>
          <p:cNvPr id="3" name="Content Placeholder 2"/>
          <p:cNvSpPr>
            <a:spLocks noGrp="1"/>
          </p:cNvSpPr>
          <p:nvPr>
            <p:ph idx="1"/>
          </p:nvPr>
        </p:nvSpPr>
        <p:spPr>
          <a:xfrm>
            <a:off x="457200" y="1295400"/>
            <a:ext cx="8229600" cy="4830763"/>
          </a:xfrm>
        </p:spPr>
        <p:txBody>
          <a:bodyPr>
            <a:normAutofit/>
          </a:bodyPr>
          <a:lstStyle/>
          <a:p>
            <a:r>
              <a:rPr lang="en-US" sz="2400" dirty="0">
                <a:latin typeface="Times New Roman" pitchFamily="18" charset="0"/>
                <a:cs typeface="Times New Roman" pitchFamily="18" charset="0"/>
              </a:rPr>
              <a:t>A stock traded twice per year with an average spread of 3% paying annual dividends equal to $1 discounted at 5% is valued under each of our two frameworks as:</a:t>
            </a:r>
          </a:p>
          <a:p>
            <a:endParaRPr lang="en-US"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A reduction in the spread from 3% to 1% would significantly increase the stock price:</a:t>
            </a:r>
          </a:p>
          <a:p>
            <a:endParaRPr lang="en-US" sz="2400" dirty="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graphicFrame>
        <p:nvGraphicFramePr>
          <p:cNvPr id="101380" name="Object 4"/>
          <p:cNvGraphicFramePr>
            <a:graphicFrameLocks noChangeAspect="1"/>
          </p:cNvGraphicFramePr>
          <p:nvPr/>
        </p:nvGraphicFramePr>
        <p:xfrm>
          <a:off x="0" y="2667000"/>
          <a:ext cx="8763000" cy="668338"/>
        </p:xfrm>
        <a:graphic>
          <a:graphicData uri="http://schemas.openxmlformats.org/presentationml/2006/ole">
            <mc:AlternateContent xmlns:mc="http://schemas.openxmlformats.org/markup-compatibility/2006">
              <mc:Choice xmlns:v="urn:schemas-microsoft-com:vml" Requires="v">
                <p:oleObj spid="_x0000_s57354" name="Document" r:id="rId3" imgW="5949456" imgH="270398" progId="Word.Document.12">
                  <p:embed/>
                </p:oleObj>
              </mc:Choice>
              <mc:Fallback>
                <p:oleObj name="Document" r:id="rId3" imgW="5949456" imgH="270398" progId="Word.Document.12">
                  <p:embed/>
                  <p:pic>
                    <p:nvPicPr>
                      <p:cNvPr id="10138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667000"/>
                        <a:ext cx="8763000" cy="66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1381" name="Object 5"/>
          <p:cNvGraphicFramePr>
            <a:graphicFrameLocks noChangeAspect="1"/>
          </p:cNvGraphicFramePr>
          <p:nvPr/>
        </p:nvGraphicFramePr>
        <p:xfrm>
          <a:off x="0" y="4419600"/>
          <a:ext cx="8991600" cy="762000"/>
        </p:xfrm>
        <a:graphic>
          <a:graphicData uri="http://schemas.openxmlformats.org/presentationml/2006/ole">
            <mc:AlternateContent xmlns:mc="http://schemas.openxmlformats.org/markup-compatibility/2006">
              <mc:Choice xmlns:v="urn:schemas-microsoft-com:vml" Requires="v">
                <p:oleObj spid="_x0000_s57355" name="Document" r:id="rId5" imgW="5949456" imgH="358006" progId="Word.Document.12">
                  <p:embed/>
                </p:oleObj>
              </mc:Choice>
              <mc:Fallback>
                <p:oleObj name="Document" r:id="rId5" imgW="5949456" imgH="358006" progId="Word.Document.12">
                  <p:embed/>
                  <p:pic>
                    <p:nvPicPr>
                      <p:cNvPr id="101381"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4419600"/>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5725</TotalTime>
  <Words>12221</Words>
  <Application>Microsoft Office PowerPoint</Application>
  <PresentationFormat>On-screen Show (4:3)</PresentationFormat>
  <Paragraphs>655</Paragraphs>
  <Slides>101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101</vt:i4>
      </vt:variant>
    </vt:vector>
  </HeadingPairs>
  <TitlesOfParts>
    <vt:vector size="106" baseType="lpstr">
      <vt:lpstr>Arial</vt:lpstr>
      <vt:lpstr>Calibri</vt:lpstr>
      <vt:lpstr>Times New Roman</vt:lpstr>
      <vt:lpstr>Office Theme</vt:lpstr>
      <vt:lpstr>Document</vt:lpstr>
      <vt:lpstr>III.  FINANCIAL INSTITUTIONS, REGULATION OF SECURITIES MARKETS AND ADVERSE SELECTION</vt:lpstr>
      <vt:lpstr>3.1. Institutions and Market Impact</vt:lpstr>
      <vt:lpstr>Institutional Trading Impact on Prices</vt:lpstr>
      <vt:lpstr>Institutional Trading Impact on Prices , continued</vt:lpstr>
      <vt:lpstr>3.2. Registered Investment Companies</vt:lpstr>
      <vt:lpstr>Managed Investment Company Types</vt:lpstr>
      <vt:lpstr>Mutual Funds</vt:lpstr>
      <vt:lpstr>Fund Families, Commodity Funds and Foreign Exchange Funds</vt:lpstr>
      <vt:lpstr>Index Funds</vt:lpstr>
      <vt:lpstr>Managed Investment Company Fees</vt:lpstr>
      <vt:lpstr>12b-1 and Management Fees</vt:lpstr>
      <vt:lpstr>NAV</vt:lpstr>
      <vt:lpstr>Managed Investment Company Structures</vt:lpstr>
      <vt:lpstr>ETFs</vt:lpstr>
      <vt:lpstr>Creating an ETF</vt:lpstr>
      <vt:lpstr>During the Life of the ETF</vt:lpstr>
      <vt:lpstr>ETF Types</vt:lpstr>
      <vt:lpstr>Well-Known ETFs</vt:lpstr>
      <vt:lpstr>Index Contracts and UITs</vt:lpstr>
      <vt:lpstr>3.3. Unregistered Investment Companies</vt:lpstr>
      <vt:lpstr>Banks as Investors</vt:lpstr>
      <vt:lpstr>Hedge Funds</vt:lpstr>
      <vt:lpstr>Hedge Fund Strategies</vt:lpstr>
      <vt:lpstr>Hedge Fund Fees and Performance</vt:lpstr>
      <vt:lpstr>Rule 144A Markets</vt:lpstr>
      <vt:lpstr>3.8. High Frequency Trading</vt:lpstr>
      <vt:lpstr>Latency and High Frequency Trading</vt:lpstr>
      <vt:lpstr>HFT and Sniffing Algorithms</vt:lpstr>
      <vt:lpstr>Liquidity Rebate Traders</vt:lpstr>
      <vt:lpstr>Co-Location</vt:lpstr>
      <vt:lpstr>Speed Limits</vt:lpstr>
      <vt:lpstr>Latency Arbitrage</vt:lpstr>
      <vt:lpstr>Latency Arbitrage Illustration</vt:lpstr>
      <vt:lpstr>Latency Arbitrage and Broadcom</vt:lpstr>
      <vt:lpstr>HFT Strategies</vt:lpstr>
      <vt:lpstr>HFT Technologies</vt:lpstr>
      <vt:lpstr>HFT Impact on Market Quality</vt:lpstr>
      <vt:lpstr>HFT Impact During the Flash</vt:lpstr>
      <vt:lpstr>HFT Impact on Market Quality, Continued</vt:lpstr>
      <vt:lpstr>HFT: Improving Price Discovery or Parasitic?</vt:lpstr>
      <vt:lpstr>The Social Cost of HFT</vt:lpstr>
      <vt:lpstr>4.1. Regulatory Approaches and the Regulatory Balance</vt:lpstr>
      <vt:lpstr>Muskie’s View on Financial Regulation</vt:lpstr>
      <vt:lpstr>Regulatory Approaches </vt:lpstr>
      <vt:lpstr>The Regulatory Balance</vt:lpstr>
      <vt:lpstr>Market-Based and Government Regulation</vt:lpstr>
      <vt:lpstr>Truthful and Fraudulent Disclosure</vt:lpstr>
      <vt:lpstr>4.2. Pre-1930s Securities Regulation: The Background</vt:lpstr>
      <vt:lpstr>Early U.S Securities Legislation</vt:lpstr>
      <vt:lpstr>Blue Sky Laws</vt:lpstr>
      <vt:lpstr>The Martin Act</vt:lpstr>
      <vt:lpstr>The Martin Act Investigatory Powers</vt:lpstr>
      <vt:lpstr>1920’s Market Abuses</vt:lpstr>
      <vt:lpstr>4.3. U.S. Securities Market Legislation: The Foundation</vt:lpstr>
      <vt:lpstr>The Securities Act of 1933</vt:lpstr>
      <vt:lpstr>The Securities Exchange Act of 1934</vt:lpstr>
      <vt:lpstr>Additional Major Depression-Era Legislation: Banking</vt:lpstr>
      <vt:lpstr>Additional Major Depression-Era Legislation: Securities, Commodities and Futures Markets</vt:lpstr>
      <vt:lpstr>Pre WWII-Era Legislation</vt:lpstr>
      <vt:lpstr>4.4. Crises and Updating the Regulatory System</vt:lpstr>
      <vt:lpstr>SIPC</vt:lpstr>
      <vt:lpstr>ERISA</vt:lpstr>
      <vt:lpstr>The Commodity Futures Trading Commission Act of 1974</vt:lpstr>
      <vt:lpstr>The National Market System</vt:lpstr>
      <vt:lpstr>Insider Trading Legislation</vt:lpstr>
      <vt:lpstr>Insider Trading and Supreme Court Interpretations</vt:lpstr>
      <vt:lpstr>The Supreme Court: What is an Insider?</vt:lpstr>
      <vt:lpstr>Fairness Approach versus Property Rights Approach</vt:lpstr>
      <vt:lpstr>4.5. Deregulation, Corporate Scandals and the Financial Crisis of 2008</vt:lpstr>
      <vt:lpstr>Gramm-Leach-Bliley</vt:lpstr>
      <vt:lpstr>The Commodity Futures Modernization Act of 2000 </vt:lpstr>
      <vt:lpstr>Sarbanes-Oxley </vt:lpstr>
      <vt:lpstr>Sarbanes-Oxley Provisions</vt:lpstr>
      <vt:lpstr>Relaxing the Net Capital Rule</vt:lpstr>
      <vt:lpstr>Post-SOX Legislation</vt:lpstr>
      <vt:lpstr>The 2008 Financial Crisis</vt:lpstr>
      <vt:lpstr>4.6. Dodd-Frank</vt:lpstr>
      <vt:lpstr>Dodd-Frank Provisions for Traders</vt:lpstr>
      <vt:lpstr>The Volcker Rule</vt:lpstr>
      <vt:lpstr>Post Dodd-Frank: The JOBS Act</vt:lpstr>
      <vt:lpstr>4.7. Government Oversight of Self-Regulation: The S.E.C. and C.F.T.C.</vt:lpstr>
      <vt:lpstr>4.7. The S.E.C., C.F.T.C. and State Regulatory Bodies</vt:lpstr>
      <vt:lpstr>The Creation of the SEC</vt:lpstr>
      <vt:lpstr>The SEC Missions and Structure</vt:lpstr>
      <vt:lpstr>The CFTC</vt:lpstr>
      <vt:lpstr>The CFTC’s Offices and Divisions</vt:lpstr>
      <vt:lpstr>SRO’s</vt:lpstr>
      <vt:lpstr>4.7. Impact of Regulatory Activity</vt:lpstr>
      <vt:lpstr>4.8. Regulation: The International Arena</vt:lpstr>
      <vt:lpstr>MiFID</vt:lpstr>
      <vt:lpstr>MiFID II and MiFIR</vt:lpstr>
      <vt:lpstr>Selected Country Regulatory Authorities</vt:lpstr>
      <vt:lpstr>Germany</vt:lpstr>
      <vt:lpstr>Japan</vt:lpstr>
      <vt:lpstr>Canada</vt:lpstr>
      <vt:lpstr>4.10. Privatization of Regulation and Exchange Rules</vt:lpstr>
      <vt:lpstr>5.1. Market Microstructure, Liquidity and Spreads</vt:lpstr>
      <vt:lpstr>Asset Pricing and the Bid-Ask Spread</vt:lpstr>
      <vt:lpstr>Amihud &amp; Mendelson, 1986: Illustration</vt:lpstr>
      <vt:lpstr>5.2. Information and Trading</vt:lpstr>
      <vt:lpstr>Adverse Selection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 L Teall</cp:lastModifiedBy>
  <cp:revision>195</cp:revision>
  <cp:lastPrinted>2012-09-24T14:07:10Z</cp:lastPrinted>
  <dcterms:created xsi:type="dcterms:W3CDTF">2012-07-28T11:40:52Z</dcterms:created>
  <dcterms:modified xsi:type="dcterms:W3CDTF">2022-05-14T15:06:42Z</dcterms:modified>
</cp:coreProperties>
</file>