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0" r:id="rId3"/>
    <p:sldId id="301" r:id="rId4"/>
    <p:sldId id="302" r:id="rId5"/>
    <p:sldId id="303" r:id="rId6"/>
    <p:sldId id="318" r:id="rId7"/>
    <p:sldId id="304" r:id="rId8"/>
    <p:sldId id="314" r:id="rId9"/>
    <p:sldId id="305" r:id="rId10"/>
    <p:sldId id="315" r:id="rId11"/>
    <p:sldId id="306" r:id="rId12"/>
    <p:sldId id="312" r:id="rId13"/>
    <p:sldId id="319" r:id="rId14"/>
    <p:sldId id="320" r:id="rId15"/>
    <p:sldId id="31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WP51\ANABOOK\graph3c.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716585113672993E-2"/>
          <c:y val="1.7445776532914682E-3"/>
          <c:w val="0.92750113220354369"/>
          <c:h val="0.87966983205930027"/>
        </c:manualLayout>
      </c:layout>
      <c:lineChart>
        <c:grouping val="standard"/>
        <c:varyColors val="0"/>
        <c:ser>
          <c:idx val="0"/>
          <c:order val="0"/>
          <c:spPr>
            <a:ln w="12700">
              <a:solidFill>
                <a:srgbClr val="000080"/>
              </a:solidFill>
              <a:prstDash val="solid"/>
            </a:ln>
          </c:spPr>
          <c:marker>
            <c:symbol val="none"/>
          </c:marker>
          <c:val>
            <c:numRef>
              <c:f>Sheet2!$B$1:$B$61</c:f>
              <c:numCache>
                <c:formatCode>General</c:formatCode>
                <c:ptCount val="61"/>
                <c:pt idx="0">
                  <c:v>6.0000000000001144E-4</c:v>
                </c:pt>
                <c:pt idx="1">
                  <c:v>6.0000000000001166E-4</c:v>
                </c:pt>
                <c:pt idx="2">
                  <c:v>7.0000000000001387E-4</c:v>
                </c:pt>
                <c:pt idx="3">
                  <c:v>9.0000000000000789E-4</c:v>
                </c:pt>
                <c:pt idx="4">
                  <c:v>1.2000000000000023E-3</c:v>
                </c:pt>
                <c:pt idx="5">
                  <c:v>1.4999999999999996E-3</c:v>
                </c:pt>
                <c:pt idx="6">
                  <c:v>2.0000000000000052E-3</c:v>
                </c:pt>
                <c:pt idx="7">
                  <c:v>2.4999999999999992E-3</c:v>
                </c:pt>
                <c:pt idx="8">
                  <c:v>3.2000000000000656E-3</c:v>
                </c:pt>
                <c:pt idx="9">
                  <c:v>4.0000000000000114E-3</c:v>
                </c:pt>
                <c:pt idx="10">
                  <c:v>4.9000000000001031E-3</c:v>
                </c:pt>
                <c:pt idx="11">
                  <c:v>5.9000000000001083E-3</c:v>
                </c:pt>
                <c:pt idx="12">
                  <c:v>7.2000000000001143E-3</c:v>
                </c:pt>
                <c:pt idx="13">
                  <c:v>8.7000000000000046E-3</c:v>
                </c:pt>
                <c:pt idx="14">
                  <c:v>1.0200000000000028E-2</c:v>
                </c:pt>
                <c:pt idx="15">
                  <c:v>1.1999999999999997E-2</c:v>
                </c:pt>
                <c:pt idx="16">
                  <c:v>1.4000000000000005E-2</c:v>
                </c:pt>
                <c:pt idx="17">
                  <c:v>1.600000000000007E-2</c:v>
                </c:pt>
                <c:pt idx="18">
                  <c:v>1.8299999999999997E-2</c:v>
                </c:pt>
                <c:pt idx="19">
                  <c:v>2.0600000000000038E-2</c:v>
                </c:pt>
                <c:pt idx="20">
                  <c:v>2.3000000000000041E-2</c:v>
                </c:pt>
                <c:pt idx="21">
                  <c:v>2.5400000000000082E-2</c:v>
                </c:pt>
                <c:pt idx="22">
                  <c:v>2.7800000000000498E-2</c:v>
                </c:pt>
                <c:pt idx="23">
                  <c:v>3.0100000000000012E-2</c:v>
                </c:pt>
                <c:pt idx="24">
                  <c:v>3.2300000000000016E-2</c:v>
                </c:pt>
                <c:pt idx="25">
                  <c:v>3.4200000000000064E-2</c:v>
                </c:pt>
                <c:pt idx="26">
                  <c:v>3.6100000000000056E-2</c:v>
                </c:pt>
                <c:pt idx="27">
                  <c:v>3.7500000000000033E-2</c:v>
                </c:pt>
                <c:pt idx="28">
                  <c:v>3.8600000000000086E-2</c:v>
                </c:pt>
                <c:pt idx="29">
                  <c:v>3.9500000000000035E-2</c:v>
                </c:pt>
                <c:pt idx="30">
                  <c:v>3.9800000000000099E-2</c:v>
                </c:pt>
                <c:pt idx="31">
                  <c:v>3.9800000000000002E-2</c:v>
                </c:pt>
                <c:pt idx="32">
                  <c:v>3.9500000000000091E-2</c:v>
                </c:pt>
                <c:pt idx="33">
                  <c:v>3.8599999999999982E-2</c:v>
                </c:pt>
                <c:pt idx="34">
                  <c:v>3.7500000000000033E-2</c:v>
                </c:pt>
                <c:pt idx="35">
                  <c:v>3.6100000000000056E-2</c:v>
                </c:pt>
                <c:pt idx="36">
                  <c:v>3.4200000000000064E-2</c:v>
                </c:pt>
                <c:pt idx="37">
                  <c:v>3.2300000000000016E-2</c:v>
                </c:pt>
                <c:pt idx="38">
                  <c:v>3.0100000000000016E-2</c:v>
                </c:pt>
                <c:pt idx="39">
                  <c:v>2.7800000000000408E-2</c:v>
                </c:pt>
                <c:pt idx="40">
                  <c:v>2.5400000000000242E-2</c:v>
                </c:pt>
                <c:pt idx="41">
                  <c:v>2.2999999999999993E-2</c:v>
                </c:pt>
                <c:pt idx="42">
                  <c:v>2.0600000000000212E-2</c:v>
                </c:pt>
                <c:pt idx="43">
                  <c:v>1.8299999999999979E-2</c:v>
                </c:pt>
                <c:pt idx="44">
                  <c:v>1.6000000000000129E-2</c:v>
                </c:pt>
                <c:pt idx="45">
                  <c:v>1.4000000000000021E-2</c:v>
                </c:pt>
                <c:pt idx="46">
                  <c:v>1.2000000000000021E-2</c:v>
                </c:pt>
                <c:pt idx="47">
                  <c:v>1.0199999999999878E-2</c:v>
                </c:pt>
                <c:pt idx="48">
                  <c:v>8.7000000000000046E-3</c:v>
                </c:pt>
                <c:pt idx="49">
                  <c:v>7.2000000000002323E-3</c:v>
                </c:pt>
                <c:pt idx="50">
                  <c:v>5.8999999999999157E-3</c:v>
                </c:pt>
                <c:pt idx="51">
                  <c:v>4.9000000000001152E-3</c:v>
                </c:pt>
                <c:pt idx="52">
                  <c:v>4.0000000000000114E-3</c:v>
                </c:pt>
                <c:pt idx="53">
                  <c:v>3.1999999999999832E-3</c:v>
                </c:pt>
                <c:pt idx="54">
                  <c:v>2.5000000000000655E-3</c:v>
                </c:pt>
                <c:pt idx="55">
                  <c:v>2.0000000000000052E-3</c:v>
                </c:pt>
                <c:pt idx="56">
                  <c:v>1.499999999999946E-3</c:v>
                </c:pt>
                <c:pt idx="57">
                  <c:v>1.2000000000000901E-3</c:v>
                </c:pt>
                <c:pt idx="58">
                  <c:v>8.9999999999993167E-4</c:v>
                </c:pt>
                <c:pt idx="59">
                  <c:v>7.0000000000004531E-4</c:v>
                </c:pt>
                <c:pt idx="60">
                  <c:v>6.0000000000004971E-4</c:v>
                </c:pt>
              </c:numCache>
            </c:numRef>
          </c:val>
          <c:smooth val="0"/>
          <c:extLst>
            <c:ext xmlns:c16="http://schemas.microsoft.com/office/drawing/2014/chart" uri="{C3380CC4-5D6E-409C-BE32-E72D297353CC}">
              <c16:uniqueId val="{00000000-DF79-4B7F-A934-326524427B3A}"/>
            </c:ext>
          </c:extLst>
        </c:ser>
        <c:dLbls>
          <c:showLegendKey val="0"/>
          <c:showVal val="0"/>
          <c:showCatName val="0"/>
          <c:showSerName val="0"/>
          <c:showPercent val="0"/>
          <c:showBubbleSize val="0"/>
        </c:dLbls>
        <c:smooth val="0"/>
        <c:axId val="120339456"/>
        <c:axId val="120484608"/>
      </c:lineChart>
      <c:catAx>
        <c:axId val="120339456"/>
        <c:scaling>
          <c:orientation val="minMax"/>
        </c:scaling>
        <c:delete val="0"/>
        <c:axPos val="b"/>
        <c:majorTickMark val="none"/>
        <c:minorTickMark val="none"/>
        <c:tickLblPos val="none"/>
        <c:spPr>
          <a:ln w="3175">
            <a:solidFill>
              <a:srgbClr val="000000"/>
            </a:solidFill>
            <a:prstDash val="solid"/>
          </a:ln>
        </c:spPr>
        <c:crossAx val="120484608"/>
        <c:crosses val="autoZero"/>
        <c:auto val="1"/>
        <c:lblAlgn val="ctr"/>
        <c:lblOffset val="100"/>
        <c:tickMarkSkip val="1"/>
        <c:noMultiLvlLbl val="0"/>
      </c:catAx>
      <c:valAx>
        <c:axId val="120484608"/>
        <c:scaling>
          <c:orientation val="minMax"/>
        </c:scaling>
        <c:delete val="0"/>
        <c:axPos val="l"/>
        <c:numFmt formatCode="General" sourceLinked="1"/>
        <c:majorTickMark val="none"/>
        <c:minorTickMark val="none"/>
        <c:tickLblPos val="none"/>
        <c:spPr>
          <a:ln w="9525">
            <a:noFill/>
          </a:ln>
        </c:spPr>
        <c:crossAx val="120339456"/>
        <c:crosses val="autoZero"/>
        <c:crossBetween val="between"/>
      </c:valAx>
      <c:spPr>
        <a:noFill/>
        <a:ln w="25400">
          <a:noFill/>
        </a:ln>
      </c:spPr>
    </c:plotArea>
    <c:plotVisOnly val="1"/>
    <c:dispBlanksAs val="gap"/>
    <c:showDLblsOverMax val="0"/>
  </c:chart>
  <c:spPr>
    <a:solidFill>
      <a:srgbClr val="FFFFFF"/>
    </a:solidFill>
    <a:ln w="9525">
      <a:noFill/>
    </a:ln>
  </c:spPr>
  <c:txPr>
    <a:bodyPr/>
    <a:lstStyle/>
    <a:p>
      <a:pPr>
        <a:defRPr sz="12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emf"/></Relationships>
</file>

<file path=ppt/drawings/drawing1.xml><?xml version="1.0" encoding="utf-8"?>
<c:userShapes xmlns:c="http://schemas.openxmlformats.org/drawingml/2006/chart">
  <cdr:relSizeAnchor xmlns:cdr="http://schemas.openxmlformats.org/drawingml/2006/chartDrawing">
    <cdr:from>
      <cdr:x>0.14932</cdr:x>
      <cdr:y>0.8408</cdr:y>
    </cdr:from>
    <cdr:to>
      <cdr:x>0.15071</cdr:x>
      <cdr:y>0.87903</cdr:y>
    </cdr:to>
    <cdr:sp macro="" textlink="">
      <cdr:nvSpPr>
        <cdr:cNvPr id="4097" name="Line 1"/>
        <cdr:cNvSpPr>
          <a:spLocks xmlns:a="http://schemas.openxmlformats.org/drawingml/2006/main" noChangeShapeType="1"/>
        </cdr:cNvSpPr>
      </cdr:nvSpPr>
      <cdr:spPr bwMode="auto">
        <a:xfrm xmlns:a="http://schemas.openxmlformats.org/drawingml/2006/main" flipH="1">
          <a:off x="632473" y="1457863"/>
          <a:ext cx="5881" cy="66295"/>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sp>
  </cdr:relSizeAnchor>
  <cdr:relSizeAnchor xmlns:cdr="http://schemas.openxmlformats.org/drawingml/2006/chartDrawing">
    <cdr:from>
      <cdr:x>0.1446</cdr:x>
      <cdr:y>0.8408</cdr:y>
    </cdr:from>
    <cdr:to>
      <cdr:x>0.14664</cdr:x>
      <cdr:y>0.87562</cdr:y>
    </cdr:to>
    <cdr:sp macro="" textlink="">
      <cdr:nvSpPr>
        <cdr:cNvPr id="3" name="Line 1"/>
        <cdr:cNvSpPr>
          <a:spLocks xmlns:a="http://schemas.openxmlformats.org/drawingml/2006/main" noChangeShapeType="1"/>
        </cdr:cNvSpPr>
      </cdr:nvSpPr>
      <cdr:spPr bwMode="auto">
        <a:xfrm xmlns:a="http://schemas.openxmlformats.org/drawingml/2006/main" flipH="1" flipV="1">
          <a:off x="612475" y="1457863"/>
          <a:ext cx="8627" cy="60385"/>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sp>
  </cdr:relSizeAnchor>
  <cdr:relSizeAnchor xmlns:cdr="http://schemas.openxmlformats.org/drawingml/2006/chartDrawing">
    <cdr:from>
      <cdr:x>0.06919</cdr:x>
      <cdr:y>0.86567</cdr:y>
    </cdr:from>
    <cdr:to>
      <cdr:x>0.14868</cdr:x>
      <cdr:y>0.86793</cdr:y>
    </cdr:to>
    <cdr:sp macro="" textlink="">
      <cdr:nvSpPr>
        <cdr:cNvPr id="6" name="Straight Connector 5"/>
        <cdr:cNvSpPr/>
      </cdr:nvSpPr>
      <cdr:spPr>
        <a:xfrm xmlns:a="http://schemas.openxmlformats.org/drawingml/2006/main" flipV="1">
          <a:off x="293065" y="1500995"/>
          <a:ext cx="336662" cy="3926"/>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0.09211</cdr:x>
      <cdr:y>0.87007</cdr:y>
    </cdr:from>
    <cdr:to>
      <cdr:x>0.14257</cdr:x>
      <cdr:y>0.87562</cdr:y>
    </cdr:to>
    <cdr:sp macro="" textlink="">
      <cdr:nvSpPr>
        <cdr:cNvPr id="7" name="Straight Connector 6"/>
        <cdr:cNvSpPr/>
      </cdr:nvSpPr>
      <cdr:spPr>
        <a:xfrm xmlns:a="http://schemas.openxmlformats.org/drawingml/2006/main">
          <a:off x="390118" y="1508630"/>
          <a:ext cx="213732" cy="9619"/>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0.07293</cdr:x>
      <cdr:y>0.87065</cdr:y>
    </cdr:from>
    <cdr:to>
      <cdr:x>0.13849</cdr:x>
      <cdr:y>0.87346</cdr:y>
    </cdr:to>
    <cdr:sp macro="" textlink="">
      <cdr:nvSpPr>
        <cdr:cNvPr id="8" name="Straight Connector 7"/>
        <cdr:cNvSpPr/>
      </cdr:nvSpPr>
      <cdr:spPr>
        <a:xfrm xmlns:a="http://schemas.openxmlformats.org/drawingml/2006/main" flipV="1">
          <a:off x="308906" y="1509622"/>
          <a:ext cx="277691" cy="4873"/>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0.08147</cdr:x>
      <cdr:y>0.87064</cdr:y>
    </cdr:from>
    <cdr:to>
      <cdr:x>0.14053</cdr:x>
      <cdr:y>0.87065</cdr:y>
    </cdr:to>
    <cdr:sp macro="" textlink="">
      <cdr:nvSpPr>
        <cdr:cNvPr id="9" name="Straight Connector 8"/>
        <cdr:cNvSpPr/>
      </cdr:nvSpPr>
      <cdr:spPr>
        <a:xfrm xmlns:a="http://schemas.openxmlformats.org/drawingml/2006/main" flipV="1">
          <a:off x="345057" y="1509620"/>
          <a:ext cx="250166" cy="1"/>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0.12862</cdr:x>
      <cdr:y>0.8607</cdr:y>
    </cdr:from>
    <cdr:to>
      <cdr:x>0.15071</cdr:x>
      <cdr:y>0.87502</cdr:y>
    </cdr:to>
    <cdr:sp macro="" textlink="">
      <cdr:nvSpPr>
        <cdr:cNvPr id="10" name="Straight Connector 9"/>
        <cdr:cNvSpPr/>
      </cdr:nvSpPr>
      <cdr:spPr>
        <a:xfrm xmlns:a="http://schemas.openxmlformats.org/drawingml/2006/main" flipV="1">
          <a:off x="544800" y="1492370"/>
          <a:ext cx="93555" cy="24843"/>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0.1263</cdr:x>
      <cdr:y>0.84788</cdr:y>
    </cdr:from>
    <cdr:to>
      <cdr:x>0.14839</cdr:x>
      <cdr:y>0.8622</cdr:y>
    </cdr:to>
    <cdr:sp macro="" textlink="">
      <cdr:nvSpPr>
        <cdr:cNvPr id="11" name="Straight Connector 10"/>
        <cdr:cNvSpPr/>
      </cdr:nvSpPr>
      <cdr:spPr>
        <a:xfrm xmlns:a="http://schemas.openxmlformats.org/drawingml/2006/main" flipV="1">
          <a:off x="625392" y="1331171"/>
          <a:ext cx="109370" cy="22495"/>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0.13153</cdr:x>
      <cdr:y>0.85886</cdr:y>
    </cdr:from>
    <cdr:to>
      <cdr:x>0.15362</cdr:x>
      <cdr:y>0.87319</cdr:y>
    </cdr:to>
    <cdr:sp macro="" textlink="">
      <cdr:nvSpPr>
        <cdr:cNvPr id="12" name="Straight Connector 11"/>
        <cdr:cNvSpPr/>
      </cdr:nvSpPr>
      <cdr:spPr>
        <a:xfrm xmlns:a="http://schemas.openxmlformats.org/drawingml/2006/main" flipV="1">
          <a:off x="651272" y="1348424"/>
          <a:ext cx="109370" cy="22495"/>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0.05867</cdr:x>
      <cdr:y>0.86538</cdr:y>
    </cdr:from>
    <cdr:to>
      <cdr:x>0.13642</cdr:x>
      <cdr:y>0.87088</cdr:y>
    </cdr:to>
    <cdr:sp macro="" textlink="">
      <cdr:nvSpPr>
        <cdr:cNvPr id="13" name="Straight Connector 12"/>
        <cdr:cNvSpPr/>
      </cdr:nvSpPr>
      <cdr:spPr>
        <a:xfrm xmlns:a="http://schemas.openxmlformats.org/drawingml/2006/main" flipV="1">
          <a:off x="382133" y="2717321"/>
          <a:ext cx="506387" cy="17252"/>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0.11656</cdr:x>
      <cdr:y>0.8624</cdr:y>
    </cdr:from>
    <cdr:to>
      <cdr:x>0.14715</cdr:x>
      <cdr:y>0.86538</cdr:y>
    </cdr:to>
    <cdr:sp macro="" textlink="">
      <cdr:nvSpPr>
        <cdr:cNvPr id="14" name="Straight Connector 13"/>
        <cdr:cNvSpPr/>
      </cdr:nvSpPr>
      <cdr:spPr>
        <a:xfrm xmlns:a="http://schemas.openxmlformats.org/drawingml/2006/main" flipV="1">
          <a:off x="759125" y="2707957"/>
          <a:ext cx="199268" cy="9363"/>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0.11126</cdr:x>
      <cdr:y>0.85989</cdr:y>
    </cdr:from>
    <cdr:to>
      <cdr:x>0.14702</cdr:x>
      <cdr:y>0.87363</cdr:y>
    </cdr:to>
    <cdr:sp macro="" textlink="">
      <cdr:nvSpPr>
        <cdr:cNvPr id="15" name="Straight Connector 14"/>
        <cdr:cNvSpPr/>
      </cdr:nvSpPr>
      <cdr:spPr>
        <a:xfrm xmlns:a="http://schemas.openxmlformats.org/drawingml/2006/main" flipV="1">
          <a:off x="724621" y="2700066"/>
          <a:ext cx="232912" cy="43131"/>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0.10728</cdr:x>
      <cdr:y>0.85714</cdr:y>
    </cdr:from>
    <cdr:to>
      <cdr:x>0.1404</cdr:x>
      <cdr:y>0.87363</cdr:y>
    </cdr:to>
    <cdr:sp macro="" textlink="">
      <cdr:nvSpPr>
        <cdr:cNvPr id="16" name="Straight Connector 15"/>
        <cdr:cNvSpPr/>
      </cdr:nvSpPr>
      <cdr:spPr>
        <a:xfrm xmlns:a="http://schemas.openxmlformats.org/drawingml/2006/main" flipV="1">
          <a:off x="698740" y="2691440"/>
          <a:ext cx="215659" cy="51757"/>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0.11523</cdr:x>
      <cdr:y>0.86515</cdr:y>
    </cdr:from>
    <cdr:to>
      <cdr:x>0.14583</cdr:x>
      <cdr:y>0.86813</cdr:y>
    </cdr:to>
    <cdr:sp macro="" textlink="">
      <cdr:nvSpPr>
        <cdr:cNvPr id="17" name="Straight Connector 16"/>
        <cdr:cNvSpPr/>
      </cdr:nvSpPr>
      <cdr:spPr>
        <a:xfrm xmlns:a="http://schemas.openxmlformats.org/drawingml/2006/main" flipV="1">
          <a:off x="750499" y="2716582"/>
          <a:ext cx="199268" cy="9363"/>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0.10993</cdr:x>
      <cdr:y>0.85165</cdr:y>
    </cdr:from>
    <cdr:to>
      <cdr:x>0.13775</cdr:x>
      <cdr:y>0.87088</cdr:y>
    </cdr:to>
    <cdr:sp macro="" textlink="">
      <cdr:nvSpPr>
        <cdr:cNvPr id="18" name="Straight Connector 17"/>
        <cdr:cNvSpPr/>
      </cdr:nvSpPr>
      <cdr:spPr>
        <a:xfrm xmlns:a="http://schemas.openxmlformats.org/drawingml/2006/main" flipV="1">
          <a:off x="715994" y="2674188"/>
          <a:ext cx="181153" cy="60384"/>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0.12715</cdr:x>
      <cdr:y>0.8489</cdr:y>
    </cdr:from>
    <cdr:to>
      <cdr:x>0.14305</cdr:x>
      <cdr:y>0.87912</cdr:y>
    </cdr:to>
    <cdr:sp macro="" textlink="">
      <cdr:nvSpPr>
        <cdr:cNvPr id="19" name="Straight Connector 18"/>
        <cdr:cNvSpPr/>
      </cdr:nvSpPr>
      <cdr:spPr>
        <a:xfrm xmlns:a="http://schemas.openxmlformats.org/drawingml/2006/main" flipV="1">
          <a:off x="828137" y="2665562"/>
          <a:ext cx="103516" cy="94889"/>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0.11258</cdr:x>
      <cdr:y>0.85714</cdr:y>
    </cdr:from>
    <cdr:to>
      <cdr:x>0.14305</cdr:x>
      <cdr:y>0.87363</cdr:y>
    </cdr:to>
    <cdr:sp macro="" textlink="">
      <cdr:nvSpPr>
        <cdr:cNvPr id="20" name="Straight Connector 19"/>
        <cdr:cNvSpPr/>
      </cdr:nvSpPr>
      <cdr:spPr>
        <a:xfrm xmlns:a="http://schemas.openxmlformats.org/drawingml/2006/main" flipV="1">
          <a:off x="733245" y="2691441"/>
          <a:ext cx="198407" cy="51758"/>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0.12185</cdr:x>
      <cdr:y>0.85714</cdr:y>
    </cdr:from>
    <cdr:to>
      <cdr:x>0.13907</cdr:x>
      <cdr:y>0.87637</cdr:y>
    </cdr:to>
    <cdr:sp macro="" textlink="">
      <cdr:nvSpPr>
        <cdr:cNvPr id="21" name="Straight Connector 20"/>
        <cdr:cNvSpPr/>
      </cdr:nvSpPr>
      <cdr:spPr>
        <a:xfrm xmlns:a="http://schemas.openxmlformats.org/drawingml/2006/main" flipV="1">
          <a:off x="793631" y="2691442"/>
          <a:ext cx="112143" cy="60384"/>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0.06225</cdr:x>
      <cdr:y>0.87637</cdr:y>
    </cdr:from>
    <cdr:to>
      <cdr:x>0.11921</cdr:x>
      <cdr:y>0.87637</cdr:y>
    </cdr:to>
    <cdr:sp macro="" textlink="">
      <cdr:nvSpPr>
        <cdr:cNvPr id="22" name="Straight Connector 21"/>
        <cdr:cNvSpPr/>
      </cdr:nvSpPr>
      <cdr:spPr>
        <a:xfrm xmlns:a="http://schemas.openxmlformats.org/drawingml/2006/main">
          <a:off x="405443" y="2751825"/>
          <a:ext cx="370936" cy="1"/>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0.07815</cdr:x>
      <cdr:y>0.86264</cdr:y>
    </cdr:from>
    <cdr:to>
      <cdr:x>0.13245</cdr:x>
      <cdr:y>0.86813</cdr:y>
    </cdr:to>
    <cdr:sp macro="" textlink="">
      <cdr:nvSpPr>
        <cdr:cNvPr id="23" name="Straight Connector 22"/>
        <cdr:cNvSpPr/>
      </cdr:nvSpPr>
      <cdr:spPr>
        <a:xfrm xmlns:a="http://schemas.openxmlformats.org/drawingml/2006/main" flipV="1">
          <a:off x="508958" y="2708694"/>
          <a:ext cx="353683" cy="17251"/>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0.52532</cdr:x>
      <cdr:y>0.17647</cdr:y>
    </cdr:from>
    <cdr:to>
      <cdr:x>0.52954</cdr:x>
      <cdr:y>0.89305</cdr:y>
    </cdr:to>
    <cdr:sp macro="" textlink="">
      <cdr:nvSpPr>
        <cdr:cNvPr id="30" name="Straight Connector 29"/>
        <cdr:cNvSpPr/>
      </cdr:nvSpPr>
      <cdr:spPr>
        <a:xfrm xmlns:a="http://schemas.openxmlformats.org/drawingml/2006/main" flipH="1">
          <a:off x="2147977" y="284671"/>
          <a:ext cx="17251" cy="1155939"/>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21BFFC-B872-49CA-A934-D8114660CD82}" type="datetimeFigureOut">
              <a:rPr lang="en-US" smtClean="0"/>
              <a:pPr/>
              <a:t>5/28/2022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5/28/2022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5/28/2022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5/28/2022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5/28/2022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21BFFC-B872-49CA-A934-D8114660CD82}" type="datetimeFigureOut">
              <a:rPr lang="en-US" smtClean="0"/>
              <a:pPr/>
              <a:t>5/28/2022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21BFFC-B872-49CA-A934-D8114660CD82}" type="datetimeFigureOut">
              <a:rPr lang="en-US" smtClean="0"/>
              <a:pPr/>
              <a:t>5/28/2022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21BFFC-B872-49CA-A934-D8114660CD82}" type="datetimeFigureOut">
              <a:rPr lang="en-US" smtClean="0"/>
              <a:pPr/>
              <a:t>5/28/2022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5/28/2022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5/28/2022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5/28/2022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5/28/2022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0.docx"/><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emf"/><Relationship Id="rId5" Type="http://schemas.openxmlformats.org/officeDocument/2006/relationships/package" Target="../embeddings/Microsoft_Word_Document11.docx"/><Relationship Id="rId4" Type="http://schemas.openxmlformats.org/officeDocument/2006/relationships/image" Target="../media/image11.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12.docx"/><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13.docx"/><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package" Target="../embeddings/Microsoft_Word_Document.docx"/><Relationship Id="rId7"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Word_Document3.docx"/><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package" Target="../embeddings/Microsoft_Word_Document5.docx"/><Relationship Id="rId7" Type="http://schemas.openxmlformats.org/officeDocument/2006/relationships/package" Target="../embeddings/Microsoft_Word_Document7.docx"/><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package" Target="../embeddings/Microsoft_Word_Document6.docx"/><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8.docx"/><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9.emf"/><Relationship Id="rId5" Type="http://schemas.openxmlformats.org/officeDocument/2006/relationships/package" Target="../embeddings/Microsoft_Word_Document9.docx"/><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a:latin typeface="Times New Roman" pitchFamily="18" charset="0"/>
                <a:cs typeface="Times New Roman" pitchFamily="18" charset="0"/>
              </a:rPr>
              <a:t>V. PORTFOLIO PERFORMANCE EVALUATION</a:t>
            </a: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a:latin typeface="Times New Roman" pitchFamily="18" charset="0"/>
                <a:cs typeface="Times New Roman" pitchFamily="18" charset="0"/>
              </a:rPr>
              <a:t>The Quadratic Variable Approach</a:t>
            </a:r>
          </a:p>
        </p:txBody>
      </p:sp>
      <p:sp>
        <p:nvSpPr>
          <p:cNvPr id="3" name="Content Placeholder 2"/>
          <p:cNvSpPr>
            <a:spLocks noGrp="1"/>
          </p:cNvSpPr>
          <p:nvPr>
            <p:ph idx="1"/>
          </p:nvPr>
        </p:nvSpPr>
        <p:spPr>
          <a:xfrm>
            <a:off x="457200" y="1219200"/>
            <a:ext cx="8229600" cy="4906963"/>
          </a:xfrm>
        </p:spPr>
        <p:txBody>
          <a:bodyPr/>
          <a:lstStyle/>
          <a:p>
            <a:pPr marL="0" indent="0">
              <a:buNone/>
            </a:pPr>
            <a:r>
              <a:rPr lang="en-US" dirty="0"/>
              <a:t> </a:t>
            </a:r>
          </a:p>
        </p:txBody>
      </p:sp>
      <p:graphicFrame>
        <p:nvGraphicFramePr>
          <p:cNvPr id="143362" name="Object 2"/>
          <p:cNvGraphicFramePr>
            <a:graphicFrameLocks noChangeAspect="1"/>
          </p:cNvGraphicFramePr>
          <p:nvPr>
            <p:extLst>
              <p:ext uri="{D42A27DB-BD31-4B8C-83A1-F6EECF244321}">
                <p14:modId xmlns:p14="http://schemas.microsoft.com/office/powerpoint/2010/main" val="2304269114"/>
              </p:ext>
            </p:extLst>
          </p:nvPr>
        </p:nvGraphicFramePr>
        <p:xfrm>
          <a:off x="381000" y="1242220"/>
          <a:ext cx="8895725" cy="914400"/>
        </p:xfrm>
        <a:graphic>
          <a:graphicData uri="http://schemas.openxmlformats.org/presentationml/2006/ole">
            <mc:AlternateContent xmlns:mc="http://schemas.openxmlformats.org/markup-compatibility/2006">
              <mc:Choice xmlns:v="urn:schemas-microsoft-com:vml" Requires="v">
                <p:oleObj spid="_x0000_s157710" name="Document" r:id="rId3" imgW="5956042" imgH="525471" progId="Word.Document.12">
                  <p:embed/>
                </p:oleObj>
              </mc:Choice>
              <mc:Fallback>
                <p:oleObj name="Document" r:id="rId3" imgW="5956042" imgH="525471" progId="Word.Documen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242220"/>
                        <a:ext cx="88957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363" name="Object 3"/>
          <p:cNvGraphicFramePr>
            <a:graphicFrameLocks noChangeAspect="1"/>
          </p:cNvGraphicFramePr>
          <p:nvPr>
            <p:extLst>
              <p:ext uri="{D42A27DB-BD31-4B8C-83A1-F6EECF244321}">
                <p14:modId xmlns:p14="http://schemas.microsoft.com/office/powerpoint/2010/main" val="754836816"/>
              </p:ext>
            </p:extLst>
          </p:nvPr>
        </p:nvGraphicFramePr>
        <p:xfrm>
          <a:off x="178112" y="2364765"/>
          <a:ext cx="8819564" cy="3913798"/>
        </p:xfrm>
        <a:graphic>
          <a:graphicData uri="http://schemas.openxmlformats.org/presentationml/2006/ole">
            <mc:AlternateContent xmlns:mc="http://schemas.openxmlformats.org/markup-compatibility/2006">
              <mc:Choice xmlns:v="urn:schemas-microsoft-com:vml" Requires="v">
                <p:oleObj spid="_x0000_s157711" name="Document" r:id="rId5" imgW="5956042" imgH="2643550" progId="Word.Document.12">
                  <p:embed/>
                </p:oleObj>
              </mc:Choice>
              <mc:Fallback>
                <p:oleObj name="Document" r:id="rId5" imgW="5956042" imgH="2643550" progId="Word.Document.1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8112" y="2364765"/>
                        <a:ext cx="8819564" cy="3913798"/>
                      </a:xfrm>
                      <a:prstGeom prst="rect">
                        <a:avLst/>
                      </a:prstGeom>
                      <a:noFill/>
                      <a:ln>
                        <a:noFill/>
                      </a:ln>
                      <a:effectLst/>
                    </p:spPr>
                  </p:pic>
                </p:oleObj>
              </mc:Fallback>
            </mc:AlternateContent>
          </a:graphicData>
        </a:graphic>
      </p:graphicFrame>
      <p:sp>
        <p:nvSpPr>
          <p:cNvPr id="143364" name="Freeform 1"/>
          <p:cNvSpPr>
            <a:spLocks/>
          </p:cNvSpPr>
          <p:nvPr/>
        </p:nvSpPr>
        <p:spPr bwMode="auto">
          <a:xfrm rot="1344193" flipV="1">
            <a:off x="96881" y="1975420"/>
            <a:ext cx="5813425" cy="3259138"/>
          </a:xfrm>
          <a:custGeom>
            <a:avLst/>
            <a:gdLst>
              <a:gd name="T0" fmla="*/ 3643416 w 21555"/>
              <a:gd name="T1" fmla="*/ 0 h 16852"/>
              <a:gd name="T2" fmla="*/ 5812155 w 21555"/>
              <a:gd name="T3" fmla="*/ 2990604 h 16852"/>
              <a:gd name="T4" fmla="*/ 0 w 21555"/>
              <a:gd name="T5" fmla="*/ 3258820 h 16852"/>
              <a:gd name="T6" fmla="*/ 0 60000 65536"/>
              <a:gd name="T7" fmla="*/ 0 60000 65536"/>
              <a:gd name="T8" fmla="*/ 0 60000 65536"/>
            </a:gdLst>
            <a:ahLst/>
            <a:cxnLst>
              <a:cxn ang="T6">
                <a:pos x="T0" y="T1"/>
              </a:cxn>
              <a:cxn ang="T7">
                <a:pos x="T2" y="T3"/>
              </a:cxn>
              <a:cxn ang="T8">
                <a:pos x="T4" y="T5"/>
              </a:cxn>
            </a:cxnLst>
            <a:rect l="0" t="0" r="r" b="b"/>
            <a:pathLst>
              <a:path w="21555" h="16852" fill="none" extrusionOk="0">
                <a:moveTo>
                  <a:pt x="13511" y="0"/>
                </a:moveTo>
                <a:cubicBezTo>
                  <a:pt x="18246" y="3796"/>
                  <a:pt x="21165" y="9408"/>
                  <a:pt x="21555" y="15464"/>
                </a:cubicBezTo>
              </a:path>
              <a:path w="21555" h="16852" stroke="0" extrusionOk="0">
                <a:moveTo>
                  <a:pt x="13511" y="0"/>
                </a:moveTo>
                <a:cubicBezTo>
                  <a:pt x="18246" y="3796"/>
                  <a:pt x="21165" y="9408"/>
                  <a:pt x="21555" y="15464"/>
                </a:cubicBezTo>
                <a:lnTo>
                  <a:pt x="0" y="16852"/>
                </a:lnTo>
                <a:lnTo>
                  <a:pt x="13511"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The Dummy Variable Approach</a:t>
            </a:r>
            <a:endParaRPr lang="en-US" dirty="0"/>
          </a:p>
        </p:txBody>
      </p:sp>
      <p:sp>
        <p:nvSpPr>
          <p:cNvPr id="3" name="Content Placeholder 2"/>
          <p:cNvSpPr>
            <a:spLocks noGrp="1"/>
          </p:cNvSpPr>
          <p:nvPr>
            <p:ph idx="1"/>
          </p:nvPr>
        </p:nvSpPr>
        <p:spPr/>
        <p:txBody>
          <a:bodyPr/>
          <a:lstStyle/>
          <a:p>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q,t</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f,t</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α</a:t>
            </a:r>
            <a:r>
              <a:rPr lang="en-US" sz="2800" baseline="-25000" dirty="0" err="1">
                <a:latin typeface="Times New Roman" pitchFamily="18" charset="0"/>
                <a:cs typeface="Times New Roman" pitchFamily="18" charset="0"/>
              </a:rPr>
              <a:t>q</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β</a:t>
            </a:r>
            <a:r>
              <a:rPr lang="en-US" sz="2800" baseline="-25000" dirty="0" err="1">
                <a:latin typeface="Times New Roman" pitchFamily="18" charset="0"/>
                <a:cs typeface="Times New Roman" pitchFamily="18" charset="0"/>
              </a:rPr>
              <a:t>q</a:t>
            </a: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m,t</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f,t</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γ</a:t>
            </a:r>
            <a:r>
              <a:rPr lang="en-US" sz="2800" baseline="-25000" dirty="0" err="1">
                <a:latin typeface="Times New Roman" pitchFamily="18" charset="0"/>
                <a:cs typeface="Times New Roman" pitchFamily="18" charset="0"/>
              </a:rPr>
              <a:t>q</a:t>
            </a:r>
            <a:r>
              <a:rPr lang="en-US" sz="2800" dirty="0" err="1">
                <a:latin typeface="Times New Roman" pitchFamily="18" charset="0"/>
                <a:cs typeface="Times New Roman" pitchFamily="18" charset="0"/>
              </a:rPr>
              <a:t>D</a:t>
            </a: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m,t</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f,t</a:t>
            </a:r>
            <a:r>
              <a:rPr lang="en-US" sz="2800" dirty="0">
                <a:latin typeface="Times New Roman" pitchFamily="18" charset="0"/>
                <a:cs typeface="Times New Roman" pitchFamily="18" charset="0"/>
              </a:rPr>
              <a:t>) + e</a:t>
            </a:r>
            <a:r>
              <a:rPr lang="en-US" sz="2800" baseline="-25000" dirty="0">
                <a:latin typeface="Times New Roman" pitchFamily="18" charset="0"/>
                <a:cs typeface="Times New Roman" pitchFamily="18" charset="0"/>
              </a:rPr>
              <a:t>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where:	If (</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mt</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ft</a:t>
            </a:r>
            <a:r>
              <a:rPr lang="en-US" sz="2800" dirty="0">
                <a:latin typeface="Times New Roman" pitchFamily="18" charset="0"/>
                <a:cs typeface="Times New Roman" pitchFamily="18" charset="0"/>
              </a:rPr>
              <a:t>) ≥ 0, D = 0</a:t>
            </a:r>
          </a:p>
          <a:p>
            <a:r>
              <a:rPr lang="en-US" sz="2800" dirty="0">
                <a:latin typeface="Times New Roman" pitchFamily="18" charset="0"/>
                <a:cs typeface="Times New Roman" pitchFamily="18" charset="0"/>
              </a:rPr>
              <a:t>If (</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mt</a:t>
            </a:r>
            <a:r>
              <a:rPr lang="en-US" sz="2800" dirty="0" err="1">
                <a:latin typeface="Times New Roman" pitchFamily="18" charset="0"/>
                <a:cs typeface="Times New Roman" pitchFamily="18" charset="0"/>
              </a:rPr>
              <a:t>-r</a:t>
            </a:r>
            <a:r>
              <a:rPr lang="en-US" sz="2800" baseline="-25000" dirty="0" err="1">
                <a:latin typeface="Times New Roman" pitchFamily="18" charset="0"/>
                <a:cs typeface="Times New Roman" pitchFamily="18" charset="0"/>
              </a:rPr>
              <a:t>ft</a:t>
            </a:r>
            <a:r>
              <a:rPr lang="en-US" sz="2800" dirty="0">
                <a:latin typeface="Times New Roman" pitchFamily="18" charset="0"/>
                <a:cs typeface="Times New Roman" pitchFamily="18" charset="0"/>
              </a:rPr>
              <a:t>) &lt; 0, D = 1</a:t>
            </a:r>
          </a:p>
          <a:p>
            <a:pPr>
              <a:buNone/>
            </a:pPr>
            <a:endParaRPr lang="en-US" dirty="0"/>
          </a:p>
        </p:txBody>
      </p:sp>
      <p:graphicFrame>
        <p:nvGraphicFramePr>
          <p:cNvPr id="144386" name="Object 2"/>
          <p:cNvGraphicFramePr>
            <a:graphicFrameLocks noChangeAspect="1"/>
          </p:cNvGraphicFramePr>
          <p:nvPr/>
        </p:nvGraphicFramePr>
        <p:xfrm>
          <a:off x="152400" y="3810000"/>
          <a:ext cx="8686800" cy="609600"/>
        </p:xfrm>
        <a:graphic>
          <a:graphicData uri="http://schemas.openxmlformats.org/presentationml/2006/ole">
            <mc:AlternateContent xmlns:mc="http://schemas.openxmlformats.org/markup-compatibility/2006">
              <mc:Choice xmlns:v="urn:schemas-microsoft-com:vml" Requires="v">
                <p:oleObj spid="_x0000_s144392" name="Document" r:id="rId3" imgW="5956042" imgH="350554" progId="Word.Document.12">
                  <p:embed/>
                </p:oleObj>
              </mc:Choice>
              <mc:Fallback>
                <p:oleObj name="Document" r:id="rId3" imgW="5956042" imgH="350554"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810000"/>
                        <a:ext cx="8686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9.5. Value at Risk</a:t>
            </a:r>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sz="2200" dirty="0">
                <a:latin typeface="Times New Roman" pitchFamily="18" charset="0"/>
                <a:cs typeface="Times New Roman" pitchFamily="18" charset="0"/>
              </a:rPr>
              <a:t>A 1996 amendment to Basel I permits banks to use their own portfolio models to compute capital requirements. </a:t>
            </a:r>
          </a:p>
          <a:p>
            <a:r>
              <a:rPr lang="en-US" sz="2200" dirty="0">
                <a:latin typeface="Times New Roman" pitchFamily="18" charset="0"/>
                <a:cs typeface="Times New Roman" pitchFamily="18" charset="0"/>
              </a:rPr>
              <a:t>The</a:t>
            </a:r>
            <a:r>
              <a:rPr lang="en-US" sz="2200" i="1" dirty="0">
                <a:latin typeface="Times New Roman" pitchFamily="18" charset="0"/>
                <a:cs typeface="Times New Roman" pitchFamily="18" charset="0"/>
              </a:rPr>
              <a:t> Value-at-Risk (</a:t>
            </a:r>
            <a:r>
              <a:rPr lang="en-US" sz="2200" i="1" dirty="0" err="1">
                <a:latin typeface="Times New Roman" pitchFamily="18" charset="0"/>
                <a:cs typeface="Times New Roman" pitchFamily="18" charset="0"/>
              </a:rPr>
              <a:t>VaR</a:t>
            </a:r>
            <a:r>
              <a:rPr lang="en-US" sz="2200" i="1" dirty="0">
                <a:latin typeface="Times New Roman" pitchFamily="18" charset="0"/>
                <a:cs typeface="Times New Roman" pitchFamily="18" charset="0"/>
              </a:rPr>
              <a:t>)</a:t>
            </a:r>
            <a:r>
              <a:rPr lang="en-US" sz="2200" dirty="0">
                <a:latin typeface="Times New Roman" pitchFamily="18" charset="0"/>
                <a:cs typeface="Times New Roman" pitchFamily="18" charset="0"/>
              </a:rPr>
              <a:t> model measures the loss size or threshold over a given period of time consistent with a specified probability:</a:t>
            </a:r>
          </a:p>
          <a:p>
            <a:pPr lvl="1"/>
            <a:r>
              <a:rPr lang="en-US" sz="2200" i="1" dirty="0" err="1">
                <a:latin typeface="Times New Roman" pitchFamily="18" charset="0"/>
                <a:cs typeface="Times New Roman" pitchFamily="18" charset="0"/>
              </a:rPr>
              <a:t>VaR</a:t>
            </a:r>
            <a:r>
              <a:rPr lang="en-US" sz="2200" i="1" dirty="0">
                <a:latin typeface="Times New Roman" pitchFamily="18" charset="0"/>
                <a:cs typeface="Times New Roman" pitchFamily="18" charset="0"/>
              </a:rPr>
              <a:t> = Asset Value × Daily return standard deviation × Confidence interval factor × the Square Root of time</a:t>
            </a:r>
            <a:r>
              <a:rPr lang="en-US" sz="2200" dirty="0">
                <a:latin typeface="Times New Roman" pitchFamily="18" charset="0"/>
                <a:cs typeface="Times New Roman" pitchFamily="18" charset="0"/>
              </a:rPr>
              <a:t> </a:t>
            </a:r>
          </a:p>
          <a:p>
            <a:pPr lvl="1"/>
            <a:r>
              <a:rPr lang="en-US" sz="2200" i="1" dirty="0" err="1">
                <a:latin typeface="Times New Roman" pitchFamily="18" charset="0"/>
                <a:cs typeface="Times New Roman" pitchFamily="18" charset="0"/>
              </a:rPr>
              <a:t>VaR</a:t>
            </a:r>
            <a:r>
              <a:rPr lang="en-US" sz="2200" i="1" dirty="0">
                <a:latin typeface="Times New Roman" pitchFamily="18" charset="0"/>
                <a:cs typeface="Times New Roman" pitchFamily="18" charset="0"/>
              </a:rPr>
              <a:t> = Asset Value × </a:t>
            </a:r>
            <a:r>
              <a:rPr lang="en-US" sz="2200" i="1" dirty="0">
                <a:latin typeface="Times New Roman" pitchFamily="18" charset="0"/>
                <a:cs typeface="Times New Roman" pitchFamily="18" charset="0"/>
                <a:sym typeface="Symbol"/>
              </a:rPr>
              <a:t></a:t>
            </a:r>
            <a:r>
              <a:rPr lang="en-US" sz="2200" i="1" dirty="0">
                <a:latin typeface="Times New Roman" pitchFamily="18" charset="0"/>
                <a:cs typeface="Times New Roman" pitchFamily="18" charset="0"/>
              </a:rPr>
              <a:t> × z × </a:t>
            </a:r>
            <a:r>
              <a:rPr lang="en-US" sz="2200" i="1" dirty="0">
                <a:latin typeface="Times New Roman" pitchFamily="18" charset="0"/>
                <a:cs typeface="Times New Roman" pitchFamily="18" charset="0"/>
                <a:sym typeface="Symbol"/>
              </a:rPr>
              <a:t></a:t>
            </a:r>
            <a:r>
              <a:rPr lang="en-US" sz="2200" i="1" dirty="0">
                <a:latin typeface="Times New Roman" pitchFamily="18" charset="0"/>
                <a:cs typeface="Times New Roman" pitchFamily="18" charset="0"/>
              </a:rPr>
              <a:t>t</a:t>
            </a:r>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Asset value is the total value of the bank or relevant component</a:t>
            </a:r>
          </a:p>
          <a:p>
            <a:r>
              <a:rPr lang="en-US" sz="2200" dirty="0">
                <a:latin typeface="Times New Roman" pitchFamily="18" charset="0"/>
                <a:cs typeface="Times New Roman" pitchFamily="18" charset="0"/>
              </a:rPr>
              <a:t>Daily return standard deviation applies to this asset value</a:t>
            </a:r>
          </a:p>
          <a:p>
            <a:r>
              <a:rPr lang="en-US" sz="2200" dirty="0">
                <a:latin typeface="Times New Roman" pitchFamily="18" charset="0"/>
                <a:cs typeface="Times New Roman" pitchFamily="18" charset="0"/>
              </a:rPr>
              <a:t>Confidence interval factor represents the maximum acceptable probability that this loss will be exceeded.</a:t>
            </a:r>
          </a:p>
          <a:p>
            <a:r>
              <a:rPr lang="en-US" sz="2200" dirty="0">
                <a:latin typeface="Times New Roman" pitchFamily="18" charset="0"/>
                <a:cs typeface="Times New Roman" pitchFamily="18" charset="0"/>
              </a:rPr>
              <a:t>Alternative systems are used by banks, including the </a:t>
            </a:r>
            <a:r>
              <a:rPr lang="en-US" sz="2200" i="1" dirty="0" err="1">
                <a:latin typeface="Times New Roman" pitchFamily="18" charset="0"/>
                <a:cs typeface="Times New Roman" pitchFamily="18" charset="0"/>
              </a:rPr>
              <a:t>CreditMetrics</a:t>
            </a:r>
            <a:r>
              <a:rPr lang="en-US" sz="2200" dirty="0">
                <a:latin typeface="Times New Roman" pitchFamily="18" charset="0"/>
                <a:cs typeface="Times New Roman" pitchFamily="18" charset="0"/>
              </a:rPr>
              <a:t> system at J.P. Morgan/Chase.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latin typeface="Times New Roman" pitchFamily="18" charset="0"/>
                <a:cs typeface="Times New Roman" pitchFamily="18" charset="0"/>
              </a:rPr>
              <a:t>VaR</a:t>
            </a:r>
            <a:r>
              <a:rPr lang="en-US" b="1" dirty="0">
                <a:latin typeface="Times New Roman" pitchFamily="18" charset="0"/>
                <a:cs typeface="Times New Roman" pitchFamily="18" charset="0"/>
              </a:rPr>
              <a:t> Illustration</a:t>
            </a:r>
          </a:p>
        </p:txBody>
      </p:sp>
      <p:sp>
        <p:nvSpPr>
          <p:cNvPr id="3" name="Content Placeholder 2"/>
          <p:cNvSpPr>
            <a:spLocks noGrp="1"/>
          </p:cNvSpPr>
          <p:nvPr>
            <p:ph idx="1"/>
          </p:nvPr>
        </p:nvSpPr>
        <p:spPr>
          <a:xfrm>
            <a:off x="457200" y="1371600"/>
            <a:ext cx="8229600" cy="5029200"/>
          </a:xfrm>
        </p:spPr>
        <p:txBody>
          <a:bodyPr>
            <a:normAutofit fontScale="62500" lnSpcReduction="20000"/>
          </a:bodyPr>
          <a:lstStyle/>
          <a:p>
            <a:r>
              <a:rPr lang="en-US" dirty="0">
                <a:latin typeface="Times New Roman" pitchFamily="18" charset="0"/>
                <a:cs typeface="Times New Roman" pitchFamily="18" charset="0"/>
              </a:rPr>
              <a:t>Suppose a bank with $1 billion in assets seeks to compute its </a:t>
            </a:r>
            <a:r>
              <a:rPr lang="en-US" i="1" dirty="0" err="1">
                <a:latin typeface="Times New Roman" pitchFamily="18" charset="0"/>
                <a:cs typeface="Times New Roman" pitchFamily="18" charset="0"/>
              </a:rPr>
              <a:t>VaR</a:t>
            </a:r>
            <a:r>
              <a:rPr lang="en-US" dirty="0" err="1">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 bank experiences a .5% daily standard deviation in its daily asset returns.</a:t>
            </a:r>
          </a:p>
          <a:p>
            <a:r>
              <a:rPr lang="en-US" dirty="0">
                <a:latin typeface="Times New Roman" pitchFamily="18" charset="0"/>
                <a:cs typeface="Times New Roman" pitchFamily="18" charset="0"/>
              </a:rPr>
              <a:t>It seeks to determine the size of a loss that has a 1% probability of being incurred over a 5-day week:</a:t>
            </a:r>
          </a:p>
          <a:p>
            <a:endParaRPr lang="en-US" dirty="0">
              <a:latin typeface="Times New Roman" pitchFamily="18" charset="0"/>
              <a:cs typeface="Times New Roman" pitchFamily="18" charset="0"/>
            </a:endParaRPr>
          </a:p>
          <a:p>
            <a:pPr algn="ctr">
              <a:buNone/>
            </a:pPr>
            <a:r>
              <a:rPr lang="en-US" i="1" dirty="0">
                <a:latin typeface="Times New Roman" pitchFamily="18" charset="0"/>
                <a:cs typeface="Times New Roman" pitchFamily="18" charset="0"/>
              </a:rPr>
              <a:t>VAR</a:t>
            </a:r>
            <a:r>
              <a:rPr lang="en-US" dirty="0">
                <a:latin typeface="Times New Roman" pitchFamily="18" charset="0"/>
                <a:cs typeface="Times New Roman" pitchFamily="18" charset="0"/>
              </a:rPr>
              <a:t> = $1,000,000,000 × .005 × 2.326 ×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5 = $26,005,471</a:t>
            </a:r>
          </a:p>
          <a:p>
            <a:pPr>
              <a:buNone/>
            </a:pP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Assume the following:</a:t>
            </a:r>
          </a:p>
          <a:p>
            <a:pPr lvl="1"/>
            <a:r>
              <a:rPr lang="en-US" dirty="0">
                <a:latin typeface="Times New Roman" pitchFamily="18" charset="0"/>
                <a:cs typeface="Times New Roman" pitchFamily="18" charset="0"/>
              </a:rPr>
              <a:t>Daily asset returns are normally distributed (often a questionable assumption), </a:t>
            </a:r>
          </a:p>
          <a:p>
            <a:pPr lvl="1"/>
            <a:r>
              <a:rPr lang="en-US" dirty="0">
                <a:latin typeface="Times New Roman" pitchFamily="18" charset="0"/>
                <a:cs typeface="Times New Roman" pitchFamily="18" charset="0"/>
              </a:rPr>
              <a:t>Returns are uncorrelated over time</a:t>
            </a:r>
          </a:p>
          <a:p>
            <a:r>
              <a:rPr lang="en-US" dirty="0">
                <a:latin typeface="Times New Roman" pitchFamily="18" charset="0"/>
                <a:cs typeface="Times New Roman" pitchFamily="18" charset="0"/>
              </a:rPr>
              <a:t>With a standard deviation of .005, there is a 1% probability that the bank will experience a loss exceeding $26,005,471 during any given 5-day week. </a:t>
            </a:r>
          </a:p>
          <a:p>
            <a:r>
              <a:rPr lang="en-US" dirty="0">
                <a:latin typeface="Times New Roman" pitchFamily="18" charset="0"/>
                <a:cs typeface="Times New Roman" pitchFamily="18" charset="0"/>
              </a:rPr>
              <a:t>The one-tailed </a:t>
            </a:r>
            <a:r>
              <a:rPr lang="en-US" i="1" dirty="0">
                <a:latin typeface="Times New Roman" pitchFamily="18" charset="0"/>
                <a:cs typeface="Times New Roman" pitchFamily="18" charset="0"/>
              </a:rPr>
              <a:t>z</a:t>
            </a:r>
            <a:r>
              <a:rPr lang="en-US" dirty="0">
                <a:latin typeface="Times New Roman" pitchFamily="18" charset="0"/>
                <a:cs typeface="Times New Roman" pitchFamily="18" charset="0"/>
              </a:rPr>
              <a:t>-value corresponding with the 1% confidence interval is 2.326. </a:t>
            </a:r>
          </a:p>
          <a:p>
            <a:r>
              <a:rPr lang="en-US" dirty="0">
                <a:latin typeface="Times New Roman" pitchFamily="18" charset="0"/>
                <a:cs typeface="Times New Roman" pitchFamily="18" charset="0"/>
              </a:rPr>
              <a:t>Thus, 99% of the time, losses realized by the institution will be less than the computed </a:t>
            </a:r>
            <a:r>
              <a:rPr lang="en-US" i="1" dirty="0" err="1">
                <a:latin typeface="Times New Roman" pitchFamily="18" charset="0"/>
                <a:cs typeface="Times New Roman" pitchFamily="18" charset="0"/>
              </a:rPr>
              <a:t>VaR</a:t>
            </a:r>
            <a:r>
              <a:rPr lang="en-US" dirty="0">
                <a:latin typeface="Times New Roman" pitchFamily="18" charset="0"/>
                <a:cs typeface="Times New Roman" pitchFamily="18" charset="0"/>
              </a:rPr>
              <a:t> figure.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Bottom 1% Area Under the Normal Curve</a:t>
            </a:r>
            <a:endParaRPr lang="en-US" dirty="0"/>
          </a:p>
        </p:txBody>
      </p:sp>
      <p:sp>
        <p:nvSpPr>
          <p:cNvPr id="3" name="Content Placeholder 2"/>
          <p:cNvSpPr>
            <a:spLocks noGrp="1"/>
          </p:cNvSpPr>
          <p:nvPr>
            <p:ph idx="1"/>
          </p:nvPr>
        </p:nvSpPr>
        <p:spPr/>
        <p:txBody>
          <a:bodyPr/>
          <a:lstStyle/>
          <a:p>
            <a:pPr>
              <a:buNone/>
            </a:pPr>
            <a:r>
              <a:rPr lang="en-US" dirty="0"/>
              <a:t> </a:t>
            </a:r>
          </a:p>
        </p:txBody>
      </p:sp>
      <p:graphicFrame>
        <p:nvGraphicFramePr>
          <p:cNvPr id="4" name="Chart 3"/>
          <p:cNvGraphicFramePr/>
          <p:nvPr/>
        </p:nvGraphicFramePr>
        <p:xfrm>
          <a:off x="381000" y="1828800"/>
          <a:ext cx="8077199"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68610" name="Text Box 2"/>
          <p:cNvSpPr txBox="1">
            <a:spLocks noChangeArrowheads="1"/>
          </p:cNvSpPr>
          <p:nvPr/>
        </p:nvSpPr>
        <p:spPr bwMode="auto">
          <a:xfrm>
            <a:off x="1143000" y="4724400"/>
            <a:ext cx="931863" cy="250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a:ln>
                  <a:noFill/>
                </a:ln>
                <a:solidFill>
                  <a:schemeClr val="tx1"/>
                </a:solidFill>
                <a:effectLst/>
                <a:latin typeface="Times New Roman" pitchFamily="18" charset="0"/>
                <a:cs typeface="Arial" pitchFamily="34" charset="0"/>
              </a:rPr>
              <a:t>z = -2.326</a:t>
            </a:r>
            <a:r>
              <a:rPr kumimoji="0" lang="en-US" sz="1200" b="0" i="1" u="none" strike="noStrike" cap="none" normalizeH="0" baseline="0" dirty="0">
                <a:ln>
                  <a:noFill/>
                </a:ln>
                <a:solidFill>
                  <a:schemeClr val="tx1"/>
                </a:solidFill>
                <a:effectLst/>
                <a:latin typeface="Times New Roman" pitchFamily="18" charset="0"/>
                <a:cs typeface="Arial" pitchFamily="34" charset="0"/>
                <a:sym typeface="Symbol" pitchFamily="18" charset="2"/>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Portfolio </a:t>
            </a:r>
            <a:r>
              <a:rPr lang="en-US" b="1" dirty="0" err="1">
                <a:latin typeface="Times New Roman" pitchFamily="18" charset="0"/>
                <a:cs typeface="Times New Roman" pitchFamily="18" charset="0"/>
              </a:rPr>
              <a:t>VaR</a:t>
            </a:r>
            <a:r>
              <a:rPr lang="en-US" b="1" dirty="0">
                <a:latin typeface="Times New Roman" pitchFamily="18" charset="0"/>
                <a:cs typeface="Times New Roman" pitchFamily="18" charset="0"/>
              </a:rPr>
              <a:t> Illustration</a:t>
            </a:r>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sz="2000" dirty="0">
                <a:latin typeface="Times New Roman" pitchFamily="18" charset="0"/>
                <a:cs typeface="Times New Roman" pitchFamily="18" charset="0"/>
              </a:rPr>
              <a:t>Suppose that a trader has "borrowed" $900,000 from his employer and invested $100,000. This trader's employer requires that the trader's one-week portfolio </a:t>
            </a:r>
            <a:r>
              <a:rPr lang="en-US" sz="2000" dirty="0" err="1">
                <a:latin typeface="Times New Roman" pitchFamily="18" charset="0"/>
                <a:cs typeface="Times New Roman" pitchFamily="18" charset="0"/>
              </a:rPr>
              <a:t>VaR</a:t>
            </a:r>
            <a:r>
              <a:rPr lang="en-US" sz="2000" dirty="0">
                <a:latin typeface="Times New Roman" pitchFamily="18" charset="0"/>
                <a:cs typeface="Times New Roman" pitchFamily="18" charset="0"/>
              </a:rPr>
              <a:t> not exceed his trading capital of $100,000, with a 99% degree of confidence</a:t>
            </a:r>
            <a:r>
              <a:rPr lang="en-US" sz="24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		    </a:t>
            </a:r>
            <a:r>
              <a:rPr lang="en-US" sz="2000" u="sng" dirty="0" err="1">
                <a:latin typeface="Times New Roman" pitchFamily="18" charset="0"/>
                <a:cs typeface="Times New Roman" pitchFamily="18" charset="0"/>
              </a:rPr>
              <a:t>i</a:t>
            </a:r>
            <a:r>
              <a:rPr lang="en-US" sz="2000" u="sng" dirty="0">
                <a:latin typeface="Times New Roman" pitchFamily="18" charset="0"/>
                <a:cs typeface="Times New Roman" pitchFamily="18" charset="0"/>
              </a:rPr>
              <a:t>	 </a:t>
            </a:r>
            <a:r>
              <a:rPr lang="en-US" sz="2000" u="sng" dirty="0" err="1">
                <a:latin typeface="Times New Roman" pitchFamily="18" charset="0"/>
                <a:cs typeface="Times New Roman" pitchFamily="18" charset="0"/>
              </a:rPr>
              <a:t>w</a:t>
            </a:r>
            <a:r>
              <a:rPr lang="en-US" sz="2000" u="sng" baseline="-25000" dirty="0" err="1">
                <a:latin typeface="Times New Roman" pitchFamily="18" charset="0"/>
                <a:cs typeface="Times New Roman" pitchFamily="18" charset="0"/>
              </a:rPr>
              <a:t>i</a:t>
            </a:r>
            <a:r>
              <a:rPr lang="en-US" sz="2000" u="sng" dirty="0">
                <a:latin typeface="Times New Roman" pitchFamily="18" charset="0"/>
                <a:cs typeface="Times New Roman" pitchFamily="18" charset="0"/>
              </a:rPr>
              <a:t>	 </a:t>
            </a:r>
            <a:r>
              <a:rPr lang="en-US" sz="2000" u="sng" dirty="0">
                <a:latin typeface="Times New Roman" pitchFamily="18" charset="0"/>
                <a:cs typeface="Times New Roman" pitchFamily="18" charset="0"/>
                <a:sym typeface="Symbol"/>
              </a:rPr>
              <a:t></a:t>
            </a:r>
            <a:r>
              <a:rPr lang="en-US" sz="2000" u="sng" baseline="-25000" dirty="0" err="1">
                <a:latin typeface="Times New Roman" pitchFamily="18" charset="0"/>
                <a:cs typeface="Times New Roman" pitchFamily="18" charset="0"/>
              </a:rPr>
              <a:t>i</a:t>
            </a:r>
            <a:r>
              <a:rPr lang="en-US" sz="2000" u="sng" dirty="0">
                <a:latin typeface="Times New Roman" pitchFamily="18" charset="0"/>
                <a:cs typeface="Times New Roman" pitchFamily="18" charset="0"/>
              </a:rPr>
              <a:t>	</a:t>
            </a:r>
            <a:r>
              <a:rPr lang="en-US" sz="2000" u="sng" dirty="0">
                <a:latin typeface="Times New Roman" pitchFamily="18" charset="0"/>
                <a:cs typeface="Times New Roman" pitchFamily="18" charset="0"/>
                <a:sym typeface="Symbol"/>
              </a:rPr>
              <a:t></a:t>
            </a:r>
            <a:r>
              <a:rPr lang="en-US" sz="2000" u="sng" baseline="-25000" dirty="0">
                <a:latin typeface="Times New Roman" pitchFamily="18" charset="0"/>
                <a:cs typeface="Times New Roman" pitchFamily="18" charset="0"/>
              </a:rPr>
              <a:t>1,i</a:t>
            </a:r>
            <a:r>
              <a:rPr lang="en-US" sz="2000" u="sng" dirty="0">
                <a:latin typeface="Times New Roman" pitchFamily="18" charset="0"/>
                <a:cs typeface="Times New Roman" pitchFamily="18" charset="0"/>
              </a:rPr>
              <a:t>	  </a:t>
            </a:r>
            <a:r>
              <a:rPr lang="en-US" sz="2000" u="sng" dirty="0">
                <a:latin typeface="Times New Roman" pitchFamily="18" charset="0"/>
                <a:cs typeface="Times New Roman" pitchFamily="18" charset="0"/>
                <a:sym typeface="Symbol"/>
              </a:rPr>
              <a:t></a:t>
            </a:r>
            <a:r>
              <a:rPr lang="en-US" sz="2000" u="sng" baseline="-25000" dirty="0">
                <a:latin typeface="Times New Roman" pitchFamily="18" charset="0"/>
                <a:cs typeface="Times New Roman" pitchFamily="18" charset="0"/>
              </a:rPr>
              <a:t>2,i</a:t>
            </a:r>
            <a:r>
              <a:rPr lang="en-US" sz="2000" u="sng" dirty="0">
                <a:latin typeface="Times New Roman" pitchFamily="18" charset="0"/>
                <a:cs typeface="Times New Roman" pitchFamily="18" charset="0"/>
              </a:rPr>
              <a:t>	</a:t>
            </a:r>
            <a:r>
              <a:rPr lang="en-US" sz="2000" u="sng" dirty="0">
                <a:latin typeface="Times New Roman" pitchFamily="18" charset="0"/>
                <a:cs typeface="Times New Roman" pitchFamily="18" charset="0"/>
                <a:sym typeface="Symbol"/>
              </a:rPr>
              <a:t></a:t>
            </a:r>
            <a:r>
              <a:rPr lang="en-US" sz="2000" u="sng" baseline="-25000" dirty="0">
                <a:latin typeface="Times New Roman" pitchFamily="18" charset="0"/>
                <a:cs typeface="Times New Roman" pitchFamily="18" charset="0"/>
              </a:rPr>
              <a:t>3,i</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		   1	.20	.20	.04	  .01	.02 </a:t>
            </a:r>
          </a:p>
          <a:p>
            <a:pPr>
              <a:buNone/>
            </a:pPr>
            <a:r>
              <a:rPr lang="en-US" sz="2000" dirty="0">
                <a:latin typeface="Times New Roman" pitchFamily="18" charset="0"/>
                <a:cs typeface="Times New Roman" pitchFamily="18" charset="0"/>
              </a:rPr>
              <a:t>		   2	.50	.40	.01	  .16	.04</a:t>
            </a:r>
          </a:p>
          <a:p>
            <a:pPr>
              <a:buNone/>
            </a:pPr>
            <a:r>
              <a:rPr lang="en-US" sz="2000" dirty="0">
                <a:latin typeface="Times New Roman" pitchFamily="18" charset="0"/>
                <a:cs typeface="Times New Roman" pitchFamily="18" charset="0"/>
              </a:rPr>
              <a:t>		   3	.30	.60 	.02  	  .04  	.36</a:t>
            </a:r>
          </a:p>
          <a:p>
            <a:endParaRPr lang="en-US" sz="2400" dirty="0">
              <a:latin typeface="Times New Roman" pitchFamily="18" charset="0"/>
              <a:cs typeface="Times New Roman" pitchFamily="18" charset="0"/>
            </a:endParaRPr>
          </a:p>
        </p:txBody>
      </p:sp>
      <p:graphicFrame>
        <p:nvGraphicFramePr>
          <p:cNvPr id="150532" name="Object 4"/>
          <p:cNvGraphicFramePr>
            <a:graphicFrameLocks noChangeAspect="1"/>
          </p:cNvGraphicFramePr>
          <p:nvPr/>
        </p:nvGraphicFramePr>
        <p:xfrm>
          <a:off x="462505" y="3962400"/>
          <a:ext cx="8681495" cy="1676400"/>
        </p:xfrm>
        <a:graphic>
          <a:graphicData uri="http://schemas.openxmlformats.org/presentationml/2006/ole">
            <mc:AlternateContent xmlns:mc="http://schemas.openxmlformats.org/markup-compatibility/2006">
              <mc:Choice xmlns:v="urn:schemas-microsoft-com:vml" Requires="v">
                <p:oleObj spid="_x0000_s155657" name="Document" r:id="rId3" imgW="5956042" imgH="1139480" progId="Word.Document.12">
                  <p:embed/>
                </p:oleObj>
              </mc:Choice>
              <mc:Fallback>
                <p:oleObj name="Document" r:id="rId3" imgW="5956042" imgH="1139480" progId="Word.Document.1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505" y="3962400"/>
                        <a:ext cx="868149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a:latin typeface="Times New Roman" pitchFamily="18" charset="0"/>
                <a:cs typeface="Times New Roman" pitchFamily="18" charset="0"/>
              </a:rPr>
              <a:t>9.1.  Evaluating Investment Portfolio Performance</a:t>
            </a:r>
          </a:p>
        </p:txBody>
      </p:sp>
      <p:sp>
        <p:nvSpPr>
          <p:cNvPr id="3" name="Content Placeholder 2"/>
          <p:cNvSpPr>
            <a:spLocks noGrp="1"/>
          </p:cNvSpPr>
          <p:nvPr>
            <p:ph idx="1"/>
          </p:nvPr>
        </p:nvSpPr>
        <p:spPr>
          <a:xfrm>
            <a:off x="457200" y="1295400"/>
            <a:ext cx="8229600" cy="4830763"/>
          </a:xfrm>
        </p:spPr>
        <p:txBody>
          <a:bodyPr>
            <a:normAutofit/>
          </a:bodyPr>
          <a:lstStyle/>
          <a:p>
            <a:r>
              <a:rPr lang="en-US" sz="2000" dirty="0">
                <a:latin typeface="Times New Roman" pitchFamily="18" charset="0"/>
                <a:cs typeface="Times New Roman" pitchFamily="18" charset="0"/>
              </a:rPr>
              <a:t>One standard for comparison is the simple buy and hold into a diversified portfolio strategy</a:t>
            </a:r>
          </a:p>
          <a:p>
            <a:r>
              <a:rPr lang="en-US" sz="2000" dirty="0">
                <a:latin typeface="Times New Roman" pitchFamily="18" charset="0"/>
                <a:cs typeface="Times New Roman" pitchFamily="18" charset="0"/>
              </a:rPr>
              <a:t>Fund net asset value (</a:t>
            </a:r>
            <a:r>
              <a:rPr lang="en-US" sz="2000" dirty="0" err="1">
                <a:latin typeface="Times New Roman" pitchFamily="18" charset="0"/>
                <a:cs typeface="Times New Roman" pitchFamily="18" charset="0"/>
              </a:rPr>
              <a:t>NAV</a:t>
            </a:r>
            <a:r>
              <a:rPr lang="en-US" sz="2000" baseline="-25000" dirty="0" err="1">
                <a:latin typeface="Times New Roman" pitchFamily="18" charset="0"/>
                <a:cs typeface="Times New Roman" pitchFamily="18" charset="0"/>
              </a:rPr>
              <a:t>t</a:t>
            </a:r>
            <a:r>
              <a:rPr lang="en-US" sz="2000" dirty="0">
                <a:latin typeface="Times New Roman" pitchFamily="18" charset="0"/>
                <a:cs typeface="Times New Roman" pitchFamily="18" charset="0"/>
              </a:rPr>
              <a:t>) and returns (including the time weighted average return) are computed as follows:</a:t>
            </a:r>
          </a:p>
        </p:txBody>
      </p:sp>
      <p:graphicFrame>
        <p:nvGraphicFramePr>
          <p:cNvPr id="129025" name="Object 1"/>
          <p:cNvGraphicFramePr>
            <a:graphicFrameLocks noChangeAspect="1"/>
          </p:cNvGraphicFramePr>
          <p:nvPr/>
        </p:nvGraphicFramePr>
        <p:xfrm>
          <a:off x="1828800" y="3048000"/>
          <a:ext cx="9690100" cy="533400"/>
        </p:xfrm>
        <a:graphic>
          <a:graphicData uri="http://schemas.openxmlformats.org/presentationml/2006/ole">
            <mc:AlternateContent xmlns:mc="http://schemas.openxmlformats.org/markup-compatibility/2006">
              <mc:Choice xmlns:v="urn:schemas-microsoft-com:vml" Requires="v">
                <p:oleObj spid="_x0000_s129044" name="Document" r:id="rId3" imgW="5956042" imgH="289009" progId="Word.Document.12">
                  <p:embed/>
                </p:oleObj>
              </mc:Choice>
              <mc:Fallback>
                <p:oleObj name="Document" r:id="rId3" imgW="5956042" imgH="289009" progId="Word.Document.12">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048000"/>
                        <a:ext cx="96901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9027" name="Object 3"/>
          <p:cNvGraphicFramePr>
            <a:graphicFrameLocks noChangeAspect="1"/>
          </p:cNvGraphicFramePr>
          <p:nvPr/>
        </p:nvGraphicFramePr>
        <p:xfrm>
          <a:off x="1600200" y="3886200"/>
          <a:ext cx="5719830" cy="838200"/>
        </p:xfrm>
        <a:graphic>
          <a:graphicData uri="http://schemas.openxmlformats.org/presentationml/2006/ole">
            <mc:AlternateContent xmlns:mc="http://schemas.openxmlformats.org/markup-compatibility/2006">
              <mc:Choice xmlns:v="urn:schemas-microsoft-com:vml" Requires="v">
                <p:oleObj spid="_x0000_s129045" name="Equation" r:id="rId5" imgW="2099947" imgH="447010" progId="Equation.3">
                  <p:embed/>
                </p:oleObj>
              </mc:Choice>
              <mc:Fallback>
                <p:oleObj name="Equation" r:id="rId5" imgW="2099947" imgH="44701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3886200"/>
                        <a:ext cx="571983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9028" name="Object 4"/>
          <p:cNvGraphicFramePr>
            <a:graphicFrameLocks noChangeAspect="1"/>
          </p:cNvGraphicFramePr>
          <p:nvPr/>
        </p:nvGraphicFramePr>
        <p:xfrm>
          <a:off x="304799" y="4724400"/>
          <a:ext cx="8396111" cy="762000"/>
        </p:xfrm>
        <a:graphic>
          <a:graphicData uri="http://schemas.openxmlformats.org/presentationml/2006/ole">
            <mc:AlternateContent xmlns:mc="http://schemas.openxmlformats.org/markup-compatibility/2006">
              <mc:Choice xmlns:v="urn:schemas-microsoft-com:vml" Requires="v">
                <p:oleObj spid="_x0000_s129046" name="Document" r:id="rId7" imgW="5956042" imgH="540227" progId="Word.Document.12">
                  <p:embed/>
                </p:oleObj>
              </mc:Choice>
              <mc:Fallback>
                <p:oleObj name="Document" r:id="rId7" imgW="5956042" imgH="540227" progId="Word.Document.12">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799" y="4724400"/>
                        <a:ext cx="8396111"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Illustration: NAV and Returns</a:t>
            </a:r>
          </a:p>
        </p:txBody>
      </p:sp>
      <p:sp>
        <p:nvSpPr>
          <p:cNvPr id="3" name="Content Placeholder 2"/>
          <p:cNvSpPr>
            <a:spLocks noGrp="1"/>
          </p:cNvSpPr>
          <p:nvPr>
            <p:ph idx="1"/>
          </p:nvPr>
        </p:nvSpPr>
        <p:spPr/>
        <p:txBody>
          <a:bodyPr/>
          <a:lstStyle/>
          <a:p>
            <a:pPr>
              <a:buNone/>
            </a:pPr>
            <a:r>
              <a:rPr lang="en-US" dirty="0"/>
              <a:t> </a:t>
            </a:r>
          </a:p>
          <a:p>
            <a:pPr>
              <a:buNone/>
            </a:pPr>
            <a:endParaRPr lang="en-US" dirty="0"/>
          </a:p>
        </p:txBody>
      </p:sp>
      <p:graphicFrame>
        <p:nvGraphicFramePr>
          <p:cNvPr id="140290" name="Object 2"/>
          <p:cNvGraphicFramePr>
            <a:graphicFrameLocks noChangeAspect="1"/>
          </p:cNvGraphicFramePr>
          <p:nvPr/>
        </p:nvGraphicFramePr>
        <p:xfrm>
          <a:off x="-152399" y="4800602"/>
          <a:ext cx="9448800" cy="809328"/>
        </p:xfrm>
        <a:graphic>
          <a:graphicData uri="http://schemas.openxmlformats.org/presentationml/2006/ole">
            <mc:AlternateContent xmlns:mc="http://schemas.openxmlformats.org/markup-compatibility/2006">
              <mc:Choice xmlns:v="urn:schemas-microsoft-com:vml" Requires="v">
                <p:oleObj spid="_x0000_s140302" name="Document" r:id="rId3" imgW="5956042" imgH="540227" progId="Word.Document.12">
                  <p:embed/>
                </p:oleObj>
              </mc:Choice>
              <mc:Fallback>
                <p:oleObj name="Document" r:id="rId3" imgW="5956042" imgH="540227"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399" y="4800602"/>
                        <a:ext cx="9448800" cy="809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0291" name="Object 3"/>
          <p:cNvGraphicFramePr>
            <a:graphicFrameLocks noChangeAspect="1"/>
          </p:cNvGraphicFramePr>
          <p:nvPr/>
        </p:nvGraphicFramePr>
        <p:xfrm>
          <a:off x="228600" y="1828800"/>
          <a:ext cx="8494426" cy="2590800"/>
        </p:xfrm>
        <a:graphic>
          <a:graphicData uri="http://schemas.openxmlformats.org/presentationml/2006/ole">
            <mc:AlternateContent xmlns:mc="http://schemas.openxmlformats.org/markup-compatibility/2006">
              <mc:Choice xmlns:v="urn:schemas-microsoft-com:vml" Requires="v">
                <p:oleObj spid="_x0000_s140303" name="Document" r:id="rId5" imgW="5956042" imgH="1752049" progId="Word.Document.12">
                  <p:embed/>
                </p:oleObj>
              </mc:Choice>
              <mc:Fallback>
                <p:oleObj name="Document" r:id="rId5" imgW="5956042" imgH="1752049"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1828800"/>
                        <a:ext cx="8494426"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Portfolio Benchmarking</a:t>
            </a:r>
            <a:endParaRPr lang="en-US" dirty="0"/>
          </a:p>
        </p:txBody>
      </p:sp>
      <p:sp>
        <p:nvSpPr>
          <p:cNvPr id="3" name="Content Placeholder 2"/>
          <p:cNvSpPr>
            <a:spLocks noGrp="1"/>
          </p:cNvSpPr>
          <p:nvPr>
            <p:ph idx="1"/>
          </p:nvPr>
        </p:nvSpPr>
        <p:spPr/>
        <p:txBody>
          <a:bodyPr>
            <a:normAutofit lnSpcReduction="10000"/>
          </a:bodyPr>
          <a:lstStyle/>
          <a:p>
            <a:r>
              <a:rPr lang="en-US" sz="2800" dirty="0">
                <a:latin typeface="Times New Roman" pitchFamily="18" charset="0"/>
                <a:cs typeface="Times New Roman" pitchFamily="18" charset="0"/>
              </a:rPr>
              <a:t>Higher returns are generally associated with higher risk, such that appropriate benchmarking is important.</a:t>
            </a:r>
          </a:p>
          <a:p>
            <a:endParaRPr lang="en-US" sz="2800" dirty="0">
              <a:latin typeface="Times New Roman" pitchFamily="18" charset="0"/>
              <a:cs typeface="Times New Roman" pitchFamily="18" charset="0"/>
            </a:endParaRPr>
          </a:p>
          <a:p>
            <a:pPr>
              <a:buNone/>
            </a:pPr>
            <a:r>
              <a:rPr lang="en-US" sz="2800" dirty="0"/>
              <a:t>                         			</a:t>
            </a:r>
          </a:p>
          <a:p>
            <a:pPr>
              <a:buNone/>
            </a:pPr>
            <a:r>
              <a:rPr lang="en-US" sz="2800" dirty="0">
                <a:latin typeface="Times New Roman" pitchFamily="18" charset="0"/>
                <a:cs typeface="Times New Roman" pitchFamily="18" charset="0"/>
              </a:rPr>
              <a:t>Sharpe Ratio      			</a:t>
            </a:r>
            <a:r>
              <a:rPr lang="en-US" sz="2800" dirty="0" err="1">
                <a:latin typeface="Times New Roman" pitchFamily="18" charset="0"/>
                <a:cs typeface="Times New Roman" pitchFamily="18" charset="0"/>
              </a:rPr>
              <a:t>Treynor</a:t>
            </a:r>
            <a:r>
              <a:rPr lang="en-US" sz="2800" dirty="0">
                <a:latin typeface="Times New Roman" pitchFamily="18" charset="0"/>
                <a:cs typeface="Times New Roman" pitchFamily="18" charset="0"/>
              </a:rPr>
              <a:t> Ratio</a:t>
            </a:r>
          </a:p>
          <a:p>
            <a:pPr>
              <a:buNone/>
            </a:pPr>
            <a:r>
              <a:rPr lang="en-US" sz="2800" dirty="0">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		Jensen Measure:</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J</a:t>
            </a:r>
            <a:r>
              <a:rPr lang="en-US" sz="2800" i="1" baseline="-25000" dirty="0" err="1">
                <a:latin typeface="Times New Roman" pitchFamily="18" charset="0"/>
                <a:cs typeface="Times New Roman" pitchFamily="18" charset="0"/>
              </a:rPr>
              <a:t>p</a:t>
            </a:r>
            <a:r>
              <a:rPr lang="en-US" sz="2800" i="1" dirty="0">
                <a:latin typeface="Times New Roman" pitchFamily="18" charset="0"/>
                <a:cs typeface="Times New Roman" pitchFamily="18" charset="0"/>
              </a:rPr>
              <a:t> = [</a:t>
            </a:r>
            <a:r>
              <a:rPr lang="en-US" sz="2800" i="1" dirty="0" err="1">
                <a:latin typeface="Times New Roman" pitchFamily="18" charset="0"/>
                <a:cs typeface="Times New Roman" pitchFamily="18" charset="0"/>
              </a:rPr>
              <a:t>r</a:t>
            </a:r>
            <a:r>
              <a:rPr lang="en-US" sz="2800" i="1" baseline="-25000" dirty="0" err="1">
                <a:latin typeface="Times New Roman" pitchFamily="18" charset="0"/>
                <a:cs typeface="Times New Roman" pitchFamily="18" charset="0"/>
              </a:rPr>
              <a:t>p</a:t>
            </a:r>
            <a:r>
              <a:rPr lang="en-US" sz="2800" i="1" dirty="0">
                <a:latin typeface="Times New Roman" pitchFamily="18" charset="0"/>
                <a:cs typeface="Times New Roman" pitchFamily="18" charset="0"/>
              </a:rPr>
              <a:t> - </a:t>
            </a:r>
            <a:r>
              <a:rPr lang="en-US" sz="2800" i="1" dirty="0" err="1">
                <a:latin typeface="Times New Roman" pitchFamily="18" charset="0"/>
                <a:cs typeface="Times New Roman" pitchFamily="18" charset="0"/>
              </a:rPr>
              <a:t>r</a:t>
            </a:r>
            <a:r>
              <a:rPr lang="en-US" sz="2800" i="1" baseline="-25000" dirty="0" err="1">
                <a:latin typeface="Times New Roman" pitchFamily="18" charset="0"/>
                <a:cs typeface="Times New Roman" pitchFamily="18" charset="0"/>
              </a:rPr>
              <a:t>f</a:t>
            </a:r>
            <a:r>
              <a:rPr lang="en-US" sz="2800" i="1" dirty="0">
                <a:latin typeface="Times New Roman" pitchFamily="18" charset="0"/>
                <a:cs typeface="Times New Roman" pitchFamily="18" charset="0"/>
              </a:rPr>
              <a:t>]-[</a:t>
            </a:r>
            <a:r>
              <a:rPr lang="en-US" sz="2800" i="1" dirty="0">
                <a:latin typeface="Times New Roman" pitchFamily="18" charset="0"/>
                <a:cs typeface="Times New Roman" pitchFamily="18" charset="0"/>
                <a:sym typeface="Symbol"/>
              </a:rPr>
              <a:t></a:t>
            </a:r>
            <a:r>
              <a:rPr lang="en-US" sz="2800" i="1" baseline="-25000" dirty="0">
                <a:latin typeface="Times New Roman" pitchFamily="18" charset="0"/>
                <a:cs typeface="Times New Roman" pitchFamily="18" charset="0"/>
              </a:rPr>
              <a:t>p</a:t>
            </a:r>
            <a:r>
              <a:rPr lang="en-US" sz="2800" i="1" dirty="0">
                <a:latin typeface="Times New Roman" pitchFamily="18" charset="0"/>
                <a:cs typeface="Times New Roman" pitchFamily="18" charset="0"/>
              </a:rPr>
              <a:t>(</a:t>
            </a:r>
            <a:r>
              <a:rPr lang="en-US" sz="2800" i="1" dirty="0" err="1">
                <a:latin typeface="Times New Roman" pitchFamily="18" charset="0"/>
                <a:cs typeface="Times New Roman" pitchFamily="18" charset="0"/>
              </a:rPr>
              <a:t>r</a:t>
            </a:r>
            <a:r>
              <a:rPr lang="en-US" sz="2800" i="1" baseline="-25000" dirty="0" err="1">
                <a:latin typeface="Times New Roman" pitchFamily="18" charset="0"/>
                <a:cs typeface="Times New Roman" pitchFamily="18" charset="0"/>
              </a:rPr>
              <a:t>m</a:t>
            </a:r>
            <a:r>
              <a:rPr lang="en-US" sz="2800" i="1" dirty="0" err="1">
                <a:latin typeface="Times New Roman" pitchFamily="18" charset="0"/>
                <a:cs typeface="Times New Roman" pitchFamily="18" charset="0"/>
              </a:rPr>
              <a:t>-r</a:t>
            </a:r>
            <a:r>
              <a:rPr lang="en-US" sz="2800" i="1" baseline="-25000" dirty="0" err="1">
                <a:latin typeface="Times New Roman" pitchFamily="18" charset="0"/>
                <a:cs typeface="Times New Roman" pitchFamily="18" charset="0"/>
              </a:rPr>
              <a:t>f</a:t>
            </a:r>
            <a:r>
              <a:rPr lang="en-US" sz="2800" i="1" dirty="0">
                <a:latin typeface="Times New Roman" pitchFamily="18" charset="0"/>
                <a:cs typeface="Times New Roman" pitchFamily="18" charset="0"/>
              </a:rPr>
              <a:t>)]</a:t>
            </a:r>
          </a:p>
          <a:p>
            <a:pPr>
              <a:buNone/>
            </a:pPr>
            <a:r>
              <a:rPr lang="en-US" sz="2800" dirty="0"/>
              <a:t> </a:t>
            </a:r>
          </a:p>
          <a:p>
            <a:pPr>
              <a:buNone/>
            </a:pPr>
            <a:r>
              <a:rPr lang="en-US" sz="2800" dirty="0">
                <a:latin typeface="Times New Roman" pitchFamily="18" charset="0"/>
                <a:cs typeface="Times New Roman" pitchFamily="18" charset="0"/>
              </a:rPr>
              <a:t> </a:t>
            </a:r>
          </a:p>
        </p:txBody>
      </p:sp>
      <p:graphicFrame>
        <p:nvGraphicFramePr>
          <p:cNvPr id="141315" name="Object 3"/>
          <p:cNvGraphicFramePr>
            <a:graphicFrameLocks noChangeAspect="1"/>
          </p:cNvGraphicFramePr>
          <p:nvPr/>
        </p:nvGraphicFramePr>
        <p:xfrm>
          <a:off x="762000" y="2743200"/>
          <a:ext cx="13970012" cy="761999"/>
        </p:xfrm>
        <a:graphic>
          <a:graphicData uri="http://schemas.openxmlformats.org/presentationml/2006/ole">
            <mc:AlternateContent xmlns:mc="http://schemas.openxmlformats.org/markup-compatibility/2006">
              <mc:Choice xmlns:v="urn:schemas-microsoft-com:vml" Requires="v">
                <p:oleObj spid="_x0000_s141321" name="Document" r:id="rId3" imgW="5956042" imgH="335078" progId="Word.Document.12">
                  <p:embed/>
                </p:oleObj>
              </mc:Choice>
              <mc:Fallback>
                <p:oleObj name="Document" r:id="rId3" imgW="5956042" imgH="335078"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743200"/>
                        <a:ext cx="13970012" cy="761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b="1" dirty="0">
                <a:latin typeface="Times New Roman" pitchFamily="18" charset="0"/>
                <a:cs typeface="Times New Roman" pitchFamily="18" charset="0"/>
              </a:rPr>
              <a:t>Benchmarking Difficulties</a:t>
            </a:r>
          </a:p>
        </p:txBody>
      </p:sp>
      <p:sp>
        <p:nvSpPr>
          <p:cNvPr id="3" name="Content Placeholder 2"/>
          <p:cNvSpPr>
            <a:spLocks noGrp="1"/>
          </p:cNvSpPr>
          <p:nvPr>
            <p:ph idx="1"/>
          </p:nvPr>
        </p:nvSpPr>
        <p:spPr>
          <a:xfrm>
            <a:off x="228600" y="914400"/>
            <a:ext cx="8763000" cy="5638800"/>
          </a:xfrm>
        </p:spPr>
        <p:txBody>
          <a:bodyPr>
            <a:noAutofit/>
          </a:bodyPr>
          <a:lstStyle/>
          <a:p>
            <a:pPr>
              <a:buNone/>
            </a:pPr>
            <a:r>
              <a:rPr lang="en-US" sz="2000" dirty="0">
                <a:latin typeface="Times New Roman" pitchFamily="18" charset="0"/>
                <a:cs typeface="Times New Roman" pitchFamily="18" charset="0"/>
              </a:rPr>
              <a:t>	The following represent additional difficulties in using the above risk adjusted portfolio performance measures:</a:t>
            </a:r>
          </a:p>
          <a:p>
            <a:r>
              <a:rPr lang="en-US" sz="2000" dirty="0">
                <a:latin typeface="Times New Roman" pitchFamily="18" charset="0"/>
                <a:cs typeface="Times New Roman" pitchFamily="18" charset="0"/>
              </a:rPr>
              <a:t>Portfolio managers changing jobs frequently</a:t>
            </a:r>
          </a:p>
          <a:p>
            <a:r>
              <a:rPr lang="en-US" sz="2000" dirty="0">
                <a:latin typeface="Times New Roman" pitchFamily="18" charset="0"/>
                <a:cs typeface="Times New Roman" pitchFamily="18" charset="0"/>
              </a:rPr>
              <a:t>How frequently can we obtain enough data for statistically significant performance measures?</a:t>
            </a:r>
          </a:p>
          <a:p>
            <a:r>
              <a:rPr lang="en-US" sz="2000" dirty="0">
                <a:latin typeface="Times New Roman" pitchFamily="18" charset="0"/>
                <a:cs typeface="Times New Roman" pitchFamily="18" charset="0"/>
              </a:rPr>
              <a:t>The Capital Asset Pricing Model (CAPM), a model that decomposes return into compensation for time value of money and compensation for risk, serves as the basis for the </a:t>
            </a:r>
            <a:r>
              <a:rPr lang="en-US" sz="2000" dirty="0" err="1">
                <a:latin typeface="Times New Roman" pitchFamily="18" charset="0"/>
                <a:cs typeface="Times New Roman" pitchFamily="18" charset="0"/>
              </a:rPr>
              <a:t>Treynor</a:t>
            </a:r>
            <a:r>
              <a:rPr lang="en-US" sz="2000" dirty="0">
                <a:latin typeface="Times New Roman" pitchFamily="18" charset="0"/>
                <a:cs typeface="Times New Roman" pitchFamily="18" charset="0"/>
              </a:rPr>
              <a:t> and Jensen Measures:</a:t>
            </a:r>
          </a:p>
          <a:p>
            <a:pPr>
              <a:buNone/>
            </a:pPr>
            <a:r>
              <a:rPr lang="en-US" sz="2000" dirty="0">
                <a:latin typeface="Times New Roman" pitchFamily="18" charset="0"/>
                <a:cs typeface="Times New Roman" pitchFamily="18" charset="0"/>
              </a:rPr>
              <a:t>				The CAPM: E[</a:t>
            </a:r>
            <a:r>
              <a:rPr lang="en-US" sz="2000" dirty="0" err="1">
                <a:latin typeface="Times New Roman" pitchFamily="18" charset="0"/>
                <a:cs typeface="Times New Roman" pitchFamily="18" charset="0"/>
              </a:rPr>
              <a:t>r</a:t>
            </a:r>
            <a:r>
              <a:rPr lang="en-US" sz="2000" baseline="-25000" dirty="0" err="1">
                <a:latin typeface="Times New Roman" pitchFamily="18" charset="0"/>
                <a:cs typeface="Times New Roman" pitchFamily="18" charset="0"/>
              </a:rPr>
              <a:t>p</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r</a:t>
            </a:r>
            <a:r>
              <a:rPr lang="en-US" sz="2000" baseline="-25000" dirty="0" err="1">
                <a:latin typeface="Times New Roman" pitchFamily="18" charset="0"/>
                <a:cs typeface="Times New Roman" pitchFamily="18" charset="0"/>
              </a:rPr>
              <a:t>f</a:t>
            </a:r>
            <a:r>
              <a:rPr lang="en-US" sz="2000" dirty="0">
                <a:latin typeface="Times New Roman" pitchFamily="18" charset="0"/>
                <a:cs typeface="Times New Roman" pitchFamily="18" charset="0"/>
              </a:rPr>
              <a:t> + [</a:t>
            </a:r>
            <a:r>
              <a:rPr lang="en-US" sz="2000" dirty="0">
                <a:latin typeface="Times New Roman" pitchFamily="18" charset="0"/>
                <a:cs typeface="Times New Roman" pitchFamily="18" charset="0"/>
                <a:sym typeface="Symbol"/>
              </a:rPr>
              <a:t></a:t>
            </a:r>
            <a:r>
              <a:rPr lang="en-US" sz="2000" baseline="-25000" dirty="0">
                <a:latin typeface="Times New Roman" pitchFamily="18" charset="0"/>
                <a:cs typeface="Times New Roman" pitchFamily="18" charset="0"/>
              </a:rPr>
              <a:t>p</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r</a:t>
            </a:r>
            <a:r>
              <a:rPr lang="en-US" sz="2000" baseline="-25000" dirty="0" err="1">
                <a:latin typeface="Times New Roman" pitchFamily="18" charset="0"/>
                <a:cs typeface="Times New Roman" pitchFamily="18" charset="0"/>
              </a:rPr>
              <a:t>m</a:t>
            </a:r>
            <a:r>
              <a:rPr lang="en-US" sz="2000" baseline="-25000" dirty="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t>
            </a:r>
            <a:r>
              <a:rPr lang="en-US" sz="2000" baseline="-25000" dirty="0" err="1">
                <a:latin typeface="Times New Roman" pitchFamily="18" charset="0"/>
                <a:cs typeface="Times New Roman" pitchFamily="18" charset="0"/>
              </a:rPr>
              <a:t>f</a:t>
            </a:r>
            <a:r>
              <a:rPr lang="en-US" sz="2000" dirty="0">
                <a:latin typeface="Times New Roman" pitchFamily="18" charset="0"/>
                <a:cs typeface="Times New Roman" pitchFamily="18" charset="0"/>
              </a:rPr>
              <a:t>)]</a:t>
            </a:r>
          </a:p>
          <a:p>
            <a:pPr>
              <a:buNone/>
            </a:pPr>
            <a:r>
              <a:rPr lang="en-US" sz="2000" dirty="0">
                <a:latin typeface="Times New Roman" pitchFamily="18" charset="0"/>
                <a:cs typeface="Times New Roman" pitchFamily="18" charset="0"/>
              </a:rPr>
              <a:t>	where E[</a:t>
            </a:r>
            <a:r>
              <a:rPr lang="en-US" sz="2000" dirty="0" err="1">
                <a:latin typeface="Times New Roman" pitchFamily="18" charset="0"/>
                <a:cs typeface="Times New Roman" pitchFamily="18" charset="0"/>
              </a:rPr>
              <a:t>r</a:t>
            </a:r>
            <a:r>
              <a:rPr lang="en-US" sz="2000" baseline="-25000" dirty="0" err="1">
                <a:latin typeface="Times New Roman" pitchFamily="18" charset="0"/>
                <a:cs typeface="Times New Roman" pitchFamily="18" charset="0"/>
              </a:rPr>
              <a:t>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t>
            </a:r>
            <a:r>
              <a:rPr lang="en-US" sz="2000" baseline="-25000" dirty="0" err="1">
                <a:latin typeface="Times New Roman" pitchFamily="18" charset="0"/>
                <a:cs typeface="Times New Roman" pitchFamily="18" charset="0"/>
              </a:rPr>
              <a:t>f</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r</a:t>
            </a:r>
            <a:r>
              <a:rPr lang="en-US" sz="2000" baseline="-25000" dirty="0" err="1">
                <a:latin typeface="Times New Roman" pitchFamily="18" charset="0"/>
                <a:cs typeface="Times New Roman" pitchFamily="18" charset="0"/>
              </a:rPr>
              <a:t>m</a:t>
            </a:r>
            <a:r>
              <a:rPr lang="en-US" sz="2000" dirty="0">
                <a:latin typeface="Times New Roman" pitchFamily="18" charset="0"/>
                <a:cs typeface="Times New Roman" pitchFamily="18" charset="0"/>
              </a:rPr>
              <a:t> are the expected return on the portfolio, the riskless asset and the market as a whole. However, the CAPM is only a 1-time-period model. Multiple time periods and multiple cash flows cause problems in its application. In addition, many analysts will be concerned about the many assumptions that underlie the CAPM, as well as certain statistical tests that cast doubt on the empirical validity of the CAPM.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b="1" dirty="0">
                <a:latin typeface="Times New Roman" pitchFamily="18" charset="0"/>
                <a:cs typeface="Times New Roman" pitchFamily="18" charset="0"/>
              </a:rPr>
              <a:t>Benchmarking Difficulties: Cont.</a:t>
            </a:r>
          </a:p>
        </p:txBody>
      </p:sp>
      <p:sp>
        <p:nvSpPr>
          <p:cNvPr id="3" name="Content Placeholder 2"/>
          <p:cNvSpPr>
            <a:spLocks noGrp="1"/>
          </p:cNvSpPr>
          <p:nvPr>
            <p:ph idx="1"/>
          </p:nvPr>
        </p:nvSpPr>
        <p:spPr>
          <a:xfrm>
            <a:off x="228600" y="914400"/>
            <a:ext cx="8763000" cy="5638800"/>
          </a:xfrm>
        </p:spPr>
        <p:txBody>
          <a:bodyPr>
            <a:noAutofit/>
          </a:bodyPr>
          <a:lstStyle/>
          <a:p>
            <a:r>
              <a:rPr lang="en-US" sz="2800" dirty="0">
                <a:latin typeface="Times New Roman" pitchFamily="18" charset="0"/>
                <a:cs typeface="Times New Roman" pitchFamily="18" charset="0"/>
              </a:rPr>
              <a:t>Investors holding funds representing only market segments might find that any measure based on the Capital Asset Pricing Model is inappropriate.</a:t>
            </a:r>
          </a:p>
          <a:p>
            <a:r>
              <a:rPr lang="en-US" sz="2800" dirty="0">
                <a:latin typeface="Times New Roman" pitchFamily="18" charset="0"/>
                <a:cs typeface="Times New Roman" pitchFamily="18" charset="0"/>
              </a:rPr>
              <a:t>The Sharpe Ratio will understate portfolio performance of undiversified portfolios. That is, much of the risk captured in the Sharpe Ratio can be diversified away.</a:t>
            </a:r>
          </a:p>
          <a:p>
            <a:r>
              <a:rPr lang="en-US" sz="2800" dirty="0">
                <a:latin typeface="Times New Roman" pitchFamily="18" charset="0"/>
                <a:cs typeface="Times New Roman" pitchFamily="18" charset="0"/>
              </a:rPr>
              <a:t>Errors in computing returns will bias measured betas downwards and will "slop" over into unsystematic variances (the part of risk that is unrelated to the market). Even seemingly minor problems can significantly bias beta measures. However, there do exist reasonably good correction procedures for betas measured with error.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latin typeface="Times New Roman" pitchFamily="18" charset="0"/>
                <a:cs typeface="Times New Roman" pitchFamily="18" charset="0"/>
              </a:rPr>
              <a:t>Portfolio Performance Benchmarking Illustration</a:t>
            </a:r>
            <a:endParaRPr lang="en-US" sz="2800" dirty="0"/>
          </a:p>
        </p:txBody>
      </p:sp>
      <p:sp>
        <p:nvSpPr>
          <p:cNvPr id="3" name="Content Placeholder 2"/>
          <p:cNvSpPr>
            <a:spLocks noGrp="1"/>
          </p:cNvSpPr>
          <p:nvPr>
            <p:ph idx="1"/>
          </p:nvPr>
        </p:nvSpPr>
        <p:spPr/>
        <p:txBody>
          <a:bodyPr/>
          <a:lstStyle/>
          <a:p>
            <a:r>
              <a:rPr lang="en-US" sz="2800" dirty="0">
                <a:latin typeface="Times New Roman" pitchFamily="18" charset="0"/>
                <a:cs typeface="Times New Roman" pitchFamily="18" charset="0"/>
              </a:rPr>
              <a:t>The following are portfolio and market returns over a 20-year period:</a:t>
            </a:r>
          </a:p>
          <a:p>
            <a:pPr>
              <a:buNone/>
            </a:pPr>
            <a:endParaRPr lang="en-US" dirty="0"/>
          </a:p>
        </p:txBody>
      </p:sp>
      <p:graphicFrame>
        <p:nvGraphicFramePr>
          <p:cNvPr id="142338" name="Object 2"/>
          <p:cNvGraphicFramePr>
            <a:graphicFrameLocks noChangeAspect="1"/>
          </p:cNvGraphicFramePr>
          <p:nvPr/>
        </p:nvGraphicFramePr>
        <p:xfrm>
          <a:off x="1219200" y="2514600"/>
          <a:ext cx="6781800" cy="2438400"/>
        </p:xfrm>
        <a:graphic>
          <a:graphicData uri="http://schemas.openxmlformats.org/presentationml/2006/ole">
            <mc:AlternateContent xmlns:mc="http://schemas.openxmlformats.org/markup-compatibility/2006">
              <mc:Choice xmlns:v="urn:schemas-microsoft-com:vml" Requires="v">
                <p:oleObj spid="_x0000_s142356" name="Document" r:id="rId3" imgW="5956042" imgH="2102603" progId="Word.Document.12">
                  <p:embed/>
                </p:oleObj>
              </mc:Choice>
              <mc:Fallback>
                <p:oleObj name="Document" r:id="rId3" imgW="5956042" imgH="2102603"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514600"/>
                        <a:ext cx="67818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2339" name="Object 3"/>
          <p:cNvGraphicFramePr>
            <a:graphicFrameLocks noChangeAspect="1"/>
          </p:cNvGraphicFramePr>
          <p:nvPr/>
        </p:nvGraphicFramePr>
        <p:xfrm>
          <a:off x="457200" y="5181600"/>
          <a:ext cx="8229600" cy="762000"/>
        </p:xfrm>
        <a:graphic>
          <a:graphicData uri="http://schemas.openxmlformats.org/presentationml/2006/ole">
            <mc:AlternateContent xmlns:mc="http://schemas.openxmlformats.org/markup-compatibility/2006">
              <mc:Choice xmlns:v="urn:schemas-microsoft-com:vml" Requires="v">
                <p:oleObj spid="_x0000_s142357" name="Document" r:id="rId5" imgW="5956042" imgH="525471" progId="Word.Document.12">
                  <p:embed/>
                </p:oleObj>
              </mc:Choice>
              <mc:Fallback>
                <p:oleObj name="Document" r:id="rId5" imgW="5956042" imgH="525471"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5181600"/>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7" name="Straight Arrow Connector 6"/>
          <p:cNvCxnSpPr/>
          <p:nvPr/>
        </p:nvCxnSpPr>
        <p:spPr>
          <a:xfrm flipV="1">
            <a:off x="1600200" y="5334000"/>
            <a:ext cx="2057400" cy="106680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graphicFrame>
        <p:nvGraphicFramePr>
          <p:cNvPr id="142340" name="Object 4"/>
          <p:cNvGraphicFramePr>
            <a:graphicFrameLocks noChangeAspect="1"/>
          </p:cNvGraphicFramePr>
          <p:nvPr/>
        </p:nvGraphicFramePr>
        <p:xfrm>
          <a:off x="1371600" y="6400800"/>
          <a:ext cx="10291776" cy="304800"/>
        </p:xfrm>
        <a:graphic>
          <a:graphicData uri="http://schemas.openxmlformats.org/presentationml/2006/ole">
            <mc:AlternateContent xmlns:mc="http://schemas.openxmlformats.org/markup-compatibility/2006">
              <mc:Choice xmlns:v="urn:schemas-microsoft-com:vml" Requires="v">
                <p:oleObj spid="_x0000_s142358" name="Document" r:id="rId7" imgW="5949456" imgH="175578" progId="Word.Document.12">
                  <p:embed/>
                </p:oleObj>
              </mc:Choice>
              <mc:Fallback>
                <p:oleObj name="Document" r:id="rId7" imgW="5949456" imgH="175578" progId="Word.Document.12">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6400800"/>
                        <a:ext cx="10291776"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Jensen’s Alpha Scatter Diagram</a:t>
            </a:r>
          </a:p>
        </p:txBody>
      </p:sp>
      <p:sp>
        <p:nvSpPr>
          <p:cNvPr id="3" name="Content Placeholder 2"/>
          <p:cNvSpPr>
            <a:spLocks noGrp="1"/>
          </p:cNvSpPr>
          <p:nvPr>
            <p:ph idx="1"/>
          </p:nvPr>
        </p:nvSpPr>
        <p:spPr/>
        <p:txBody>
          <a:bodyPr/>
          <a:lstStyle/>
          <a:p>
            <a:pPr>
              <a:buNone/>
            </a:pPr>
            <a:r>
              <a:rPr lang="en-US" dirty="0"/>
              <a:t> </a:t>
            </a:r>
          </a:p>
        </p:txBody>
      </p:sp>
      <p:graphicFrame>
        <p:nvGraphicFramePr>
          <p:cNvPr id="156674" name="Object 2"/>
          <p:cNvGraphicFramePr>
            <a:graphicFrameLocks noChangeAspect="1"/>
          </p:cNvGraphicFramePr>
          <p:nvPr/>
        </p:nvGraphicFramePr>
        <p:xfrm>
          <a:off x="47320" y="1676400"/>
          <a:ext cx="9411328" cy="3962400"/>
        </p:xfrm>
        <a:graphic>
          <a:graphicData uri="http://schemas.openxmlformats.org/presentationml/2006/ole">
            <mc:AlternateContent xmlns:mc="http://schemas.openxmlformats.org/markup-compatibility/2006">
              <mc:Choice xmlns:v="urn:schemas-microsoft-com:vml" Requires="v">
                <p:oleObj spid="_x0000_s156686" name="Document" r:id="rId3" imgW="5949456" imgH="2505684" progId="Word.Document.12">
                  <p:embed/>
                </p:oleObj>
              </mc:Choice>
              <mc:Fallback>
                <p:oleObj name="Document" r:id="rId3" imgW="5949456" imgH="2505684"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20" y="1676400"/>
                        <a:ext cx="9411328"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5" name="Straight Arrow Connector 4"/>
          <p:cNvCxnSpPr/>
          <p:nvPr/>
        </p:nvCxnSpPr>
        <p:spPr>
          <a:xfrm flipV="1">
            <a:off x="762000" y="3429000"/>
            <a:ext cx="2057400" cy="106680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graphicFrame>
        <p:nvGraphicFramePr>
          <p:cNvPr id="156675" name="Object 3"/>
          <p:cNvGraphicFramePr>
            <a:graphicFrameLocks noChangeAspect="1"/>
          </p:cNvGraphicFramePr>
          <p:nvPr/>
        </p:nvGraphicFramePr>
        <p:xfrm>
          <a:off x="533400" y="4495800"/>
          <a:ext cx="10291763" cy="304800"/>
        </p:xfrm>
        <a:graphic>
          <a:graphicData uri="http://schemas.openxmlformats.org/presentationml/2006/ole">
            <mc:AlternateContent xmlns:mc="http://schemas.openxmlformats.org/markup-compatibility/2006">
              <mc:Choice xmlns:v="urn:schemas-microsoft-com:vml" Requires="v">
                <p:oleObj spid="_x0000_s156687" name="Document" r:id="rId5" imgW="5949456" imgH="175578" progId="Word.Document.12">
                  <p:embed/>
                </p:oleObj>
              </mc:Choice>
              <mc:Fallback>
                <p:oleObj name="Document" r:id="rId5" imgW="5949456" imgH="175578"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4495800"/>
                        <a:ext cx="10291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a:latin typeface="Times New Roman" pitchFamily="18" charset="0"/>
                <a:cs typeface="Times New Roman" pitchFamily="18" charset="0"/>
              </a:rPr>
              <a:t>9.2. Market-Timing versus Selection</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a:latin typeface="Times New Roman" panose="02020603050405020304" pitchFamily="18" charset="0"/>
                <a:cs typeface="Times New Roman" panose="02020603050405020304" pitchFamily="18" charset="0"/>
              </a:rPr>
              <a:t>To what do we attribute superior portfolio performance (or deficiencies)?</a:t>
            </a:r>
          </a:p>
          <a:p>
            <a:r>
              <a:rPr lang="en-US" dirty="0">
                <a:latin typeface="Times New Roman" panose="02020603050405020304" pitchFamily="18" charset="0"/>
                <a:cs typeface="Times New Roman" panose="02020603050405020304" pitchFamily="18" charset="0"/>
              </a:rPr>
              <a:t>Investors with strong timing ability will shift to higher-beta portfolios as market returns rise.</a:t>
            </a:r>
          </a:p>
          <a:p>
            <a:r>
              <a:rPr lang="en-US" dirty="0">
                <a:latin typeface="Times New Roman" panose="02020603050405020304" pitchFamily="18" charset="0"/>
                <a:cs typeface="Times New Roman" panose="02020603050405020304" pitchFamily="18" charset="0"/>
              </a:rPr>
              <a:t>For example, the relationship between portfolio risk premiums and market risk premiums will be concave up for investors with strong timing ability.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18808</TotalTime>
  <Words>970</Words>
  <Application>Microsoft Office PowerPoint</Application>
  <PresentationFormat>On-screen Show (4:3)</PresentationFormat>
  <Paragraphs>71</Paragraphs>
  <Slides>15</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1" baseType="lpstr">
      <vt:lpstr>Arial</vt:lpstr>
      <vt:lpstr>Calibri</vt:lpstr>
      <vt:lpstr>Times New Roman</vt:lpstr>
      <vt:lpstr>Office Theme</vt:lpstr>
      <vt:lpstr>Document</vt:lpstr>
      <vt:lpstr>Equation</vt:lpstr>
      <vt:lpstr>V. PORTFOLIO PERFORMANCE EVALUATION</vt:lpstr>
      <vt:lpstr>9.1.  Evaluating Investment Portfolio Performance</vt:lpstr>
      <vt:lpstr>Illustration: NAV and Returns</vt:lpstr>
      <vt:lpstr>Portfolio Benchmarking</vt:lpstr>
      <vt:lpstr>Benchmarking Difficulties</vt:lpstr>
      <vt:lpstr>Benchmarking Difficulties: Cont.</vt:lpstr>
      <vt:lpstr>Portfolio Performance Benchmarking Illustration</vt:lpstr>
      <vt:lpstr>Jensen’s Alpha Scatter Diagram</vt:lpstr>
      <vt:lpstr>9.2. Market-Timing versus Selection</vt:lpstr>
      <vt:lpstr>The Quadratic Variable Approach</vt:lpstr>
      <vt:lpstr>The Dummy Variable Approach</vt:lpstr>
      <vt:lpstr>9.5. Value at Risk</vt:lpstr>
      <vt:lpstr>VaR Illustration</vt:lpstr>
      <vt:lpstr>Bottom 1% Area Under the Normal Curve</vt:lpstr>
      <vt:lpstr>Portfolio VaR Illustration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 L Teall</cp:lastModifiedBy>
  <cp:revision>308</cp:revision>
  <dcterms:created xsi:type="dcterms:W3CDTF">2012-07-28T11:40:52Z</dcterms:created>
  <dcterms:modified xsi:type="dcterms:W3CDTF">2022-06-01T11:38:40Z</dcterms:modified>
</cp:coreProperties>
</file>