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86" r:id="rId10"/>
    <p:sldId id="287" r:id="rId11"/>
    <p:sldId id="266" r:id="rId12"/>
    <p:sldId id="288" r:id="rId13"/>
    <p:sldId id="285" r:id="rId14"/>
    <p:sldId id="263" r:id="rId15"/>
    <p:sldId id="265" r:id="rId16"/>
    <p:sldId id="289" r:id="rId17"/>
    <p:sldId id="290" r:id="rId18"/>
    <p:sldId id="291" r:id="rId19"/>
    <p:sldId id="292" r:id="rId20"/>
    <p:sldId id="283" r:id="rId21"/>
    <p:sldId id="293" r:id="rId22"/>
    <p:sldId id="267" r:id="rId23"/>
    <p:sldId id="268" r:id="rId24"/>
    <p:sldId id="269" r:id="rId25"/>
    <p:sldId id="271" r:id="rId26"/>
    <p:sldId id="272" r:id="rId27"/>
    <p:sldId id="276" r:id="rId28"/>
    <p:sldId id="270" r:id="rId29"/>
    <p:sldId id="273" r:id="rId30"/>
    <p:sldId id="274" r:id="rId31"/>
    <p:sldId id="277" r:id="rId32"/>
    <p:sldId id="275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278" r:id="rId41"/>
    <p:sldId id="301" r:id="rId42"/>
    <p:sldId id="302" r:id="rId43"/>
    <p:sldId id="303" r:id="rId44"/>
    <p:sldId id="304" r:id="rId45"/>
    <p:sldId id="281" r:id="rId46"/>
    <p:sldId id="305" r:id="rId47"/>
    <p:sldId id="306" r:id="rId48"/>
    <p:sldId id="307" r:id="rId49"/>
    <p:sldId id="308" r:id="rId50"/>
    <p:sldId id="309" r:id="rId51"/>
    <p:sldId id="318" r:id="rId52"/>
    <p:sldId id="279" r:id="rId53"/>
    <p:sldId id="280" r:id="rId54"/>
    <p:sldId id="282" r:id="rId55"/>
    <p:sldId id="310" r:id="rId56"/>
    <p:sldId id="311" r:id="rId57"/>
    <p:sldId id="312" r:id="rId58"/>
    <p:sldId id="313" r:id="rId59"/>
    <p:sldId id="314" r:id="rId60"/>
    <p:sldId id="325" r:id="rId61"/>
    <p:sldId id="319" r:id="rId62"/>
    <p:sldId id="315" r:id="rId63"/>
    <p:sldId id="316" r:id="rId64"/>
    <p:sldId id="317" r:id="rId65"/>
    <p:sldId id="320" r:id="rId66"/>
    <p:sldId id="321" r:id="rId67"/>
    <p:sldId id="322" r:id="rId68"/>
    <p:sldId id="323" r:id="rId69"/>
    <p:sldId id="324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8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4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5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61A8-0628-4B42-8301-E7E6123DD2D1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8B150-4762-4E0E-B96E-38F16D599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8B150-4762-4E0E-B96E-38F16D599B54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BC8F9-8260-4C7D-BA1C-7847FB1AEC0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2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27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2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28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4.png"/><Relationship Id="rId4" Type="http://schemas.openxmlformats.org/officeDocument/2006/relationships/image" Target="../media/image3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6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7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40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2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46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8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56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5.emf"/><Relationship Id="rId5" Type="http://schemas.openxmlformats.org/officeDocument/2006/relationships/image" Target="../media/image64.emf"/><Relationship Id="rId4" Type="http://schemas.openxmlformats.org/officeDocument/2006/relationships/image" Target="../media/image6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4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68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3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8.gif"/><Relationship Id="rId5" Type="http://schemas.openxmlformats.org/officeDocument/2006/relationships/image" Target="../media/image77.gif"/><Relationship Id="rId4" Type="http://schemas.openxmlformats.org/officeDocument/2006/relationships/image" Target="../media/image71.gi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79.w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79.wmf"/><Relationship Id="rId4" Type="http://schemas.openxmlformats.org/officeDocument/2006/relationships/oleObject" Target="../embeddings/oleObject52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81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447800"/>
          </a:xfrm>
        </p:spPr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610600" cy="4495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4:</a:t>
            </a:r>
            <a:b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Portfolio Theory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E3D7-70CA-463F-8C4E-6784856A9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Variance: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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C,D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1</a:t>
            </a: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103A76-DB96-434B-A0C7-11BB4FA19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97" y="1417637"/>
            <a:ext cx="10735213" cy="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E268C4F-F655-4136-BD04-33294928D5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906225"/>
              </p:ext>
            </p:extLst>
          </p:nvPr>
        </p:nvGraphicFramePr>
        <p:xfrm>
          <a:off x="-381000" y="1417637"/>
          <a:ext cx="9718050" cy="4412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3" name="Document" r:id="rId3" imgW="5705640" imgH="2590920" progId="WP8Doc">
                  <p:embed/>
                </p:oleObj>
              </mc:Choice>
              <mc:Fallback>
                <p:oleObj name="Document" r:id="rId3" imgW="5705640" imgH="2590920" progId="WP8Doc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1000" y="1417637"/>
                        <a:ext cx="9718050" cy="44128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096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Variance: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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A,B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.5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838C98-70E0-49AF-9F97-05B63F1BD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0695" y="1411541"/>
            <a:ext cx="12821565" cy="51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78FDD70-5743-4287-B2CD-067C6F5FFA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074836"/>
              </p:ext>
            </p:extLst>
          </p:nvPr>
        </p:nvGraphicFramePr>
        <p:xfrm>
          <a:off x="-76200" y="1411542"/>
          <a:ext cx="9889203" cy="5316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Document" r:id="rId3" imgW="5705640" imgH="3067200" progId="WP8Doc">
                  <p:embed/>
                </p:oleObj>
              </mc:Choice>
              <mc:Fallback>
                <p:oleObj name="Document" r:id="rId3" imgW="5705640" imgH="3067200" progId="WP8Doc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411542"/>
                        <a:ext cx="9889203" cy="53160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ED31-F28E-49B5-969B-96A99DC3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Variance: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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E,F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0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FAF3D3F-361F-4AFE-8274-6F930E42D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57" y="1295399"/>
            <a:ext cx="13714705" cy="48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696B522-3988-43E8-99AF-275E65599D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967402"/>
              </p:ext>
            </p:extLst>
          </p:nvPr>
        </p:nvGraphicFramePr>
        <p:xfrm>
          <a:off x="-533400" y="1295400"/>
          <a:ext cx="10626882" cy="5712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9" name="Document" r:id="rId3" imgW="5705640" imgH="3067200" progId="WP8Doc">
                  <p:embed/>
                </p:oleObj>
              </mc:Choice>
              <mc:Fallback>
                <p:oleObj name="Document" r:id="rId3" imgW="5705640" imgH="3067200" progId="WP8Doc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33400" y="1295400"/>
                        <a:ext cx="10626882" cy="57126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64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C8D06-0F87-4B38-9483-2BCA99083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Variance: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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3,4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-1</a:t>
            </a: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C3132DC-3BB3-4191-8EFE-96CE7AA6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88" y="1438274"/>
            <a:ext cx="13059318" cy="69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921E082-00A2-4738-A870-EB60E6B894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451971"/>
              </p:ext>
            </p:extLst>
          </p:nvPr>
        </p:nvGraphicFramePr>
        <p:xfrm>
          <a:off x="-565055" y="1335024"/>
          <a:ext cx="10274109" cy="5522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0" name="Document" r:id="rId3" imgW="5705640" imgH="3067200" progId="WP8Doc">
                  <p:embed/>
                </p:oleObj>
              </mc:Choice>
              <mc:Fallback>
                <p:oleObj name="Document" r:id="rId3" imgW="5705640" imgH="3067200" progId="WP8Doc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65055" y="1335024"/>
                        <a:ext cx="10274109" cy="55229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695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Perfectly inversely correlated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1105538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962400"/>
            <a:ext cx="751114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" y="4724400"/>
            <a:ext cx="9134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5638800"/>
            <a:ext cx="763740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Portfolio Diversification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	               </a:t>
            </a:r>
            <a:r>
              <a:rPr lang="en-US" u="sng" dirty="0"/>
              <a:t> </a:t>
            </a:r>
            <a:r>
              <a:rPr lang="en-US" u="sng" dirty="0" err="1"/>
              <a:t>Aus'lAu’a</a:t>
            </a:r>
            <a:r>
              <a:rPr lang="en-US" u="sng" dirty="0"/>
              <a:t>  Bel.  Can. </a:t>
            </a:r>
            <a:r>
              <a:rPr lang="en-US" u="sng" dirty="0" err="1"/>
              <a:t>Fra</a:t>
            </a:r>
            <a:r>
              <a:rPr lang="en-US" u="sng" dirty="0"/>
              <a:t>. </a:t>
            </a:r>
            <a:r>
              <a:rPr lang="en-US" u="sng" dirty="0" err="1"/>
              <a:t>Ita</a:t>
            </a:r>
            <a:r>
              <a:rPr lang="en-US" u="sng" dirty="0"/>
              <a:t>. Jap.  Net.  </a:t>
            </a:r>
            <a:r>
              <a:rPr lang="en-US" u="sng" dirty="0" err="1"/>
              <a:t>Swi</a:t>
            </a:r>
            <a:r>
              <a:rPr lang="en-US" u="sng" dirty="0"/>
              <a:t>.  U.K.  </a:t>
            </a:r>
            <a:r>
              <a:rPr lang="en-US" u="sng" dirty="0" err="1"/>
              <a:t>W.Ger</a:t>
            </a:r>
            <a:endParaRPr lang="en-US" dirty="0"/>
          </a:p>
          <a:p>
            <a:r>
              <a:rPr lang="en-US" dirty="0"/>
              <a:t>Australia</a:t>
            </a:r>
          </a:p>
          <a:p>
            <a:r>
              <a:rPr lang="en-US" dirty="0"/>
              <a:t>Austria	.013</a:t>
            </a:r>
          </a:p>
          <a:p>
            <a:r>
              <a:rPr lang="en-US" dirty="0"/>
              <a:t>Belgium    	.117 .044</a:t>
            </a:r>
          </a:p>
          <a:p>
            <a:r>
              <a:rPr lang="en-US" dirty="0"/>
              <a:t>Canada     	.167 .058 .179</a:t>
            </a:r>
          </a:p>
          <a:p>
            <a:r>
              <a:rPr lang="en-US" dirty="0"/>
              <a:t>France     	.082 .069 .177 .163</a:t>
            </a:r>
          </a:p>
          <a:p>
            <a:r>
              <a:rPr lang="en-US" dirty="0"/>
              <a:t>Italy      	.022 .011 .079 .060 .012</a:t>
            </a:r>
          </a:p>
          <a:p>
            <a:r>
              <a:rPr lang="en-US" dirty="0"/>
              <a:t>Japan      	.086 .071 .086 .192 .106 .102</a:t>
            </a:r>
          </a:p>
          <a:p>
            <a:r>
              <a:rPr lang="en-US" dirty="0"/>
              <a:t>Netherlands	.134 .038 .232 .361 .158 .098 .167</a:t>
            </a:r>
          </a:p>
          <a:p>
            <a:r>
              <a:rPr lang="en-US" dirty="0"/>
              <a:t>Switzerland	.173 .045 .164 .289 .148 .174 .192 .283</a:t>
            </a:r>
          </a:p>
          <a:p>
            <a:r>
              <a:rPr lang="en-US" dirty="0"/>
              <a:t>U.K.       	.171 .034 .093 .146 .039 .078 .110 .131 .002</a:t>
            </a:r>
          </a:p>
          <a:p>
            <a:r>
              <a:rPr lang="en-US" dirty="0" err="1"/>
              <a:t>W.Germany</a:t>
            </a:r>
            <a:r>
              <a:rPr lang="en-US" dirty="0"/>
              <a:t>  	.106 .072 .186 .201 .153 .050 .113 .357 .207 .030</a:t>
            </a:r>
          </a:p>
          <a:p>
            <a:r>
              <a:rPr lang="en-US" dirty="0"/>
              <a:t>U.S.       	.137 .027 .205 .634 .107 .002 .092 .344 .242 .096 .163</a:t>
            </a:r>
          </a:p>
          <a:p>
            <a:r>
              <a:rPr lang="en-US" dirty="0"/>
              <a:t>Source: Joy, Panton, Reilly and Martin: </a:t>
            </a:r>
            <a:r>
              <a:rPr lang="en-US" u="sng" dirty="0"/>
              <a:t>Financial Review</a:t>
            </a:r>
            <a:r>
              <a:rPr lang="en-US" dirty="0"/>
              <a:t>, 1976)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DE70-7BF8-42B7-94A6-F0B8DD1A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Risk Decreases as Portfolio Size Increases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187E0EB-9E93-4C48-96BA-1EB885B12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315" y="1523999"/>
            <a:ext cx="10532188" cy="6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5D04B45-3928-4A42-AA2B-3C08D544CE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255307"/>
              </p:ext>
            </p:extLst>
          </p:nvPr>
        </p:nvGraphicFramePr>
        <p:xfrm>
          <a:off x="1637692" y="1524000"/>
          <a:ext cx="611707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3" r:id="rId3" imgW="3263900" imgH="444500" progId="Equation.3">
                  <p:embed/>
                </p:oleObj>
              </mc:Choice>
              <mc:Fallback>
                <p:oleObj r:id="rId3" imgW="32639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692" y="1524000"/>
                        <a:ext cx="6117077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84AFCA-2DA9-4F9A-88A7-22962D669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76102"/>
            <a:ext cx="120555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5173606-8271-43CC-A41B-DF3068359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715262"/>
              </p:ext>
            </p:extLst>
          </p:nvPr>
        </p:nvGraphicFramePr>
        <p:xfrm>
          <a:off x="2883758" y="2376103"/>
          <a:ext cx="3275222" cy="765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4" r:id="rId5" imgW="1916868" imgH="444307" progId="Equation.3">
                  <p:embed/>
                </p:oleObj>
              </mc:Choice>
              <mc:Fallback>
                <p:oleObj r:id="rId5" imgW="1916868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758" y="2376103"/>
                        <a:ext cx="3275222" cy="7658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>
            <a:extLst>
              <a:ext uri="{FF2B5EF4-FFF2-40B4-BE49-F238E27FC236}">
                <a16:creationId xmlns:a16="http://schemas.microsoft.com/office/drawing/2014/main" id="{79DB9F42-811D-4C3D-9B0D-8003244A0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708137"/>
            <a:ext cx="120555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5737BED2-6491-44EB-87FF-C5C1E97EE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6512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D06279D-46BC-475B-BA11-00797A93B5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714290"/>
              </p:ext>
            </p:extLst>
          </p:nvPr>
        </p:nvGraphicFramePr>
        <p:xfrm>
          <a:off x="429126" y="3381810"/>
          <a:ext cx="7784556" cy="841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5" r:id="rId7" imgW="4140200" imgH="444500" progId="Equation.3">
                  <p:embed/>
                </p:oleObj>
              </mc:Choice>
              <mc:Fallback>
                <p:oleObj r:id="rId7" imgW="4140200" imgH="444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126" y="3381810"/>
                        <a:ext cx="7784556" cy="8410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8">
            <a:extLst>
              <a:ext uri="{FF2B5EF4-FFF2-40B4-BE49-F238E27FC236}">
                <a16:creationId xmlns:a16="http://schemas.microsoft.com/office/drawing/2014/main" id="{2C5ACDC1-D15E-4250-86E0-4D2EF4834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7862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3F0173DF-E4D9-471B-BF2B-2C0D3FB1F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865488"/>
              </p:ext>
            </p:extLst>
          </p:nvPr>
        </p:nvGraphicFramePr>
        <p:xfrm>
          <a:off x="3005947" y="4578848"/>
          <a:ext cx="5875305" cy="530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6" r:id="rId9" imgW="2844800" imgH="254000" progId="Equation.3">
                  <p:embed/>
                </p:oleObj>
              </mc:Choice>
              <mc:Fallback>
                <p:oleObj r:id="rId9" imgW="2844800" imgH="2540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947" y="4578848"/>
                        <a:ext cx="5875305" cy="5305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8F76E0D0-753A-4A2B-819E-D2CC203F857A}"/>
              </a:ext>
            </a:extLst>
          </p:cNvPr>
          <p:cNvSpPr/>
          <p:nvPr/>
        </p:nvSpPr>
        <p:spPr>
          <a:xfrm>
            <a:off x="2569248" y="4604383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endParaRPr lang="en-US" dirty="0"/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005B08FA-7942-42C4-AA57-6C653E0B7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69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1C45CADC-FCC2-4A72-B9E3-C0C6CEAB9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548430"/>
              </p:ext>
            </p:extLst>
          </p:nvPr>
        </p:nvGraphicFramePr>
        <p:xfrm>
          <a:off x="609599" y="5186951"/>
          <a:ext cx="4056405" cy="1036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7" r:id="rId11" imgW="1752600" imgH="444500" progId="Equation.3">
                  <p:embed/>
                </p:oleObj>
              </mc:Choice>
              <mc:Fallback>
                <p:oleObj r:id="rId11" imgW="1752600" imgH="4445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5186951"/>
                        <a:ext cx="4056405" cy="10361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33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291E-D5C2-41A2-8CAF-8F2B96131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Arithmetic with Matrices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E7EC4E1-4DB4-477F-920F-CA7E33872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53015"/>
              </p:ext>
            </p:extLst>
          </p:nvPr>
        </p:nvGraphicFramePr>
        <p:xfrm>
          <a:off x="457199" y="2402589"/>
          <a:ext cx="3990378" cy="720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3" r:id="rId3" imgW="1472561" imgH="266584" progId="Equation.3">
                  <p:embed/>
                </p:oleObj>
              </mc:Choice>
              <mc:Fallback>
                <p:oleObj r:id="rId3" imgW="1472561" imgH="26658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402589"/>
                        <a:ext cx="3990378" cy="7208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B659FEE-EF69-491F-8D4A-971824EB93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943424"/>
              </p:ext>
            </p:extLst>
          </p:nvPr>
        </p:nvGraphicFramePr>
        <p:xfrm>
          <a:off x="4824176" y="2168851"/>
          <a:ext cx="278295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4" r:id="rId5" imgW="1091726" imgH="444307" progId="Equation.3">
                  <p:embed/>
                </p:oleObj>
              </mc:Choice>
              <mc:Fallback>
                <p:oleObj r:id="rId5" imgW="1091726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176" y="2168851"/>
                        <a:ext cx="2782957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>
            <a:extLst>
              <a:ext uri="{FF2B5EF4-FFF2-40B4-BE49-F238E27FC236}">
                <a16:creationId xmlns:a16="http://schemas.microsoft.com/office/drawing/2014/main" id="{AA0B3E96-C8D3-49D1-AFCD-339CCE1AA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93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39DE0D-86CF-4AD8-A775-188AB71F0A70}"/>
              </a:ext>
            </a:extLst>
          </p:cNvPr>
          <p:cNvSpPr/>
          <p:nvPr/>
        </p:nvSpPr>
        <p:spPr>
          <a:xfrm>
            <a:off x="4451491" y="2501400"/>
            <a:ext cx="30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DBFA20A-DFCF-4B71-9C78-F0F932134DEF}"/>
                  </a:ext>
                </a:extLst>
              </p:cNvPr>
              <p:cNvSpPr/>
              <p:nvPr/>
            </p:nvSpPr>
            <p:spPr>
              <a:xfrm>
                <a:off x="6324600" y="3742850"/>
                <a:ext cx="1642861" cy="7188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𝑽𝒘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DBFA20A-DFCF-4B71-9C78-F0F932134D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742850"/>
                <a:ext cx="1642861" cy="7188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7728718-D6A5-4C0E-A476-2625B141A2A7}"/>
                  </a:ext>
                </a:extLst>
              </p:cNvPr>
              <p:cNvSpPr/>
              <p:nvPr/>
            </p:nvSpPr>
            <p:spPr>
              <a:xfrm>
                <a:off x="457199" y="1421464"/>
                <a:ext cx="5486401" cy="622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</a:t>
                </a:r>
                <a:r>
                  <a:rPr lang="en-US" sz="3200" b="1" baseline="300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</a:t>
                </a:r>
                <a:r>
                  <a:rPr lang="en-US" sz="3200" b="1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endParaRPr lang="en-US" sz="32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7728718-D6A5-4C0E-A476-2625B141A2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1421464"/>
                <a:ext cx="5486401" cy="622735"/>
              </a:xfrm>
              <a:prstGeom prst="rect">
                <a:avLst/>
              </a:prstGeom>
              <a:blipFill>
                <a:blip r:embed="rId8"/>
                <a:stretch>
                  <a:fillRect t="-13725" b="-2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52B9741D-A81E-45F1-80B3-61379EEB7279}"/>
              </a:ext>
            </a:extLst>
          </p:cNvPr>
          <p:cNvSpPr/>
          <p:nvPr/>
        </p:nvSpPr>
        <p:spPr>
          <a:xfrm>
            <a:off x="5943600" y="3818076"/>
            <a:ext cx="30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82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A069-647B-462A-A73E-5CB5E52F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094AD0D-0DBD-41C5-BE29-060A6D555953}"/>
                  </a:ext>
                </a:extLst>
              </p:cNvPr>
              <p:cNvSpPr/>
              <p:nvPr/>
            </p:nvSpPr>
            <p:spPr>
              <a:xfrm>
                <a:off x="32084" y="1600200"/>
                <a:ext cx="2699244" cy="1557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094AD0D-0DBD-41C5-BE29-060A6D5559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" y="1600200"/>
                <a:ext cx="2699244" cy="15573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8DEAB00-662E-4897-A86E-CEDBAEFBE2D4}"/>
                  </a:ext>
                </a:extLst>
              </p:cNvPr>
              <p:cNvSpPr/>
              <p:nvPr/>
            </p:nvSpPr>
            <p:spPr>
              <a:xfrm>
                <a:off x="3048000" y="1616242"/>
                <a:ext cx="4294381" cy="1557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.04</m:t>
                                </m:r>
                              </m:e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.03</m:t>
                                </m:r>
                              </m:e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.03</m:t>
                                </m:r>
                              </m:e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.09</m:t>
                                </m:r>
                              </m:e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.04</m:t>
                                </m:r>
                              </m:e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.06</m:t>
                                </m:r>
                              </m:e>
                              <m:e>
                                <m:r>
                                  <a:rPr lang="en-US" sz="3600" b="0" i="0">
                                    <a:latin typeface="Cambria Math" panose="02040503050406030204" pitchFamily="18" charset="0"/>
                                  </a:rPr>
                                  <m:t>.16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8DEAB00-662E-4897-A86E-CEDBAEFBE2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616242"/>
                <a:ext cx="4294381" cy="15573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DD18ED3-7FA5-461D-9B63-65921CA068BD}"/>
                  </a:ext>
                </a:extLst>
              </p:cNvPr>
              <p:cNvSpPr/>
              <p:nvPr/>
            </p:nvSpPr>
            <p:spPr>
              <a:xfrm>
                <a:off x="1600200" y="3879602"/>
                <a:ext cx="4572000" cy="173265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40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0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4000" b="0" i="0">
                                    <a:latin typeface="Cambria Math" panose="02040503050406030204" pitchFamily="18" charset="0"/>
                                  </a:rPr>
                                  <m:t>.625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000" b="0" i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000" b="0" i="0">
                                    <a:latin typeface="Cambria Math" panose="02040503050406030204" pitchFamily="18" charset="0"/>
                                  </a:rPr>
                                  <m:t>.125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DD18ED3-7FA5-461D-9B63-65921CA068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79602"/>
                <a:ext cx="4572000" cy="17326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805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A069-647B-462A-A73E-5CB5E52F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Illustration,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361B678-45A1-43A3-A41D-9151EBA85C37}"/>
                  </a:ext>
                </a:extLst>
              </p:cNvPr>
              <p:cNvSpPr/>
              <p:nvPr/>
            </p:nvSpPr>
            <p:spPr>
              <a:xfrm>
                <a:off x="457200" y="1417638"/>
                <a:ext cx="8077200" cy="13946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E[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3200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𝒓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.625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.25</m:t>
                              </m:r>
                            </m:e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.125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.3</m:t>
                              </m:r>
                            </m:e>
                          </m:mr>
                        </m:m>
                      </m:e>
                    </m:d>
                    <m:r>
                      <a:rPr lang="en-US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US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.15</m:t>
                    </m:r>
                  </m:oMath>
                </a14:m>
                <a:endParaRPr lang="en-US" sz="20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361B678-45A1-43A3-A41D-9151EBA85C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17638"/>
                <a:ext cx="8077200" cy="13946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37A1557-6FD8-4B86-A9FD-CE4F597EAD68}"/>
                  </a:ext>
                </a:extLst>
              </p:cNvPr>
              <p:cNvSpPr/>
              <p:nvPr/>
            </p:nvSpPr>
            <p:spPr>
              <a:xfrm>
                <a:off x="266700" y="3271569"/>
                <a:ext cx="8610600" cy="17222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𝑽𝒘</m:t>
                      </m:r>
                      <m:r>
                        <a:rPr lang="en-US" sz="28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.625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.125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.04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.03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.03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.09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.04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.06</m:t>
                                </m:r>
                              </m:e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.16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.625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.125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800" b="0" i="0">
                          <a:latin typeface="Cambria Math" panose="02040503050406030204" pitchFamily="18" charset="0"/>
                        </a:rPr>
                        <m:t>=.043125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37A1557-6FD8-4B86-A9FD-CE4F597EAD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" y="3271569"/>
                <a:ext cx="8610600" cy="17222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91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 Elementary Portfolio Arithmetic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1999"/>
            <a:ext cx="8229600" cy="45259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portfolio is simply a collection of investments.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often assume that investors seek to maximize returns and minimize risk.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74D8C-769E-49D3-9BF8-A80036326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The Efficient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03B1E-CF10-4ADC-AFC2-975959181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622425"/>
            <a:ext cx="7924800" cy="4778375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Dominance occurs when one security or portfolio has both a higher expected return and a lower risk than another or is equal in one and better in the other.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Dominant portfolios are those that are not dominated.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 portfolios are those that are not dominated.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Efficient Set is comprised of all efficient portfolios.</a:t>
            </a:r>
          </a:p>
        </p:txBody>
      </p:sp>
    </p:spTree>
    <p:extLst>
      <p:ext uri="{BB962C8B-B14F-4D97-AF65-F5344CB8AC3E}">
        <p14:creationId xmlns:p14="http://schemas.microsoft.com/office/powerpoint/2010/main" val="674768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F905A-7085-4302-AA70-56DB14219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Indifference Mapping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ED1862-B2E7-47A0-8FB8-3CC179C20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36462" y="1352549"/>
            <a:ext cx="12938190" cy="63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D9AB287-BD92-4133-9B59-6F59BC318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271151"/>
              </p:ext>
            </p:extLst>
          </p:nvPr>
        </p:nvGraphicFramePr>
        <p:xfrm>
          <a:off x="-1886824" y="1352550"/>
          <a:ext cx="12288998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7" name="Document" r:id="rId3" imgW="5705640" imgH="2048040" progId="WP8Doc">
                  <p:embed/>
                </p:oleObj>
              </mc:Choice>
              <mc:Fallback>
                <p:oleObj name="Document" r:id="rId3" imgW="5705640" imgH="2048040" progId="WP8Doc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86824" y="1352550"/>
                        <a:ext cx="12288998" cy="4667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991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And Dominance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87962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investors prefer as much return and as little risk as possible, the most efficient portfolios are those with the following characteristics: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Smaller risk than all portfolios with identical or larger returns and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return than all portfolios with identical or less risk.</a:t>
            </a:r>
          </a:p>
          <a:p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portfolio dominates a second when one of the following three conditions is met: 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portfolio has both higher return and smaller risk levels than does the second,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portfolios have identical variance but the first portfolio has a higher return level than does the second, or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portfolios have identical returns but the first portfolio has a smaller variance than does the second.</a:t>
            </a:r>
          </a:p>
          <a:p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portfolio is dominant if it is not dominated by any other portfolio. Thus, the most efficient portfolios are all dominant.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the Efficient Frontier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4699"/>
            <a:ext cx="8229600" cy="45259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seek to combine securities into more efficient portfolios.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seek to combine portfolios into more efficient portfolios.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seek to maximize portfolio efficiency by maximizing returns and minimizing risk levels.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2-Security Portfolio</a:t>
            </a:r>
          </a:p>
        </p:txBody>
      </p:sp>
      <p:grpSp>
        <p:nvGrpSpPr>
          <p:cNvPr id="23554" name="Group 2"/>
          <p:cNvGrpSpPr>
            <a:grpSpLocks noGrp="1" noChangeAspect="1"/>
          </p:cNvGrpSpPr>
          <p:nvPr/>
        </p:nvGrpSpPr>
        <p:grpSpPr bwMode="auto">
          <a:xfrm>
            <a:off x="-457200" y="762000"/>
            <a:ext cx="12115800" cy="5821362"/>
            <a:chOff x="3930" y="1618"/>
            <a:chExt cx="7200" cy="4246"/>
          </a:xfrm>
        </p:grpSpPr>
        <p:sp>
          <p:nvSpPr>
            <p:cNvPr id="23555" name="AutoShape 3"/>
            <p:cNvSpPr>
              <a:spLocks noChangeAspect="1" noChangeArrowheads="1"/>
            </p:cNvSpPr>
            <p:nvPr/>
          </p:nvSpPr>
          <p:spPr bwMode="auto">
            <a:xfrm>
              <a:off x="3930" y="1618"/>
              <a:ext cx="7200" cy="424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6" name="Line 4"/>
            <p:cNvSpPr>
              <a:spLocks noChangeShapeType="1"/>
            </p:cNvSpPr>
            <p:nvPr/>
          </p:nvSpPr>
          <p:spPr bwMode="auto">
            <a:xfrm>
              <a:off x="5230" y="5531"/>
              <a:ext cx="31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 flipV="1">
              <a:off x="5230" y="3256"/>
              <a:ext cx="1" cy="2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auto">
            <a:xfrm>
              <a:off x="5970" y="4470"/>
              <a:ext cx="457" cy="463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6127" y="4933"/>
              <a:ext cx="443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6438" y="4371"/>
              <a:ext cx="481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4617" y="2931"/>
              <a:ext cx="528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8362" y="5199"/>
              <a:ext cx="545" cy="6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568206"/>
              </p:ext>
            </p:extLst>
          </p:nvPr>
        </p:nvGraphicFramePr>
        <p:xfrm>
          <a:off x="998784" y="6126811"/>
          <a:ext cx="113482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7" name="Document" r:id="rId3" imgW="5949456" imgH="196152" progId="Word.Document.12">
                  <p:embed/>
                </p:oleObj>
              </mc:Choice>
              <mc:Fallback>
                <p:oleObj name="Document" r:id="rId3" imgW="5949456" imgH="196152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784" y="6126811"/>
                        <a:ext cx="113482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303529"/>
              </p:ext>
            </p:extLst>
          </p:nvPr>
        </p:nvGraphicFramePr>
        <p:xfrm>
          <a:off x="-2252641" y="2436940"/>
          <a:ext cx="6632575" cy="403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Document" r:id="rId5" imgW="5949456" imgH="196152" progId="Word.Document.12">
                  <p:embed/>
                </p:oleObj>
              </mc:Choice>
              <mc:Fallback>
                <p:oleObj name="Document" r:id="rId5" imgW="5949456" imgH="196152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52641" y="2436940"/>
                        <a:ext cx="6632575" cy="403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2-Security Portfolios</a:t>
            </a:r>
          </a:p>
        </p:txBody>
      </p:sp>
      <p:grpSp>
        <p:nvGrpSpPr>
          <p:cNvPr id="24578" name="Group 2"/>
          <p:cNvGrpSpPr>
            <a:grpSpLocks noChangeAspect="1"/>
          </p:cNvGrpSpPr>
          <p:nvPr/>
        </p:nvGrpSpPr>
        <p:grpSpPr bwMode="auto">
          <a:xfrm>
            <a:off x="1066800" y="1524000"/>
            <a:ext cx="7632811" cy="4581525"/>
            <a:chOff x="3930" y="1800"/>
            <a:chExt cx="7200" cy="4320"/>
          </a:xfrm>
        </p:grpSpPr>
        <p:sp>
          <p:nvSpPr>
            <p:cNvPr id="24579" name="AutoShape 3"/>
            <p:cNvSpPr>
              <a:spLocks noChangeAspect="1" noChangeArrowheads="1"/>
            </p:cNvSpPr>
            <p:nvPr/>
          </p:nvSpPr>
          <p:spPr bwMode="auto">
            <a:xfrm>
              <a:off x="3930" y="1800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0" name="Line 4"/>
            <p:cNvSpPr>
              <a:spLocks noChangeShapeType="1"/>
            </p:cNvSpPr>
            <p:nvPr/>
          </p:nvSpPr>
          <p:spPr bwMode="auto">
            <a:xfrm>
              <a:off x="5230" y="5529"/>
              <a:ext cx="432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 flipV="1">
              <a:off x="5230" y="2281"/>
              <a:ext cx="1" cy="3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auto">
            <a:xfrm>
              <a:off x="5970" y="4470"/>
              <a:ext cx="457" cy="463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6127" y="4933"/>
              <a:ext cx="443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6505" y="4405"/>
              <a:ext cx="480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4617" y="2060"/>
              <a:ext cx="528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9701" y="5199"/>
              <a:ext cx="545" cy="6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auto">
            <a:xfrm>
              <a:off x="6360" y="4006"/>
              <a:ext cx="457" cy="464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none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8" name="Freeform 12"/>
            <p:cNvSpPr>
              <a:spLocks/>
            </p:cNvSpPr>
            <p:nvPr/>
          </p:nvSpPr>
          <p:spPr bwMode="auto">
            <a:xfrm>
              <a:off x="6750" y="3542"/>
              <a:ext cx="457" cy="464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none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auto">
            <a:xfrm>
              <a:off x="7142" y="3078"/>
              <a:ext cx="456" cy="464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none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6882" y="3928"/>
              <a:ext cx="325" cy="3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7273" y="3542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7686" y="3078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5997" y="4547"/>
              <a:ext cx="65" cy="55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6360" y="4114"/>
              <a:ext cx="65" cy="56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Freeform 19"/>
            <p:cNvSpPr>
              <a:spLocks/>
            </p:cNvSpPr>
            <p:nvPr/>
          </p:nvSpPr>
          <p:spPr bwMode="auto">
            <a:xfrm>
              <a:off x="6752" y="3646"/>
              <a:ext cx="65" cy="56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7142" y="3217"/>
              <a:ext cx="65" cy="56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5425" y="4234"/>
              <a:ext cx="545" cy="3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AB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8" name="Text Box 22"/>
            <p:cNvSpPr txBox="1">
              <a:spLocks noChangeArrowheads="1"/>
            </p:cNvSpPr>
            <p:nvPr/>
          </p:nvSpPr>
          <p:spPr bwMode="auto">
            <a:xfrm>
              <a:off x="5698" y="3801"/>
              <a:ext cx="54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6127" y="3333"/>
              <a:ext cx="544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6505" y="2904"/>
              <a:ext cx="54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4601" name="Object 25"/>
          <p:cNvGraphicFramePr>
            <a:graphicFrameLocks noChangeAspect="1"/>
          </p:cNvGraphicFramePr>
          <p:nvPr/>
        </p:nvGraphicFramePr>
        <p:xfrm>
          <a:off x="-1295400" y="1828800"/>
          <a:ext cx="6632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" name="Document" r:id="rId3" imgW="5949456" imgH="196152" progId="Word.Document.12">
                  <p:embed/>
                </p:oleObj>
              </mc:Choice>
              <mc:Fallback>
                <p:oleObj name="Document" r:id="rId3" imgW="5949456" imgH="196152" progId="Word.Document.12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95400" y="1828800"/>
                        <a:ext cx="663257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1371600" y="5486400"/>
          <a:ext cx="113474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4" name="Document" r:id="rId5" imgW="5949456" imgH="196152" progId="Word.Document.12">
                  <p:embed/>
                </p:oleObj>
              </mc:Choice>
              <mc:Fallback>
                <p:oleObj name="Document" r:id="rId5" imgW="5949456" imgH="196152" progId="Word.Document.12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86400"/>
                        <a:ext cx="113474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Increasingly Efficient Portfolios</a:t>
            </a:r>
          </a:p>
        </p:txBody>
      </p:sp>
      <p:grpSp>
        <p:nvGrpSpPr>
          <p:cNvPr id="25602" name="Group 2"/>
          <p:cNvGrpSpPr>
            <a:grpSpLocks noChangeAspect="1"/>
          </p:cNvGrpSpPr>
          <p:nvPr/>
        </p:nvGrpSpPr>
        <p:grpSpPr bwMode="auto">
          <a:xfrm>
            <a:off x="6159" y="1143000"/>
            <a:ext cx="9492089" cy="5726113"/>
            <a:chOff x="3922" y="1350"/>
            <a:chExt cx="7200" cy="4343"/>
          </a:xfrm>
        </p:grpSpPr>
        <p:sp>
          <p:nvSpPr>
            <p:cNvPr id="25603" name="AutoShape 3"/>
            <p:cNvSpPr>
              <a:spLocks noChangeAspect="1" noChangeArrowheads="1"/>
            </p:cNvSpPr>
            <p:nvPr/>
          </p:nvSpPr>
          <p:spPr bwMode="auto">
            <a:xfrm>
              <a:off x="3922" y="1350"/>
              <a:ext cx="7200" cy="43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>
              <a:off x="5040" y="5289"/>
              <a:ext cx="46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 flipV="1">
              <a:off x="5040" y="1818"/>
              <a:ext cx="0" cy="34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6" name="Arc 6"/>
            <p:cNvSpPr>
              <a:spLocks/>
            </p:cNvSpPr>
            <p:nvPr/>
          </p:nvSpPr>
          <p:spPr bwMode="auto">
            <a:xfrm flipH="1">
              <a:off x="6863" y="2440"/>
              <a:ext cx="736" cy="678"/>
            </a:xfrm>
            <a:custGeom>
              <a:avLst/>
              <a:gdLst>
                <a:gd name="G0" fmla="+- 0 0 0"/>
                <a:gd name="G1" fmla="+- 21458 0 0"/>
                <a:gd name="G2" fmla="+- 21600 0 0"/>
                <a:gd name="T0" fmla="*/ 2470 w 21600"/>
                <a:gd name="T1" fmla="*/ 0 h 28758"/>
                <a:gd name="T2" fmla="*/ 20329 w 21600"/>
                <a:gd name="T3" fmla="*/ 28758 h 28758"/>
                <a:gd name="T4" fmla="*/ 0 w 21600"/>
                <a:gd name="T5" fmla="*/ 21458 h 28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758" fill="none" extrusionOk="0">
                  <a:moveTo>
                    <a:pt x="2470" y="-1"/>
                  </a:moveTo>
                  <a:cubicBezTo>
                    <a:pt x="13371" y="1254"/>
                    <a:pt x="21600" y="10484"/>
                    <a:pt x="21600" y="21458"/>
                  </a:cubicBezTo>
                  <a:cubicBezTo>
                    <a:pt x="21600" y="23946"/>
                    <a:pt x="21170" y="26416"/>
                    <a:pt x="20329" y="28758"/>
                  </a:cubicBezTo>
                </a:path>
                <a:path w="21600" h="28758" stroke="0" extrusionOk="0">
                  <a:moveTo>
                    <a:pt x="2470" y="-1"/>
                  </a:moveTo>
                  <a:cubicBezTo>
                    <a:pt x="13371" y="1254"/>
                    <a:pt x="21600" y="10484"/>
                    <a:pt x="21600" y="21458"/>
                  </a:cubicBezTo>
                  <a:cubicBezTo>
                    <a:pt x="21600" y="23946"/>
                    <a:pt x="21170" y="26416"/>
                    <a:pt x="20329" y="28758"/>
                  </a:cubicBezTo>
                  <a:lnTo>
                    <a:pt x="0" y="214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7" name="Arc 7"/>
            <p:cNvSpPr>
              <a:spLocks/>
            </p:cNvSpPr>
            <p:nvPr/>
          </p:nvSpPr>
          <p:spPr bwMode="auto">
            <a:xfrm rot="-25404642">
              <a:off x="6487" y="3601"/>
              <a:ext cx="794" cy="1023"/>
            </a:xfrm>
            <a:custGeom>
              <a:avLst/>
              <a:gdLst>
                <a:gd name="G0" fmla="+- 15307 0 0"/>
                <a:gd name="G1" fmla="+- 21600 0 0"/>
                <a:gd name="G2" fmla="+- 21600 0 0"/>
                <a:gd name="T0" fmla="*/ 0 w 31114"/>
                <a:gd name="T1" fmla="*/ 6360 h 21600"/>
                <a:gd name="T2" fmla="*/ 31114 w 31114"/>
                <a:gd name="T3" fmla="*/ 6879 h 21600"/>
                <a:gd name="T4" fmla="*/ 15307 w 311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14" h="21600" fill="none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</a:path>
                <a:path w="31114" h="21600" stroke="0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  <a:lnTo>
                    <a:pt x="1530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8" name="Arc 8"/>
            <p:cNvSpPr>
              <a:spLocks/>
            </p:cNvSpPr>
            <p:nvPr/>
          </p:nvSpPr>
          <p:spPr bwMode="auto">
            <a:xfrm rot="-24850276">
              <a:off x="6869" y="2954"/>
              <a:ext cx="794" cy="1024"/>
            </a:xfrm>
            <a:custGeom>
              <a:avLst/>
              <a:gdLst>
                <a:gd name="G0" fmla="+- 15307 0 0"/>
                <a:gd name="G1" fmla="+- 21600 0 0"/>
                <a:gd name="G2" fmla="+- 21600 0 0"/>
                <a:gd name="T0" fmla="*/ 0 w 31114"/>
                <a:gd name="T1" fmla="*/ 6360 h 21600"/>
                <a:gd name="T2" fmla="*/ 31114 w 31114"/>
                <a:gd name="T3" fmla="*/ 6879 h 21600"/>
                <a:gd name="T4" fmla="*/ 15307 w 311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14" h="21600" fill="none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</a:path>
                <a:path w="31114" h="21600" stroke="0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  <a:lnTo>
                    <a:pt x="1530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Arc 9"/>
            <p:cNvSpPr>
              <a:spLocks/>
            </p:cNvSpPr>
            <p:nvPr/>
          </p:nvSpPr>
          <p:spPr bwMode="auto">
            <a:xfrm rot="-45740413">
              <a:off x="7259" y="2326"/>
              <a:ext cx="1109" cy="765"/>
            </a:xfrm>
            <a:custGeom>
              <a:avLst/>
              <a:gdLst>
                <a:gd name="G0" fmla="+- 16913 0 0"/>
                <a:gd name="G1" fmla="+- 21600 0 0"/>
                <a:gd name="G2" fmla="+- 21600 0 0"/>
                <a:gd name="T0" fmla="*/ 0 w 31141"/>
                <a:gd name="T1" fmla="*/ 8165 h 21600"/>
                <a:gd name="T2" fmla="*/ 31141 w 31141"/>
                <a:gd name="T3" fmla="*/ 5348 h 21600"/>
                <a:gd name="T4" fmla="*/ 16913 w 3114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41" h="21600" fill="none" extrusionOk="0">
                  <a:moveTo>
                    <a:pt x="-1" y="8164"/>
                  </a:moveTo>
                  <a:cubicBezTo>
                    <a:pt x="4097" y="3006"/>
                    <a:pt x="10325" y="-1"/>
                    <a:pt x="16913" y="0"/>
                  </a:cubicBezTo>
                  <a:cubicBezTo>
                    <a:pt x="22146" y="0"/>
                    <a:pt x="27202" y="1900"/>
                    <a:pt x="31140" y="5348"/>
                  </a:cubicBezTo>
                </a:path>
                <a:path w="31141" h="21600" stroke="0" extrusionOk="0">
                  <a:moveTo>
                    <a:pt x="-1" y="8164"/>
                  </a:moveTo>
                  <a:cubicBezTo>
                    <a:pt x="4097" y="3006"/>
                    <a:pt x="10325" y="-1"/>
                    <a:pt x="16913" y="0"/>
                  </a:cubicBezTo>
                  <a:cubicBezTo>
                    <a:pt x="22146" y="0"/>
                    <a:pt x="27202" y="1900"/>
                    <a:pt x="31140" y="5348"/>
                  </a:cubicBezTo>
                  <a:lnTo>
                    <a:pt x="1691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Arc 10"/>
            <p:cNvSpPr>
              <a:spLocks/>
            </p:cNvSpPr>
            <p:nvPr/>
          </p:nvSpPr>
          <p:spPr bwMode="auto">
            <a:xfrm rot="-25021833">
              <a:off x="6260" y="2605"/>
              <a:ext cx="1026" cy="710"/>
            </a:xfrm>
            <a:custGeom>
              <a:avLst/>
              <a:gdLst>
                <a:gd name="G0" fmla="+- 15217 0 0"/>
                <a:gd name="G1" fmla="+- 21600 0 0"/>
                <a:gd name="G2" fmla="+- 21600 0 0"/>
                <a:gd name="T0" fmla="*/ 0 w 34965"/>
                <a:gd name="T1" fmla="*/ 6270 h 21600"/>
                <a:gd name="T2" fmla="*/ 34965 w 34965"/>
                <a:gd name="T3" fmla="*/ 12849 h 21600"/>
                <a:gd name="T4" fmla="*/ 15217 w 3496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65" h="21600" fill="none" extrusionOk="0">
                  <a:moveTo>
                    <a:pt x="0" y="6270"/>
                  </a:moveTo>
                  <a:cubicBezTo>
                    <a:pt x="4046" y="2253"/>
                    <a:pt x="9516" y="-1"/>
                    <a:pt x="15217" y="0"/>
                  </a:cubicBezTo>
                  <a:cubicBezTo>
                    <a:pt x="23761" y="0"/>
                    <a:pt x="31503" y="5037"/>
                    <a:pt x="34964" y="12849"/>
                  </a:cubicBezTo>
                </a:path>
                <a:path w="34965" h="21600" stroke="0" extrusionOk="0">
                  <a:moveTo>
                    <a:pt x="0" y="6270"/>
                  </a:moveTo>
                  <a:cubicBezTo>
                    <a:pt x="4046" y="2253"/>
                    <a:pt x="9516" y="-1"/>
                    <a:pt x="15217" y="0"/>
                  </a:cubicBezTo>
                  <a:cubicBezTo>
                    <a:pt x="23761" y="0"/>
                    <a:pt x="31503" y="5037"/>
                    <a:pt x="34964" y="12849"/>
                  </a:cubicBezTo>
                  <a:lnTo>
                    <a:pt x="1521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1" name="Arc 11"/>
            <p:cNvSpPr>
              <a:spLocks/>
            </p:cNvSpPr>
            <p:nvPr/>
          </p:nvSpPr>
          <p:spPr bwMode="auto">
            <a:xfrm rot="17167489">
              <a:off x="6375" y="3063"/>
              <a:ext cx="824" cy="964"/>
            </a:xfrm>
            <a:custGeom>
              <a:avLst/>
              <a:gdLst>
                <a:gd name="G0" fmla="+- 13168 0 0"/>
                <a:gd name="G1" fmla="+- 21600 0 0"/>
                <a:gd name="G2" fmla="+- 21600 0 0"/>
                <a:gd name="T0" fmla="*/ 0 w 31674"/>
                <a:gd name="T1" fmla="*/ 4478 h 21600"/>
                <a:gd name="T2" fmla="*/ 31674 w 31674"/>
                <a:gd name="T3" fmla="*/ 10461 h 21600"/>
                <a:gd name="T4" fmla="*/ 13168 w 3167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674" h="21600" fill="none" extrusionOk="0">
                  <a:moveTo>
                    <a:pt x="-1" y="4477"/>
                  </a:moveTo>
                  <a:cubicBezTo>
                    <a:pt x="3775" y="1574"/>
                    <a:pt x="8404" y="-1"/>
                    <a:pt x="13168" y="0"/>
                  </a:cubicBezTo>
                  <a:cubicBezTo>
                    <a:pt x="20744" y="0"/>
                    <a:pt x="27767" y="3969"/>
                    <a:pt x="31674" y="10460"/>
                  </a:cubicBezTo>
                </a:path>
                <a:path w="31674" h="21600" stroke="0" extrusionOk="0">
                  <a:moveTo>
                    <a:pt x="-1" y="4477"/>
                  </a:moveTo>
                  <a:cubicBezTo>
                    <a:pt x="3775" y="1574"/>
                    <a:pt x="8404" y="-1"/>
                    <a:pt x="13168" y="0"/>
                  </a:cubicBezTo>
                  <a:cubicBezTo>
                    <a:pt x="20744" y="0"/>
                    <a:pt x="27767" y="3969"/>
                    <a:pt x="31674" y="10460"/>
                  </a:cubicBezTo>
                  <a:lnTo>
                    <a:pt x="13168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Arc 12"/>
            <p:cNvSpPr>
              <a:spLocks/>
            </p:cNvSpPr>
            <p:nvPr/>
          </p:nvSpPr>
          <p:spPr bwMode="auto">
            <a:xfrm rot="37096003">
              <a:off x="5876" y="3380"/>
              <a:ext cx="804" cy="764"/>
            </a:xfrm>
            <a:custGeom>
              <a:avLst/>
              <a:gdLst>
                <a:gd name="G0" fmla="+- 7304 0 0"/>
                <a:gd name="G1" fmla="+- 21600 0 0"/>
                <a:gd name="G2" fmla="+- 21600 0 0"/>
                <a:gd name="T0" fmla="*/ 0 w 28254"/>
                <a:gd name="T1" fmla="*/ 1272 h 21600"/>
                <a:gd name="T2" fmla="*/ 28254 w 28254"/>
                <a:gd name="T3" fmla="*/ 16340 h 21600"/>
                <a:gd name="T4" fmla="*/ 7304 w 2825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254" h="21600" fill="none" extrusionOk="0">
                  <a:moveTo>
                    <a:pt x="0" y="1272"/>
                  </a:moveTo>
                  <a:cubicBezTo>
                    <a:pt x="2343" y="430"/>
                    <a:pt x="4814" y="-1"/>
                    <a:pt x="7304" y="0"/>
                  </a:cubicBezTo>
                  <a:cubicBezTo>
                    <a:pt x="17207" y="0"/>
                    <a:pt x="25842" y="6734"/>
                    <a:pt x="28253" y="16340"/>
                  </a:cubicBezTo>
                </a:path>
                <a:path w="28254" h="21600" stroke="0" extrusionOk="0">
                  <a:moveTo>
                    <a:pt x="0" y="1272"/>
                  </a:moveTo>
                  <a:cubicBezTo>
                    <a:pt x="2343" y="430"/>
                    <a:pt x="4814" y="-1"/>
                    <a:pt x="7304" y="0"/>
                  </a:cubicBezTo>
                  <a:cubicBezTo>
                    <a:pt x="17207" y="0"/>
                    <a:pt x="25842" y="6734"/>
                    <a:pt x="28253" y="16340"/>
                  </a:cubicBezTo>
                  <a:lnTo>
                    <a:pt x="730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3" name="Arc 13"/>
            <p:cNvSpPr>
              <a:spLocks/>
            </p:cNvSpPr>
            <p:nvPr/>
          </p:nvSpPr>
          <p:spPr bwMode="auto">
            <a:xfrm rot="-2957028">
              <a:off x="5937" y="4392"/>
              <a:ext cx="840" cy="795"/>
            </a:xfrm>
            <a:custGeom>
              <a:avLst/>
              <a:gdLst>
                <a:gd name="G0" fmla="+- 17160 0 0"/>
                <a:gd name="G1" fmla="+- 21600 0 0"/>
                <a:gd name="G2" fmla="+- 21600 0 0"/>
                <a:gd name="T0" fmla="*/ 0 w 32967"/>
                <a:gd name="T1" fmla="*/ 8481 h 21600"/>
                <a:gd name="T2" fmla="*/ 32967 w 32967"/>
                <a:gd name="T3" fmla="*/ 6879 h 21600"/>
                <a:gd name="T4" fmla="*/ 17160 w 3296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967" h="21600" fill="none" extrusionOk="0">
                  <a:moveTo>
                    <a:pt x="0" y="8481"/>
                  </a:moveTo>
                  <a:cubicBezTo>
                    <a:pt x="4086" y="3135"/>
                    <a:pt x="10431" y="-1"/>
                    <a:pt x="17160" y="0"/>
                  </a:cubicBezTo>
                  <a:cubicBezTo>
                    <a:pt x="23155" y="0"/>
                    <a:pt x="28880" y="2491"/>
                    <a:pt x="32966" y="6879"/>
                  </a:cubicBezTo>
                </a:path>
                <a:path w="32967" h="21600" stroke="0" extrusionOk="0">
                  <a:moveTo>
                    <a:pt x="0" y="8481"/>
                  </a:moveTo>
                  <a:cubicBezTo>
                    <a:pt x="4086" y="3135"/>
                    <a:pt x="10431" y="-1"/>
                    <a:pt x="17160" y="0"/>
                  </a:cubicBezTo>
                  <a:cubicBezTo>
                    <a:pt x="23155" y="0"/>
                    <a:pt x="28880" y="2491"/>
                    <a:pt x="32966" y="6879"/>
                  </a:cubicBezTo>
                  <a:lnTo>
                    <a:pt x="1716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4" name="Arc 14"/>
            <p:cNvSpPr>
              <a:spLocks/>
            </p:cNvSpPr>
            <p:nvPr/>
          </p:nvSpPr>
          <p:spPr bwMode="auto">
            <a:xfrm rot="-4807057">
              <a:off x="6145" y="3736"/>
              <a:ext cx="773" cy="1124"/>
            </a:xfrm>
            <a:custGeom>
              <a:avLst/>
              <a:gdLst>
                <a:gd name="G0" fmla="+- 7380 0 0"/>
                <a:gd name="G1" fmla="+- 21600 0 0"/>
                <a:gd name="G2" fmla="+- 21600 0 0"/>
                <a:gd name="T0" fmla="*/ 0 w 24282"/>
                <a:gd name="T1" fmla="*/ 1300 h 21600"/>
                <a:gd name="T2" fmla="*/ 24282 w 24282"/>
                <a:gd name="T3" fmla="*/ 8150 h 21600"/>
                <a:gd name="T4" fmla="*/ 7380 w 2428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82" h="21600" fill="none" extrusionOk="0">
                  <a:moveTo>
                    <a:pt x="-1" y="1299"/>
                  </a:moveTo>
                  <a:cubicBezTo>
                    <a:pt x="2365" y="439"/>
                    <a:pt x="4863" y="-1"/>
                    <a:pt x="7380" y="0"/>
                  </a:cubicBezTo>
                  <a:cubicBezTo>
                    <a:pt x="13961" y="0"/>
                    <a:pt x="20183" y="3000"/>
                    <a:pt x="24281" y="8150"/>
                  </a:cubicBezTo>
                </a:path>
                <a:path w="24282" h="21600" stroke="0" extrusionOk="0">
                  <a:moveTo>
                    <a:pt x="-1" y="1299"/>
                  </a:moveTo>
                  <a:cubicBezTo>
                    <a:pt x="2365" y="439"/>
                    <a:pt x="4863" y="-1"/>
                    <a:pt x="7380" y="0"/>
                  </a:cubicBezTo>
                  <a:cubicBezTo>
                    <a:pt x="13961" y="0"/>
                    <a:pt x="20183" y="3000"/>
                    <a:pt x="24281" y="8150"/>
                  </a:cubicBezTo>
                  <a:lnTo>
                    <a:pt x="738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5" name="Arc 15"/>
            <p:cNvSpPr>
              <a:spLocks/>
            </p:cNvSpPr>
            <p:nvPr/>
          </p:nvSpPr>
          <p:spPr bwMode="auto">
            <a:xfrm rot="-68068623">
              <a:off x="5827" y="3099"/>
              <a:ext cx="820" cy="500"/>
            </a:xfrm>
            <a:custGeom>
              <a:avLst/>
              <a:gdLst>
                <a:gd name="G0" fmla="+- 17663 0 0"/>
                <a:gd name="G1" fmla="+- 21600 0 0"/>
                <a:gd name="G2" fmla="+- 21600 0 0"/>
                <a:gd name="T0" fmla="*/ 0 w 30589"/>
                <a:gd name="T1" fmla="*/ 9167 h 21600"/>
                <a:gd name="T2" fmla="*/ 30589 w 30589"/>
                <a:gd name="T3" fmla="*/ 4294 h 21600"/>
                <a:gd name="T4" fmla="*/ 17663 w 3058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589" h="21600" fill="none" extrusionOk="0">
                  <a:moveTo>
                    <a:pt x="0" y="9167"/>
                  </a:moveTo>
                  <a:cubicBezTo>
                    <a:pt x="4045" y="3419"/>
                    <a:pt x="10634" y="-1"/>
                    <a:pt x="17663" y="0"/>
                  </a:cubicBezTo>
                  <a:cubicBezTo>
                    <a:pt x="22321" y="0"/>
                    <a:pt x="26856" y="1506"/>
                    <a:pt x="30588" y="4294"/>
                  </a:cubicBezTo>
                </a:path>
                <a:path w="30589" h="21600" stroke="0" extrusionOk="0">
                  <a:moveTo>
                    <a:pt x="0" y="9167"/>
                  </a:moveTo>
                  <a:cubicBezTo>
                    <a:pt x="4045" y="3419"/>
                    <a:pt x="10634" y="-1"/>
                    <a:pt x="17663" y="0"/>
                  </a:cubicBezTo>
                  <a:cubicBezTo>
                    <a:pt x="22321" y="0"/>
                    <a:pt x="26856" y="1506"/>
                    <a:pt x="30588" y="4294"/>
                  </a:cubicBezTo>
                  <a:lnTo>
                    <a:pt x="1766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6" name="Arc 16"/>
            <p:cNvSpPr>
              <a:spLocks/>
            </p:cNvSpPr>
            <p:nvPr/>
          </p:nvSpPr>
          <p:spPr bwMode="auto">
            <a:xfrm rot="36749535">
              <a:off x="5917" y="2045"/>
              <a:ext cx="2215" cy="3017"/>
            </a:xfrm>
            <a:custGeom>
              <a:avLst/>
              <a:gdLst>
                <a:gd name="G0" fmla="+- 6018 0 0"/>
                <a:gd name="G1" fmla="+- 21600 0 0"/>
                <a:gd name="G2" fmla="+- 21600 0 0"/>
                <a:gd name="T0" fmla="*/ 0 w 27618"/>
                <a:gd name="T1" fmla="*/ 855 h 30574"/>
                <a:gd name="T2" fmla="*/ 25666 w 27618"/>
                <a:gd name="T3" fmla="*/ 30574 h 30574"/>
                <a:gd name="T4" fmla="*/ 6018 w 27618"/>
                <a:gd name="T5" fmla="*/ 21600 h 30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618" h="30574" fill="none" extrusionOk="0">
                  <a:moveTo>
                    <a:pt x="0" y="855"/>
                  </a:moveTo>
                  <a:cubicBezTo>
                    <a:pt x="1955" y="287"/>
                    <a:pt x="3981" y="-1"/>
                    <a:pt x="6018" y="0"/>
                  </a:cubicBezTo>
                  <a:cubicBezTo>
                    <a:pt x="17947" y="0"/>
                    <a:pt x="27618" y="9670"/>
                    <a:pt x="27618" y="21600"/>
                  </a:cubicBezTo>
                  <a:cubicBezTo>
                    <a:pt x="27618" y="24696"/>
                    <a:pt x="26952" y="27757"/>
                    <a:pt x="25665" y="30573"/>
                  </a:cubicBezTo>
                </a:path>
                <a:path w="27618" h="30574" stroke="0" extrusionOk="0">
                  <a:moveTo>
                    <a:pt x="0" y="855"/>
                  </a:moveTo>
                  <a:cubicBezTo>
                    <a:pt x="1955" y="287"/>
                    <a:pt x="3981" y="-1"/>
                    <a:pt x="6018" y="0"/>
                  </a:cubicBezTo>
                  <a:cubicBezTo>
                    <a:pt x="17947" y="0"/>
                    <a:pt x="27618" y="9670"/>
                    <a:pt x="27618" y="21600"/>
                  </a:cubicBezTo>
                  <a:cubicBezTo>
                    <a:pt x="27618" y="24696"/>
                    <a:pt x="26952" y="27757"/>
                    <a:pt x="25665" y="30573"/>
                  </a:cubicBezTo>
                  <a:lnTo>
                    <a:pt x="6018" y="2160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Arc 17"/>
            <p:cNvSpPr>
              <a:spLocks/>
            </p:cNvSpPr>
            <p:nvPr/>
          </p:nvSpPr>
          <p:spPr bwMode="auto">
            <a:xfrm rot="-66618633">
              <a:off x="5839" y="4277"/>
              <a:ext cx="358" cy="830"/>
            </a:xfrm>
            <a:custGeom>
              <a:avLst/>
              <a:gdLst>
                <a:gd name="G0" fmla="+- 20663 0 0"/>
                <a:gd name="G1" fmla="+- 21600 0 0"/>
                <a:gd name="G2" fmla="+- 21600 0 0"/>
                <a:gd name="T0" fmla="*/ 0 w 24778"/>
                <a:gd name="T1" fmla="*/ 15307 h 21600"/>
                <a:gd name="T2" fmla="*/ 24778 w 24778"/>
                <a:gd name="T3" fmla="*/ 396 h 21600"/>
                <a:gd name="T4" fmla="*/ 20663 w 247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778" h="21600" fill="none" extrusionOk="0">
                  <a:moveTo>
                    <a:pt x="0" y="15307"/>
                  </a:moveTo>
                  <a:cubicBezTo>
                    <a:pt x="2769" y="6213"/>
                    <a:pt x="11157" y="-1"/>
                    <a:pt x="20663" y="0"/>
                  </a:cubicBezTo>
                  <a:cubicBezTo>
                    <a:pt x="22044" y="0"/>
                    <a:pt x="23422" y="132"/>
                    <a:pt x="24778" y="395"/>
                  </a:cubicBezTo>
                </a:path>
                <a:path w="24778" h="21600" stroke="0" extrusionOk="0">
                  <a:moveTo>
                    <a:pt x="0" y="15307"/>
                  </a:moveTo>
                  <a:cubicBezTo>
                    <a:pt x="2769" y="6213"/>
                    <a:pt x="11157" y="-1"/>
                    <a:pt x="20663" y="0"/>
                  </a:cubicBezTo>
                  <a:cubicBezTo>
                    <a:pt x="22044" y="0"/>
                    <a:pt x="23422" y="132"/>
                    <a:pt x="24778" y="395"/>
                  </a:cubicBezTo>
                  <a:lnTo>
                    <a:pt x="2066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Arc 18"/>
            <p:cNvSpPr>
              <a:spLocks/>
            </p:cNvSpPr>
            <p:nvPr/>
          </p:nvSpPr>
          <p:spPr bwMode="auto">
            <a:xfrm rot="-3610737">
              <a:off x="7286" y="2112"/>
              <a:ext cx="608" cy="63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753"/>
                <a:gd name="T1" fmla="*/ 0 h 21600"/>
                <a:gd name="T2" fmla="*/ 20753 w 20753"/>
                <a:gd name="T3" fmla="*/ 15612 h 21600"/>
                <a:gd name="T4" fmla="*/ 0 w 207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53" h="21600" fill="none" extrusionOk="0">
                  <a:moveTo>
                    <a:pt x="-1" y="0"/>
                  </a:moveTo>
                  <a:cubicBezTo>
                    <a:pt x="9623" y="0"/>
                    <a:pt x="18085" y="6365"/>
                    <a:pt x="20753" y="15611"/>
                  </a:cubicBezTo>
                </a:path>
                <a:path w="20753" h="21600" stroke="0" extrusionOk="0">
                  <a:moveTo>
                    <a:pt x="-1" y="0"/>
                  </a:moveTo>
                  <a:cubicBezTo>
                    <a:pt x="9623" y="0"/>
                    <a:pt x="18085" y="6365"/>
                    <a:pt x="20753" y="1561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8039" y="3069"/>
              <a:ext cx="1051" cy="6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Feasible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Region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0" name="Text Box 20"/>
            <p:cNvSpPr txBox="1">
              <a:spLocks noChangeArrowheads="1"/>
            </p:cNvSpPr>
            <p:nvPr/>
          </p:nvSpPr>
          <p:spPr bwMode="auto">
            <a:xfrm>
              <a:off x="5545" y="2071"/>
              <a:ext cx="1051" cy="6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Efficient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Frontier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8291" y="2071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7733" y="2447"/>
              <a:ext cx="176" cy="3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6578" y="3863"/>
              <a:ext cx="176" cy="3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4" name="Text Box 24"/>
            <p:cNvSpPr txBox="1">
              <a:spLocks noChangeArrowheads="1"/>
            </p:cNvSpPr>
            <p:nvPr/>
          </p:nvSpPr>
          <p:spPr bwMode="auto">
            <a:xfrm>
              <a:off x="7083" y="3197"/>
              <a:ext cx="176" cy="3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6242" y="4510"/>
              <a:ext cx="176" cy="3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6" name="Text Box 26"/>
            <p:cNvSpPr txBox="1">
              <a:spLocks noChangeArrowheads="1"/>
            </p:cNvSpPr>
            <p:nvPr/>
          </p:nvSpPr>
          <p:spPr bwMode="auto">
            <a:xfrm>
              <a:off x="7453" y="2991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7" name="Text Box 27"/>
            <p:cNvSpPr txBox="1">
              <a:spLocks noChangeArrowheads="1"/>
            </p:cNvSpPr>
            <p:nvPr/>
          </p:nvSpPr>
          <p:spPr bwMode="auto">
            <a:xfrm>
              <a:off x="7094" y="3688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8" name="Text Box 28"/>
            <p:cNvSpPr txBox="1">
              <a:spLocks noChangeArrowheads="1"/>
            </p:cNvSpPr>
            <p:nvPr/>
          </p:nvSpPr>
          <p:spPr bwMode="auto">
            <a:xfrm>
              <a:off x="6578" y="4292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9" name="Text Box 29"/>
            <p:cNvSpPr txBox="1">
              <a:spLocks noChangeArrowheads="1"/>
            </p:cNvSpPr>
            <p:nvPr/>
          </p:nvSpPr>
          <p:spPr bwMode="auto">
            <a:xfrm>
              <a:off x="6162" y="4869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0" name="Text Box 30"/>
            <p:cNvSpPr txBox="1">
              <a:spLocks noChangeArrowheads="1"/>
            </p:cNvSpPr>
            <p:nvPr/>
          </p:nvSpPr>
          <p:spPr bwMode="auto">
            <a:xfrm>
              <a:off x="6997" y="2661"/>
              <a:ext cx="273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CDDE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1" name="Text Box 31"/>
            <p:cNvSpPr txBox="1">
              <a:spLocks noChangeArrowheads="1"/>
            </p:cNvSpPr>
            <p:nvPr/>
          </p:nvSpPr>
          <p:spPr bwMode="auto">
            <a:xfrm>
              <a:off x="6482" y="3360"/>
              <a:ext cx="272" cy="2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BCCD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2" name="Text Box 32"/>
            <p:cNvSpPr txBox="1">
              <a:spLocks noChangeArrowheads="1"/>
            </p:cNvSpPr>
            <p:nvPr/>
          </p:nvSpPr>
          <p:spPr bwMode="auto">
            <a:xfrm>
              <a:off x="6100" y="4092"/>
              <a:ext cx="272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ABBC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 flipH="1">
              <a:off x="6863" y="3473"/>
              <a:ext cx="1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6162" y="2326"/>
              <a:ext cx="8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5" name="Text Box 35"/>
            <p:cNvSpPr txBox="1">
              <a:spLocks noChangeArrowheads="1"/>
            </p:cNvSpPr>
            <p:nvPr/>
          </p:nvSpPr>
          <p:spPr bwMode="auto">
            <a:xfrm>
              <a:off x="9708" y="5027"/>
              <a:ext cx="545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6" name="Text Box 36"/>
            <p:cNvSpPr txBox="1">
              <a:spLocks noChangeArrowheads="1"/>
            </p:cNvSpPr>
            <p:nvPr/>
          </p:nvSpPr>
          <p:spPr bwMode="auto">
            <a:xfrm>
              <a:off x="4583" y="1427"/>
              <a:ext cx="528" cy="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5637" name="Object 37"/>
          <p:cNvGraphicFramePr>
            <a:graphicFrameLocks noChangeAspect="1"/>
          </p:cNvGraphicFramePr>
          <p:nvPr/>
        </p:nvGraphicFramePr>
        <p:xfrm>
          <a:off x="-2057400" y="1676400"/>
          <a:ext cx="6632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1" name="Document" r:id="rId3" imgW="5949456" imgH="196152" progId="Word.Document.12">
                  <p:embed/>
                </p:oleObj>
              </mc:Choice>
              <mc:Fallback>
                <p:oleObj name="Document" r:id="rId3" imgW="5949456" imgH="196152" progId="Word.Document.12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057400" y="1676400"/>
                        <a:ext cx="663257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/>
        </p:nvGraphicFramePr>
        <p:xfrm>
          <a:off x="2057400" y="6248400"/>
          <a:ext cx="113474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2" name="Document" r:id="rId5" imgW="5949456" imgH="196152" progId="Word.Document.12">
                  <p:embed/>
                </p:oleObj>
              </mc:Choice>
              <mc:Fallback>
                <p:oleObj name="Document" r:id="rId5" imgW="5949456" imgH="196152" progId="Word.Document.12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6248400"/>
                        <a:ext cx="113474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Risk‑free Asset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risk‑free return (r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can be approximated with the short‑term Treasury bill rate.</a:t>
            </a:r>
          </a:p>
          <a:p>
            <a:endParaRPr 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276600"/>
            <a:ext cx="4923692" cy="609600"/>
          </a:xfrm>
          <a:prstGeom prst="rect">
            <a:avLst/>
          </a:prstGeom>
          <a:noFill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114800"/>
            <a:ext cx="6600825" cy="685800"/>
          </a:xfrm>
          <a:prstGeom prst="rect">
            <a:avLst/>
          </a:prstGeom>
          <a:noFill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5181600"/>
            <a:ext cx="5901559" cy="777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Riskless Asset and a Risky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26665" name="Object 41"/>
          <p:cNvGraphicFramePr>
            <a:graphicFrameLocks noChangeAspect="1"/>
          </p:cNvGraphicFramePr>
          <p:nvPr/>
        </p:nvGraphicFramePr>
        <p:xfrm>
          <a:off x="-2286000" y="1828800"/>
          <a:ext cx="1308989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6" name="Document" r:id="rId3" imgW="5949456" imgH="2285438" progId="Word.Document.12">
                  <p:embed/>
                </p:oleObj>
              </mc:Choice>
              <mc:Fallback>
                <p:oleObj name="Document" r:id="rId3" imgW="5949456" imgH="2285438" progId="Word.Document.12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0" y="1828800"/>
                        <a:ext cx="1308989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of risk-free asset with one of five portfolios of risky assets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80453"/>
              </p:ext>
            </p:extLst>
          </p:nvPr>
        </p:nvGraphicFramePr>
        <p:xfrm>
          <a:off x="-304800" y="1511300"/>
          <a:ext cx="10091797" cy="505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Document" r:id="rId3" imgW="5949456" imgH="2983666" progId="Word.Document.12">
                  <p:embed/>
                </p:oleObj>
              </mc:Choice>
              <mc:Fallback>
                <p:oleObj name="Document" r:id="rId3" imgW="5949456" imgH="298366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4800" y="1511300"/>
                        <a:ext cx="10091797" cy="505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724400"/>
            <a:ext cx="1905000" cy="850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Return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return is calculated by weighting potential returns by associated probabilities.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expected return of a portfolio is also a simple weighted average of security expected returns:</a:t>
            </a:r>
            <a:endParaRPr lang="en-US" sz="280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81000" y="3710781"/>
            <a:ext cx="7315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 </a:t>
            </a:r>
            <a:r>
              <a:rPr kumimoji="0" lang="en-US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$ invested in security </a:t>
            </a:r>
            <a:r>
              <a:rPr kumimoji="0" lang="en-US" sz="2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</a:t>
            </a:r>
            <a:r>
              <a:rPr kumimoji="0" lang="en-US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_       </a:t>
            </a:r>
            <a:endParaRPr lang="en-US" sz="24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34" charset="0"/>
                <a:ea typeface="SimSun" pitchFamily="2" charset="-122"/>
                <a:cs typeface="Arial" pitchFamily="34" charset="0"/>
              </a:rPr>
              <a:t>          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</a:t>
            </a:r>
            <a:r>
              <a:rPr kumimoji="0" lang="en-US" sz="28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=     Total $ invested in the portfolio   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8DF272-6CF3-4732-BCB9-6FC210E01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0D54519-93BE-4AC1-8A14-A2A7DC0664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23733"/>
              </p:ext>
            </p:extLst>
          </p:nvPr>
        </p:nvGraphicFramePr>
        <p:xfrm>
          <a:off x="3242698" y="2150085"/>
          <a:ext cx="2002272" cy="765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8" r:id="rId3" imgW="1167893" imgH="444307" progId="Equation.3">
                  <p:embed/>
                </p:oleObj>
              </mc:Choice>
              <mc:Fallback>
                <p:oleObj r:id="rId3" imgW="1167893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2698" y="2150085"/>
                        <a:ext cx="2002272" cy="765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>
            <a:extLst>
              <a:ext uri="{FF2B5EF4-FFF2-40B4-BE49-F238E27FC236}">
                <a16:creationId xmlns:a16="http://schemas.microsoft.com/office/drawing/2014/main" id="{B00AAFEE-3601-42FE-8692-2E658250E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56FD5E35-03C3-4E47-8D2C-DEEB3C709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31924" y="5034785"/>
            <a:ext cx="19414749" cy="154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27463B1C-993A-428C-B503-FC194DEA9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31924" y="5629859"/>
            <a:ext cx="194147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73D4872D-658D-489C-9055-46BB40FFD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74280" y="5859455"/>
            <a:ext cx="203570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3495114-2804-4E60-A1F7-41D640555E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11946"/>
              </p:ext>
            </p:extLst>
          </p:nvPr>
        </p:nvGraphicFramePr>
        <p:xfrm>
          <a:off x="2791271" y="4883798"/>
          <a:ext cx="2905125" cy="9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9" r:id="rId5" imgW="1307532" imgH="431613" progId="Equation.3">
                  <p:embed/>
                </p:oleObj>
              </mc:Choice>
              <mc:Fallback>
                <p:oleObj r:id="rId5" imgW="1307532" imgH="4316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271" y="4883798"/>
                        <a:ext cx="2905125" cy="954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1">
            <a:extLst>
              <a:ext uri="{FF2B5EF4-FFF2-40B4-BE49-F238E27FC236}">
                <a16:creationId xmlns:a16="http://schemas.microsoft.com/office/drawing/2014/main" id="{30B390AE-BD2E-4FE2-BD0E-6700096C0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74280" y="6187829"/>
            <a:ext cx="2035708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 of risky asset portfolio and the risk-free asset</a:t>
            </a: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4572000" y="609600"/>
            <a:ext cx="12026821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Market 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portfolio of risky assets to combine with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risk‑free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security lies on the Efficient Frontier, tangent to the line extending from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risk‑free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security.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line is referred to as the Capital Market Line (CML).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see that portfolios on the Capital Market Line dominate all portfolios on the Efficient Frontier.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Market 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-191881" y="1371600"/>
          <a:ext cx="8904161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9" name="Document" r:id="rId3" imgW="5949456" imgH="3412320" progId="Word.Document.12">
                  <p:embed/>
                </p:oleObj>
              </mc:Choice>
              <mc:Fallback>
                <p:oleObj name="Document" r:id="rId3" imgW="5949456" imgH="341232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1881" y="1371600"/>
                        <a:ext cx="8904161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627DC-3A2C-49E2-8A48-4A5CD81B4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Deriving the Capital Market Line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8207A4-BD26-47F6-92D7-A6FDAAC537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384332"/>
              </p:ext>
            </p:extLst>
          </p:nvPr>
        </p:nvGraphicFramePr>
        <p:xfrm>
          <a:off x="228600" y="1417638"/>
          <a:ext cx="6419166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1" r:id="rId3" imgW="3175000" imgH="469900" progId="Equation.3">
                  <p:embed/>
                </p:oleObj>
              </mc:Choice>
              <mc:Fallback>
                <p:oleObj r:id="rId3" imgW="31750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17638"/>
                        <a:ext cx="6419166" cy="944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A19DC33-C883-49BC-A239-8767509005AC}"/>
              </a:ext>
            </a:extLst>
          </p:cNvPr>
          <p:cNvGraphicFramePr>
            <a:graphicFrameLocks noGrp="1"/>
          </p:cNvGraphicFramePr>
          <p:nvPr/>
        </p:nvGraphicFramePr>
        <p:xfrm>
          <a:off x="1600200" y="3695541"/>
          <a:ext cx="5943600" cy="33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3429559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</a:t>
                      </a:r>
                      <a:endParaRPr lang="en-US" sz="1000" dirty="0">
                        <a:effectLst/>
                        <a:latin typeface="Courier 10cpi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3126232"/>
                  </a:ext>
                </a:extLst>
              </a:tr>
            </a:tbl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7C481C-54C2-46A2-8574-2D5B644A0A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017155"/>
              </p:ext>
            </p:extLst>
          </p:nvPr>
        </p:nvGraphicFramePr>
        <p:xfrm>
          <a:off x="228599" y="3590647"/>
          <a:ext cx="5122017" cy="1179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2" r:id="rId5" imgW="3022600" imgH="698500" progId="Equation.3">
                  <p:embed/>
                </p:oleObj>
              </mc:Choice>
              <mc:Fallback>
                <p:oleObj r:id="rId5" imgW="3022600" imgH="698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3590647"/>
                        <a:ext cx="5122017" cy="11795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3E615D0-F90E-401E-BCA5-FAA8B43CC8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423250"/>
              </p:ext>
            </p:extLst>
          </p:nvPr>
        </p:nvGraphicFramePr>
        <p:xfrm>
          <a:off x="228599" y="2313311"/>
          <a:ext cx="5335006" cy="1228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3" r:id="rId7" imgW="3022600" imgH="698500" progId="Equation.3">
                  <p:embed/>
                </p:oleObj>
              </mc:Choice>
              <mc:Fallback>
                <p:oleObj r:id="rId7" imgW="3022600" imgH="698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2313311"/>
                        <a:ext cx="5335006" cy="1228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32254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9B381-3935-4ED2-AB06-A6F091F8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the Chain Rule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DEE209-8D98-4431-8C31-8EF740A87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07124"/>
            <a:ext cx="2423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A59C759-EDC3-4086-AA3D-F50E698455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981349"/>
              </p:ext>
            </p:extLst>
          </p:nvPr>
        </p:nvGraphicFramePr>
        <p:xfrm>
          <a:off x="228600" y="1676400"/>
          <a:ext cx="8001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5" r:id="rId3" imgW="3263900" imgH="469900" progId="Equation.3">
                  <p:embed/>
                </p:oleObj>
              </mc:Choice>
              <mc:Fallback>
                <p:oleObj r:id="rId3" imgW="32639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001000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>
            <a:extLst>
              <a:ext uri="{FF2B5EF4-FFF2-40B4-BE49-F238E27FC236}">
                <a16:creationId xmlns:a16="http://schemas.microsoft.com/office/drawing/2014/main" id="{DC4EE2B8-E47E-4615-A715-EF72D137A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27710"/>
            <a:ext cx="216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ACC09B0-B2B7-4D40-9607-3CBC196E2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0795ADB-77C3-42AF-87DF-3832966A9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93901"/>
              </p:ext>
            </p:extLst>
          </p:nvPr>
        </p:nvGraphicFramePr>
        <p:xfrm>
          <a:off x="228679" y="2962275"/>
          <a:ext cx="8001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6" r:id="rId5" imgW="3263900" imgH="469900" progId="Equation.3">
                  <p:embed/>
                </p:oleObj>
              </mc:Choice>
              <mc:Fallback>
                <p:oleObj r:id="rId5" imgW="32639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79" y="2962275"/>
                        <a:ext cx="8001000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>
            <a:extLst>
              <a:ext uri="{FF2B5EF4-FFF2-40B4-BE49-F238E27FC236}">
                <a16:creationId xmlns:a16="http://schemas.microsoft.com/office/drawing/2014/main" id="{0A8FFFEF-7020-4419-91F0-976EE31B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789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D753B-4182-4340-A4BE-319F9C99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to Theta Partials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05C7FC2-24F0-4469-85B0-EB89EB08E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516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528B353-D900-4D6B-8304-AA3D1A8EEC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787895"/>
              </p:ext>
            </p:extLst>
          </p:nvPr>
        </p:nvGraphicFramePr>
        <p:xfrm>
          <a:off x="228599" y="1355390"/>
          <a:ext cx="7380369" cy="997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0" r:id="rId3" imgW="3733800" imgH="508000" progId="Equation.3">
                  <p:embed/>
                </p:oleObj>
              </mc:Choice>
              <mc:Fallback>
                <p:oleObj r:id="rId3" imgW="3733800" imgH="508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1355390"/>
                        <a:ext cx="7380369" cy="9978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20F2323D-9450-44EC-9D44-AD633ACE5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5646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40C785-72D3-4B8C-AEB1-8DB5AEED2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113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CD0F215-2760-4451-90F1-7936EE87A2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860997"/>
              </p:ext>
            </p:extLst>
          </p:nvPr>
        </p:nvGraphicFramePr>
        <p:xfrm>
          <a:off x="228600" y="2431130"/>
          <a:ext cx="7436903" cy="99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1" r:id="rId5" imgW="3759200" imgH="508000" progId="Equation.3">
                  <p:embed/>
                </p:oleObj>
              </mc:Choice>
              <mc:Fallback>
                <p:oleObj r:id="rId5" imgW="37592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31130"/>
                        <a:ext cx="7436903" cy="997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ACC554B3-71F9-4FDE-9788-C5713A456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9359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1E28CFB8-DEC3-4D3E-9895-0257C78C5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6696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1AD4114-5165-4C25-B2B8-614C2EEFA0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418499"/>
              </p:ext>
            </p:extLst>
          </p:nvPr>
        </p:nvGraphicFramePr>
        <p:xfrm>
          <a:off x="228600" y="3669632"/>
          <a:ext cx="5715000" cy="1138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2" r:id="rId7" imgW="2527300" imgH="508000" progId="Equation.3">
                  <p:embed/>
                </p:oleObj>
              </mc:Choice>
              <mc:Fallback>
                <p:oleObj r:id="rId7" imgW="2527300" imgH="5080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69632"/>
                        <a:ext cx="5715000" cy="11387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202E34D7-6A19-467D-BC0C-3378A8610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744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94115B9-90F8-42A7-ADAE-6AC0E73FD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4997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37617EB-EE95-41E0-9730-F0DE7E354B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277219"/>
              </p:ext>
            </p:extLst>
          </p:nvPr>
        </p:nvGraphicFramePr>
        <p:xfrm>
          <a:off x="209550" y="4997784"/>
          <a:ext cx="5757934" cy="1138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3" r:id="rId9" imgW="2552700" imgH="508000" progId="Equation.3">
                  <p:embed/>
                </p:oleObj>
              </mc:Choice>
              <mc:Fallback>
                <p:oleObj r:id="rId9" imgW="2552700" imgH="5080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4997784"/>
                        <a:ext cx="5757934" cy="11386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62730C4-2ADF-4907-8490-E3339B10A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55026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0731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8E0D-243A-445D-AF40-23215099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System of Equations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55DC7A-5F2C-4A23-8F72-DF048DCD3607}"/>
              </a:ext>
            </a:extLst>
          </p:cNvPr>
          <p:cNvSpPr/>
          <p:nvPr/>
        </p:nvSpPr>
        <p:spPr>
          <a:xfrm>
            <a:off x="990600" y="1417638"/>
            <a:ext cx="129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</a:t>
            </a:r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632254-6D3D-42D9-A162-BFAFA5DEFBE5}"/>
              </a:ext>
            </a:extLst>
          </p:cNvPr>
          <p:cNvSpPr/>
          <p:nvPr/>
        </p:nvSpPr>
        <p:spPr>
          <a:xfrm>
            <a:off x="1905000" y="1356083"/>
            <a:ext cx="32415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4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(E[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4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]-r</a:t>
            </a:r>
            <a:r>
              <a:rPr lang="en-US" sz="4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)/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sz="4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endParaRPr lang="en-US" sz="40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D54E254-4FAE-4A3E-8E75-D990A63A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2888238"/>
            <a:ext cx="15582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5B5D7FF-C516-42DC-9124-18CDAFDBDE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191840"/>
              </p:ext>
            </p:extLst>
          </p:nvPr>
        </p:nvGraphicFramePr>
        <p:xfrm>
          <a:off x="838199" y="2888239"/>
          <a:ext cx="5445475" cy="8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1" r:id="rId3" imgW="1612900" imgH="254000" progId="Equation.3">
                  <p:embed/>
                </p:oleObj>
              </mc:Choice>
              <mc:Fallback>
                <p:oleObj r:id="rId3" imgW="1612900" imgH="254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2888239"/>
                        <a:ext cx="5445475" cy="869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4BA2F8E0-FE44-49F2-8A03-34398424F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3037468"/>
            <a:ext cx="155826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6845613-7D92-4775-9FA6-239E3FE30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588" y="3890972"/>
            <a:ext cx="1371178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E452CF1-68B7-4BAE-BB5F-E0F6ED01C0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403148"/>
              </p:ext>
            </p:extLst>
          </p:nvPr>
        </p:nvGraphicFramePr>
        <p:xfrm>
          <a:off x="986589" y="3998918"/>
          <a:ext cx="5355220" cy="845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2" r:id="rId5" imgW="1625600" imgH="254000" progId="Equation.3">
                  <p:embed/>
                </p:oleObj>
              </mc:Choice>
              <mc:Fallback>
                <p:oleObj r:id="rId5" imgW="16256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589" y="3998918"/>
                        <a:ext cx="5355220" cy="845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EBB6AE94-47DA-45B8-A2A3-2A4DCEE1F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588" y="4186619"/>
            <a:ext cx="1371178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8672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24F0D-6A4C-4080-834E-22256CACC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Introduction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05C6347-C91F-433F-860B-52FC1A6D62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098704"/>
              </p:ext>
            </p:extLst>
          </p:nvPr>
        </p:nvGraphicFramePr>
        <p:xfrm>
          <a:off x="391887" y="1483666"/>
          <a:ext cx="1739361" cy="533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3" r:id="rId3" imgW="710891" imgH="215806" progId="Equation.3">
                  <p:embed/>
                </p:oleObj>
              </mc:Choice>
              <mc:Fallback>
                <p:oleObj r:id="rId3" imgW="710891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887" y="1483666"/>
                        <a:ext cx="1739361" cy="5334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AC8ADE6-232B-4C6B-B55B-935EE727F6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959515"/>
              </p:ext>
            </p:extLst>
          </p:nvPr>
        </p:nvGraphicFramePr>
        <p:xfrm>
          <a:off x="4333875" y="1469996"/>
          <a:ext cx="1959000" cy="19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4" r:id="rId5" imgW="698500" imgH="698500" progId="Equation.3">
                  <p:embed/>
                </p:oleObj>
              </mc:Choice>
              <mc:Fallback>
                <p:oleObj r:id="rId5" imgW="698500" imgH="698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1469996"/>
                        <a:ext cx="1959000" cy="1959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6886C78-16C8-4704-9DA1-DFAF5D9537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715977"/>
              </p:ext>
            </p:extLst>
          </p:nvPr>
        </p:nvGraphicFramePr>
        <p:xfrm>
          <a:off x="457200" y="3048000"/>
          <a:ext cx="1920748" cy="573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5" r:id="rId7" imgW="736280" imgH="215806" progId="Equation.3">
                  <p:embed/>
                </p:oleObj>
              </mc:Choice>
              <mc:Fallback>
                <p:oleObj r:id="rId7" imgW="736280" imgH="21580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48000"/>
                        <a:ext cx="1920748" cy="5737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9C3893DE-EDC4-4D64-8E66-1E1917E01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915306-83E2-4612-A111-5B3B7AB0C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95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7192F6-678F-4A79-85CB-9EFAE8DF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59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5A83E9-FA46-4ECA-82BB-6E1065AD224D}"/>
              </a:ext>
            </a:extLst>
          </p:cNvPr>
          <p:cNvSpPr/>
          <p:nvPr/>
        </p:nvSpPr>
        <p:spPr>
          <a:xfrm>
            <a:off x="400558" y="2214517"/>
            <a:ext cx="14282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2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.08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1852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BEDD-D18E-4410-9EAC-38CE8B989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Optimal Portfolio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53BE5B-22F3-4E55-8B2B-00D2427D1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2565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10EE18C-83BA-4588-AA06-DC87EFE489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179394"/>
              </p:ext>
            </p:extLst>
          </p:nvPr>
        </p:nvGraphicFramePr>
        <p:xfrm>
          <a:off x="228600" y="1231900"/>
          <a:ext cx="40132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39" r:id="rId3" imgW="1612900" imgH="254000" progId="Equation.3">
                  <p:embed/>
                </p:oleObj>
              </mc:Choice>
              <mc:Fallback>
                <p:oleObj r:id="rId3" imgW="1612900" imgH="254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31900"/>
                        <a:ext cx="4013200" cy="641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5C9A99DF-3AAE-467E-A475-66FC4DC8A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13" y="220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257B5CA-AFDC-48B3-88DC-13BE0BA096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57568"/>
              </p:ext>
            </p:extLst>
          </p:nvPr>
        </p:nvGraphicFramePr>
        <p:xfrm>
          <a:off x="5298908" y="1313048"/>
          <a:ext cx="3652587" cy="576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0" r:id="rId5" imgW="1625600" imgH="254000" progId="Equation.3">
                  <p:embed/>
                </p:oleObj>
              </mc:Choice>
              <mc:Fallback>
                <p:oleObj r:id="rId5" imgW="1625600" imgH="25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8908" y="1313048"/>
                        <a:ext cx="3652587" cy="5767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C8409E9-FE0D-4145-9A0C-A2ECA45137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196301"/>
              </p:ext>
            </p:extLst>
          </p:nvPr>
        </p:nvGraphicFramePr>
        <p:xfrm>
          <a:off x="220579" y="2743200"/>
          <a:ext cx="4364261" cy="684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1" r:id="rId7" imgW="1460500" imgH="228600" progId="Equation.3">
                  <p:embed/>
                </p:oleObj>
              </mc:Choice>
              <mc:Fallback>
                <p:oleObj r:id="rId7" imgW="14605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79" y="2743200"/>
                        <a:ext cx="4364261" cy="6845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812CCC6-920D-4F7F-AAD0-71EF225664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747636"/>
              </p:ext>
            </p:extLst>
          </p:nvPr>
        </p:nvGraphicFramePr>
        <p:xfrm>
          <a:off x="220579" y="3428999"/>
          <a:ext cx="4318967" cy="677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2" r:id="rId9" imgW="1460500" imgH="228600" progId="Equation.3">
                  <p:embed/>
                </p:oleObj>
              </mc:Choice>
              <mc:Fallback>
                <p:oleObj r:id="rId9" imgW="1460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79" y="3428999"/>
                        <a:ext cx="4318967" cy="6774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>
            <a:extLst>
              <a:ext uri="{FF2B5EF4-FFF2-40B4-BE49-F238E27FC236}">
                <a16:creationId xmlns:a16="http://schemas.microsoft.com/office/drawing/2014/main" id="{FCB6B1E8-8972-470D-937C-1468B8A43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79" y="2286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                    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DDF2077-906D-434F-B05F-9B1B8A324E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484006"/>
              </p:ext>
            </p:extLst>
          </p:nvPr>
        </p:nvGraphicFramePr>
        <p:xfrm>
          <a:off x="5538536" y="2880854"/>
          <a:ext cx="3124201" cy="598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3" r:id="rId11" imgW="1143000" imgH="215900" progId="Equation.3">
                  <p:embed/>
                </p:oleObj>
              </mc:Choice>
              <mc:Fallback>
                <p:oleObj r:id="rId11" imgW="1143000" imgH="215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536" y="2880854"/>
                        <a:ext cx="3124201" cy="5988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B9ACC83-5E61-417E-8623-2356F739C1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649307"/>
              </p:ext>
            </p:extLst>
          </p:nvPr>
        </p:nvGraphicFramePr>
        <p:xfrm>
          <a:off x="5538536" y="3589195"/>
          <a:ext cx="3080082" cy="56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4" r:id="rId13" imgW="1193800" imgH="215900" progId="Equation.3">
                  <p:embed/>
                </p:oleObj>
              </mc:Choice>
              <mc:Fallback>
                <p:oleObj r:id="rId13" imgW="1193800" imgH="215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536" y="3589195"/>
                        <a:ext cx="3080082" cy="5667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>
            <a:extLst>
              <a:ext uri="{FF2B5EF4-FFF2-40B4-BE49-F238E27FC236}">
                <a16:creationId xmlns:a16="http://schemas.microsoft.com/office/drawing/2014/main" id="{03CD2231-9AB9-415B-94B1-870B6E15D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657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E1A59802-62FE-4794-97E0-CE46D2634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01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CECBBB79-05C1-4B1E-90CD-C96839074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79" y="543234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F85EB3FE-0123-4530-83B0-26B9B9B4A7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498569"/>
              </p:ext>
            </p:extLst>
          </p:nvPr>
        </p:nvGraphicFramePr>
        <p:xfrm>
          <a:off x="238626" y="4681536"/>
          <a:ext cx="4065708" cy="56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5" r:id="rId15" imgW="1574117" imgH="215806" progId="Equation.3">
                  <p:embed/>
                </p:oleObj>
              </mc:Choice>
              <mc:Fallback>
                <p:oleObj r:id="rId15" imgW="1574117" imgH="215806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26" y="4681536"/>
                        <a:ext cx="4065708" cy="5667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AAAE96A0-4D95-4860-A707-DA8A957F2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090179"/>
              </p:ext>
            </p:extLst>
          </p:nvPr>
        </p:nvGraphicFramePr>
        <p:xfrm>
          <a:off x="4843113" y="4681535"/>
          <a:ext cx="4139629" cy="56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" r:id="rId17" imgW="1600200" imgH="215900" progId="Equation.3">
                  <p:embed/>
                </p:oleObj>
              </mc:Choice>
              <mc:Fallback>
                <p:oleObj r:id="rId17" imgW="1600200" imgH="215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113" y="4681535"/>
                        <a:ext cx="4139629" cy="5667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8">
            <a:extLst>
              <a:ext uri="{FF2B5EF4-FFF2-40B4-BE49-F238E27FC236}">
                <a16:creationId xmlns:a16="http://schemas.microsoft.com/office/drawing/2014/main" id="{0B0BE099-37EF-4FDF-976B-2E239C453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51" y="632769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1248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D874F-7D5B-4664-9A1D-03AF3E79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Conclusion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2260152-4801-449E-A033-A52362B3C7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161134"/>
              </p:ext>
            </p:extLst>
          </p:nvPr>
        </p:nvGraphicFramePr>
        <p:xfrm>
          <a:off x="0" y="1303337"/>
          <a:ext cx="5352770" cy="560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2" r:id="rId3" imgW="2184400" imgH="228600" progId="Equation.3">
                  <p:embed/>
                </p:oleObj>
              </mc:Choice>
              <mc:Fallback>
                <p:oleObj r:id="rId3" imgW="21844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03337"/>
                        <a:ext cx="5352770" cy="5609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3E0EB3-109F-4D14-A61B-59D3DBA9F3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45210"/>
              </p:ext>
            </p:extLst>
          </p:nvPr>
        </p:nvGraphicFramePr>
        <p:xfrm>
          <a:off x="0" y="1989138"/>
          <a:ext cx="9186199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3" r:id="rId5" imgW="3746500" imgH="279400" progId="Equation.3">
                  <p:embed/>
                </p:oleObj>
              </mc:Choice>
              <mc:Fallback>
                <p:oleObj r:id="rId5" imgW="3746500" imgH="279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9138"/>
                        <a:ext cx="9186199" cy="677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1107E57E-FFD6-49F5-8BAE-8E287DA99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9914"/>
            <a:ext cx="99803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05D3FB-B7AE-438D-8D83-A5E53EDD1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5714"/>
            <a:ext cx="99803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1705357-15B6-49CB-93C2-FEBDAC7E3E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611080"/>
              </p:ext>
            </p:extLst>
          </p:nvPr>
        </p:nvGraphicFramePr>
        <p:xfrm>
          <a:off x="0" y="2943999"/>
          <a:ext cx="6192645" cy="1516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4" r:id="rId7" imgW="1866900" imgH="457200" progId="Equation.3">
                  <p:embed/>
                </p:oleObj>
              </mc:Choice>
              <mc:Fallback>
                <p:oleObj r:id="rId7" imgW="18669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943999"/>
                        <a:ext cx="6192645" cy="1516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E161AA1-9D5B-49BC-A533-8D82A096AD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5520"/>
              </p:ext>
            </p:extLst>
          </p:nvPr>
        </p:nvGraphicFramePr>
        <p:xfrm>
          <a:off x="1359568" y="4259263"/>
          <a:ext cx="7456449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5" r:id="rId9" imgW="2247900" imgH="393700" progId="Equation.3">
                  <p:embed/>
                </p:oleObj>
              </mc:Choice>
              <mc:Fallback>
                <p:oleObj r:id="rId9" imgW="22479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9568" y="4259263"/>
                        <a:ext cx="7456449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>
            <a:extLst>
              <a:ext uri="{FF2B5EF4-FFF2-40B4-BE49-F238E27FC236}">
                <a16:creationId xmlns:a16="http://schemas.microsoft.com/office/drawing/2014/main" id="{13C17759-3589-4E6A-9225-5D06D1909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46" y="3818958"/>
            <a:ext cx="13638508" cy="1516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763CDA3-2883-4586-A7C4-BEC3C1812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41959"/>
            <a:ext cx="136385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8291DB0E-E186-4498-ACD9-4BAF39459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48124"/>
            <a:ext cx="136385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5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Return Illustration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the expected return of security 1 is 10% and security 2 is 30%.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a portfolio is comprised of 40% security 1 and 60% security 2.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calculate expected portfolio return: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8DF272-6CF3-4732-BCB9-6FC210E01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B00AAFEE-3601-42FE-8692-2E658250E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56FD5E35-03C3-4E47-8D2C-DEEB3C709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31924" y="5034785"/>
            <a:ext cx="19414749" cy="154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58132ADF-ECEE-4BE6-A38B-1763E97477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509110"/>
              </p:ext>
            </p:extLst>
          </p:nvPr>
        </p:nvGraphicFramePr>
        <p:xfrm>
          <a:off x="762000" y="4578999"/>
          <a:ext cx="6787802" cy="804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2" r:id="rId3" imgW="2006600" imgH="241300" progId="Equation.3">
                  <p:embed/>
                </p:oleObj>
              </mc:Choice>
              <mc:Fallback>
                <p:oleObj r:id="rId3" imgW="2006600" imgH="241300" progId="Equation.3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58132ADF-ECEE-4BE6-A38B-1763E97477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8999"/>
                        <a:ext cx="6787802" cy="8042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8">
            <a:extLst>
              <a:ext uri="{FF2B5EF4-FFF2-40B4-BE49-F238E27FC236}">
                <a16:creationId xmlns:a16="http://schemas.microsoft.com/office/drawing/2014/main" id="{27463B1C-993A-428C-B503-FC194DEA9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31924" y="5629859"/>
            <a:ext cx="1941474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6369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4.3 The Capital Asset Pricing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>
            <a:normAutofit fontScale="47500" lnSpcReduction="20000"/>
          </a:bodyPr>
          <a:lstStyle/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is a theory of equilibrium in capital markets. </a:t>
            </a:r>
          </a:p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explains how investors price securities 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2684"/>
            <a:ext cx="8229600" cy="5560678"/>
          </a:xfrm>
        </p:spPr>
        <p:txBody>
          <a:bodyPr>
            <a:normAutofit fontScale="2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markets are perfectly efficient, meaning that security prices fully reflect all available information at all times.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returns are normally distributed.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assets are marketable and infinitely divisible.   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restrictions on short‑sales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 hold identical expectations.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exists a risk-free security with no restrictions on borrowing and lending.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Investor planning horizons are for a single time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278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FF66-F227-4EAC-885F-B9FF1F63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Derivation: Preliminaries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562D70D-AFD1-41AD-B81C-E3786D8F2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CF5411E-2CC7-4F0B-BAC0-1766612578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363006"/>
              </p:ext>
            </p:extLst>
          </p:nvPr>
        </p:nvGraphicFramePr>
        <p:xfrm>
          <a:off x="304800" y="1600199"/>
          <a:ext cx="6289475" cy="533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0" r:id="rId3" imgW="2692400" imgH="228600" progId="Equation.3">
                  <p:embed/>
                </p:oleObj>
              </mc:Choice>
              <mc:Fallback>
                <p:oleObj r:id="rId3" imgW="26924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00199"/>
                        <a:ext cx="6289475" cy="5333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A8AE8390-0018-4D5E-A0A9-8E8B75FF1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2781548"/>
            <a:ext cx="10448387" cy="4259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966BAE9-9120-4B1B-9404-CFF18C53BC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3408090"/>
            <a:ext cx="10448362" cy="42598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2C6FC2E-F508-4B94-B936-672426F3B9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800" y="4034631"/>
            <a:ext cx="7612496" cy="68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396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D3E6-D8E7-466D-97E9-EBF649F33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Market Price of Risk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C62295B-6E76-4B8E-8F57-9CC3E76C88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90675"/>
              </p:ext>
            </p:extLst>
          </p:nvPr>
        </p:nvGraphicFramePr>
        <p:xfrm>
          <a:off x="421105" y="1828800"/>
          <a:ext cx="5715000" cy="1138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0" r:id="rId3" imgW="2527300" imgH="508000" progId="Equation.3">
                  <p:embed/>
                </p:oleObj>
              </mc:Choice>
              <mc:Fallback>
                <p:oleObj r:id="rId3" imgW="2527300" imgH="508000" progId="Equation.3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E8505A51-4892-4F9A-A168-DBE667043F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05" y="1828800"/>
                        <a:ext cx="5715000" cy="11387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AB5EC-BE12-4C20-8FA3-92AF30052027}"/>
              </a:ext>
            </a:extLst>
          </p:cNvPr>
          <p:cNvSpPr/>
          <p:nvPr/>
        </p:nvSpPr>
        <p:spPr>
          <a:xfrm>
            <a:off x="1905000" y="3055499"/>
            <a:ext cx="4608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(E[R</a:t>
            </a:r>
            <a:r>
              <a:rPr lang="en-US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r</a:t>
            </a:r>
            <a:r>
              <a:rPr lang="en-US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])/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6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7FB898-E414-46CE-841F-0CA9A2786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03110"/>
            <a:ext cx="15606006" cy="1240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C4B57E8-0E15-453C-ADB4-028F9DED2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223494"/>
              </p:ext>
            </p:extLst>
          </p:nvPr>
        </p:nvGraphicFramePr>
        <p:xfrm>
          <a:off x="1524000" y="4160310"/>
          <a:ext cx="4836696" cy="100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1" r:id="rId5" imgW="1143000" imgH="241300" progId="Equation.3">
                  <p:embed/>
                </p:oleObj>
              </mc:Choice>
              <mc:Fallback>
                <p:oleObj r:id="rId5" imgW="11430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60310"/>
                        <a:ext cx="4836696" cy="10076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>
            <a:extLst>
              <a:ext uri="{FF2B5EF4-FFF2-40B4-BE49-F238E27FC236}">
                <a16:creationId xmlns:a16="http://schemas.microsoft.com/office/drawing/2014/main" id="{974CE85A-D04B-47E6-8E72-325B2E9FD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8434"/>
            <a:ext cx="1560600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723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BB1D-6646-45B8-B341-A35C6B461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Punch Line: The CAPM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D25E3D4-6A24-470D-8793-79DEAAC2D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14018"/>
              </p:ext>
            </p:extLst>
          </p:nvPr>
        </p:nvGraphicFramePr>
        <p:xfrm>
          <a:off x="457199" y="1951983"/>
          <a:ext cx="4308901" cy="112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4" r:id="rId3" imgW="1752600" imgH="457200" progId="Equation.3">
                  <p:embed/>
                </p:oleObj>
              </mc:Choice>
              <mc:Fallback>
                <p:oleObj r:id="rId3" imgW="17526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1951983"/>
                        <a:ext cx="4308901" cy="1124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B6BC58D-E64A-4326-88F4-C65F5BF00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523146"/>
              </p:ext>
            </p:extLst>
          </p:nvPr>
        </p:nvGraphicFramePr>
        <p:xfrm>
          <a:off x="2895599" y="3153188"/>
          <a:ext cx="3212531" cy="988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5" r:id="rId5" imgW="1485900" imgH="457200" progId="Equation.3">
                  <p:embed/>
                </p:oleObj>
              </mc:Choice>
              <mc:Fallback>
                <p:oleObj r:id="rId5" imgW="14859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599" y="3153188"/>
                        <a:ext cx="3212531" cy="9884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1C21466-A97F-4A0C-8BEE-185EC267D1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935804"/>
              </p:ext>
            </p:extLst>
          </p:nvPr>
        </p:nvGraphicFramePr>
        <p:xfrm>
          <a:off x="4766100" y="4332160"/>
          <a:ext cx="3501538" cy="62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6" r:id="rId7" imgW="1346200" imgH="241300" progId="Equation.3">
                  <p:embed/>
                </p:oleObj>
              </mc:Choice>
              <mc:Fallback>
                <p:oleObj r:id="rId7" imgW="13462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6100" y="4332160"/>
                        <a:ext cx="3501538" cy="620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5A708DE0-D71E-4A0A-879E-2C1733453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9167"/>
            <a:ext cx="184731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6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15B4F5-6885-434E-B765-58174F2C2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86367"/>
            <a:ext cx="184731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6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AC8FA3B-378E-47BE-87A6-0A989F6F1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43567"/>
            <a:ext cx="184731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600"/>
          </a:p>
        </p:txBody>
      </p:sp>
    </p:spTree>
    <p:extLst>
      <p:ext uri="{BB962C8B-B14F-4D97-AF65-F5344CB8AC3E}">
        <p14:creationId xmlns:p14="http://schemas.microsoft.com/office/powerpoint/2010/main" val="89710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and Beta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447800"/>
            <a:ext cx="2313992" cy="1219200"/>
          </a:xfrm>
          <a:prstGeom prst="rect">
            <a:avLst/>
          </a:prstGeom>
          <a:noFill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971800"/>
            <a:ext cx="3620376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4876800"/>
            <a:ext cx="436684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057400" y="4114800"/>
            <a:ext cx="4868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 Capital Asset Pricing Model: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D7778-BCA2-48F6-BAE4-0AA31EB7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 and LaGrange Optimization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4F38576-22A0-471C-8CF2-974BE3B1E405}"/>
                  </a:ext>
                </a:extLst>
              </p:cNvPr>
              <p:cNvSpPr/>
              <p:nvPr/>
            </p:nvSpPr>
            <p:spPr>
              <a:xfrm>
                <a:off x="2133600" y="1828800"/>
                <a:ext cx="4572000" cy="26329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8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𝒘</m:t>
                              </m:r>
                            </m:lim>
                          </m:limLow>
                        </m:fName>
                        <m:e>
                          <m:sSubSup>
                            <m:sSubSupPr>
                              <m:ctrlP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func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𝑽𝒘</m:t>
                      </m:r>
                    </m:oMath>
                  </m:oMathPara>
                </a14:m>
                <a:endParaRPr lang="en-US" sz="36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𝒓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36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𝜾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4F38576-22A0-471C-8CF2-974BE3B1E4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828800"/>
                <a:ext cx="4572000" cy="2632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885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B3288-3CE2-4154-BCF9-7AD12F8B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Order Conditions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9D624A7-4BE4-40B1-8139-237BA69F872B}"/>
                  </a:ext>
                </a:extLst>
              </p:cNvPr>
              <p:cNvSpPr/>
              <p:nvPr/>
            </p:nvSpPr>
            <p:spPr>
              <a:xfrm>
                <a:off x="685800" y="1393575"/>
                <a:ext cx="7696200" cy="587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p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p>
                          </m:s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𝑽𝒘</m:t>
                          </m:r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e>
                            <m:sub>
                              <m:r>
                                <a:rPr lang="en-US" sz="28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800" b="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800" b="0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800" b="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e>
                            <m:sub>
                              <m:r>
                                <a:rPr lang="en-US" sz="28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p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𝜾</m:t>
                          </m:r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9D624A7-4BE4-40B1-8139-237BA69F87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93575"/>
                <a:ext cx="7696200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E504E6-85C2-49CD-B25A-DCA29A48A61E}"/>
                  </a:ext>
                </a:extLst>
              </p:cNvPr>
              <p:cNvSpPr/>
              <p:nvPr/>
            </p:nvSpPr>
            <p:spPr>
              <a:xfrm>
                <a:off x="990600" y="2395320"/>
                <a:ext cx="6553200" cy="3603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𝛁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</m:d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𝐕𝐰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𝜾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</m:t>
                      </m:r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sz="20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</m:t>
                          </m:r>
                        </m:num>
                        <m:den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32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</m:sup>
                      </m:sSup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</m:t>
                          </m:r>
                        </m:sub>
                      </m:sSub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</m:t>
                          </m:r>
                        </m:num>
                        <m:den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32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</m:sup>
                      </m:sSup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𝛊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– 1=0</m:t>
                      </m:r>
                    </m:oMath>
                  </m:oMathPara>
                </a14:m>
                <a:endParaRPr lang="en-US" sz="20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E504E6-85C2-49CD-B25A-DCA29A48A6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395320"/>
                <a:ext cx="6553200" cy="36035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7287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343F7-1ED4-4B8A-8523-62F65EB9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“Words”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BDC7E19-CD53-44E0-871C-2607967E991D}"/>
                  </a:ext>
                </a:extLst>
              </p:cNvPr>
              <p:cNvSpPr/>
              <p:nvPr/>
            </p:nvSpPr>
            <p:spPr>
              <a:xfrm>
                <a:off x="16042" y="3019255"/>
                <a:ext cx="8686800" cy="857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sz="2400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+ 2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+ …+ 2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BDC7E19-CD53-44E0-871C-2607967E99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2" y="3019255"/>
                <a:ext cx="8686800" cy="8570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E053F0F-A068-44BD-855F-80C90D0BD54F}"/>
                  </a:ext>
                </a:extLst>
              </p:cNvPr>
              <p:cNvSpPr/>
              <p:nvPr/>
            </p:nvSpPr>
            <p:spPr>
              <a:xfrm>
                <a:off x="1197142" y="3864252"/>
                <a:ext cx="6324600" cy="13173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8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E053F0F-A068-44BD-855F-80C90D0BD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142" y="3864252"/>
                <a:ext cx="6324600" cy="1317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5F72AA9-461E-455C-A0D6-05DCF1B270EE}"/>
                  </a:ext>
                </a:extLst>
              </p:cNvPr>
              <p:cNvSpPr/>
              <p:nvPr/>
            </p:nvSpPr>
            <p:spPr>
              <a:xfrm>
                <a:off x="473242" y="1316407"/>
                <a:ext cx="82296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]− </m:t>
                          </m:r>
                          <m:sSub>
                            <m:sSubPr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2000" b="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5F72AA9-461E-455C-A0D6-05DCF1B270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42" y="1316407"/>
                <a:ext cx="8229600" cy="967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FACEEF-4500-4B1B-A0DA-20D6F6A4CCA0}"/>
                  </a:ext>
                </a:extLst>
              </p:cNvPr>
              <p:cNvSpPr/>
              <p:nvPr/>
            </p:nvSpPr>
            <p:spPr>
              <a:xfrm>
                <a:off x="3124201" y="5179377"/>
                <a:ext cx="3200400" cy="1266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FACEEF-4500-4B1B-A0DA-20D6F6A4CC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1" y="5179377"/>
                <a:ext cx="3200400" cy="12666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6684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B5F3F-7A62-4D7D-A104-9DC651EE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Tricks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FA76E-2F0E-4B0E-B806-C55744E4E06C}"/>
                  </a:ext>
                </a:extLst>
              </p:cNvPr>
              <p:cNvSpPr/>
              <p:nvPr/>
            </p:nvSpPr>
            <p:spPr>
              <a:xfrm>
                <a:off x="2019300" y="2587900"/>
                <a:ext cx="5105400" cy="7304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6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FA76E-2F0E-4B0E-B806-C55744E4E0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2587900"/>
                <a:ext cx="5105400" cy="7304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6C68D07-7F47-43A2-AA5D-6E0A2258B497}"/>
                  </a:ext>
                </a:extLst>
              </p:cNvPr>
              <p:cNvSpPr/>
              <p:nvPr/>
            </p:nvSpPr>
            <p:spPr>
              <a:xfrm>
                <a:off x="2019300" y="3419383"/>
                <a:ext cx="4588235" cy="13173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8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6C68D07-7F47-43A2-AA5D-6E0A2258B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3419383"/>
                <a:ext cx="4588235" cy="1317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242FA5B-D991-4D90-AE1A-DE45293C6149}"/>
                  </a:ext>
                </a:extLst>
              </p:cNvPr>
              <p:cNvSpPr/>
              <p:nvPr/>
            </p:nvSpPr>
            <p:spPr>
              <a:xfrm>
                <a:off x="1235435" y="1262531"/>
                <a:ext cx="6324600" cy="13173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8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242FA5B-D991-4D90-AE1A-DE45293C6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435" y="1262531"/>
                <a:ext cx="6324600" cy="1317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0F4F781-D054-4F6E-8EEA-84CEB0B26A08}"/>
                  </a:ext>
                </a:extLst>
              </p:cNvPr>
              <p:cNvSpPr/>
              <p:nvPr/>
            </p:nvSpPr>
            <p:spPr>
              <a:xfrm>
                <a:off x="1235435" y="4935993"/>
                <a:ext cx="6810330" cy="65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3200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i="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i="0">
                          <a:latin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3200" i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i="0"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0F4F781-D054-4F6E-8EEA-84CEB0B26A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435" y="4935993"/>
                <a:ext cx="6810330" cy="659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67AF865-9162-4A7F-B76E-79CB6C8A14F5}"/>
                  </a:ext>
                </a:extLst>
              </p:cNvPr>
              <p:cNvSpPr/>
              <p:nvPr/>
            </p:nvSpPr>
            <p:spPr>
              <a:xfrm>
                <a:off x="2209801" y="5594158"/>
                <a:ext cx="3962400" cy="12580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3200" i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3200" i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  <m:sup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67AF865-9162-4A7F-B76E-79CB6C8A14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5594158"/>
                <a:ext cx="3962400" cy="12580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94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Variance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risky securities often behave quite differently, the portfolio variance is not simply a weighted average of individual security variances: 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96E94B-A991-48EB-80A5-35CD5E335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5774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2A50A59-4E29-4D4D-BB45-3D7C9CEAF8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59392"/>
              </p:ext>
            </p:extLst>
          </p:nvPr>
        </p:nvGraphicFramePr>
        <p:xfrm>
          <a:off x="2031802" y="3577431"/>
          <a:ext cx="3302198" cy="879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7" r:id="rId3" imgW="1612900" imgH="431800" progId="Equation.3">
                  <p:embed/>
                </p:oleObj>
              </mc:Choice>
              <mc:Fallback>
                <p:oleObj r:id="rId3" imgW="16129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1802" y="3577431"/>
                        <a:ext cx="3302198" cy="8792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E6F245C-4A1E-472A-84B5-F1844B685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9232A54-52B7-4E30-A719-D74CBA008D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426576"/>
              </p:ext>
            </p:extLst>
          </p:nvPr>
        </p:nvGraphicFramePr>
        <p:xfrm>
          <a:off x="992538" y="4679154"/>
          <a:ext cx="6389338" cy="875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8" r:id="rId5" imgW="3263900" imgH="444500" progId="Equation.3">
                  <p:embed/>
                </p:oleObj>
              </mc:Choice>
              <mc:Fallback>
                <p:oleObj r:id="rId5" imgW="32639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538" y="4679154"/>
                        <a:ext cx="6389338" cy="875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08E561E5-EE95-403E-9D3B-370E89ED3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E8AB4-2DD6-490D-B915-4CA051AB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 Voila!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2FA0A14-243B-45B5-81F1-3DA1508045D5}"/>
                  </a:ext>
                </a:extLst>
              </p:cNvPr>
              <p:cNvSpPr/>
              <p:nvPr/>
            </p:nvSpPr>
            <p:spPr>
              <a:xfrm>
                <a:off x="914400" y="1417638"/>
                <a:ext cx="6172200" cy="11122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2FA0A14-243B-45B5-81F1-3DA1508045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417638"/>
                <a:ext cx="6172200" cy="11122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5AF93E9-2BE1-4E36-A6BF-C6BC4BE71620}"/>
                  </a:ext>
                </a:extLst>
              </p:cNvPr>
              <p:cNvSpPr/>
              <p:nvPr/>
            </p:nvSpPr>
            <p:spPr>
              <a:xfrm>
                <a:off x="0" y="2724983"/>
                <a:ext cx="9144000" cy="863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nary>
                      <m:naryPr>
                        <m:chr m:val="∑"/>
                        <m:limLoc m:val="undOvr"/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2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  <m:sub>
                        <m:r>
                          <a:rPr lang="en-US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m</m:t>
                            </m:r>
                          </m:sub>
                          <m:sup>
                            <m:r>
                              <a:rPr lang="en-US" sz="28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5AF93E9-2BE1-4E36-A6BF-C6BC4BE716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24983"/>
                <a:ext cx="9144000" cy="863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F303B6A-8D0F-4B45-9696-D7099DA1E4F2}"/>
                  </a:ext>
                </a:extLst>
              </p:cNvPr>
              <p:cNvSpPr/>
              <p:nvPr/>
            </p:nvSpPr>
            <p:spPr>
              <a:xfrm>
                <a:off x="1752600" y="3828821"/>
                <a:ext cx="5715000" cy="830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  <m:sup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b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</m:sub>
                        </m:sSub>
                      </m:e>
                    </m:d>
                  </m:oMath>
                </a14:m>
                <a:endParaRPr lang="en-US" sz="2000" b="1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F303B6A-8D0F-4B45-9696-D7099DA1E4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28821"/>
                <a:ext cx="5715000" cy="830548"/>
              </a:xfrm>
              <a:prstGeom prst="rect">
                <a:avLst/>
              </a:prstGeom>
              <a:blipFill>
                <a:blip r:embed="rId4"/>
                <a:stretch>
                  <a:fillRect t="-2941" b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3F6FB29-8F16-4E55-BC73-C15CA035360E}"/>
                  </a:ext>
                </a:extLst>
              </p:cNvPr>
              <p:cNvSpPr/>
              <p:nvPr/>
            </p:nvSpPr>
            <p:spPr>
              <a:xfrm>
                <a:off x="3200401" y="5117518"/>
                <a:ext cx="3352800" cy="1199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β</a:t>
                </a:r>
                <a:r>
                  <a:rPr lang="en-US" sz="4800" b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n-US" sz="4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bSup>
                      </m:den>
                    </m:f>
                  </m:oMath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3F6FB29-8F16-4E55-BC73-C15CA03536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1" y="5117518"/>
                <a:ext cx="3352800" cy="1199496"/>
              </a:xfrm>
              <a:prstGeom prst="rect">
                <a:avLst/>
              </a:prstGeom>
              <a:blipFill>
                <a:blip r:embed="rId5"/>
                <a:stretch>
                  <a:fillRect l="-8182" t="-4061" b="-3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8982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8C5E-AE26-4515-9410-AA70139D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Securities Market Line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912CC5-E27C-4AD5-B171-3CD7B45CF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1"/>
            <a:ext cx="9436797" cy="48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715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 and Unsystematic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 risk is that portion of a security's risk that is related to variance of the market portfolio.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Unsystematic risk is that portion of a security's variance that is unrelated to risk of the market portfolio.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Size and Risk Reduction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5" name="Picture 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399" y="1752599"/>
            <a:ext cx="8841721" cy="4114801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762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Risk‑adjusted Discount Rates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469432" y="1300316"/>
            <a:ext cx="2169368" cy="1143000"/>
          </a:xfrm>
          <a:prstGeom prst="rect">
            <a:avLst/>
          </a:prstGeom>
          <a:noFill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4189" y="2481339"/>
            <a:ext cx="3640015" cy="685800"/>
          </a:xfrm>
          <a:prstGeom prst="rect">
            <a:avLst/>
          </a:prstGeom>
          <a:noFill/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8903" y="3167139"/>
            <a:ext cx="2747895" cy="1063701"/>
          </a:xfrm>
          <a:prstGeom prst="rect">
            <a:avLst/>
          </a:prstGeom>
          <a:noFill/>
        </p:spPr>
      </p:pic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304800" y="4419600"/>
          <a:ext cx="8553676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2" name="Document" r:id="rId7" imgW="5949456" imgH="954125" progId="Word.Document.12">
                  <p:embed/>
                </p:oleObj>
              </mc:Choice>
              <mc:Fallback>
                <p:oleObj name="Document" r:id="rId7" imgW="5949456" imgH="954125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19600"/>
                        <a:ext cx="8553676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62CBD-7AC4-4E03-B939-5E81D2DE6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Illustration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68BA1-F53E-41A2-B5DA-0B68CAC78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expected returns of the three assets A, B and C in an economy are .1, .2 and .3, respectively. Their standard deviations are .2, .3 and .4. The returns covariance between assets A and B is .03, the returns covariance between assets A and C is .04 and the returns covariance between assets B and C is .06. </a:t>
            </a:r>
          </a:p>
        </p:txBody>
      </p:sp>
    </p:spTree>
    <p:extLst>
      <p:ext uri="{BB962C8B-B14F-4D97-AF65-F5344CB8AC3E}">
        <p14:creationId xmlns:p14="http://schemas.microsoft.com/office/powerpoint/2010/main" val="34530075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3D708-6849-4095-8B2D-496ACD2D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LaGrangian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BB8C005-500A-44F5-95EA-272B9F7D6FC9}"/>
                  </a:ext>
                </a:extLst>
              </p:cNvPr>
              <p:cNvSpPr/>
              <p:nvPr/>
            </p:nvSpPr>
            <p:spPr>
              <a:xfrm>
                <a:off x="152400" y="990600"/>
                <a:ext cx="8839200" cy="2838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= .04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600" i="0">
                          <a:latin typeface="Cambria Math" panose="02040503050406030204" pitchFamily="18" charset="0"/>
                        </a:rPr>
                        <m:t>+.09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600" i="0">
                          <a:latin typeface="Cambria Math" panose="02040503050406030204" pitchFamily="18" charset="0"/>
                        </a:rPr>
                        <m:t>+.16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600" i="0">
                          <a:latin typeface="Cambria Math" panose="02040503050406030204" pitchFamily="18" charset="0"/>
                        </a:rPr>
                        <m:t>+2∙.03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3600" i="0">
                          <a:latin typeface="Cambria Math" panose="02040503050406030204" pitchFamily="18" charset="0"/>
                        </a:rPr>
                        <m:t>+2∙.04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3600" i="0">
                          <a:latin typeface="Cambria Math" panose="02040503050406030204" pitchFamily="18" charset="0"/>
                        </a:rPr>
                        <m:t>+2∙.06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36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.15−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−.3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en-US" sz="36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BB8C005-500A-44F5-95EA-272B9F7D6F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990600"/>
                <a:ext cx="8839200" cy="2838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73A6CC-8094-47EF-85C1-91E2C4ADFB45}"/>
                  </a:ext>
                </a:extLst>
              </p:cNvPr>
              <p:cNvSpPr/>
              <p:nvPr/>
            </p:nvSpPr>
            <p:spPr>
              <a:xfrm>
                <a:off x="304800" y="4255108"/>
                <a:ext cx="8534400" cy="17200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.04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.04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.09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.06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.04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.06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.16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+.15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>
                  <a:effectLst/>
                  <a:latin typeface="Courier 10cpi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73A6CC-8094-47EF-85C1-91E2C4ADFB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55108"/>
                <a:ext cx="8534400" cy="1720086"/>
              </a:xfrm>
              <a:prstGeom prst="rect">
                <a:avLst/>
              </a:prstGeom>
              <a:blipFill>
                <a:blip r:embed="rId3"/>
                <a:stretch>
                  <a:fillRect l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BFD3EA7F-96B1-458D-9CDE-98F3251C9328}"/>
              </a:ext>
            </a:extLst>
          </p:cNvPr>
          <p:cNvSpPr/>
          <p:nvPr/>
        </p:nvSpPr>
        <p:spPr>
          <a:xfrm>
            <a:off x="4172943" y="3731888"/>
            <a:ext cx="7981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61713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BDAB-1029-4172-B431-CBABEED0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Order Conditions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713638-E441-4EDD-9AB9-58BBF5575A1D}"/>
                  </a:ext>
                </a:extLst>
              </p:cNvPr>
              <p:cNvSpPr/>
              <p:nvPr/>
            </p:nvSpPr>
            <p:spPr>
              <a:xfrm>
                <a:off x="457200" y="2231044"/>
                <a:ext cx="8229600" cy="23959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20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08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.06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.08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.06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.18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.12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.08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.12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.32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−.1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−.2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−.3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−.1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−.2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3200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320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−.15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713638-E441-4EDD-9AB9-58BBF5575A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231044"/>
                <a:ext cx="8229600" cy="23959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1C843FD4-CC02-42DA-A017-1E5B86F5CD60}"/>
              </a:ext>
            </a:extLst>
          </p:cNvPr>
          <p:cNvSpPr/>
          <p:nvPr/>
        </p:nvSpPr>
        <p:spPr>
          <a:xfrm>
            <a:off x="-1219200" y="5029200"/>
            <a:ext cx="1028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     V*		        w*   =    o*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944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94EB-F8C1-4E54-BB9C-FBD7A7EF4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994E3-5DCF-4159-BE3B-E4A980056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invert Matrix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V*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solve for Vector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w*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 find the following weights: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4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.625,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4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.25 and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4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.125; our LaGrange multipliers are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.225 and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.0525. </a:t>
            </a:r>
          </a:p>
        </p:txBody>
      </p:sp>
    </p:spTree>
    <p:extLst>
      <p:ext uri="{BB962C8B-B14F-4D97-AF65-F5344CB8AC3E}">
        <p14:creationId xmlns:p14="http://schemas.microsoft.com/office/powerpoint/2010/main" val="42665915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D7A9E-50EB-428E-8B30-0F003CEC4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Return and Risk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346CD75-0189-44CD-9711-C42899CAB15C}"/>
                  </a:ext>
                </a:extLst>
              </p:cNvPr>
              <p:cNvSpPr/>
              <p:nvPr/>
            </p:nvSpPr>
            <p:spPr>
              <a:xfrm>
                <a:off x="1143000" y="1784800"/>
                <a:ext cx="7086599" cy="1231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E[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800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𝒓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.625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.25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.125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.3</m:t>
                              </m:r>
                            </m:e>
                          </m:mr>
                        </m:m>
                      </m:e>
                    </m:d>
                    <m:r>
                      <a:rPr lang="en-US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.15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346CD75-0189-44CD-9711-C42899CAB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784800"/>
                <a:ext cx="7086599" cy="1231747"/>
              </a:xfrm>
              <a:prstGeom prst="rect">
                <a:avLst/>
              </a:prstGeom>
              <a:blipFill>
                <a:blip r:embed="rId2"/>
                <a:stretch>
                  <a:fillRect l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B7FC0C9-3F7B-4648-8FCE-B7854C96CD9C}"/>
                  </a:ext>
                </a:extLst>
              </p:cNvPr>
              <p:cNvSpPr/>
              <p:nvPr/>
            </p:nvSpPr>
            <p:spPr>
              <a:xfrm>
                <a:off x="228600" y="3841453"/>
                <a:ext cx="8458199" cy="14457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sup>
                    </m:sSup>
                    <m:r>
                      <a:rPr lang="en-US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𝑽𝒘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.625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.25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.125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.09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.06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.06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.625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.25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.125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=.043125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B7FC0C9-3F7B-4648-8FCE-B7854C96C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41453"/>
                <a:ext cx="8458199" cy="14457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7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Variance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15057" y="1775615"/>
            <a:ext cx="851388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Suppose that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standard deviation of returns on securities 1 and 2 were .20  and .30, respectively, and the correlation coefficient (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</a:t>
            </a:r>
            <a:r>
              <a:rPr lang="en-US" sz="2800" baseline="-30000" dirty="0" err="1"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en-US" sz="28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,j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)  between returns on the two securities were .5, the portfolio standard deviation would be .23, the square root of its .0504 variance: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 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;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120" y="4462182"/>
            <a:ext cx="883375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057" y="5257800"/>
            <a:ext cx="851388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F50D8-0284-4F30-A37A-8621B922C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CAPM: Empirical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E606A-23A5-4A79-8ABB-2E4C20504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To what extent does CAPM explain the variation structure of security returns?</a:t>
            </a:r>
          </a:p>
          <a:p>
            <a:pPr lvl="1"/>
            <a:r>
              <a:rPr lang="en-US" sz="3400" dirty="0"/>
              <a:t>Most earlier tests were quite supportive</a:t>
            </a:r>
          </a:p>
          <a:p>
            <a:pPr lvl="1"/>
            <a:r>
              <a:rPr lang="en-US" sz="3400" dirty="0"/>
              <a:t>finding linear relationships between stock and market returns</a:t>
            </a:r>
          </a:p>
          <a:p>
            <a:pPr lvl="1"/>
            <a:r>
              <a:rPr lang="en-US" sz="3400" dirty="0"/>
              <a:t>statistically significant betas</a:t>
            </a:r>
          </a:p>
          <a:p>
            <a:pPr lvl="1"/>
            <a:r>
              <a:rPr lang="en-US" sz="3400" dirty="0"/>
              <a:t>returns being unrelated to unsystematic returns</a:t>
            </a:r>
          </a:p>
          <a:p>
            <a:r>
              <a:rPr lang="en-US" sz="3400" dirty="0"/>
              <a:t>However, Roll [1977] made a very convincing argument of the </a:t>
            </a:r>
            <a:r>
              <a:rPr lang="en-US" sz="3400" dirty="0" err="1"/>
              <a:t>untestability</a:t>
            </a:r>
            <a:r>
              <a:rPr lang="en-US" sz="3400" dirty="0"/>
              <a:t> of CAPM, citing inability to correctly discern the market portfolio</a:t>
            </a:r>
          </a:p>
          <a:p>
            <a:r>
              <a:rPr lang="en-US" sz="3400" dirty="0" err="1"/>
              <a:t>Fama</a:t>
            </a:r>
            <a:r>
              <a:rPr lang="en-US" sz="3400" dirty="0"/>
              <a:t> and French [1992] were more critical of CAPM, finding:</a:t>
            </a:r>
          </a:p>
          <a:p>
            <a:pPr lvl="1"/>
            <a:r>
              <a:rPr lang="en-US" sz="3400" dirty="0"/>
              <a:t>Relationship between returns and betas is weak after 1963</a:t>
            </a:r>
          </a:p>
          <a:p>
            <a:pPr lvl="1"/>
            <a:r>
              <a:rPr lang="en-US" sz="3400" dirty="0"/>
              <a:t>Firm size and Book to Market Equity values caused the significance of beta to disappear in cross-sectional tests with returns. </a:t>
            </a:r>
          </a:p>
          <a:p>
            <a:r>
              <a:rPr lang="en-US" sz="3400" dirty="0"/>
              <a:t>Nevertheless, the empirical strength of CAPM remains a controversial issue among both academics and practitioners alike.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1239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FC881-0779-4F06-8E0A-4373C934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4.4. Arbitrage Pricing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0EC92-1541-4402-962F-F38038A9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We’ll start with a few preliminaries.</a:t>
            </a:r>
          </a:p>
        </p:txBody>
      </p:sp>
    </p:spTree>
    <p:extLst>
      <p:ext uri="{BB962C8B-B14F-4D97-AF65-F5344CB8AC3E}">
        <p14:creationId xmlns:p14="http://schemas.microsoft.com/office/powerpoint/2010/main" val="14101526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1B9AC-50A8-4C72-B092-F195C82D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 of One Price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0489A-326F-4342-B3EF-BA4A37C88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 of One Price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holds that securities and portfolios that offer the same future cash flows must sell at the same price.</a:t>
            </a:r>
          </a:p>
        </p:txBody>
      </p:sp>
    </p:spTree>
    <p:extLst>
      <p:ext uri="{BB962C8B-B14F-4D97-AF65-F5344CB8AC3E}">
        <p14:creationId xmlns:p14="http://schemas.microsoft.com/office/powerpoint/2010/main" val="8519563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15F0C-2EDE-4345-B259-D099DCC9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Arbitrage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458FB-9FB6-4654-A487-A6300AE5A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Arbitrage: the simultaneous purchase and sale of the same or substantially similar asset at different prices.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succeeds when the prices of purchased assets is less than the prices of sold assets.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arbitrageurs are highly dependent on low transaction costs and speed of trade execution.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Arbitrageurs seek to profit from violation of the Law of One-Price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arbitrage portfolio is self-financing, and over time, no additional capital is devoted to or lost from the portfolio.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8473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4803-A608-4B50-A2BE-DA2E8C543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Arbitrage Pricing Theory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CBBE6D-C460-47AD-90AD-141FA791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1" y="2209799"/>
            <a:ext cx="114604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5BA8F11-3E94-4A90-89E7-5DAE963CDB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118172"/>
              </p:ext>
            </p:extLst>
          </p:nvPr>
        </p:nvGraphicFramePr>
        <p:xfrm>
          <a:off x="533400" y="1676400"/>
          <a:ext cx="791307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r:id="rId3" imgW="2857500" imgH="241300" progId="Equation.3">
                  <p:embed/>
                </p:oleObj>
              </mc:Choice>
              <mc:Fallback>
                <p:oleObj r:id="rId3" imgW="28575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7913077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1F37513-53A7-41CE-9C8D-BE432C9588AB}"/>
              </a:ext>
            </a:extLst>
          </p:cNvPr>
          <p:cNvSpPr/>
          <p:nvPr/>
        </p:nvSpPr>
        <p:spPr>
          <a:xfrm>
            <a:off x="533400" y="2895599"/>
            <a:ext cx="7543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Arbitrage Pricing Theory is a theory of capital markets equilibrium.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APT holds that security returns are linearly related to a set of independent factors.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81649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0A692-B27D-48AD-8BDD-329304E4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Underpinnings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9E35D-28D6-4209-B0E1-D8E60DB91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Assume that each vector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set {X}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vectors {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is orthogonal (e.g.,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some other vector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That is,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and so 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assume that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each of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vectors in  X is orthogonal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Vector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also be orthogonal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Thus,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0. That is, assume that the subset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vectors from set {X} being orthogonal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implies that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also be orthogonal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Vector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be a linear combination of vectors {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316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9F0BF-D628-4EA9-92C8-3A66A9BC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B329E-E61B-4901-A875-E59D31BD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Let: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security weights in an arbitrage portfolio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security sensitivities to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security sensitivities to factors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security expected returns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B6EDA36-7639-46DD-96FC-A6228592B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51" y="5029200"/>
            <a:ext cx="7094253" cy="1371600"/>
          </a:xfrm>
          <a:prstGeom prst="rect">
            <a:avLst/>
          </a:prstGeom>
        </p:spPr>
      </p:pic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7E47B208-CC5E-4923-8452-C750643B12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391744"/>
              </p:ext>
            </p:extLst>
          </p:nvPr>
        </p:nvGraphicFramePr>
        <p:xfrm>
          <a:off x="533400" y="1676400"/>
          <a:ext cx="791307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6" r:id="rId4" imgW="2857500" imgH="241300" progId="Equation.3">
                  <p:embed/>
                </p:oleObj>
              </mc:Choice>
              <mc:Fallback>
                <p:oleObj r:id="rId4" imgW="2857500" imgH="2413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5BA8F11-3E94-4A90-89E7-5DAE963CDB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7913077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877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551F-CB1C-4AB2-8A49-FE4003BC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Illustration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F6BD332-678A-4D91-AC8D-89908D4FA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627" y="1295399"/>
            <a:ext cx="11887200" cy="741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B31046C-1A3F-436A-B0F9-8E3CCBA04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825791"/>
              </p:ext>
            </p:extLst>
          </p:nvPr>
        </p:nvGraphicFramePr>
        <p:xfrm>
          <a:off x="2590800" y="1752600"/>
          <a:ext cx="370702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1" r:id="rId3" imgW="2286000" imgH="711200" progId="Equation.3">
                  <p:embed/>
                </p:oleObj>
              </mc:Choice>
              <mc:Fallback>
                <p:oleObj r:id="rId3" imgW="2286000" imgH="71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2600"/>
                        <a:ext cx="3707027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78B710B-2526-489C-B6C7-83F6BBC95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627" y="2457449"/>
            <a:ext cx="118872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A23FE-020A-48BD-9240-45C697182E4F}"/>
              </a:ext>
            </a:extLst>
          </p:cNvPr>
          <p:cNvSpPr/>
          <p:nvPr/>
        </p:nvSpPr>
        <p:spPr>
          <a:xfrm>
            <a:off x="1268627" y="2967334"/>
            <a:ext cx="65799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riskless return rate and two-factor risk premia are determined to be as follows:  </a:t>
            </a:r>
            <a:r>
              <a:rPr lang="en-US" sz="2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.05 = r</a:t>
            </a:r>
            <a:r>
              <a:rPr lang="en-US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.04, </a:t>
            </a:r>
            <a:r>
              <a:rPr lang="en-US" sz="2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.01.</a:t>
            </a:r>
            <a:endParaRPr lang="en-US" dirty="0">
              <a:effectLst/>
              <a:latin typeface="Courier 10cpi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6279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551F-CB1C-4AB2-8A49-FE4003BC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Illustration, continued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F6BD332-678A-4D91-AC8D-89908D4FA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627" y="1295399"/>
            <a:ext cx="11887200" cy="741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78B710B-2526-489C-B6C7-83F6BBC95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627" y="2457449"/>
            <a:ext cx="118872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A23FE-020A-48BD-9240-45C697182E4F}"/>
              </a:ext>
            </a:extLst>
          </p:cNvPr>
          <p:cNvSpPr/>
          <p:nvPr/>
        </p:nvSpPr>
        <p:spPr>
          <a:xfrm>
            <a:off x="609600" y="1828800"/>
            <a:ext cx="800099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.05 = r</a:t>
            </a:r>
            <a:r>
              <a:rPr lang="en-US" sz="3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.04, </a:t>
            </a:r>
            <a:r>
              <a:rPr lang="en-US" sz="32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.01.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be the value of a security: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whose expected total payoff in one year is $100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Beta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with </a:t>
            </a:r>
            <a:r>
              <a:rPr lang="en-US" sz="2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2 and its Beta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with </a:t>
            </a:r>
            <a:r>
              <a:rPr lang="en-US" sz="2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.8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First, we find its expected return to be (.05 + 2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.04 + .8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.01) = .20.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its current value is $100/1.2 = 83.333.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919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9246-A33D-461B-8765-04D6C2F3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E29F5-8387-4FBA-85A9-83C3DA3B8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Applying APT is often as easy as:</a:t>
            </a:r>
          </a:p>
          <a:p>
            <a:r>
              <a:rPr lang="en-US" dirty="0"/>
              <a:t>establishing relevant pricing factors</a:t>
            </a:r>
          </a:p>
          <a:p>
            <a:r>
              <a:rPr lang="en-US" dirty="0"/>
              <a:t>Using an OLS Regression to establish factor loadings</a:t>
            </a:r>
          </a:p>
        </p:txBody>
      </p:sp>
    </p:spTree>
    <p:extLst>
      <p:ext uri="{BB962C8B-B14F-4D97-AF65-F5344CB8AC3E}">
        <p14:creationId xmlns:p14="http://schemas.microsoft.com/office/powerpoint/2010/main" val="226530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2-Security Portfolios</a:t>
            </a:r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6510" y="1833173"/>
            <a:ext cx="8110290" cy="72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7022" y="4455722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4EFEB39-274F-4F01-B069-E6D0BCF8E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168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F962225-A53E-4CF3-995B-11DAE7484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0743" y="13914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6A3C58D-71C0-44D6-BC72-7B4999C58F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790440"/>
              </p:ext>
            </p:extLst>
          </p:nvPr>
        </p:nvGraphicFramePr>
        <p:xfrm>
          <a:off x="576510" y="3008719"/>
          <a:ext cx="7877088" cy="72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3" r:id="rId5" imgW="2794000" imgH="254000" progId="Equation.3">
                  <p:embed/>
                </p:oleObj>
              </mc:Choice>
              <mc:Fallback>
                <p:oleObj r:id="rId5" imgW="2794000" imgH="25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10" y="3008719"/>
                        <a:ext cx="7877088" cy="725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3-Security Portfolios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974" y="2133600"/>
            <a:ext cx="75360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038600"/>
            <a:ext cx="7715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7408-A49C-4AA4-85DE-0D6B295D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2E218-4A8C-4F8F-ADE1-9059C7902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Diversification	 is simply holding multiple assets whose returns are not perfectly correlated. There are two ways to reduce risk through portfolio diversification:</a:t>
            </a:r>
          </a:p>
          <a:p>
            <a:r>
              <a:rPr lang="en-US" dirty="0"/>
              <a:t>Select securities with lower pairwise correlations between returns (Pick unlike securities).</a:t>
            </a:r>
          </a:p>
          <a:p>
            <a:r>
              <a:rPr lang="en-US" dirty="0"/>
              <a:t>Increase the number of securities in the portfolio.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8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4299</TotalTime>
  <Words>2240</Words>
  <Application>Microsoft Office PowerPoint</Application>
  <PresentationFormat>On-screen Show (4:3)</PresentationFormat>
  <Paragraphs>286</Paragraphs>
  <Slides>69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78" baseType="lpstr">
      <vt:lpstr>Arial</vt:lpstr>
      <vt:lpstr>Calibri</vt:lpstr>
      <vt:lpstr>Cambria Math</vt:lpstr>
      <vt:lpstr>Courier 10cpi</vt:lpstr>
      <vt:lpstr>Symbol</vt:lpstr>
      <vt:lpstr>Times New Roman</vt:lpstr>
      <vt:lpstr>Office Theme</vt:lpstr>
      <vt:lpstr>Equation.3</vt:lpstr>
      <vt:lpstr>Document</vt:lpstr>
      <vt:lpstr> </vt:lpstr>
      <vt:lpstr>4.1.  Elementary Portfolio Arithmetic</vt:lpstr>
      <vt:lpstr>Portfolio Return </vt:lpstr>
      <vt:lpstr>Portfolio Return Illustration </vt:lpstr>
      <vt:lpstr>Portfolio Variance  </vt:lpstr>
      <vt:lpstr>Portfolio Variance  Illustration</vt:lpstr>
      <vt:lpstr>2-Security Portfolios</vt:lpstr>
      <vt:lpstr>3-Security Portfolios</vt:lpstr>
      <vt:lpstr>Diversification</vt:lpstr>
      <vt:lpstr>Portfolio Variance: C,D = 1</vt:lpstr>
      <vt:lpstr>Portfolio Variance: A,B = .5</vt:lpstr>
      <vt:lpstr>Portfolio Variance: E,F = 0</vt:lpstr>
      <vt:lpstr>Portfolio Variance: 3,4 = -1</vt:lpstr>
      <vt:lpstr>Perfectly inversely correlated securities</vt:lpstr>
      <vt:lpstr>Global Portfolio Diversification</vt:lpstr>
      <vt:lpstr>Portfolio Risk Decreases as Portfolio Size Increases</vt:lpstr>
      <vt:lpstr>Portfolio Arithmetic with Matrices</vt:lpstr>
      <vt:lpstr>Illustration</vt:lpstr>
      <vt:lpstr>Illustration, continued</vt:lpstr>
      <vt:lpstr>4.2. The Efficient Set</vt:lpstr>
      <vt:lpstr>Indifference Mapping</vt:lpstr>
      <vt:lpstr>Efficiency And Dominance</vt:lpstr>
      <vt:lpstr>Construction of the Efficient Frontier</vt:lpstr>
      <vt:lpstr>2-Security Portfolio</vt:lpstr>
      <vt:lpstr>Five 2-Security Portfolios</vt:lpstr>
      <vt:lpstr>Increasingly Efficient Portfolios</vt:lpstr>
      <vt:lpstr>The Risk‑free Asset</vt:lpstr>
      <vt:lpstr>The Riskless Asset and a Risky Portfolio</vt:lpstr>
      <vt:lpstr>Combination of risk-free asset with one of five portfolios of risky assets</vt:lpstr>
      <vt:lpstr>Combinations of risky asset portfolio and the risk-free asset</vt:lpstr>
      <vt:lpstr>The Capital Market Line</vt:lpstr>
      <vt:lpstr>The Capital Market Line</vt:lpstr>
      <vt:lpstr>Deriving the Capital Market Line</vt:lpstr>
      <vt:lpstr>Applying the Chain Rule</vt:lpstr>
      <vt:lpstr>Back to Theta Partials</vt:lpstr>
      <vt:lpstr>Our System of Equations</vt:lpstr>
      <vt:lpstr>Illustration Introduction</vt:lpstr>
      <vt:lpstr>Find the Optimal Portfolio</vt:lpstr>
      <vt:lpstr>Illustration Conclusion</vt:lpstr>
      <vt:lpstr>4.3 The Capital Asset Pricing Model</vt:lpstr>
      <vt:lpstr>CAPM Assumptions</vt:lpstr>
      <vt:lpstr>CAPM Derivation: Preliminaries</vt:lpstr>
      <vt:lpstr>The Market Price of Risk</vt:lpstr>
      <vt:lpstr>Punch Line: The CAPM</vt:lpstr>
      <vt:lpstr>CAPM and Beta</vt:lpstr>
      <vt:lpstr>CAPM and LaGrange Optimization</vt:lpstr>
      <vt:lpstr>First Order Conditions</vt:lpstr>
      <vt:lpstr>In Other “Words”</vt:lpstr>
      <vt:lpstr>A Few Tricks</vt:lpstr>
      <vt:lpstr>And, Voila!</vt:lpstr>
      <vt:lpstr>The Securities Market Line</vt:lpstr>
      <vt:lpstr>Systematic and Unsystematic Risk</vt:lpstr>
      <vt:lpstr>Portfolio Size and Risk Reduction</vt:lpstr>
      <vt:lpstr>Risk‑adjusted Discount Rates</vt:lpstr>
      <vt:lpstr>Numerical Illustration</vt:lpstr>
      <vt:lpstr>The LaGrangian</vt:lpstr>
      <vt:lpstr>First Order Conditions</vt:lpstr>
      <vt:lpstr>Solution</vt:lpstr>
      <vt:lpstr>Portfolio Return and Risk</vt:lpstr>
      <vt:lpstr>CAPM: Empirical Tests</vt:lpstr>
      <vt:lpstr>4.4. Arbitrage Pricing Theory</vt:lpstr>
      <vt:lpstr>The Law of One Price</vt:lpstr>
      <vt:lpstr>Arbitrage</vt:lpstr>
      <vt:lpstr>Arbitrage Pricing Theory</vt:lpstr>
      <vt:lpstr>Mathematical Underpinnings</vt:lpstr>
      <vt:lpstr>Illustration</vt:lpstr>
      <vt:lpstr>Numerical Illustration</vt:lpstr>
      <vt:lpstr>Numerical Illustration, continued</vt:lpstr>
      <vt:lpstr>APT 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 Portfolios, Efficiency and the Capital Asset Pricing Model</dc:title>
  <dc:creator>John</dc:creator>
  <cp:lastModifiedBy>John L Teall</cp:lastModifiedBy>
  <cp:revision>75</cp:revision>
  <dcterms:created xsi:type="dcterms:W3CDTF">2014-07-12T08:43:49Z</dcterms:created>
  <dcterms:modified xsi:type="dcterms:W3CDTF">2022-05-25T17:32:45Z</dcterms:modified>
</cp:coreProperties>
</file>