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6" r:id="rId3"/>
    <p:sldId id="256" r:id="rId4"/>
    <p:sldId id="287" r:id="rId5"/>
    <p:sldId id="258" r:id="rId6"/>
    <p:sldId id="288" r:id="rId7"/>
    <p:sldId id="321" r:id="rId8"/>
    <p:sldId id="319" r:id="rId9"/>
    <p:sldId id="320" r:id="rId10"/>
    <p:sldId id="293" r:id="rId11"/>
    <p:sldId id="260" r:id="rId12"/>
    <p:sldId id="261" r:id="rId13"/>
    <p:sldId id="262" r:id="rId14"/>
    <p:sldId id="292" r:id="rId15"/>
    <p:sldId id="291" r:id="rId16"/>
    <p:sldId id="290" r:id="rId17"/>
    <p:sldId id="289" r:id="rId18"/>
    <p:sldId id="263" r:id="rId19"/>
    <p:sldId id="295" r:id="rId20"/>
    <p:sldId id="294" r:id="rId21"/>
    <p:sldId id="264" r:id="rId22"/>
    <p:sldId id="283" r:id="rId23"/>
    <p:sldId id="265" r:id="rId24"/>
    <p:sldId id="284" r:id="rId25"/>
    <p:sldId id="296" r:id="rId26"/>
    <p:sldId id="266" r:id="rId27"/>
    <p:sldId id="297" r:id="rId28"/>
    <p:sldId id="267" r:id="rId29"/>
    <p:sldId id="298" r:id="rId30"/>
    <p:sldId id="358" r:id="rId31"/>
    <p:sldId id="299" r:id="rId32"/>
    <p:sldId id="268" r:id="rId33"/>
    <p:sldId id="269" r:id="rId34"/>
    <p:sldId id="270" r:id="rId35"/>
    <p:sldId id="301" r:id="rId36"/>
    <p:sldId id="271" r:id="rId37"/>
    <p:sldId id="300" r:id="rId38"/>
    <p:sldId id="272" r:id="rId39"/>
    <p:sldId id="302" r:id="rId40"/>
    <p:sldId id="303" r:id="rId41"/>
    <p:sldId id="304" r:id="rId42"/>
    <p:sldId id="273" r:id="rId43"/>
    <p:sldId id="274" r:id="rId44"/>
    <p:sldId id="305" r:id="rId45"/>
    <p:sldId id="275" r:id="rId46"/>
    <p:sldId id="318" r:id="rId47"/>
    <p:sldId id="322" r:id="rId48"/>
    <p:sldId id="323" r:id="rId49"/>
    <p:sldId id="276" r:id="rId50"/>
    <p:sldId id="306" r:id="rId51"/>
    <p:sldId id="277" r:id="rId52"/>
    <p:sldId id="325" r:id="rId53"/>
    <p:sldId id="324" r:id="rId54"/>
    <p:sldId id="285" r:id="rId55"/>
    <p:sldId id="307" r:id="rId56"/>
    <p:sldId id="278" r:id="rId57"/>
    <p:sldId id="308" r:id="rId58"/>
    <p:sldId id="317" r:id="rId59"/>
    <p:sldId id="309" r:id="rId60"/>
    <p:sldId id="279" r:id="rId61"/>
    <p:sldId id="286" r:id="rId62"/>
    <p:sldId id="280" r:id="rId63"/>
    <p:sldId id="281" r:id="rId64"/>
    <p:sldId id="282" r:id="rId65"/>
    <p:sldId id="310" r:id="rId66"/>
    <p:sldId id="311" r:id="rId67"/>
    <p:sldId id="315" r:id="rId68"/>
    <p:sldId id="312" r:id="rId69"/>
    <p:sldId id="313" r:id="rId70"/>
    <p:sldId id="316" r:id="rId71"/>
    <p:sldId id="314"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8" y="6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8/11/2022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8/11/2022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8/11/2022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8/11/2022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2133600"/>
          </a:xfrm>
        </p:spPr>
        <p:txBody>
          <a:bodyPr>
            <a:normAutofit fontScale="90000"/>
          </a:bodyPr>
          <a:lstStyle/>
          <a:p>
            <a:r>
              <a:rPr lang="en-US" b="1" dirty="0">
                <a:latin typeface="Times New Roman" pitchFamily="18" charset="0"/>
                <a:cs typeface="Times New Roman" pitchFamily="18" charset="0"/>
              </a:rPr>
              <a:t>I. INTRODUCTION TO SECURITIES TRADING AND MARKETS</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Security and Instruments Include:</a:t>
            </a:r>
          </a:p>
        </p:txBody>
      </p:sp>
      <p:sp>
        <p:nvSpPr>
          <p:cNvPr id="3" name="Content Placeholder 2"/>
          <p:cNvSpPr>
            <a:spLocks noGrp="1"/>
          </p:cNvSpPr>
          <p:nvPr>
            <p:ph idx="1"/>
          </p:nvPr>
        </p:nvSpPr>
        <p:spPr>
          <a:xfrm>
            <a:off x="381000" y="1219200"/>
            <a:ext cx="8458200" cy="5410200"/>
          </a:xfrm>
        </p:spPr>
        <p:txBody>
          <a:bodyPr>
            <a:noAutofit/>
          </a:bodyPr>
          <a:lstStyle/>
          <a:p>
            <a:r>
              <a:rPr lang="en-US" sz="2000" dirty="0">
                <a:latin typeface="Times New Roman" pitchFamily="18" charset="0"/>
                <a:cs typeface="Times New Roman" pitchFamily="18" charset="0"/>
              </a:rPr>
              <a:t>Debt securities: Denote creditorship and typically involve fixed payments (e.g., Treasuries, agency issues, corporate bonds)</a:t>
            </a:r>
          </a:p>
          <a:p>
            <a:r>
              <a:rPr lang="en-US" sz="2000" dirty="0">
                <a:latin typeface="Times New Roman" pitchFamily="18" charset="0"/>
                <a:cs typeface="Times New Roman" pitchFamily="18" charset="0"/>
              </a:rPr>
              <a:t>Equity securities (stock): Denote ownership</a:t>
            </a:r>
          </a:p>
          <a:p>
            <a:r>
              <a:rPr lang="en-US" sz="2000" dirty="0">
                <a:latin typeface="Times New Roman" pitchFamily="18" charset="0"/>
                <a:cs typeface="Times New Roman" pitchFamily="18" charset="0"/>
              </a:rPr>
              <a:t>Derivative securities: Have payoff functions derived from the values of other securities, rates or indices </a:t>
            </a:r>
          </a:p>
          <a:p>
            <a:pPr lvl="1"/>
            <a:r>
              <a:rPr lang="en-US" sz="2000" dirty="0">
                <a:latin typeface="Times New Roman" pitchFamily="18" charset="0"/>
                <a:cs typeface="Times New Roman" pitchFamily="18" charset="0"/>
              </a:rPr>
              <a:t>Call:  Right to purchase a given asset</a:t>
            </a:r>
          </a:p>
          <a:p>
            <a:pPr lvl="1"/>
            <a:r>
              <a:rPr lang="en-US" sz="2000" dirty="0">
                <a:latin typeface="Times New Roman" pitchFamily="18" charset="0"/>
                <a:cs typeface="Times New Roman" pitchFamily="18" charset="0"/>
              </a:rPr>
              <a:t>Put:  Right to sell a given asset </a:t>
            </a:r>
          </a:p>
          <a:p>
            <a:pPr lvl="1"/>
            <a:r>
              <a:rPr lang="en-US" sz="2000" dirty="0">
                <a:latin typeface="Times New Roman" pitchFamily="18" charset="0"/>
                <a:cs typeface="Times New Roman" pitchFamily="18" charset="0"/>
              </a:rPr>
              <a:t>Futures Contracts: Derivative instruments that oblige their participants to either purchase or sell a given asset at a specified price</a:t>
            </a:r>
          </a:p>
          <a:p>
            <a:pPr lvl="1"/>
            <a:r>
              <a:rPr lang="en-US" sz="2000" dirty="0">
                <a:latin typeface="Times New Roman" pitchFamily="18" charset="0"/>
                <a:cs typeface="Times New Roman" pitchFamily="18" charset="0"/>
              </a:rPr>
              <a:t>Swaps: Provide for the exchange of cash flows associated with one asset, rate or index for the cash flows associated with another asset, rate or index.</a:t>
            </a:r>
          </a:p>
          <a:p>
            <a:r>
              <a:rPr lang="en-US" sz="2000" dirty="0">
                <a:latin typeface="Times New Roman" pitchFamily="18" charset="0"/>
                <a:cs typeface="Times New Roman" pitchFamily="18" charset="0"/>
              </a:rPr>
              <a:t>Commodities: Contracts on physical commodities such as oil, metals, corn, etc. </a:t>
            </a:r>
          </a:p>
          <a:p>
            <a:r>
              <a:rPr lang="en-US" sz="2000" dirty="0">
                <a:latin typeface="Times New Roman" pitchFamily="18" charset="0"/>
                <a:cs typeface="Times New Roman" pitchFamily="18" charset="0"/>
              </a:rPr>
              <a:t>Currencies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Long and Short Positions</a:t>
            </a:r>
          </a:p>
        </p:txBody>
      </p:sp>
      <p:sp>
        <p:nvSpPr>
          <p:cNvPr id="3" name="Content Placeholder 2"/>
          <p:cNvSpPr>
            <a:spLocks noGrp="1"/>
          </p:cNvSpPr>
          <p:nvPr>
            <p:ph idx="1"/>
          </p:nvPr>
        </p:nvSpPr>
        <p:spPr/>
        <p:txBody>
          <a:bodyPr>
            <a:normAutofit/>
          </a:bodyPr>
          <a:lstStyle/>
          <a:p>
            <a:pPr lvl="1">
              <a:buFont typeface="Arial" pitchFamily="34" charset="0"/>
              <a:buChar char="•"/>
            </a:pPr>
            <a:r>
              <a:rPr lang="en-US" dirty="0">
                <a:latin typeface="Times New Roman" pitchFamily="18" charset="0"/>
                <a:cs typeface="Times New Roman" pitchFamily="18" charset="0"/>
              </a:rPr>
              <a:t>Long: An investor has a "long" position in that asset or currency that he already owns or has a contractual right to receive.</a:t>
            </a:r>
          </a:p>
          <a:p>
            <a:pPr lvl="1">
              <a:buFont typeface="Arial" pitchFamily="34" charset="0"/>
              <a:buChar char="•"/>
            </a:pPr>
            <a:r>
              <a:rPr lang="en-US" dirty="0">
                <a:latin typeface="Times New Roman" pitchFamily="18" charset="0"/>
                <a:cs typeface="Times New Roman" pitchFamily="18" charset="0"/>
              </a:rPr>
              <a:t>Short: An investor has a "short" position in that asset or currency that he has a contractual obligation to deliver.</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1.2. Securities Trading</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Trading occurs in securities markets, physical or virtual, where traders communicate with one another and execute transactions.</a:t>
            </a:r>
          </a:p>
          <a:p>
            <a:r>
              <a:rPr lang="en-US" dirty="0">
                <a:latin typeface="Times New Roman" pitchFamily="18" charset="0"/>
                <a:cs typeface="Times New Roman" pitchFamily="18" charset="0"/>
              </a:rPr>
              <a:t>The basic function of a market is to bring together buyers and sellers.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Four Components of a Trade</a:t>
            </a:r>
          </a:p>
        </p:txBody>
      </p:sp>
      <p:sp>
        <p:nvSpPr>
          <p:cNvPr id="3" name="Content Placeholder 2"/>
          <p:cNvSpPr>
            <a:spLocks noGrp="1"/>
          </p:cNvSpPr>
          <p:nvPr>
            <p:ph idx="1"/>
          </p:nvPr>
        </p:nvSpPr>
        <p:spPr>
          <a:xfrm>
            <a:off x="762000" y="990600"/>
            <a:ext cx="8077200" cy="5715000"/>
          </a:xfrm>
        </p:spPr>
        <p:txBody>
          <a:bodyPr>
            <a:noAutofit/>
          </a:bodyPr>
          <a:lstStyle/>
          <a:p>
            <a:pPr marL="457200" indent="-457200">
              <a:buFont typeface="+mj-lt"/>
              <a:buAutoNum type="arabicPeriod"/>
            </a:pPr>
            <a:r>
              <a:rPr lang="en-US" sz="2800" i="1" dirty="0">
                <a:latin typeface="Times New Roman" pitchFamily="18" charset="0"/>
                <a:cs typeface="Times New Roman" pitchFamily="18" charset="0"/>
              </a:rPr>
              <a:t>Acquisition of information</a:t>
            </a:r>
            <a:r>
              <a:rPr lang="en-US" sz="2800" dirty="0">
                <a:latin typeface="Times New Roman" pitchFamily="18" charset="0"/>
                <a:cs typeface="Times New Roman" pitchFamily="18" charset="0"/>
              </a:rPr>
              <a:t> and quotes.</a:t>
            </a:r>
          </a:p>
          <a:p>
            <a:pPr marL="457200" indent="-457200">
              <a:buFont typeface="+mj-lt"/>
              <a:buAutoNum type="arabicPeriod"/>
            </a:pPr>
            <a:r>
              <a:rPr lang="en-US" sz="2800" i="1" dirty="0">
                <a:latin typeface="Times New Roman" pitchFamily="18" charset="0"/>
                <a:cs typeface="Times New Roman" pitchFamily="18" charset="0"/>
              </a:rPr>
              <a:t>Routing</a:t>
            </a:r>
            <a:r>
              <a:rPr lang="en-US" sz="2800" dirty="0">
                <a:latin typeface="Times New Roman" pitchFamily="18" charset="0"/>
                <a:cs typeface="Times New Roman" pitchFamily="18" charset="0"/>
              </a:rPr>
              <a:t> of the trade order.</a:t>
            </a:r>
          </a:p>
          <a:p>
            <a:pPr marL="457200" indent="-457200">
              <a:buFont typeface="+mj-lt"/>
              <a:buAutoNum type="arabicPeriod"/>
            </a:pPr>
            <a:r>
              <a:rPr lang="en-US" sz="2800" i="1" dirty="0">
                <a:latin typeface="Times New Roman" pitchFamily="18" charset="0"/>
                <a:cs typeface="Times New Roman" pitchFamily="18" charset="0"/>
              </a:rPr>
              <a:t>Execution.</a:t>
            </a:r>
            <a:endParaRPr lang="en-US" sz="2800" dirty="0">
              <a:latin typeface="Times New Roman" pitchFamily="18" charset="0"/>
              <a:cs typeface="Times New Roman" pitchFamily="18" charset="0"/>
            </a:endParaRPr>
          </a:p>
          <a:p>
            <a:pPr marL="457200" indent="-457200">
              <a:buFont typeface="+mj-lt"/>
              <a:buAutoNum type="arabicPeriod"/>
            </a:pPr>
            <a:r>
              <a:rPr lang="en-US" sz="2800" i="1" dirty="0">
                <a:latin typeface="Times New Roman" pitchFamily="18" charset="0"/>
                <a:cs typeface="Times New Roman" pitchFamily="18" charset="0"/>
              </a:rPr>
              <a:t>Confirmation, clearance and settlement</a:t>
            </a:r>
            <a:r>
              <a:rPr lang="en-US" dirty="0">
                <a:latin typeface="Times New Roman" pitchFamily="18" charset="0"/>
                <a:cs typeface="Times New Roman" pitchFamily="18" charset="0"/>
              </a:rPr>
              <a:t>.</a:t>
            </a:r>
          </a:p>
          <a:p>
            <a:pPr marL="914400" lvl="1" indent="-457200">
              <a:buFont typeface="+mj-lt"/>
              <a:buAutoNum type="arabicPeriod"/>
            </a:pPr>
            <a:r>
              <a:rPr lang="en-US" dirty="0">
                <a:latin typeface="Times New Roman" pitchFamily="18" charset="0"/>
                <a:cs typeface="Times New Roman" pitchFamily="18" charset="0"/>
              </a:rPr>
              <a:t>Clearance is the recording and comparison of the trade records</a:t>
            </a:r>
          </a:p>
          <a:p>
            <a:pPr marL="914400" lvl="1" indent="-457200">
              <a:buFont typeface="+mj-lt"/>
              <a:buAutoNum type="arabicPeriod"/>
            </a:pPr>
            <a:r>
              <a:rPr lang="en-US" dirty="0">
                <a:latin typeface="Times New Roman" pitchFamily="18" charset="0"/>
                <a:cs typeface="Times New Roman" pitchFamily="18" charset="0"/>
              </a:rPr>
              <a:t>Settlement involves the actual delivery of the security and its payment.</a:t>
            </a:r>
          </a:p>
          <a:p>
            <a:pPr marL="914400" lvl="1" indent="-457200">
              <a:buFont typeface="+mj-lt"/>
              <a:buAutoNum type="arabicPeriod"/>
            </a:pPr>
            <a:r>
              <a:rPr lang="en-US" dirty="0">
                <a:latin typeface="Times New Roman" pitchFamily="18" charset="0"/>
                <a:cs typeface="Times New Roman" pitchFamily="18" charset="0"/>
              </a:rPr>
              <a:t>Might include </a:t>
            </a:r>
            <a:r>
              <a:rPr lang="en-US" i="1" dirty="0">
                <a:latin typeface="Times New Roman" pitchFamily="18" charset="0"/>
                <a:cs typeface="Times New Roman" pitchFamily="18" charset="0"/>
              </a:rPr>
              <a:t>trade allocation</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1. Acquisition of information and quotes</a:t>
            </a:r>
            <a:endParaRPr lang="en-US" b="1" dirty="0"/>
          </a:p>
        </p:txBody>
      </p:sp>
      <p:sp>
        <p:nvSpPr>
          <p:cNvPr id="3" name="Content Placeholder 2"/>
          <p:cNvSpPr>
            <a:spLocks noGrp="1"/>
          </p:cNvSpPr>
          <p:nvPr>
            <p:ph idx="1"/>
          </p:nvPr>
        </p:nvSpPr>
        <p:spPr/>
        <p:txBody>
          <a:bodyPr>
            <a:normAutofit/>
          </a:bodyPr>
          <a:lstStyle/>
          <a:p>
            <a:pPr marL="914400" lvl="1" indent="-457200">
              <a:buFont typeface="Arial" pitchFamily="34" charset="0"/>
              <a:buChar char="•"/>
            </a:pPr>
            <a:r>
              <a:rPr lang="en-US" sz="3600" dirty="0">
                <a:latin typeface="Times New Roman" pitchFamily="18" charset="0"/>
                <a:cs typeface="Times New Roman" pitchFamily="18" charset="0"/>
              </a:rPr>
              <a:t>Quality information and transparency are crucial to price discovery. </a:t>
            </a:r>
          </a:p>
          <a:p>
            <a:pPr marL="914400" lvl="1" indent="-457200">
              <a:buFont typeface="Arial" pitchFamily="34" charset="0"/>
              <a:buChar char="•"/>
            </a:pPr>
            <a:r>
              <a:rPr lang="en-US" sz="3600" i="1" dirty="0">
                <a:latin typeface="Times New Roman" pitchFamily="18" charset="0"/>
                <a:cs typeface="Times New Roman" pitchFamily="18" charset="0"/>
              </a:rPr>
              <a:t>Transparent </a:t>
            </a:r>
            <a:r>
              <a:rPr lang="en-US" sz="3600" dirty="0">
                <a:latin typeface="Times New Roman" pitchFamily="18" charset="0"/>
                <a:cs typeface="Times New Roman" pitchFamily="18" charset="0"/>
              </a:rPr>
              <a:t>markets quickly disseminate high-quality information. </a:t>
            </a:r>
          </a:p>
          <a:p>
            <a:pPr marL="914400" lvl="1" indent="-457200">
              <a:buFont typeface="Arial" pitchFamily="34" charset="0"/>
              <a:buChar char="•"/>
            </a:pPr>
            <a:r>
              <a:rPr lang="en-US" sz="3600" i="1" dirty="0">
                <a:latin typeface="Times New Roman" pitchFamily="18" charset="0"/>
                <a:cs typeface="Times New Roman" pitchFamily="18" charset="0"/>
              </a:rPr>
              <a:t>Opaque markets</a:t>
            </a:r>
            <a:r>
              <a:rPr lang="en-US" sz="3600" dirty="0">
                <a:latin typeface="Times New Roman" pitchFamily="18" charset="0"/>
                <a:cs typeface="Times New Roman" pitchFamily="18" charset="0"/>
              </a:rPr>
              <a:t> are those that lack transparency.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latin typeface="Times New Roman" pitchFamily="18" charset="0"/>
                <a:cs typeface="Times New Roman" pitchFamily="18" charset="0"/>
              </a:rPr>
              <a:t>2. Routing</a:t>
            </a:r>
            <a:r>
              <a:rPr lang="en-US" b="1" dirty="0">
                <a:latin typeface="Times New Roman" pitchFamily="18" charset="0"/>
                <a:cs typeface="Times New Roman" pitchFamily="18" charset="0"/>
              </a:rPr>
              <a:t> of the trade order</a:t>
            </a:r>
            <a:endParaRPr lang="en-US" b="1" dirty="0"/>
          </a:p>
        </p:txBody>
      </p:sp>
      <p:sp>
        <p:nvSpPr>
          <p:cNvPr id="3" name="Content Placeholder 2"/>
          <p:cNvSpPr>
            <a:spLocks noGrp="1"/>
          </p:cNvSpPr>
          <p:nvPr>
            <p:ph idx="1"/>
          </p:nvPr>
        </p:nvSpPr>
        <p:spPr/>
        <p:txBody>
          <a:bodyPr/>
          <a:lstStyle/>
          <a:p>
            <a:pPr marL="914400" lvl="1" indent="-457200">
              <a:buFont typeface="Arial" pitchFamily="34" charset="0"/>
              <a:buChar char="•"/>
            </a:pPr>
            <a:r>
              <a:rPr lang="en-US" sz="4000" dirty="0">
                <a:latin typeface="Times New Roman" pitchFamily="18" charset="0"/>
                <a:cs typeface="Times New Roman" pitchFamily="18" charset="0"/>
              </a:rPr>
              <a:t>Selecting the broker(s) to handle the trade(s),</a:t>
            </a:r>
          </a:p>
          <a:p>
            <a:pPr marL="914400" lvl="1" indent="-457200">
              <a:buFont typeface="Arial" pitchFamily="34" charset="0"/>
              <a:buChar char="•"/>
            </a:pPr>
            <a:r>
              <a:rPr lang="en-US" sz="4000" dirty="0">
                <a:latin typeface="Times New Roman" pitchFamily="18" charset="0"/>
                <a:cs typeface="Times New Roman" pitchFamily="18" charset="0"/>
              </a:rPr>
              <a:t>Deciding which market(s) will execute the trade(s) and transmitting the trade(s) to the market(s).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3. Execution</a:t>
            </a:r>
            <a:endParaRPr lang="en-US" b="1" dirty="0"/>
          </a:p>
        </p:txBody>
      </p:sp>
      <p:sp>
        <p:nvSpPr>
          <p:cNvPr id="3" name="Content Placeholder 2"/>
          <p:cNvSpPr>
            <a:spLocks noGrp="1"/>
          </p:cNvSpPr>
          <p:nvPr>
            <p:ph idx="1"/>
          </p:nvPr>
        </p:nvSpPr>
        <p:spPr/>
        <p:txBody>
          <a:bodyPr/>
          <a:lstStyle/>
          <a:p>
            <a:r>
              <a:rPr lang="en-US" sz="4000" dirty="0">
                <a:latin typeface="Times New Roman" pitchFamily="18" charset="0"/>
                <a:cs typeface="Times New Roman" pitchFamily="18" charset="0"/>
              </a:rPr>
              <a:t>Buys are matched and executed against sells according to the rules of that market.</a:t>
            </a:r>
          </a:p>
          <a:p>
            <a:r>
              <a:rPr lang="en-US" sz="4000" dirty="0">
                <a:latin typeface="Times New Roman" pitchFamily="18" charset="0"/>
                <a:cs typeface="Times New Roman" pitchFamily="18" charset="0"/>
              </a:rPr>
              <a:t>Most exchanges use matching engines.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4. Confirmation, clearance and settlement</a:t>
            </a:r>
            <a:endParaRPr lang="en-US" b="1" dirty="0"/>
          </a:p>
        </p:txBody>
      </p:sp>
      <p:sp>
        <p:nvSpPr>
          <p:cNvPr id="3" name="Content Placeholder 2"/>
          <p:cNvSpPr>
            <a:spLocks noGrp="1"/>
          </p:cNvSpPr>
          <p:nvPr>
            <p:ph idx="1"/>
          </p:nvPr>
        </p:nvSpPr>
        <p:spPr/>
        <p:txBody>
          <a:bodyPr/>
          <a:lstStyle/>
          <a:p>
            <a:pPr marL="914400" lvl="1" indent="-457200">
              <a:buFont typeface="Arial" pitchFamily="34" charset="0"/>
              <a:buChar char="•"/>
            </a:pPr>
            <a:r>
              <a:rPr lang="en-US" sz="4000" dirty="0">
                <a:latin typeface="Times New Roman" pitchFamily="18" charset="0"/>
                <a:cs typeface="Times New Roman" pitchFamily="18" charset="0"/>
              </a:rPr>
              <a:t>Clearance is the recording and comparison of the trade records</a:t>
            </a:r>
          </a:p>
          <a:p>
            <a:pPr marL="914400" lvl="1" indent="-457200">
              <a:buFont typeface="Arial" pitchFamily="34" charset="0"/>
              <a:buChar char="•"/>
            </a:pPr>
            <a:r>
              <a:rPr lang="en-US" sz="4000" dirty="0">
                <a:latin typeface="Times New Roman" pitchFamily="18" charset="0"/>
                <a:cs typeface="Times New Roman" pitchFamily="18" charset="0"/>
              </a:rPr>
              <a:t>Settlement involves the actual delivery of the security and its payment.</a:t>
            </a:r>
          </a:p>
          <a:p>
            <a:pPr marL="914400" lvl="1" indent="-457200">
              <a:buFont typeface="Arial" pitchFamily="34" charset="0"/>
              <a:buChar char="•"/>
            </a:pPr>
            <a:r>
              <a:rPr lang="en-US" sz="4000" dirty="0">
                <a:latin typeface="Times New Roman" pitchFamily="18" charset="0"/>
                <a:cs typeface="Times New Roman" pitchFamily="18" charset="0"/>
              </a:rPr>
              <a:t>Might include </a:t>
            </a:r>
            <a:r>
              <a:rPr lang="en-US" sz="4000" i="1" dirty="0">
                <a:latin typeface="Times New Roman" pitchFamily="18" charset="0"/>
                <a:cs typeface="Times New Roman" pitchFamily="18" charset="0"/>
              </a:rPr>
              <a:t>trade allocation</a:t>
            </a:r>
            <a:endParaRPr lang="en-US" sz="4000" dirty="0">
              <a:latin typeface="Times New Roman" pitchFamily="18" charset="0"/>
              <a:cs typeface="Times New Roman"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Algorithmic Trading</a:t>
            </a:r>
          </a:p>
        </p:txBody>
      </p:sp>
      <p:sp>
        <p:nvSpPr>
          <p:cNvPr id="3" name="Content Placeholder 2"/>
          <p:cNvSpPr>
            <a:spLocks noGrp="1"/>
          </p:cNvSpPr>
          <p:nvPr>
            <p:ph idx="1"/>
          </p:nvPr>
        </p:nvSpPr>
        <p:spPr/>
        <p:txBody>
          <a:bodyPr>
            <a:normAutofit fontScale="92500" lnSpcReduction="10000"/>
          </a:bodyPr>
          <a:lstStyle/>
          <a:p>
            <a:r>
              <a:rPr lang="en-US" sz="3600" dirty="0">
                <a:latin typeface="Times New Roman" pitchFamily="18" charset="0"/>
                <a:cs typeface="Times New Roman" pitchFamily="18" charset="0"/>
              </a:rPr>
              <a:t>Algorithmic trading (also called automated trading, black box trading and </a:t>
            </a:r>
            <a:r>
              <a:rPr lang="en-US" sz="3600" dirty="0" err="1">
                <a:latin typeface="Times New Roman" pitchFamily="18" charset="0"/>
                <a:cs typeface="Times New Roman" pitchFamily="18" charset="0"/>
              </a:rPr>
              <a:t>robotrading</a:t>
            </a:r>
            <a:r>
              <a:rPr lang="en-US" sz="3600" dirty="0">
                <a:latin typeface="Times New Roman" pitchFamily="18" charset="0"/>
                <a:cs typeface="Times New Roman" pitchFamily="18" charset="0"/>
              </a:rPr>
              <a:t>) is used to break up large orders into smaller orders to reduce execution risk, preserve anonymity and to minimize the price impact of a trade.</a:t>
            </a:r>
          </a:p>
          <a:p>
            <a:r>
              <a:rPr lang="en-US" sz="3600" dirty="0">
                <a:latin typeface="Times New Roman" pitchFamily="18" charset="0"/>
                <a:cs typeface="Times New Roman" pitchFamily="18" charset="0"/>
              </a:rPr>
              <a:t>Sometimes, </a:t>
            </a:r>
            <a:r>
              <a:rPr lang="en-US" sz="3600" dirty="0" err="1">
                <a:latin typeface="Times New Roman" pitchFamily="18" charset="0"/>
                <a:cs typeface="Times New Roman" pitchFamily="18" charset="0"/>
              </a:rPr>
              <a:t>algo</a:t>
            </a:r>
            <a:r>
              <a:rPr lang="en-US" sz="3600" dirty="0">
                <a:latin typeface="Times New Roman" pitchFamily="18" charset="0"/>
                <a:cs typeface="Times New Roman" pitchFamily="18" charset="0"/>
              </a:rPr>
              <a:t> trading refers to alpha models, which seek to produce profitable trades.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Alpha Models</a:t>
            </a:r>
          </a:p>
        </p:txBody>
      </p:sp>
      <p:sp>
        <p:nvSpPr>
          <p:cNvPr id="3" name="Content Placeholder 2"/>
          <p:cNvSpPr>
            <a:spLocks noGrp="1"/>
          </p:cNvSpPr>
          <p:nvPr>
            <p:ph idx="1"/>
          </p:nvPr>
        </p:nvSpPr>
        <p:spPr>
          <a:xfrm>
            <a:off x="304800" y="1219200"/>
            <a:ext cx="8534400" cy="5334000"/>
          </a:xfrm>
        </p:spPr>
        <p:txBody>
          <a:bodyPr>
            <a:normAutofit/>
          </a:bodyPr>
          <a:lstStyle/>
          <a:p>
            <a:r>
              <a:rPr lang="en-US" sz="3600" dirty="0">
                <a:latin typeface="Times New Roman" pitchFamily="18" charset="0"/>
                <a:cs typeface="Times New Roman" pitchFamily="18" charset="0"/>
              </a:rPr>
              <a:t>Algorithmic trading is also used in a more general sense to include “Alpha Models” used to make trade decisions to generate trading profits or control risk.</a:t>
            </a:r>
          </a:p>
          <a:p>
            <a:r>
              <a:rPr lang="en-US" sz="3600" dirty="0">
                <a:latin typeface="Times New Roman" pitchFamily="18" charset="0"/>
                <a:cs typeface="Times New Roman" pitchFamily="18" charset="0"/>
              </a:rPr>
              <a:t>Thus, more generally, algorithmic trading can be defined as trading based on the use of computer programs and sophisticated trading analytics to execute orders according to pre-defined strategies.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3B0C1-2893-43B1-B06A-D1933D85CE90}"/>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Financial Systems and Investing</a:t>
            </a:r>
          </a:p>
        </p:txBody>
      </p:sp>
      <p:sp>
        <p:nvSpPr>
          <p:cNvPr id="3" name="Content Placeholder 2">
            <a:extLst>
              <a:ext uri="{FF2B5EF4-FFF2-40B4-BE49-F238E27FC236}">
                <a16:creationId xmlns:a16="http://schemas.microsoft.com/office/drawing/2014/main" id="{5BDFD344-20B5-453A-A432-69568C718770}"/>
              </a:ext>
            </a:extLst>
          </p:cNvPr>
          <p:cNvSpPr>
            <a:spLocks noGrp="1"/>
          </p:cNvSpPr>
          <p:nvPr>
            <p:ph idx="1"/>
          </p:nvPr>
        </p:nvSpPr>
        <p:spPr/>
        <p:txBody>
          <a:bodyPr>
            <a:normAutofit fontScale="92500" lnSpcReduction="10000"/>
          </a:bodyPr>
          <a:lstStyle/>
          <a:p>
            <a:r>
              <a:rPr lang="en-US" sz="2400" dirty="0">
                <a:effectLst/>
                <a:latin typeface="Times New Roman" panose="02020603050405020304" pitchFamily="18" charset="0"/>
                <a:ea typeface="Times New Roman" panose="02020603050405020304" pitchFamily="18" charset="0"/>
              </a:rPr>
              <a:t>A </a:t>
            </a:r>
            <a:r>
              <a:rPr lang="en-US" sz="2400" i="1" dirty="0">
                <a:effectLst/>
                <a:latin typeface="Times New Roman" panose="02020603050405020304" pitchFamily="18" charset="0"/>
                <a:ea typeface="Times New Roman" panose="02020603050405020304" pitchFamily="18" charset="0"/>
              </a:rPr>
              <a:t>financial system</a:t>
            </a:r>
            <a:r>
              <a:rPr lang="en-US" sz="2400" dirty="0">
                <a:effectLst/>
                <a:latin typeface="Times New Roman" panose="02020603050405020304" pitchFamily="18" charset="0"/>
                <a:ea typeface="Times New Roman" panose="02020603050405020304" pitchFamily="18" charset="0"/>
              </a:rPr>
              <a:t> is a set of procedures, institutions, rules, instruments and technologies whose purpose is to facilitate trade and transactions.</a:t>
            </a:r>
          </a:p>
          <a:p>
            <a:r>
              <a:rPr lang="en-US" sz="2400" dirty="0">
                <a:effectLst/>
                <a:latin typeface="Times New Roman" panose="02020603050405020304" pitchFamily="18" charset="0"/>
                <a:ea typeface="Times New Roman" panose="02020603050405020304" pitchFamily="18" charset="0"/>
              </a:rPr>
              <a:t>Financial systems play an essential role in allocating resources and risks across individuals and institutions and through time.</a:t>
            </a:r>
          </a:p>
          <a:p>
            <a:r>
              <a:rPr lang="en-US" sz="2400" dirty="0">
                <a:effectLst/>
                <a:latin typeface="Times New Roman" panose="02020603050405020304" pitchFamily="18" charset="0"/>
                <a:ea typeface="Times New Roman" panose="02020603050405020304" pitchFamily="18" charset="0"/>
              </a:rPr>
              <a:t>Financial systems channel funds from agents with surpluses to agents with deficits.</a:t>
            </a:r>
          </a:p>
          <a:p>
            <a:r>
              <a:rPr lang="en-US" sz="2400" i="1" dirty="0">
                <a:latin typeface="Times New Roman" panose="02020603050405020304" pitchFamily="18" charset="0"/>
                <a:ea typeface="Times New Roman" panose="02020603050405020304" pitchFamily="18" charset="0"/>
              </a:rPr>
              <a:t>Investors</a:t>
            </a:r>
            <a:r>
              <a:rPr lang="en-US" sz="2400" dirty="0">
                <a:latin typeface="Times New Roman" panose="02020603050405020304" pitchFamily="18" charset="0"/>
                <a:ea typeface="Times New Roman" panose="02020603050405020304" pitchFamily="18" charset="0"/>
              </a:rPr>
              <a:t> are agents seeking to profit from surpluses. They invest by supplying capital or money to agents with deficits. </a:t>
            </a:r>
          </a:p>
          <a:p>
            <a:r>
              <a:rPr lang="en-US" sz="2400" i="1" dirty="0">
                <a:effectLst/>
                <a:latin typeface="Times New Roman" panose="02020603050405020304" pitchFamily="18" charset="0"/>
                <a:ea typeface="Times New Roman" panose="02020603050405020304" pitchFamily="18" charset="0"/>
              </a:rPr>
              <a:t>Financial facilitators</a:t>
            </a:r>
            <a:r>
              <a:rPr lang="en-US" sz="2400" dirty="0">
                <a:effectLst/>
                <a:latin typeface="Times New Roman" panose="02020603050405020304" pitchFamily="18" charset="0"/>
                <a:ea typeface="Times New Roman" panose="02020603050405020304" pitchFamily="18" charset="0"/>
              </a:rPr>
              <a:t> act as brokers to arrange deals, by buying and selling assets on behalf of its clients without transforming those assets.</a:t>
            </a:r>
          </a:p>
          <a:p>
            <a:r>
              <a:rPr lang="en-US" sz="2400" dirty="0">
                <a:latin typeface="Times New Roman" panose="02020603050405020304" pitchFamily="18" charset="0"/>
                <a:ea typeface="Times New Roman" panose="02020603050405020304" pitchFamily="18" charset="0"/>
              </a:rPr>
              <a:t>Investors execute their investing decisions by trading.</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69601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Dark Liquidity Pools and Iceberg Orders</a:t>
            </a:r>
          </a:p>
        </p:txBody>
      </p:sp>
      <p:sp>
        <p:nvSpPr>
          <p:cNvPr id="3" name="Content Placeholder 2"/>
          <p:cNvSpPr>
            <a:spLocks noGrp="1"/>
          </p:cNvSpPr>
          <p:nvPr>
            <p:ph idx="1"/>
          </p:nvPr>
        </p:nvSpPr>
        <p:spPr/>
        <p:txBody>
          <a:bodyPr>
            <a:normAutofit/>
          </a:bodyPr>
          <a:lstStyle/>
          <a:p>
            <a:r>
              <a:rPr lang="en-US" sz="4000" dirty="0">
                <a:latin typeface="Times New Roman" pitchFamily="18" charset="0"/>
                <a:cs typeface="Times New Roman" pitchFamily="18" charset="0"/>
              </a:rPr>
              <a:t>Hidden portions of large institutional orders are sometimes referred to as dark liquidity pools.</a:t>
            </a:r>
          </a:p>
          <a:p>
            <a:r>
              <a:rPr lang="en-US" sz="4000" dirty="0">
                <a:latin typeface="Times New Roman" pitchFamily="18" charset="0"/>
                <a:cs typeface="Times New Roman" pitchFamily="18" charset="0"/>
              </a:rPr>
              <a:t>Orders are often partially revealed, in which case they are called iceberg or hidden-size orders.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err="1">
                <a:latin typeface="Times New Roman" pitchFamily="18" charset="0"/>
                <a:cs typeface="Times New Roman" pitchFamily="18" charset="0"/>
              </a:rPr>
              <a:t>Algo</a:t>
            </a:r>
            <a:r>
              <a:rPr lang="en-US" b="1" dirty="0">
                <a:latin typeface="Times New Roman" pitchFamily="18" charset="0"/>
                <a:cs typeface="Times New Roman" pitchFamily="18" charset="0"/>
              </a:rPr>
              <a:t> Strategies</a:t>
            </a:r>
          </a:p>
        </p:txBody>
      </p:sp>
      <p:sp>
        <p:nvSpPr>
          <p:cNvPr id="3" name="Content Placeholder 2"/>
          <p:cNvSpPr>
            <a:spLocks noGrp="1"/>
          </p:cNvSpPr>
          <p:nvPr>
            <p:ph idx="1"/>
          </p:nvPr>
        </p:nvSpPr>
        <p:spPr>
          <a:xfrm>
            <a:off x="228600" y="1219200"/>
            <a:ext cx="8763000" cy="5638800"/>
          </a:xfrm>
        </p:spPr>
        <p:txBody>
          <a:bodyPr>
            <a:normAutofit fontScale="92500" lnSpcReduction="20000"/>
          </a:bodyPr>
          <a:lstStyle/>
          <a:p>
            <a:r>
              <a:rPr lang="en-US" sz="3000" dirty="0">
                <a:latin typeface="Times New Roman" pitchFamily="18" charset="0"/>
                <a:cs typeface="Times New Roman" pitchFamily="18" charset="0"/>
              </a:rPr>
              <a:t>Algorithmic trading results from mathematical models that analyze quotes and trades, identify liquidity opportunities, and use this information to make intelligent trading decisions. </a:t>
            </a:r>
          </a:p>
          <a:p>
            <a:r>
              <a:rPr lang="en-US" sz="3000" dirty="0">
                <a:latin typeface="Times New Roman" pitchFamily="18" charset="0"/>
                <a:cs typeface="Times New Roman" pitchFamily="18" charset="0"/>
              </a:rPr>
              <a:t>Some algo models seek to trade at or better than the average price over a day (e.g., VWAP, volume weighted average price)</a:t>
            </a:r>
          </a:p>
          <a:p>
            <a:r>
              <a:rPr lang="en-US" sz="3000" dirty="0">
                <a:latin typeface="Times New Roman" pitchFamily="18" charset="0"/>
                <a:cs typeface="Times New Roman" pitchFamily="18" charset="0"/>
              </a:rPr>
              <a:t>Some seek to execute slowly so as to have minimal price impact. </a:t>
            </a:r>
          </a:p>
          <a:p>
            <a:r>
              <a:rPr lang="en-US" sz="3000" dirty="0">
                <a:latin typeface="Times New Roman" pitchFamily="18" charset="0"/>
                <a:cs typeface="Times New Roman" pitchFamily="18" charset="0"/>
              </a:rPr>
              <a:t>Algorithms sometimes are set to produce more volume at market opens and closes when volume is high, and less during slower periods such as around lunch. </a:t>
            </a:r>
          </a:p>
          <a:p>
            <a:r>
              <a:rPr lang="en-US" sz="3000" dirty="0">
                <a:latin typeface="Times New Roman" pitchFamily="18" charset="0"/>
                <a:cs typeface="Times New Roman" pitchFamily="18" charset="0"/>
              </a:rPr>
              <a:t>Algorithms can seek to exploit arbitrage opportunities or price spreads between correlated securities. </a:t>
            </a:r>
          </a:p>
          <a:p>
            <a:endParaRPr lang="en-US" sz="3600" dirty="0">
              <a:latin typeface="Times New Roman" pitchFamily="18" charset="0"/>
              <a:cs typeface="Times New Roman" pitchFamily="18" charset="0"/>
            </a:endParaRPr>
          </a:p>
          <a:p>
            <a:pPr>
              <a:buNone/>
            </a:pPr>
            <a:endParaRPr lang="en-US" sz="3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Algo</a:t>
            </a:r>
            <a:r>
              <a:rPr lang="en-US" b="1" dirty="0">
                <a:latin typeface="Times New Roman" pitchFamily="18" charset="0"/>
                <a:cs typeface="Times New Roman" pitchFamily="18" charset="0"/>
              </a:rPr>
              <a:t> Risks</a:t>
            </a:r>
            <a:endParaRPr lang="en-US" dirty="0"/>
          </a:p>
        </p:txBody>
      </p:sp>
      <p:sp>
        <p:nvSpPr>
          <p:cNvPr id="3" name="Content Placeholder 2"/>
          <p:cNvSpPr>
            <a:spLocks noGrp="1"/>
          </p:cNvSpPr>
          <p:nvPr>
            <p:ph idx="1"/>
          </p:nvPr>
        </p:nvSpPr>
        <p:spPr/>
        <p:txBody>
          <a:bodyPr>
            <a:normAutofit fontScale="92500"/>
          </a:bodyPr>
          <a:lstStyle/>
          <a:p>
            <a:pPr>
              <a:buNone/>
            </a:pPr>
            <a:r>
              <a:rPr lang="en-US" sz="3600" dirty="0">
                <a:latin typeface="Times New Roman" pitchFamily="18" charset="0"/>
                <a:cs typeface="Times New Roman" pitchFamily="18" charset="0"/>
              </a:rPr>
              <a:t>Algorithmic trading does have risks, including:</a:t>
            </a:r>
          </a:p>
          <a:p>
            <a:r>
              <a:rPr lang="en-US" sz="3300" dirty="0">
                <a:latin typeface="Times New Roman" pitchFamily="18" charset="0"/>
                <a:cs typeface="Times New Roman" pitchFamily="18" charset="0"/>
              </a:rPr>
              <a:t>Leaks that might arise from competitor efforts to reverse engineer them.</a:t>
            </a:r>
          </a:p>
          <a:p>
            <a:r>
              <a:rPr lang="en-US" sz="3300" dirty="0">
                <a:latin typeface="Times New Roman" pitchFamily="18" charset="0"/>
                <a:cs typeface="Times New Roman" pitchFamily="18" charset="0"/>
              </a:rPr>
              <a:t>Many algorithms lack the capacity to handle or respond to exceptional or rare events. </a:t>
            </a:r>
          </a:p>
          <a:p>
            <a:r>
              <a:rPr lang="en-US" sz="3300" dirty="0">
                <a:latin typeface="Times New Roman" pitchFamily="18" charset="0"/>
                <a:cs typeface="Times New Roman" pitchFamily="18" charset="0"/>
              </a:rPr>
              <a:t>Thus, careful human supervision of algorithmic trading and other safeguards is crucial.</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b="1" dirty="0">
                <a:latin typeface="Times New Roman" pitchFamily="18" charset="0"/>
                <a:cs typeface="Times New Roman" pitchFamily="18" charset="0"/>
              </a:rPr>
              <a:t>1.3. Bargaining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447800"/>
            <a:ext cx="7772400" cy="4343400"/>
          </a:xfrm>
        </p:spPr>
        <p:txBody>
          <a:bodyPr>
            <a:normAutofit/>
          </a:bodyPr>
          <a:lstStyle/>
          <a:p>
            <a:pPr>
              <a:buNone/>
            </a:pPr>
            <a:r>
              <a:rPr lang="en-US" sz="4400" dirty="0">
                <a:latin typeface="Times New Roman" pitchFamily="18" charset="0"/>
                <a:cs typeface="Times New Roman" pitchFamily="18" charset="0"/>
              </a:rPr>
              <a:t>  Bargaining is the negotiation process over contract terms that occurs between a single buyer and a single seller for a single transaction.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Bargaining Power</a:t>
            </a:r>
          </a:p>
        </p:txBody>
      </p:sp>
      <p:sp>
        <p:nvSpPr>
          <p:cNvPr id="3" name="Content Placeholder 2"/>
          <p:cNvSpPr>
            <a:spLocks noGrp="1"/>
          </p:cNvSpPr>
          <p:nvPr>
            <p:ph idx="1"/>
          </p:nvPr>
        </p:nvSpPr>
        <p:spPr/>
        <p:txBody>
          <a:bodyPr>
            <a:normAutofit fontScale="70000" lnSpcReduction="20000"/>
          </a:bodyPr>
          <a:lstStyle/>
          <a:p>
            <a:pPr>
              <a:buNone/>
            </a:pPr>
            <a:r>
              <a:rPr lang="en-US" sz="4400" dirty="0">
                <a:latin typeface="Times New Roman" pitchFamily="18" charset="0"/>
                <a:cs typeface="Times New Roman" pitchFamily="18" charset="0"/>
              </a:rPr>
              <a:t>Bargaining power is the relative ability of one competitor to exert influence over another, and is typically a product of: </a:t>
            </a:r>
          </a:p>
          <a:p>
            <a:r>
              <a:rPr lang="en-US" sz="3600" dirty="0">
                <a:latin typeface="Times New Roman" pitchFamily="18" charset="0"/>
                <a:cs typeface="Times New Roman" pitchFamily="18" charset="0"/>
              </a:rPr>
              <a:t>Patience and liquidity, which increases bargaining power</a:t>
            </a:r>
          </a:p>
          <a:p>
            <a:r>
              <a:rPr lang="en-US" sz="3600" dirty="0">
                <a:latin typeface="Times New Roman" pitchFamily="18" charset="0"/>
                <a:cs typeface="Times New Roman" pitchFamily="18" charset="0"/>
              </a:rPr>
              <a:t>Risk aversion, which reduces bargaining power</a:t>
            </a:r>
          </a:p>
          <a:p>
            <a:r>
              <a:rPr lang="en-US" sz="3600" dirty="0">
                <a:latin typeface="Times New Roman" pitchFamily="18" charset="0"/>
                <a:cs typeface="Times New Roman" pitchFamily="18" charset="0"/>
              </a:rPr>
              <a:t>Credible alternatives and options that enhance bargaining power</a:t>
            </a:r>
          </a:p>
          <a:p>
            <a:r>
              <a:rPr lang="en-US" sz="3600" dirty="0">
                <a:latin typeface="Times New Roman" pitchFamily="18" charset="0"/>
                <a:cs typeface="Times New Roman" pitchFamily="18" charset="0"/>
              </a:rPr>
              <a:t>The cost of backing down, which decreases bargaining power</a:t>
            </a:r>
          </a:p>
          <a:p>
            <a:r>
              <a:rPr lang="en-US" sz="3600" dirty="0">
                <a:latin typeface="Times New Roman" pitchFamily="18" charset="0"/>
                <a:cs typeface="Times New Roman" pitchFamily="18" charset="0"/>
              </a:rPr>
              <a:t>Superior information, which increases bargaining power</a:t>
            </a:r>
          </a:p>
          <a:p>
            <a:r>
              <a:rPr lang="en-US" sz="3600" dirty="0">
                <a:latin typeface="Times New Roman" pitchFamily="18" charset="0"/>
                <a:cs typeface="Times New Roman" pitchFamily="18" charset="0"/>
              </a:rPr>
              <a:t>Reputation with respect to strength, staying power and resolve, all of which enhance bargaining power</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b="1" dirty="0" err="1">
                <a:latin typeface="Times New Roman" pitchFamily="18" charset="0"/>
                <a:cs typeface="Times New Roman" pitchFamily="18" charset="0"/>
              </a:rPr>
              <a:t>Liquidnet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10600" cy="5334000"/>
          </a:xfrm>
        </p:spPr>
        <p:txBody>
          <a:bodyPr>
            <a:normAutofit fontScale="85000" lnSpcReduction="10000"/>
          </a:bodyPr>
          <a:lstStyle/>
          <a:p>
            <a:r>
              <a:rPr lang="en-US" sz="4400" i="1" dirty="0" err="1">
                <a:latin typeface="Times New Roman" pitchFamily="18" charset="0"/>
                <a:cs typeface="Times New Roman" pitchFamily="18" charset="0"/>
              </a:rPr>
              <a:t>Liquidnet</a:t>
            </a:r>
            <a:r>
              <a:rPr lang="en-US" sz="4400" dirty="0">
                <a:latin typeface="Times New Roman" pitchFamily="18" charset="0"/>
                <a:cs typeface="Times New Roman" pitchFamily="18" charset="0"/>
              </a:rPr>
              <a:t>, an “upstairs” market that matches institutional buyers and sellers of large blocks of equity securities, enables institutions to directly bargain and trade confidentially with one another. </a:t>
            </a:r>
          </a:p>
          <a:p>
            <a:r>
              <a:rPr lang="en-US" sz="4400" dirty="0">
                <a:latin typeface="Times New Roman" pitchFamily="18" charset="0"/>
                <a:cs typeface="Times New Roman" pitchFamily="18" charset="0"/>
              </a:rPr>
              <a:t>In 2017, </a:t>
            </a:r>
            <a:r>
              <a:rPr lang="en-US" sz="4400" dirty="0" err="1">
                <a:latin typeface="Times New Roman" pitchFamily="18" charset="0"/>
                <a:cs typeface="Times New Roman" pitchFamily="18" charset="0"/>
              </a:rPr>
              <a:t>Liquidnet</a:t>
            </a:r>
            <a:r>
              <a:rPr lang="en-US" sz="4400" dirty="0">
                <a:latin typeface="Times New Roman" pitchFamily="18" charset="0"/>
                <a:cs typeface="Times New Roman" pitchFamily="18" charset="0"/>
              </a:rPr>
              <a:t> claimed an average trade size of  approximately 42,000 shares, compared to average order sizes of less than 300 shares in the NYSE and NASDAQ markets.</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1.4. Auctions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8915400" cy="5029200"/>
          </a:xfrm>
        </p:spPr>
        <p:txBody>
          <a:bodyPr>
            <a:normAutofit/>
          </a:bodyPr>
          <a:lstStyle/>
          <a:p>
            <a:r>
              <a:rPr lang="en-US" dirty="0">
                <a:latin typeface="Times New Roman" pitchFamily="18" charset="0"/>
                <a:cs typeface="Times New Roman" pitchFamily="18" charset="0"/>
              </a:rPr>
              <a:t>An </a:t>
            </a:r>
            <a:r>
              <a:rPr lang="en-US" i="1" dirty="0">
                <a:latin typeface="Times New Roman" pitchFamily="18" charset="0"/>
                <a:cs typeface="Times New Roman" pitchFamily="18" charset="0"/>
              </a:rPr>
              <a:t>auction</a:t>
            </a:r>
            <a:r>
              <a:rPr lang="en-US" dirty="0">
                <a:latin typeface="Times New Roman" pitchFamily="18" charset="0"/>
                <a:cs typeface="Times New Roman" pitchFamily="18" charset="0"/>
              </a:rPr>
              <a:t> is a competitive market process involving multiple buyers, multiple sellers or both.</a:t>
            </a:r>
          </a:p>
          <a:p>
            <a:r>
              <a:rPr lang="en-US" dirty="0">
                <a:latin typeface="Times New Roman" pitchFamily="18" charset="0"/>
                <a:cs typeface="Times New Roman" pitchFamily="18" charset="0"/>
              </a:rPr>
              <a:t>An auction is the process of trading a security through bidding, then placing it to the winning bidder.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Auction Effectiveness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10600" cy="4876800"/>
          </a:xfrm>
        </p:spPr>
        <p:txBody>
          <a:bodyPr>
            <a:normAutofit fontScale="85000" lnSpcReduction="10000"/>
          </a:bodyPr>
          <a:lstStyle/>
          <a:p>
            <a:r>
              <a:rPr lang="en-US" dirty="0" err="1">
                <a:latin typeface="Times New Roman" pitchFamily="18" charset="0"/>
                <a:cs typeface="Times New Roman" pitchFamily="18" charset="0"/>
              </a:rPr>
              <a:t>Vickrey</a:t>
            </a:r>
            <a:r>
              <a:rPr lang="en-US" dirty="0">
                <a:latin typeface="Times New Roman" pitchFamily="18" charset="0"/>
                <a:cs typeface="Times New Roman" pitchFamily="18" charset="0"/>
              </a:rPr>
              <a:t> (1961) demonstrated that optimal bids are increasing in bidders’ values; therefore, the auctioned object will be won by the bidder who values it the most. </a:t>
            </a:r>
          </a:p>
          <a:p>
            <a:r>
              <a:rPr lang="en-US" dirty="0">
                <a:latin typeface="Times New Roman" pitchFamily="18" charset="0"/>
                <a:cs typeface="Times New Roman" pitchFamily="18" charset="0"/>
              </a:rPr>
              <a:t>Auctions are a useful and cost-effective method for pricing a security with an unknown value. That is, auctions are useful price discovery processes.</a:t>
            </a:r>
          </a:p>
          <a:p>
            <a:r>
              <a:rPr lang="en-US" dirty="0">
                <a:latin typeface="Times New Roman" pitchFamily="18" charset="0"/>
                <a:cs typeface="Times New Roman" pitchFamily="18" charset="0"/>
              </a:rPr>
              <a:t>A </a:t>
            </a:r>
            <a:r>
              <a:rPr lang="en-US" i="1" dirty="0" err="1">
                <a:latin typeface="Times New Roman" pitchFamily="18" charset="0"/>
                <a:cs typeface="Times New Roman" pitchFamily="18" charset="0"/>
              </a:rPr>
              <a:t>Walrasian</a:t>
            </a:r>
            <a:r>
              <a:rPr lang="en-US" i="1" dirty="0">
                <a:latin typeface="Times New Roman" pitchFamily="18" charset="0"/>
                <a:cs typeface="Times New Roman" pitchFamily="18" charset="0"/>
              </a:rPr>
              <a:t> auction</a:t>
            </a:r>
            <a:r>
              <a:rPr lang="en-US" dirty="0">
                <a:latin typeface="Times New Roman" pitchFamily="18" charset="0"/>
                <a:cs typeface="Times New Roman" pitchFamily="18" charset="0"/>
              </a:rPr>
              <a:t> is a simultaneous auction where each buyer submits to the auctioneer his demand and each seller submits his supply for a given security at every possible price. Thus, the </a:t>
            </a:r>
            <a:r>
              <a:rPr lang="en-US" dirty="0" err="1">
                <a:latin typeface="Times New Roman" pitchFamily="18" charset="0"/>
                <a:cs typeface="Times New Roman" pitchFamily="18" charset="0"/>
              </a:rPr>
              <a:t>Walrasian</a:t>
            </a:r>
            <a:r>
              <a:rPr lang="en-US" dirty="0">
                <a:latin typeface="Times New Roman" pitchFamily="18" charset="0"/>
                <a:cs typeface="Times New Roman" pitchFamily="18" charset="0"/>
              </a:rPr>
              <a:t> auction finds the clearing price that perfectly matches the supply and the demand.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Types of Auctions</a:t>
            </a:r>
          </a:p>
        </p:txBody>
      </p:sp>
      <p:sp>
        <p:nvSpPr>
          <p:cNvPr id="3" name="Content Placeholder 2"/>
          <p:cNvSpPr>
            <a:spLocks noGrp="1"/>
          </p:cNvSpPr>
          <p:nvPr>
            <p:ph idx="1"/>
          </p:nvPr>
        </p:nvSpPr>
        <p:spPr>
          <a:xfrm>
            <a:off x="609600" y="1752600"/>
            <a:ext cx="8001000" cy="4343400"/>
          </a:xfrm>
        </p:spPr>
        <p:txBody>
          <a:bodyPr>
            <a:normAutofit/>
          </a:bodyPr>
          <a:lstStyle/>
          <a:p>
            <a:r>
              <a:rPr lang="en-US" i="1" dirty="0">
                <a:latin typeface="Times New Roman" pitchFamily="18" charset="0"/>
                <a:cs typeface="Times New Roman" pitchFamily="18" charset="0"/>
              </a:rPr>
              <a:t>English auction</a:t>
            </a:r>
            <a:r>
              <a:rPr lang="en-US" dirty="0">
                <a:latin typeface="Times New Roman" pitchFamily="18" charset="0"/>
                <a:cs typeface="Times New Roman" pitchFamily="18" charset="0"/>
              </a:rPr>
              <a:t> or ascending bid auction</a:t>
            </a:r>
          </a:p>
          <a:p>
            <a:r>
              <a:rPr lang="en-US" i="1" dirty="0">
                <a:latin typeface="Times New Roman" pitchFamily="18" charset="0"/>
                <a:cs typeface="Times New Roman" pitchFamily="18" charset="0"/>
              </a:rPr>
              <a:t>Dutch auction </a:t>
            </a:r>
            <a:r>
              <a:rPr lang="en-US" dirty="0">
                <a:latin typeface="Times New Roman" pitchFamily="18" charset="0"/>
                <a:cs typeface="Times New Roman" pitchFamily="18" charset="0"/>
              </a:rPr>
              <a:t>or descending bid auction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Types of Auctions, Cont.</a:t>
            </a:r>
          </a:p>
        </p:txBody>
      </p:sp>
      <p:sp>
        <p:nvSpPr>
          <p:cNvPr id="3" name="Content Placeholder 2"/>
          <p:cNvSpPr>
            <a:spLocks noGrp="1"/>
          </p:cNvSpPr>
          <p:nvPr>
            <p:ph idx="1"/>
          </p:nvPr>
        </p:nvSpPr>
        <p:spPr>
          <a:xfrm>
            <a:off x="228600" y="1371600"/>
            <a:ext cx="8534400" cy="5486400"/>
          </a:xfrm>
        </p:spPr>
        <p:txBody>
          <a:bodyPr>
            <a:normAutofit fontScale="77500" lnSpcReduction="20000"/>
          </a:bodyPr>
          <a:lstStyle/>
          <a:p>
            <a:r>
              <a:rPr lang="en-US" i="1" dirty="0">
                <a:latin typeface="Times New Roman" pitchFamily="18" charset="0"/>
                <a:cs typeface="Times New Roman" pitchFamily="18" charset="0"/>
              </a:rPr>
              <a:t>First-Price Sealed-Bid</a:t>
            </a:r>
            <a:r>
              <a:rPr lang="en-US" dirty="0">
                <a:latin typeface="Times New Roman" pitchFamily="18" charset="0"/>
                <a:cs typeface="Times New Roman" pitchFamily="18" charset="0"/>
              </a:rPr>
              <a:t> auctions have all bidders simultaneously submit sealed bids so that no bidder knows any of the other bids.</a:t>
            </a:r>
          </a:p>
          <a:p>
            <a:pPr lvl="1"/>
            <a:r>
              <a:rPr lang="en-US" dirty="0">
                <a:latin typeface="Times New Roman" pitchFamily="18" charset="0"/>
                <a:cs typeface="Times New Roman" pitchFamily="18" charset="0"/>
              </a:rPr>
              <a:t>Does not allow for price discovery until the auction concludes. The winner submits the highest bid and pays the bid price. </a:t>
            </a:r>
          </a:p>
          <a:p>
            <a:pPr lvl="1"/>
            <a:r>
              <a:rPr lang="en-US" dirty="0">
                <a:latin typeface="Times New Roman" pitchFamily="18" charset="0"/>
                <a:cs typeface="Times New Roman" pitchFamily="18" charset="0"/>
              </a:rPr>
              <a:t>The winner  faces the “</a:t>
            </a:r>
            <a:r>
              <a:rPr lang="en-US" i="1" dirty="0">
                <a:latin typeface="Times New Roman" pitchFamily="18" charset="0"/>
                <a:cs typeface="Times New Roman" pitchFamily="18" charset="0"/>
              </a:rPr>
              <a:t>Winner’s Curse</a:t>
            </a:r>
            <a:r>
              <a:rPr lang="en-US" dirty="0">
                <a:latin typeface="Times New Roman" pitchFamily="18" charset="0"/>
                <a:cs typeface="Times New Roman" pitchFamily="18" charset="0"/>
              </a:rPr>
              <a:t>” problem if the auctioned item’s value is not known with certainty. </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Second-Price Sealed-Bid auction </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Vickrey</a:t>
            </a:r>
            <a:r>
              <a:rPr lang="en-US" dirty="0">
                <a:latin typeface="Times New Roman" pitchFamily="18" charset="0"/>
                <a:cs typeface="Times New Roman" pitchFamily="18" charset="0"/>
              </a:rPr>
              <a:t> auction)</a:t>
            </a:r>
          </a:p>
          <a:p>
            <a:pPr lvl="1"/>
            <a:r>
              <a:rPr lang="en-US" dirty="0">
                <a:latin typeface="Times New Roman" pitchFamily="18" charset="0"/>
                <a:cs typeface="Times New Roman" pitchFamily="18" charset="0"/>
              </a:rPr>
              <a:t> Identical to the First-Price Sealed-Bid auction, except that the winner pays the highest losing bid rather than his own winning bid.</a:t>
            </a:r>
          </a:p>
          <a:p>
            <a:pPr lvl="1"/>
            <a:r>
              <a:rPr lang="en-US" dirty="0">
                <a:latin typeface="Times New Roman" pitchFamily="18" charset="0"/>
                <a:cs typeface="Times New Roman" pitchFamily="18" charset="0"/>
              </a:rPr>
              <a:t>Intended to encourage higher bids by reducing the Winner’s Curse</a:t>
            </a:r>
          </a:p>
          <a:p>
            <a:pPr lvl="1"/>
            <a:r>
              <a:rPr lang="en-US" dirty="0">
                <a:latin typeface="Times New Roman" pitchFamily="18" charset="0"/>
                <a:cs typeface="Times New Roman" pitchFamily="18" charset="0"/>
              </a:rPr>
              <a:t>Bidders bid more aggressively because a bid raises the probability of winning without increasing the expected cost, which is determined by someone else’s bid.</a:t>
            </a:r>
          </a:p>
          <a:p>
            <a:r>
              <a:rPr lang="fr-FR" i="1" dirty="0">
                <a:latin typeface="Times New Roman" pitchFamily="18" charset="0"/>
                <a:cs typeface="Times New Roman" pitchFamily="18" charset="0"/>
              </a:rPr>
              <a:t>Double </a:t>
            </a:r>
            <a:r>
              <a:rPr lang="fr-FR" i="1" dirty="0" err="1">
                <a:latin typeface="Times New Roman" pitchFamily="18" charset="0"/>
                <a:cs typeface="Times New Roman" pitchFamily="18" charset="0"/>
              </a:rPr>
              <a:t>auction</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or </a:t>
            </a:r>
            <a:r>
              <a:rPr lang="fr-FR" i="1" dirty="0" err="1">
                <a:latin typeface="Times New Roman" pitchFamily="18" charset="0"/>
                <a:cs typeface="Times New Roman" pitchFamily="18" charset="0"/>
              </a:rPr>
              <a:t>bilateral</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auction</a:t>
            </a:r>
            <a:r>
              <a:rPr lang="fr-FR" i="1" dirty="0">
                <a:latin typeface="Times New Roman" pitchFamily="18" charset="0"/>
                <a:cs typeface="Times New Roman" pitchFamily="18" charset="0"/>
              </a:rPr>
              <a:t> </a:t>
            </a:r>
            <a:endParaRPr lang="en-US" i="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1"/>
            <a:ext cx="9144000" cy="990599"/>
          </a:xfrm>
        </p:spPr>
        <p:txBody>
          <a:bodyPr>
            <a:normAutofit/>
          </a:bodyPr>
          <a:lstStyle/>
          <a:p>
            <a:r>
              <a:rPr lang="en-US" sz="3400" b="1" dirty="0">
                <a:latin typeface="Times New Roman" pitchFamily="18" charset="0"/>
                <a:cs typeface="Times New Roman" pitchFamily="18" charset="0"/>
              </a:rPr>
              <a:t>1.1. Trades, Traders, Securities and Markets</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00200"/>
            <a:ext cx="7239000" cy="4267200"/>
          </a:xfrm>
        </p:spPr>
        <p:txBody>
          <a:bodyPr>
            <a:normAutofit/>
          </a:bodyPr>
          <a:lstStyle/>
          <a:p>
            <a:pPr algn="l">
              <a:buFont typeface="Arial" pitchFamily="34" charset="0"/>
              <a:buChar char="•"/>
            </a:pPr>
            <a:r>
              <a:rPr lang="en-US" dirty="0">
                <a:solidFill>
                  <a:schemeClr val="tx1"/>
                </a:solidFill>
                <a:latin typeface="Times New Roman" pitchFamily="18" charset="0"/>
                <a:cs typeface="Times New Roman" pitchFamily="18" charset="0"/>
              </a:rPr>
              <a:t>A </a:t>
            </a:r>
            <a:r>
              <a:rPr lang="en-US" i="1" dirty="0">
                <a:solidFill>
                  <a:schemeClr val="tx1"/>
                </a:solidFill>
                <a:latin typeface="Times New Roman" pitchFamily="18" charset="0"/>
                <a:cs typeface="Times New Roman" pitchFamily="18" charset="0"/>
              </a:rPr>
              <a:t>trade</a:t>
            </a:r>
            <a:r>
              <a:rPr lang="en-US" dirty="0">
                <a:solidFill>
                  <a:schemeClr val="tx1"/>
                </a:solidFill>
                <a:latin typeface="Times New Roman" pitchFamily="18" charset="0"/>
                <a:cs typeface="Times New Roman" pitchFamily="18" charset="0"/>
              </a:rPr>
              <a:t> is a security transaction that creates or alters a portfolio position based on an investment decision.</a:t>
            </a:r>
          </a:p>
          <a:p>
            <a:pPr algn="l">
              <a:buFont typeface="Arial" pitchFamily="34" charset="0"/>
              <a:buChar char="•"/>
            </a:pPr>
            <a:r>
              <a:rPr lang="en-US" dirty="0">
                <a:solidFill>
                  <a:schemeClr val="tx1"/>
                </a:solidFill>
                <a:latin typeface="Times New Roman" pitchFamily="18" charset="0"/>
                <a:cs typeface="Times New Roman" pitchFamily="18" charset="0"/>
              </a:rPr>
              <a:t> </a:t>
            </a:r>
            <a:r>
              <a:rPr lang="en-US" baseline="0" dirty="0">
                <a:solidFill>
                  <a:schemeClr val="tx1"/>
                </a:solidFill>
                <a:latin typeface="Times New Roman" pitchFamily="18" charset="0"/>
                <a:cs typeface="Times New Roman" pitchFamily="18" charset="0"/>
              </a:rPr>
              <a:t>Trade decisions concern how to execute the investment decision, in which markets, at what prices and times and through which agents.</a:t>
            </a:r>
          </a:p>
          <a:p>
            <a:pPr algn="l">
              <a:buFont typeface="Arial" pitchFamily="34" charset="0"/>
              <a:buChar cha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ABA67-85F6-442A-B00C-58B0CBADA4F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Bilateral Auctions</a:t>
            </a:r>
          </a:p>
        </p:txBody>
      </p:sp>
      <p:sp>
        <p:nvSpPr>
          <p:cNvPr id="3" name="Content Placeholder 2">
            <a:extLst>
              <a:ext uri="{FF2B5EF4-FFF2-40B4-BE49-F238E27FC236}">
                <a16:creationId xmlns:a16="http://schemas.microsoft.com/office/drawing/2014/main" id="{26E857D3-2C27-4455-940B-103526E70402}"/>
              </a:ext>
            </a:extLst>
          </p:cNvPr>
          <p:cNvSpPr>
            <a:spLocks noGrp="1"/>
          </p:cNvSpPr>
          <p:nvPr>
            <p:ph idx="1"/>
          </p:nvPr>
        </p:nvSpPr>
        <p:spPr/>
        <p:txBody>
          <a:bodyPr/>
          <a:lstStyle/>
          <a:p>
            <a:r>
              <a:rPr lang="en-US" dirty="0"/>
              <a:t>Bilateral auctions are characterized by multiple buyers and multiple sellers simultaneously seeking to compete for security purchases and sales in a market that seeks a clearing price.</a:t>
            </a:r>
          </a:p>
        </p:txBody>
      </p:sp>
    </p:spTree>
    <p:extLst>
      <p:ext uri="{BB962C8B-B14F-4D97-AF65-F5344CB8AC3E}">
        <p14:creationId xmlns:p14="http://schemas.microsoft.com/office/powerpoint/2010/main" val="2460441719"/>
      </p:ext>
    </p:extLst>
  </p:cSld>
  <p:clrMapOvr>
    <a:masterClrMapping/>
  </p:clrMapOvr>
  <mc:AlternateContent xmlns:mc="http://schemas.openxmlformats.org/markup-compatibility/2006" xmlns:p14="http://schemas.microsoft.com/office/powerpoint/2010/main">
    <mc:Choice Requires="p14">
      <p:transition spd="slow" p14:dur="2000" advTm="27557"/>
    </mc:Choice>
    <mc:Fallback xmlns="">
      <p:transition spd="slow" advTm="27557"/>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b="1" dirty="0">
                <a:latin typeface="Times New Roman" pitchFamily="18" charset="0"/>
                <a:cs typeface="Times New Roman" pitchFamily="18" charset="0"/>
              </a:rPr>
              <a:t>Treasury Bill Auction Illustration</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457200" y="1600200"/>
            <a:ext cx="8229600" cy="4876800"/>
          </a:xfrm>
        </p:spPr>
        <p:txBody>
          <a:bodyPr>
            <a:normAutofit/>
          </a:bodyPr>
          <a:lstStyle/>
          <a:p>
            <a:r>
              <a:rPr lang="en-US" sz="2600" dirty="0">
                <a:latin typeface="Times New Roman" pitchFamily="18" charset="0"/>
                <a:cs typeface="Times New Roman" pitchFamily="18" charset="0"/>
              </a:rPr>
              <a:t>The U.S. Treasury seeks to sell $20 Billion in T-Bills in a Dutch Auction.</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r>
              <a:rPr lang="en-US" sz="2600" dirty="0">
                <a:latin typeface="Times New Roman" pitchFamily="18" charset="0"/>
                <a:cs typeface="Times New Roman" pitchFamily="18" charset="0"/>
              </a:rPr>
              <a:t>The bid-to cover ratio is $31.5 billion/$20 billion = 1.525</a:t>
            </a:r>
          </a:p>
          <a:p>
            <a:r>
              <a:rPr lang="en-US" sz="2600" dirty="0">
                <a:latin typeface="Times New Roman" pitchFamily="18" charset="0"/>
                <a:cs typeface="Times New Roman" pitchFamily="18" charset="0"/>
              </a:rPr>
              <a:t>The Stop-out price is at a yield of 3.35%.</a:t>
            </a:r>
            <a:endParaRPr lang="en-US" sz="2600" dirty="0"/>
          </a:p>
        </p:txBody>
      </p:sp>
      <p:pic>
        <p:nvPicPr>
          <p:cNvPr id="6" name="Picture 2"/>
          <p:cNvPicPr>
            <a:picLocks noChangeAspect="1" noChangeArrowheads="1"/>
          </p:cNvPicPr>
          <p:nvPr/>
        </p:nvPicPr>
        <p:blipFill>
          <a:blip r:embed="rId2" cstate="print"/>
          <a:srcRect/>
          <a:stretch>
            <a:fillRect/>
          </a:stretch>
        </p:blipFill>
        <p:spPr bwMode="auto">
          <a:xfrm>
            <a:off x="2666670" y="2438400"/>
            <a:ext cx="4038930" cy="3020261"/>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Revenue Equivalence Theorem</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Revenue Equivalence Theorem</a:t>
            </a:r>
            <a:r>
              <a:rPr lang="en-US" dirty="0">
                <a:latin typeface="Times New Roman" pitchFamily="18" charset="0"/>
                <a:cs typeface="Times New Roman" pitchFamily="18" charset="0"/>
              </a:rPr>
              <a:t>, perhaps the most significant result from the game theory of auctions, states that, under specific restrictions, the auction type (from the listing above) will not affect the auction outcomes. </a:t>
            </a:r>
          </a:p>
          <a:p>
            <a:r>
              <a:rPr lang="en-US" dirty="0">
                <a:latin typeface="Times New Roman" pitchFamily="18" charset="0"/>
                <a:cs typeface="Times New Roman" pitchFamily="18" charset="0"/>
              </a:rPr>
              <a:t>The auctioned object simply is taken by the bidder who most values it.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Common Value Auctions</a:t>
            </a: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a:latin typeface="Times New Roman" pitchFamily="18" charset="0"/>
                <a:cs typeface="Times New Roman" pitchFamily="18" charset="0"/>
              </a:rPr>
              <a:t>In a </a:t>
            </a:r>
            <a:r>
              <a:rPr lang="en-US" i="1" dirty="0">
                <a:latin typeface="Times New Roman" pitchFamily="18" charset="0"/>
                <a:cs typeface="Times New Roman" pitchFamily="18" charset="0"/>
              </a:rPr>
              <a:t>common value auction</a:t>
            </a:r>
            <a:r>
              <a:rPr lang="en-US" dirty="0">
                <a:latin typeface="Times New Roman" pitchFamily="18" charset="0"/>
                <a:cs typeface="Times New Roman" pitchFamily="18" charset="0"/>
              </a:rPr>
              <a:t>, all bidders place the same value on the item to be auctioned, and that value is known with certainty. </a:t>
            </a:r>
          </a:p>
          <a:p>
            <a:r>
              <a:rPr lang="en-US" dirty="0">
                <a:latin typeface="Times New Roman" pitchFamily="18" charset="0"/>
                <a:cs typeface="Times New Roman" pitchFamily="18" charset="0"/>
              </a:rPr>
              <a:t>Consider an example with three bidders where each can bid on some random amount of cash between zero and $1. Suppose that every monetary value between 0 and $1 is equally likely, such that E[V] = $.50. Since each bidder has equal access to information, we will refer to this structure as a </a:t>
            </a:r>
            <a:r>
              <a:rPr lang="en-US" i="1" dirty="0">
                <a:latin typeface="Times New Roman" pitchFamily="18" charset="0"/>
                <a:cs typeface="Times New Roman" pitchFamily="18" charset="0"/>
              </a:rPr>
              <a:t>Symmetric Information Structure</a:t>
            </a:r>
            <a:r>
              <a:rPr lang="en-US" dirty="0">
                <a:latin typeface="Times New Roman" pitchFamily="18" charset="0"/>
                <a:cs typeface="Times New Roman" pitchFamily="18" charset="0"/>
              </a:rPr>
              <a:t> problem. </a:t>
            </a:r>
          </a:p>
          <a:p>
            <a:r>
              <a:rPr lang="en-US" dirty="0">
                <a:latin typeface="Times New Roman" pitchFamily="18" charset="0"/>
                <a:cs typeface="Times New Roman" pitchFamily="18" charset="0"/>
              </a:rPr>
              <a:t>Without additional information, risk neutral bidders will value the random sum at $.50; risk averse bidders will value the sum at less than $.50. </a:t>
            </a:r>
          </a:p>
          <a:p>
            <a:r>
              <a:rPr lang="en-US" dirty="0">
                <a:latin typeface="Times New Roman" pitchFamily="18" charset="0"/>
                <a:cs typeface="Times New Roman" pitchFamily="18" charset="0"/>
              </a:rPr>
              <a:t>Thus, we see here that risk aversion will affect valuation of an object of unknown value. Therefore, risk aversion will affect bids.</a:t>
            </a:r>
          </a:p>
          <a:p>
            <a:r>
              <a:rPr lang="en-US" dirty="0">
                <a:latin typeface="Times New Roman" pitchFamily="18" charset="0"/>
                <a:cs typeface="Times New Roman" pitchFamily="18" charset="0"/>
              </a:rPr>
              <a:t>The Revenue Equivalence Theorem no longer applies because bids will not only be a function of expected value, they will also depend on information revealed in the bidding process.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Asymmetric Information</a:t>
            </a:r>
          </a:p>
        </p:txBody>
      </p:sp>
      <p:sp>
        <p:nvSpPr>
          <p:cNvPr id="3" name="Content Placeholder 2"/>
          <p:cNvSpPr>
            <a:spLocks noGrp="1"/>
          </p:cNvSpPr>
          <p:nvPr>
            <p:ph idx="1"/>
          </p:nvPr>
        </p:nvSpPr>
        <p:spPr>
          <a:xfrm>
            <a:off x="228600" y="1143000"/>
            <a:ext cx="8686800" cy="5334000"/>
          </a:xfrm>
        </p:spPr>
        <p:txBody>
          <a:bodyPr>
            <a:normAutofit fontScale="40000" lnSpcReduction="20000"/>
          </a:bodyPr>
          <a:lstStyle/>
          <a:p>
            <a:r>
              <a:rPr lang="en-US" sz="7600" dirty="0">
                <a:latin typeface="Times New Roman" pitchFamily="18" charset="0"/>
                <a:cs typeface="Times New Roman" pitchFamily="18" charset="0"/>
              </a:rPr>
              <a:t>Next, suppose that each of the three bidders obtains a noisy, but secret signal, s</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 s</a:t>
            </a:r>
            <a:r>
              <a:rPr lang="en-US" sz="7600" baseline="-25000" dirty="0">
                <a:latin typeface="Times New Roman" pitchFamily="18" charset="0"/>
                <a:cs typeface="Times New Roman" pitchFamily="18" charset="0"/>
              </a:rPr>
              <a:t>2</a:t>
            </a:r>
            <a:r>
              <a:rPr lang="en-US" sz="7600" dirty="0">
                <a:latin typeface="Times New Roman" pitchFamily="18" charset="0"/>
                <a:cs typeface="Times New Roman" pitchFamily="18" charset="0"/>
              </a:rPr>
              <a:t> and s</a:t>
            </a:r>
            <a:r>
              <a:rPr lang="en-US" sz="7600" baseline="-25000" dirty="0">
                <a:latin typeface="Times New Roman" pitchFamily="18" charset="0"/>
                <a:cs typeface="Times New Roman" pitchFamily="18" charset="0"/>
              </a:rPr>
              <a:t>3</a:t>
            </a:r>
            <a:r>
              <a:rPr lang="en-US" sz="7600" dirty="0">
                <a:latin typeface="Times New Roman" pitchFamily="18" charset="0"/>
                <a:cs typeface="Times New Roman" pitchFamily="18" charset="0"/>
              </a:rPr>
              <a:t> </a:t>
            </a:r>
            <a:r>
              <a:rPr lang="en-US" sz="7600" dirty="0">
                <a:latin typeface="Times New Roman" pitchFamily="18" charset="0"/>
                <a:cs typeface="Times New Roman" pitchFamily="18" charset="0"/>
                <a:sym typeface="Symbol"/>
              </a:rPr>
              <a:t></a:t>
            </a:r>
            <a:r>
              <a:rPr lang="en-US" sz="7600" dirty="0">
                <a:latin typeface="Times New Roman" pitchFamily="18" charset="0"/>
                <a:cs typeface="Times New Roman" pitchFamily="18" charset="0"/>
              </a:rPr>
              <a:t> (0, 1) concerning the value so that the mean of the signal amounts equal the value of the bundle: (s</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 + s</a:t>
            </a:r>
            <a:r>
              <a:rPr lang="en-US" sz="7600" baseline="-25000" dirty="0">
                <a:latin typeface="Times New Roman" pitchFamily="18" charset="0"/>
                <a:cs typeface="Times New Roman" pitchFamily="18" charset="0"/>
              </a:rPr>
              <a:t>2</a:t>
            </a:r>
            <a:r>
              <a:rPr lang="en-US" sz="7600" dirty="0">
                <a:latin typeface="Times New Roman" pitchFamily="18" charset="0"/>
                <a:cs typeface="Times New Roman" pitchFamily="18" charset="0"/>
              </a:rPr>
              <a:t> + s</a:t>
            </a:r>
            <a:r>
              <a:rPr lang="en-US" sz="7600" baseline="-25000" dirty="0">
                <a:latin typeface="Times New Roman" pitchFamily="18" charset="0"/>
                <a:cs typeface="Times New Roman" pitchFamily="18" charset="0"/>
              </a:rPr>
              <a:t>3</a:t>
            </a:r>
            <a:r>
              <a:rPr lang="en-US" sz="7600" dirty="0">
                <a:latin typeface="Times New Roman" pitchFamily="18" charset="0"/>
                <a:cs typeface="Times New Roman" pitchFamily="18" charset="0"/>
              </a:rPr>
              <a:t>)/3 = V. </a:t>
            </a:r>
          </a:p>
          <a:p>
            <a:r>
              <a:rPr lang="en-US" sz="7600" dirty="0">
                <a:latin typeface="Times New Roman" pitchFamily="18" charset="0"/>
                <a:cs typeface="Times New Roman" pitchFamily="18" charset="0"/>
              </a:rPr>
              <a:t>Suppose that Bidder 1’s signal is s</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 = .80. Then, his estimate of the value of the bundle is E[V</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│s</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 = $0.80].</a:t>
            </a:r>
          </a:p>
          <a:p>
            <a:r>
              <a:rPr lang="en-US" sz="7600" dirty="0">
                <a:latin typeface="Times New Roman" pitchFamily="18" charset="0"/>
                <a:cs typeface="Times New Roman" pitchFamily="18" charset="0"/>
              </a:rPr>
              <a:t>Suppose that the two other bidders receive signals equal to $0.50. The actual value of the object is $0.60: E[V</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 = ($.80 + $.50 + $.50)/3 = $.60, but this value is unknown to all bidders.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a:latin typeface="Times New Roman" pitchFamily="18" charset="0"/>
                <a:cs typeface="Times New Roman" pitchFamily="18" charset="0"/>
              </a:rPr>
              <a:t>Asymmetric Information and the Winner’s Curse</a:t>
            </a:r>
          </a:p>
        </p:txBody>
      </p:sp>
      <p:sp>
        <p:nvSpPr>
          <p:cNvPr id="3" name="Content Placeholder 2"/>
          <p:cNvSpPr>
            <a:spLocks noGrp="1"/>
          </p:cNvSpPr>
          <p:nvPr>
            <p:ph idx="1"/>
          </p:nvPr>
        </p:nvSpPr>
        <p:spPr>
          <a:xfrm>
            <a:off x="228600" y="1295400"/>
            <a:ext cx="8686800" cy="5181600"/>
          </a:xfrm>
        </p:spPr>
        <p:txBody>
          <a:bodyPr>
            <a:normAutofit fontScale="32500" lnSpcReduction="20000"/>
          </a:bodyPr>
          <a:lstStyle/>
          <a:p>
            <a:r>
              <a:rPr lang="en-US" sz="7600" dirty="0">
                <a:latin typeface="Times New Roman" pitchFamily="18" charset="0"/>
                <a:cs typeface="Times New Roman" pitchFamily="18" charset="0"/>
              </a:rPr>
              <a:t>Recall the </a:t>
            </a:r>
            <a:r>
              <a:rPr lang="en-US" sz="7600" i="1" dirty="0">
                <a:latin typeface="Times New Roman" pitchFamily="18" charset="0"/>
                <a:cs typeface="Times New Roman" pitchFamily="18" charset="0"/>
              </a:rPr>
              <a:t>Winner’s Curse</a:t>
            </a:r>
            <a:r>
              <a:rPr lang="en-US" sz="7600" dirty="0">
                <a:latin typeface="Times New Roman" pitchFamily="18" charset="0"/>
                <a:cs typeface="Times New Roman" pitchFamily="18" charset="0"/>
              </a:rPr>
              <a:t> problem. If Bidder 1 wins the auction by bidding $.80, this will mean that the other bidders received lower value signals than Bidder 1.</a:t>
            </a:r>
          </a:p>
          <a:p>
            <a:r>
              <a:rPr lang="en-US" sz="7600" dirty="0">
                <a:latin typeface="Times New Roman" pitchFamily="18" charset="0"/>
                <a:cs typeface="Times New Roman" pitchFamily="18" charset="0"/>
              </a:rPr>
              <a:t>Thus, winning the auction is a negative signal (ex-post) as to the value of the bundle; Bidder 1 will have overbid at $0.80 and will suffer from the Winner’s Curse.</a:t>
            </a:r>
          </a:p>
          <a:p>
            <a:r>
              <a:rPr lang="en-US" sz="7600" dirty="0">
                <a:latin typeface="Times New Roman" pitchFamily="18" charset="0"/>
                <a:cs typeface="Times New Roman" pitchFamily="18" charset="0"/>
              </a:rPr>
              <a:t>This means that, from the perspective of Bidder 1 if he wins, the distribution of bundle value must range from 0 to .80 rather than from 0 to 1.00. </a:t>
            </a:r>
          </a:p>
          <a:p>
            <a:r>
              <a:rPr lang="en-US" sz="7600" dirty="0">
                <a:latin typeface="Times New Roman" pitchFamily="18" charset="0"/>
                <a:cs typeface="Times New Roman" pitchFamily="18" charset="0"/>
              </a:rPr>
              <a:t>The anticipated mean signal values received by other bidders should be $.40, since their valuation ranges will be from 0 to $.80 given that Bidder 1 will submit the highest bid. </a:t>
            </a:r>
          </a:p>
          <a:p>
            <a:r>
              <a:rPr lang="en-US" sz="7600" dirty="0">
                <a:latin typeface="Times New Roman" pitchFamily="18" charset="0"/>
                <a:cs typeface="Times New Roman" pitchFamily="18" charset="0"/>
              </a:rPr>
              <a:t>Thus, based on this information, Bidder 1 should revise his bid for the bundle to [B</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│s</a:t>
            </a:r>
            <a:r>
              <a:rPr lang="en-US" sz="7600" baseline="-25000" dirty="0">
                <a:latin typeface="Times New Roman" pitchFamily="18" charset="0"/>
                <a:cs typeface="Times New Roman" pitchFamily="18" charset="0"/>
              </a:rPr>
              <a:t>1</a:t>
            </a:r>
            <a:r>
              <a:rPr lang="en-US" sz="7600" dirty="0">
                <a:latin typeface="Times New Roman" pitchFamily="18" charset="0"/>
                <a:cs typeface="Times New Roman" pitchFamily="18" charset="0"/>
              </a:rPr>
              <a:t> = .80] = ($.80 + $.40 + $.40)/3 = $.5333.</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Times New Roman" pitchFamily="18" charset="0"/>
                <a:cs typeface="Times New Roman" pitchFamily="18" charset="0"/>
              </a:rPr>
              <a:t>1.5. Introduction to Market Microstructure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76400"/>
            <a:ext cx="8610600" cy="4800600"/>
          </a:xfrm>
        </p:spPr>
        <p:txBody>
          <a:bodyPr>
            <a:normAutofit/>
          </a:bodyPr>
          <a:lstStyle/>
          <a:p>
            <a:r>
              <a:rPr lang="en-US" i="1" dirty="0">
                <a:latin typeface="Times New Roman" pitchFamily="18" charset="0"/>
                <a:cs typeface="Times New Roman" pitchFamily="18" charset="0"/>
              </a:rPr>
              <a:t>Market microstructure</a:t>
            </a:r>
            <a:r>
              <a:rPr lang="en-US" dirty="0">
                <a:latin typeface="Times New Roman" pitchFamily="18" charset="0"/>
                <a:cs typeface="Times New Roman" pitchFamily="18" charset="0"/>
              </a:rPr>
              <a:t> is concerned with the markets for transaction services. </a:t>
            </a:r>
          </a:p>
          <a:p>
            <a:r>
              <a:rPr lang="en-US" dirty="0">
                <a:latin typeface="Times New Roman" pitchFamily="18" charset="0"/>
                <a:cs typeface="Times New Roman" pitchFamily="18" charset="0"/>
              </a:rPr>
              <a:t>Market microstructure concerns trading and market structure, market rules and fairness, success and failure, and how the design of the market affects the exchange of assets, price formation and price discovery.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Times New Roman" pitchFamily="18" charset="0"/>
                <a:cs typeface="Times New Roman" pitchFamily="18" charset="0"/>
              </a:rPr>
              <a:t>Market Microstructure Issues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763000" cy="5257800"/>
          </a:xfrm>
        </p:spPr>
        <p:txBody>
          <a:bodyPr>
            <a:normAutofit fontScale="77500" lnSpcReduction="20000"/>
          </a:bodyPr>
          <a:lstStyle/>
          <a:p>
            <a:r>
              <a:rPr lang="en-US" dirty="0">
                <a:latin typeface="Times New Roman" pitchFamily="18" charset="0"/>
                <a:cs typeface="Times New Roman" pitchFamily="18" charset="0"/>
              </a:rPr>
              <a:t>Market microstructure is concerned with costs of providing transaction services along with the impact of transactions costs on the short run behavior of securities prices (See Stoll [2003]). The market structure is the physical (or virtual) composition of the market along with its information systems and trading rules.</a:t>
            </a:r>
          </a:p>
          <a:p>
            <a:r>
              <a:rPr lang="en-US" dirty="0">
                <a:latin typeface="Times New Roman" pitchFamily="18" charset="0"/>
                <a:cs typeface="Times New Roman" pitchFamily="18" charset="0"/>
              </a:rPr>
              <a:t>Market microstructure examines </a:t>
            </a:r>
            <a:r>
              <a:rPr lang="en-US" i="1" dirty="0">
                <a:latin typeface="Times New Roman" pitchFamily="18" charset="0"/>
                <a:cs typeface="Times New Roman" pitchFamily="18" charset="0"/>
              </a:rPr>
              <a:t>latency</a:t>
            </a:r>
            <a:r>
              <a:rPr lang="en-US" dirty="0">
                <a:latin typeface="Times New Roman" pitchFamily="18" charset="0"/>
                <a:cs typeface="Times New Roman" pitchFamily="18" charset="0"/>
              </a:rPr>
              <a:t>, the amount of time that lapses from when a quote or an order is placed by a trader and when that order is actually visible to the market. </a:t>
            </a:r>
          </a:p>
          <a:p>
            <a:r>
              <a:rPr lang="en-US" dirty="0">
                <a:latin typeface="Times New Roman" pitchFamily="18" charset="0"/>
                <a:cs typeface="Times New Roman" pitchFamily="18" charset="0"/>
              </a:rPr>
              <a:t>Generally, the best market is that which has the lowest transactions costs, facilitates the fastest trades, results in the fairest prices, disseminates price information most efficiently and provides for the greatest liquidity. </a:t>
            </a:r>
          </a:p>
          <a:p>
            <a:r>
              <a:rPr lang="en-US" dirty="0">
                <a:latin typeface="Times New Roman" pitchFamily="18" charset="0"/>
                <a:cs typeface="Times New Roman" pitchFamily="18" charset="0"/>
              </a:rPr>
              <a:t>A market is said to be liquid when prospective purchasers and sellers can transact on a timely basis with little cost or adverse price impact.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Market Execution Structures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latin typeface="Times New Roman" pitchFamily="18" charset="0"/>
                <a:cs typeface="Times New Roman" pitchFamily="18" charset="0"/>
              </a:rPr>
              <a:t>Securities markets are categorized by their </a:t>
            </a:r>
            <a:r>
              <a:rPr lang="en-US" i="1" dirty="0">
                <a:latin typeface="Times New Roman" pitchFamily="18" charset="0"/>
                <a:cs typeface="Times New Roman" pitchFamily="18" charset="0"/>
              </a:rPr>
              <a:t>execution systems</a:t>
            </a:r>
            <a:r>
              <a:rPr lang="en-US" dirty="0">
                <a:latin typeface="Times New Roman" pitchFamily="18" charset="0"/>
                <a:cs typeface="Times New Roman" pitchFamily="18" charset="0"/>
              </a:rPr>
              <a:t>, that is, their procedures for matching buyers to sellers. </a:t>
            </a:r>
          </a:p>
          <a:p>
            <a:r>
              <a:rPr lang="en-US" i="1" dirty="0">
                <a:latin typeface="Times New Roman" pitchFamily="18" charset="0"/>
                <a:cs typeface="Times New Roman" pitchFamily="18" charset="0"/>
              </a:rPr>
              <a:t>Quote-driven markets</a:t>
            </a:r>
            <a:r>
              <a:rPr lang="en-US" dirty="0">
                <a:latin typeface="Times New Roman" pitchFamily="18" charset="0"/>
                <a:cs typeface="Times New Roman" pitchFamily="18" charset="0"/>
              </a:rPr>
              <a:t> where dealers post quotes and participate on at least one side of every trade (most OTC and bond markets)</a:t>
            </a:r>
          </a:p>
          <a:p>
            <a:r>
              <a:rPr lang="en-US" i="1" dirty="0">
                <a:latin typeface="Times New Roman" pitchFamily="18" charset="0"/>
                <a:cs typeface="Times New Roman" pitchFamily="18" charset="0"/>
              </a:rPr>
              <a:t>Order-driven markets</a:t>
            </a:r>
            <a:r>
              <a:rPr lang="en-US" dirty="0">
                <a:latin typeface="Times New Roman" pitchFamily="18" charset="0"/>
                <a:cs typeface="Times New Roman" pitchFamily="18" charset="0"/>
              </a:rPr>
              <a:t> where traders can trade without the intermediation of dealers (most exchanges)</a:t>
            </a:r>
          </a:p>
          <a:p>
            <a:r>
              <a:rPr lang="en-US" i="1" dirty="0">
                <a:latin typeface="Times New Roman" pitchFamily="18" charset="0"/>
                <a:cs typeface="Times New Roman" pitchFamily="18" charset="0"/>
              </a:rPr>
              <a:t>Brokered markets</a:t>
            </a:r>
            <a:r>
              <a:rPr lang="en-US" dirty="0">
                <a:latin typeface="Times New Roman" pitchFamily="18" charset="0"/>
                <a:cs typeface="Times New Roman" pitchFamily="18" charset="0"/>
              </a:rPr>
              <a:t> where many blocks are broker-negotiated</a:t>
            </a:r>
          </a:p>
          <a:p>
            <a:r>
              <a:rPr lang="en-US" i="1" dirty="0">
                <a:latin typeface="Times New Roman" pitchFamily="18" charset="0"/>
                <a:cs typeface="Times New Roman" pitchFamily="18" charset="0"/>
              </a:rPr>
              <a:t>Hybrid markets </a:t>
            </a:r>
            <a:r>
              <a:rPr lang="en-US" dirty="0">
                <a:latin typeface="Times New Roman" pitchFamily="18" charset="0"/>
                <a:cs typeface="Times New Roman" pitchFamily="18" charset="0"/>
              </a:rPr>
              <a:t>have characteristics of more than one of the above</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Continuous and Call Markets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Continuous markets allow for orders to be executed whenever the market is open.</a:t>
            </a:r>
          </a:p>
          <a:p>
            <a:r>
              <a:rPr lang="en-US" dirty="0">
                <a:latin typeface="Times New Roman" panose="02020603050405020304" pitchFamily="18" charset="0"/>
                <a:cs typeface="Times New Roman" panose="02020603050405020304" pitchFamily="18" charset="0"/>
              </a:rPr>
              <a:t>Call markets allow for trading of securities only at predetermined times or intervals during the trading day.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What do Different Traders Do?</a:t>
            </a: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Traders compete to generate profits, seeking compatible counterparties in trade and seeking superior order placement and timing. Trader types include:</a:t>
            </a:r>
          </a:p>
          <a:p>
            <a:pPr lvl="1">
              <a:buFont typeface="Arial" pitchFamily="34" charset="0"/>
              <a:buChar char="•"/>
            </a:pPr>
            <a:r>
              <a:rPr lang="en-US" dirty="0">
                <a:latin typeface="Times New Roman" pitchFamily="18" charset="0"/>
                <a:cs typeface="Times New Roman" pitchFamily="18" charset="0"/>
              </a:rPr>
              <a:t> Proprietary traders seek profits by trading on their own accounts.</a:t>
            </a:r>
          </a:p>
          <a:p>
            <a:pPr lvl="1">
              <a:buFont typeface="Arial" pitchFamily="34" charset="0"/>
              <a:buChar char="•"/>
            </a:pPr>
            <a:r>
              <a:rPr lang="en-US" dirty="0">
                <a:latin typeface="Times New Roman" pitchFamily="18" charset="0"/>
                <a:cs typeface="Times New Roman" pitchFamily="18" charset="0"/>
              </a:rPr>
              <a:t> Agency traders trade as commission brokers on behalf of clients. </a:t>
            </a:r>
          </a:p>
          <a:p>
            <a:pPr lvl="1">
              <a:buFont typeface="Arial" pitchFamily="34" charset="0"/>
              <a:buChar char="•"/>
            </a:pPr>
            <a:r>
              <a:rPr lang="en-US" dirty="0">
                <a:latin typeface="Times New Roman" pitchFamily="18" charset="0"/>
                <a:cs typeface="Times New Roman" pitchFamily="18" charset="0"/>
              </a:rPr>
              <a:t> Arbitrageurs  focus on price discrepancies</a:t>
            </a:r>
          </a:p>
          <a:p>
            <a:pPr lvl="1">
              <a:buFont typeface="Arial" pitchFamily="34" charset="0"/>
              <a:buChar char="•"/>
            </a:pPr>
            <a:r>
              <a:rPr lang="en-US" dirty="0">
                <a:latin typeface="Times New Roman" pitchFamily="18" charset="0"/>
                <a:cs typeface="Times New Roman" pitchFamily="18" charset="0"/>
              </a:rPr>
              <a:t> Hedgers who seek to control risk. </a:t>
            </a:r>
          </a:p>
          <a:p>
            <a:pPr lvl="1">
              <a:buFont typeface="Arial" pitchFamily="34" charset="0"/>
              <a:buChar char="•"/>
            </a:pPr>
            <a:r>
              <a:rPr lang="en-US" dirty="0">
                <a:latin typeface="Times New Roman" pitchFamily="18" charset="0"/>
                <a:cs typeface="Times New Roman" pitchFamily="18" charset="0"/>
              </a:rPr>
              <a:t> Dealers, who trade directly with clients </a:t>
            </a:r>
          </a:p>
          <a:p>
            <a:pPr lvl="1">
              <a:buFont typeface="Arial" pitchFamily="34" charset="0"/>
              <a:buChar char="•"/>
            </a:pPr>
            <a:r>
              <a:rPr lang="en-US" dirty="0">
                <a:latin typeface="Times New Roman" pitchFamily="18" charset="0"/>
                <a:cs typeface="Times New Roman" pitchFamily="18" charset="0"/>
              </a:rPr>
              <a:t> Brokers who seek trade counterparties for clients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Advantages of Continuous Markets</a:t>
            </a:r>
          </a:p>
        </p:txBody>
      </p:sp>
      <p:sp>
        <p:nvSpPr>
          <p:cNvPr id="3" name="Content Placeholder 2"/>
          <p:cNvSpPr>
            <a:spLocks noGrp="1"/>
          </p:cNvSpPr>
          <p:nvPr>
            <p:ph idx="1"/>
          </p:nvPr>
        </p:nvSpPr>
        <p:spPr/>
        <p:txBody>
          <a:bodyPr>
            <a:normAutofit/>
          </a:bodyPr>
          <a:lstStyle/>
          <a:p>
            <a:pPr lvl="0"/>
            <a:r>
              <a:rPr lang="en-US" dirty="0">
                <a:latin typeface="Times New Roman" panose="02020603050405020304" pitchFamily="18" charset="0"/>
                <a:cs typeface="Times New Roman" panose="02020603050405020304" pitchFamily="18" charset="0"/>
              </a:rPr>
              <a:t>Continuous markets provide liquidity for investors anytime.</a:t>
            </a:r>
          </a:p>
          <a:p>
            <a:pPr lvl="0"/>
            <a:r>
              <a:rPr lang="en-US" dirty="0">
                <a:latin typeface="Times New Roman" panose="02020603050405020304" pitchFamily="18" charset="0"/>
                <a:cs typeface="Times New Roman" panose="02020603050405020304" pitchFamily="18" charset="0"/>
              </a:rPr>
              <a:t>Continuous markets allow for frequent trading, improving price discovery anytime.</a:t>
            </a:r>
          </a:p>
          <a:p>
            <a:pPr lvl="0"/>
            <a:r>
              <a:rPr lang="en-US" dirty="0">
                <a:latin typeface="Times New Roman" panose="02020603050405020304" pitchFamily="18" charset="0"/>
                <a:cs typeface="Times New Roman" panose="02020603050405020304" pitchFamily="18" charset="0"/>
              </a:rPr>
              <a:t>Continuous markets allow for simultaneous trades, perhaps in different trading venues.</a:t>
            </a:r>
          </a:p>
          <a:p>
            <a:pPr lvl="0"/>
            <a:r>
              <a:rPr lang="en-US" dirty="0">
                <a:latin typeface="Times New Roman" panose="02020603050405020304" pitchFamily="18" charset="0"/>
                <a:cs typeface="Times New Roman" panose="02020603050405020304" pitchFamily="18" charset="0"/>
              </a:rPr>
              <a:t>Continuous markets post bid and offer quotes, improving price certainty for potential traders.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Advantages of Call Markets</a:t>
            </a:r>
          </a:p>
        </p:txBody>
      </p:sp>
      <p:sp>
        <p:nvSpPr>
          <p:cNvPr id="3" name="Content Placeholder 2"/>
          <p:cNvSpPr>
            <a:spLocks noGrp="1"/>
          </p:cNvSpPr>
          <p:nvPr>
            <p:ph idx="1"/>
          </p:nvPr>
        </p:nvSpPr>
        <p:spPr/>
        <p:txBody>
          <a:bodyPr>
            <a:normAutofit fontScale="70000" lnSpcReduction="20000"/>
          </a:bodyPr>
          <a:lstStyle/>
          <a:p>
            <a:pPr lvl="0"/>
            <a:r>
              <a:rPr lang="en-US" dirty="0">
                <a:latin typeface="Times New Roman" panose="02020603050405020304" pitchFamily="18" charset="0"/>
                <a:cs typeface="Times New Roman" panose="02020603050405020304" pitchFamily="18" charset="0"/>
              </a:rPr>
              <a:t>Liquidity is enhanced in call markets during trading sessions due to the accumulation of orders and the investor focus on that given security at the time of the auction.</a:t>
            </a:r>
          </a:p>
          <a:p>
            <a:pPr lvl="0"/>
            <a:r>
              <a:rPr lang="en-US" dirty="0">
                <a:latin typeface="Times New Roman" panose="02020603050405020304" pitchFamily="18" charset="0"/>
                <a:cs typeface="Times New Roman" panose="02020603050405020304" pitchFamily="18" charset="0"/>
              </a:rPr>
              <a:t>Can improve liquidity for less active markets or during less active periods (e.g., after primary markets close).</a:t>
            </a:r>
          </a:p>
          <a:p>
            <a:pPr lvl="0"/>
            <a:r>
              <a:rPr lang="en-US" dirty="0">
                <a:latin typeface="Times New Roman" panose="02020603050405020304" pitchFamily="18" charset="0"/>
                <a:cs typeface="Times New Roman" panose="02020603050405020304" pitchFamily="18" charset="0"/>
              </a:rPr>
              <a:t>Large orders experience less market impact due to the accumulation of orders prior to the trading session.</a:t>
            </a:r>
          </a:p>
          <a:p>
            <a:pPr lvl="0"/>
            <a:r>
              <a:rPr lang="en-US" dirty="0">
                <a:latin typeface="Times New Roman" panose="02020603050405020304" pitchFamily="18" charset="0"/>
                <a:cs typeface="Times New Roman" panose="02020603050405020304" pitchFamily="18" charset="0"/>
              </a:rPr>
              <a:t>Continuous markets require that trading apparatus be available to all securities during the course of the trading day.</a:t>
            </a:r>
          </a:p>
          <a:p>
            <a:pPr lvl="0"/>
            <a:r>
              <a:rPr lang="en-US" dirty="0">
                <a:latin typeface="Times New Roman" panose="02020603050405020304" pitchFamily="18" charset="0"/>
                <a:cs typeface="Times New Roman" panose="02020603050405020304" pitchFamily="18" charset="0"/>
              </a:rPr>
              <a:t>Call markets diminish the speed advantages of HFT participants.</a:t>
            </a:r>
          </a:p>
          <a:p>
            <a:pPr lvl="0"/>
            <a:r>
              <a:rPr lang="en-US" dirty="0">
                <a:latin typeface="Times New Roman" panose="02020603050405020304" pitchFamily="18" charset="0"/>
                <a:cs typeface="Times New Roman" panose="02020603050405020304" pitchFamily="18" charset="0"/>
              </a:rPr>
              <a:t>Frequent calls enhance price discovery as only a single equilibrium price results from the auction.</a:t>
            </a:r>
          </a:p>
          <a:p>
            <a:pPr lvl="0"/>
            <a:r>
              <a:rPr lang="en-US" dirty="0">
                <a:latin typeface="Times New Roman" panose="02020603050405020304" pitchFamily="18" charset="0"/>
                <a:cs typeface="Times New Roman" panose="02020603050405020304" pitchFamily="18" charset="0"/>
              </a:rPr>
              <a:t>Prices are unaffected by the sequence in which orders arrive.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b="1" dirty="0">
                <a:latin typeface="Times New Roman" pitchFamily="18" charset="0"/>
                <a:cs typeface="Times New Roman" pitchFamily="18" charset="0"/>
              </a:rPr>
              <a:t>1.6. Orders, Liquidity and Depth</a:t>
            </a:r>
          </a:p>
        </p:txBody>
      </p:sp>
      <p:sp>
        <p:nvSpPr>
          <p:cNvPr id="3" name="Content Placeholder 2"/>
          <p:cNvSpPr>
            <a:spLocks noGrp="1"/>
          </p:cNvSpPr>
          <p:nvPr>
            <p:ph idx="1"/>
          </p:nvPr>
        </p:nvSpPr>
        <p:spPr>
          <a:xfrm>
            <a:off x="228600" y="1295400"/>
            <a:ext cx="8686800" cy="5257800"/>
          </a:xfrm>
        </p:spPr>
        <p:txBody>
          <a:bodyPr>
            <a:normAutofit fontScale="55000" lnSpcReduction="20000"/>
          </a:bodyPr>
          <a:lstStyle/>
          <a:p>
            <a:pPr marL="0" indent="0"/>
            <a:r>
              <a:rPr lang="en-US" i="1" dirty="0">
                <a:latin typeface="Times New Roman" pitchFamily="18" charset="0"/>
                <a:cs typeface="Times New Roman" pitchFamily="18" charset="0"/>
              </a:rPr>
              <a:t>Orders</a:t>
            </a:r>
            <a:r>
              <a:rPr lang="en-US" dirty="0">
                <a:latin typeface="Times New Roman" pitchFamily="18" charset="0"/>
                <a:cs typeface="Times New Roman" pitchFamily="18" charset="0"/>
              </a:rPr>
              <a:t> are specific trade instructions placed with brokers by traders without direct access to trading arenas. </a:t>
            </a:r>
          </a:p>
          <a:p>
            <a:pPr marL="0" indent="0"/>
            <a:r>
              <a:rPr lang="en-US" dirty="0">
                <a:latin typeface="Times New Roman" pitchFamily="18" charset="0"/>
                <a:cs typeface="Times New Roman" pitchFamily="18" charset="0"/>
              </a:rPr>
              <a:t>The typical brokerage will accept and place a number of types of orders for clients. Among these types of orders are the following:</a:t>
            </a:r>
          </a:p>
          <a:p>
            <a:endParaRPr lang="en-US" dirty="0">
              <a:latin typeface="Times New Roman" pitchFamily="18" charset="0"/>
              <a:cs typeface="Times New Roman" pitchFamily="18" charset="0"/>
            </a:endParaRPr>
          </a:p>
          <a:p>
            <a:pPr lvl="0"/>
            <a:r>
              <a:rPr lang="en-US" i="1" dirty="0">
                <a:latin typeface="Times New Roman" pitchFamily="18" charset="0"/>
                <a:cs typeface="Times New Roman" pitchFamily="18" charset="0"/>
              </a:rPr>
              <a:t>Market order</a:t>
            </a:r>
            <a:r>
              <a:rPr lang="en-US" dirty="0">
                <a:latin typeface="Times New Roman" pitchFamily="18" charset="0"/>
                <a:cs typeface="Times New Roman" pitchFamily="18" charset="0"/>
              </a:rPr>
              <a:t>: execute at the best price available in the market.</a:t>
            </a:r>
          </a:p>
          <a:p>
            <a:pPr lvl="0"/>
            <a:r>
              <a:rPr lang="en-US" i="1" dirty="0">
                <a:latin typeface="Times New Roman" pitchFamily="18" charset="0"/>
                <a:cs typeface="Times New Roman" pitchFamily="18" charset="0"/>
              </a:rPr>
              <a:t>Limit order</a:t>
            </a:r>
            <a:r>
              <a:rPr lang="en-US" dirty="0">
                <a:latin typeface="Times New Roman" pitchFamily="18" charset="0"/>
                <a:cs typeface="Times New Roman" pitchFamily="18" charset="0"/>
              </a:rPr>
              <a:t>: An upper price limit is placed for a buy order; a lower price limit is placed for a sell order.</a:t>
            </a:r>
          </a:p>
          <a:p>
            <a:pPr lvl="0"/>
            <a:r>
              <a:rPr lang="en-US" i="1" dirty="0">
                <a:latin typeface="Times New Roman" pitchFamily="18" charset="0"/>
                <a:cs typeface="Times New Roman" pitchFamily="18" charset="0"/>
              </a:rPr>
              <a:t>Stop order</a:t>
            </a:r>
            <a:r>
              <a:rPr lang="en-US" dirty="0">
                <a:latin typeface="Times New Roman" pitchFamily="18" charset="0"/>
                <a:cs typeface="Times New Roman" pitchFamily="18" charset="0"/>
              </a:rPr>
              <a:t>: buy once the price has risen above a given level; in the case of the stop sell (or stop-loss) order, the broker sells once the price of the security has fallen beneath a given level. </a:t>
            </a:r>
          </a:p>
          <a:p>
            <a:pPr lvl="0"/>
            <a:r>
              <a:rPr lang="en-US" i="1" dirty="0">
                <a:latin typeface="Times New Roman" pitchFamily="18" charset="0"/>
                <a:cs typeface="Times New Roman" pitchFamily="18" charset="0"/>
              </a:rPr>
              <a:t>Day order</a:t>
            </a:r>
            <a:r>
              <a:rPr lang="en-US" dirty="0">
                <a:latin typeface="Times New Roman" pitchFamily="18" charset="0"/>
                <a:cs typeface="Times New Roman" pitchFamily="18" charset="0"/>
              </a:rPr>
              <a:t>: If not executed by the end of the day, this order is canceled.</a:t>
            </a:r>
          </a:p>
          <a:p>
            <a:pPr lvl="0"/>
            <a:r>
              <a:rPr lang="en-US" i="1" dirty="0">
                <a:latin typeface="Times New Roman" pitchFamily="18" charset="0"/>
                <a:cs typeface="Times New Roman" pitchFamily="18" charset="0"/>
              </a:rPr>
              <a:t>Good till canceled order</a:t>
            </a:r>
            <a:r>
              <a:rPr lang="en-US" dirty="0">
                <a:latin typeface="Times New Roman" pitchFamily="18" charset="0"/>
                <a:cs typeface="Times New Roman" pitchFamily="18" charset="0"/>
              </a:rPr>
              <a:t>: This order is good until canceled.</a:t>
            </a:r>
          </a:p>
          <a:p>
            <a:pPr lvl="0"/>
            <a:r>
              <a:rPr lang="en-US" i="1" dirty="0">
                <a:latin typeface="Times New Roman" pitchFamily="18" charset="0"/>
                <a:cs typeface="Times New Roman" pitchFamily="18" charset="0"/>
              </a:rPr>
              <a:t>Not held order:</a:t>
            </a:r>
            <a:r>
              <a:rPr lang="en-US" dirty="0">
                <a:latin typeface="Times New Roman" pitchFamily="18" charset="0"/>
                <a:cs typeface="Times New Roman" pitchFamily="18" charset="0"/>
              </a:rPr>
              <a:t> Here, the broker is not obliged to execute while he is attempting to obtain a better price.</a:t>
            </a:r>
          </a:p>
          <a:p>
            <a:pPr lvl="0"/>
            <a:r>
              <a:rPr lang="en-US" i="1" dirty="0">
                <a:latin typeface="Times New Roman" pitchFamily="18" charset="0"/>
                <a:cs typeface="Times New Roman" pitchFamily="18" charset="0"/>
              </a:rPr>
              <a:t>Fill or Kill </a:t>
            </a:r>
            <a:r>
              <a:rPr lang="en-US" dirty="0">
                <a:latin typeface="Times New Roman" pitchFamily="18" charset="0"/>
                <a:cs typeface="Times New Roman" pitchFamily="18" charset="0"/>
              </a:rPr>
              <a:t>orders must be filled in their entirety immediately or they are canceled.</a:t>
            </a:r>
          </a:p>
          <a:p>
            <a:pPr lvl="0"/>
            <a:r>
              <a:rPr lang="en-US" i="1" dirty="0">
                <a:latin typeface="Times New Roman" pitchFamily="18" charset="0"/>
                <a:cs typeface="Times New Roman" pitchFamily="18" charset="0"/>
              </a:rPr>
              <a:t>Immediate or Cancel</a:t>
            </a:r>
            <a:r>
              <a:rPr lang="en-US" dirty="0">
                <a:latin typeface="Times New Roman" pitchFamily="18" charset="0"/>
                <a:cs typeface="Times New Roman" pitchFamily="18" charset="0"/>
              </a:rPr>
              <a:t> orders are immediately executed to the extent possible; unexecuted amounts are canceled.</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latin typeface="Times New Roman" pitchFamily="18" charset="0"/>
                <a:cs typeface="Times New Roman" pitchFamily="18" charset="0"/>
              </a:rPr>
              <a:t>Liquidity</a:t>
            </a:r>
          </a:p>
        </p:txBody>
      </p:sp>
      <p:sp>
        <p:nvSpPr>
          <p:cNvPr id="3" name="Content Placeholder 2"/>
          <p:cNvSpPr>
            <a:spLocks noGrp="1"/>
          </p:cNvSpPr>
          <p:nvPr>
            <p:ph idx="1"/>
          </p:nvPr>
        </p:nvSpPr>
        <p:spPr>
          <a:xfrm>
            <a:off x="228600" y="914400"/>
            <a:ext cx="8686800" cy="5410200"/>
          </a:xfrm>
        </p:spPr>
        <p:txBody>
          <a:bodyPr>
            <a:normAutofit fontScale="85000" lnSpcReduction="20000"/>
          </a:bodyPr>
          <a:lstStyle/>
          <a:p>
            <a:r>
              <a:rPr lang="en-US" i="1" dirty="0">
                <a:latin typeface="Times New Roman" pitchFamily="18" charset="0"/>
                <a:cs typeface="Times New Roman" pitchFamily="18" charset="0"/>
              </a:rPr>
              <a:t>Liquidity</a:t>
            </a:r>
            <a:r>
              <a:rPr lang="en-US" dirty="0">
                <a:latin typeface="Times New Roman" pitchFamily="18" charset="0"/>
                <a:cs typeface="Times New Roman" pitchFamily="18" charset="0"/>
              </a:rPr>
              <a:t> refers to an asset's ability to be easily purchased or sold without causing significant change in the price of the asset. </a:t>
            </a:r>
          </a:p>
          <a:p>
            <a:r>
              <a:rPr lang="en-US" dirty="0">
                <a:latin typeface="Times New Roman" pitchFamily="18" charset="0"/>
                <a:cs typeface="Times New Roman" pitchFamily="18" charset="0"/>
              </a:rPr>
              <a:t>Black [1971] described liquidity as follows:</a:t>
            </a:r>
          </a:p>
          <a:p>
            <a:pPr lvl="1"/>
            <a:r>
              <a:rPr lang="en-US" dirty="0">
                <a:latin typeface="Times New Roman" pitchFamily="18" charset="0"/>
                <a:cs typeface="Times New Roman" pitchFamily="18" charset="0"/>
              </a:rPr>
              <a:t>There are always bid and asked prices for the investor who wants to buy or sell small amounts of stock immediately.</a:t>
            </a:r>
          </a:p>
          <a:p>
            <a:pPr lvl="1"/>
            <a:r>
              <a:rPr lang="en-US" dirty="0">
                <a:latin typeface="Times New Roman" pitchFamily="18" charset="0"/>
                <a:cs typeface="Times New Roman" pitchFamily="18" charset="0"/>
              </a:rPr>
              <a:t>The difference between the bid and asked prices (the spread) is always small.</a:t>
            </a:r>
          </a:p>
          <a:p>
            <a:pPr lvl="1"/>
            <a:r>
              <a:rPr lang="en-US" dirty="0">
                <a:latin typeface="Times New Roman" pitchFamily="18" charset="0"/>
                <a:cs typeface="Times New Roman" pitchFamily="18" charset="0"/>
              </a:rPr>
              <a:t>An investor who is buying or selling a large amount of stock can expect to do so over a long period of time at a price not very different, on average, from the current market price.</a:t>
            </a:r>
          </a:p>
          <a:p>
            <a:pPr lvl="1"/>
            <a:r>
              <a:rPr lang="en-US" dirty="0">
                <a:latin typeface="Times New Roman" pitchFamily="18" charset="0"/>
                <a:cs typeface="Times New Roman" pitchFamily="18" charset="0"/>
              </a:rPr>
              <a:t>An investor can buy or sell a large block of stock immediately, but at a premium or discount that depends on the size of the block.</a:t>
            </a:r>
          </a:p>
          <a:p>
            <a:pPr lvl="1"/>
            <a:r>
              <a:rPr lang="en-US" dirty="0">
                <a:latin typeface="Times New Roman" pitchFamily="18" charset="0"/>
                <a:cs typeface="Times New Roman" pitchFamily="18" charset="0"/>
              </a:rPr>
              <a:t>The larger the block, the larger the premium or discount.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latin typeface="Times New Roman" pitchFamily="18" charset="0"/>
                <a:cs typeface="Times New Roman" pitchFamily="18" charset="0"/>
              </a:rPr>
              <a:t>Kyle’s Dimensions of Liquidity</a:t>
            </a:r>
          </a:p>
        </p:txBody>
      </p:sp>
      <p:sp>
        <p:nvSpPr>
          <p:cNvPr id="3" name="Content Placeholder 2"/>
          <p:cNvSpPr>
            <a:spLocks noGrp="1"/>
          </p:cNvSpPr>
          <p:nvPr>
            <p:ph idx="1"/>
          </p:nvPr>
        </p:nvSpPr>
        <p:spPr>
          <a:xfrm>
            <a:off x="228600" y="914400"/>
            <a:ext cx="8686800" cy="5715000"/>
          </a:xfrm>
        </p:spPr>
        <p:txBody>
          <a:bodyPr>
            <a:normAutofit/>
          </a:bodyPr>
          <a:lstStyle/>
          <a:p>
            <a:r>
              <a:rPr lang="en-US" dirty="0">
                <a:latin typeface="Times New Roman" pitchFamily="18" charset="0"/>
                <a:cs typeface="Times New Roman" pitchFamily="18" charset="0"/>
              </a:rPr>
              <a:t>Kyle [1985] characterized three dimensions of liquidity: </a:t>
            </a:r>
          </a:p>
          <a:p>
            <a:pPr lvl="1"/>
            <a:r>
              <a:rPr lang="en-US" i="1" dirty="0">
                <a:latin typeface="Times New Roman" pitchFamily="18" charset="0"/>
                <a:cs typeface="Times New Roman" pitchFamily="18" charset="0"/>
              </a:rPr>
              <a:t>Width</a:t>
            </a:r>
            <a:r>
              <a:rPr lang="en-US" dirty="0">
                <a:latin typeface="Times New Roman" pitchFamily="18" charset="0"/>
                <a:cs typeface="Times New Roman" pitchFamily="18" charset="0"/>
              </a:rPr>
              <a:t> (also known as tightness): the bid-offer spread</a:t>
            </a:r>
          </a:p>
          <a:p>
            <a:pPr lvl="1"/>
            <a:r>
              <a:rPr lang="en-US" i="1" dirty="0">
                <a:latin typeface="Times New Roman" pitchFamily="18" charset="0"/>
                <a:cs typeface="Times New Roman" pitchFamily="18" charset="0"/>
              </a:rPr>
              <a:t>Depth:</a:t>
            </a:r>
            <a:r>
              <a:rPr lang="en-US" dirty="0">
                <a:latin typeface="Times New Roman" pitchFamily="18" charset="0"/>
                <a:cs typeface="Times New Roman" pitchFamily="18" charset="0"/>
              </a:rPr>
              <a:t> the market’s ability to process and execute a large order without substantially impacting its price. </a:t>
            </a:r>
          </a:p>
          <a:p>
            <a:pPr lvl="1"/>
            <a:r>
              <a:rPr lang="en-US" i="1" dirty="0">
                <a:latin typeface="Times New Roman" pitchFamily="18" charset="0"/>
                <a:cs typeface="Times New Roman" pitchFamily="18" charset="0"/>
              </a:rPr>
              <a:t>Slippage</a:t>
            </a:r>
            <a:r>
              <a:rPr lang="en-US" dirty="0">
                <a:latin typeface="Times New Roman" pitchFamily="18" charset="0"/>
                <a:cs typeface="Times New Roman" pitchFamily="18" charset="0"/>
              </a:rPr>
              <a:t> (also known as market impact, price impact or market resilience), which indicates the speed with which the price pressure resulting from a non-informative trade execution is dissipated (price returns to normal).</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Depth</a:t>
            </a:r>
          </a:p>
        </p:txBody>
      </p:sp>
      <p:sp>
        <p:nvSpPr>
          <p:cNvPr id="3" name="Content Placeholder 2"/>
          <p:cNvSpPr>
            <a:spLocks noGrp="1"/>
          </p:cNvSpPr>
          <p:nvPr>
            <p:ph idx="1"/>
          </p:nvPr>
        </p:nvSpPr>
        <p:spPr>
          <a:xfrm>
            <a:off x="457200" y="1447800"/>
            <a:ext cx="7924800" cy="5105400"/>
          </a:xfrm>
        </p:spPr>
        <p:txBody>
          <a:bodyPr>
            <a:normAutofit/>
          </a:bodyPr>
          <a:lstStyle/>
          <a:p>
            <a:pPr marL="342900" lvl="1" indent="-342900">
              <a:buFont typeface="Arial" pitchFamily="34" charset="0"/>
              <a:buChar char="•"/>
            </a:pPr>
            <a:r>
              <a:rPr lang="en-US" dirty="0">
                <a:latin typeface="Times New Roman" pitchFamily="18" charset="0"/>
                <a:cs typeface="Times New Roman" pitchFamily="18" charset="0"/>
              </a:rPr>
              <a:t>As we discussed above, depth refers to the market’s ability to process and execute a large order without substantially impacting its price. </a:t>
            </a:r>
          </a:p>
          <a:p>
            <a:r>
              <a:rPr lang="en-US" sz="2800" dirty="0">
                <a:latin typeface="Times New Roman" pitchFamily="18" charset="0"/>
                <a:cs typeface="Times New Roman" pitchFamily="18" charset="0"/>
              </a:rPr>
              <a:t>Normally, markets with larger numbers of active participants have more depth than thin markets.</a:t>
            </a:r>
          </a:p>
          <a:p>
            <a:pPr>
              <a:buNone/>
            </a:pPr>
            <a:endParaRPr lang="en-US" sz="2100" dirty="0">
              <a:latin typeface="Times New Roman" pitchFamily="18" charset="0"/>
              <a:cs typeface="Times New Roman" pitchFamily="18" charset="0"/>
            </a:endParaRPr>
          </a:p>
          <a:p>
            <a:pPr>
              <a:buNone/>
            </a:pPr>
            <a:endParaRPr lang="en-US" sz="2100" dirty="0">
              <a:latin typeface="Times New Roman" pitchFamily="18" charset="0"/>
              <a:cs typeface="Times New Roman" pitchFamily="18" charset="0"/>
            </a:endParaRPr>
          </a:p>
          <a:p>
            <a:pPr>
              <a:buNone/>
            </a:pPr>
            <a:endParaRPr lang="en-US" sz="2100" dirty="0">
              <a:latin typeface="Times New Roman" pitchFamily="18" charset="0"/>
              <a:cs typeface="Times New Roman" pitchFamily="18" charset="0"/>
            </a:endParaRPr>
          </a:p>
          <a:p>
            <a:pPr>
              <a:buNone/>
            </a:pPr>
            <a:r>
              <a:rPr lang="en-US" sz="2100" dirty="0">
                <a:latin typeface="Times New Roman" pitchFamily="18" charset="0"/>
                <a:cs typeface="Times New Roman" pitchFamily="18" charset="0"/>
              </a:rPr>
              <a:t> </a:t>
            </a:r>
          </a:p>
          <a:p>
            <a:pPr>
              <a:buNone/>
            </a:pPr>
            <a:r>
              <a:rPr lang="en-US" dirty="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a:p>
            <a:pPr>
              <a:buNone/>
            </a:pPr>
            <a:endParaRPr lang="en-US" dirty="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Depth Illustration</a:t>
            </a:r>
          </a:p>
        </p:txBody>
      </p:sp>
      <p:sp>
        <p:nvSpPr>
          <p:cNvPr id="3" name="Content Placeholder 2"/>
          <p:cNvSpPr>
            <a:spLocks noGrp="1"/>
          </p:cNvSpPr>
          <p:nvPr>
            <p:ph idx="1"/>
          </p:nvPr>
        </p:nvSpPr>
        <p:spPr>
          <a:xfrm>
            <a:off x="152400" y="1066800"/>
            <a:ext cx="8686800" cy="5486400"/>
          </a:xfrm>
        </p:spPr>
        <p:txBody>
          <a:bodyPr>
            <a:normAutofit fontScale="92500" lnSpcReduction="10000"/>
          </a:bodyPr>
          <a:lstStyle/>
          <a:p>
            <a:r>
              <a:rPr lang="en-US" sz="2100" dirty="0">
                <a:latin typeface="Times New Roman" pitchFamily="18" charset="0"/>
                <a:cs typeface="Times New Roman" pitchFamily="18" charset="0"/>
              </a:rPr>
              <a:t>Suppose that there are two competing markets for Stock X with the following offer prices (central limit order book) for Stock X. </a:t>
            </a:r>
          </a:p>
          <a:p>
            <a:r>
              <a:rPr lang="en-US" sz="2100" dirty="0">
                <a:latin typeface="Times New Roman" pitchFamily="18" charset="0"/>
                <a:cs typeface="Times New Roman" pitchFamily="18" charset="0"/>
              </a:rPr>
              <a:t>Suppose that the last transaction for Company X stock was at a price of 50.00.</a:t>
            </a:r>
          </a:p>
          <a:p>
            <a:r>
              <a:rPr lang="en-US" sz="2100" dirty="0">
                <a:latin typeface="Times New Roman" pitchFamily="18" charset="0"/>
                <a:cs typeface="Times New Roman" pitchFamily="18" charset="0"/>
              </a:rPr>
              <a:t>Further suppose that an investor places a market order to buy 5,000 shares of company X stock. </a:t>
            </a:r>
          </a:p>
          <a:p>
            <a:r>
              <a:rPr lang="en-US" sz="2100" dirty="0">
                <a:latin typeface="Times New Roman" pitchFamily="18" charset="0"/>
                <a:cs typeface="Times New Roman" pitchFamily="18" charset="0"/>
              </a:rPr>
              <a:t>In market A, the investor will obtain 1000 shares for $50.00, 2000 for $50.03, 1000 for $50.05 and 1000 for $50.06. The final price rises to $50.06. </a:t>
            </a:r>
          </a:p>
          <a:p>
            <a:r>
              <a:rPr lang="en-US" sz="2100" dirty="0">
                <a:latin typeface="Times New Roman" pitchFamily="18" charset="0"/>
                <a:cs typeface="Times New Roman" pitchFamily="18" charset="0"/>
              </a:rPr>
              <a:t>In market B, the investor will obtain 2000 shares for $50.00, 1000 for $50.01 and 2000 for $50.03. The final price in Market B rises to $50.03, less than Market A. </a:t>
            </a:r>
          </a:p>
          <a:p>
            <a:r>
              <a:rPr lang="en-US" sz="2100" dirty="0">
                <a:latin typeface="Times New Roman" pitchFamily="18" charset="0"/>
                <a:cs typeface="Times New Roman" pitchFamily="18" charset="0"/>
              </a:rPr>
              <a:t>Thus, Market B has more depth than Market A, at least with respect to the stated demand for the stock.</a:t>
            </a:r>
          </a:p>
          <a:p>
            <a:endParaRPr lang="en-US" sz="2100" dirty="0">
              <a:latin typeface="Times New Roman" pitchFamily="18" charset="0"/>
              <a:cs typeface="Times New Roman" pitchFamily="18" charset="0"/>
            </a:endParaRPr>
          </a:p>
          <a:p>
            <a:pPr>
              <a:buNone/>
            </a:pPr>
            <a:endParaRPr lang="en-US" sz="2100" dirty="0">
              <a:latin typeface="Times New Roman" pitchFamily="18" charset="0"/>
              <a:cs typeface="Times New Roman" pitchFamily="18" charset="0"/>
            </a:endParaRPr>
          </a:p>
          <a:p>
            <a:pPr>
              <a:buNone/>
            </a:pPr>
            <a:endParaRPr lang="en-US" sz="2100" dirty="0">
              <a:latin typeface="Times New Roman" pitchFamily="18" charset="0"/>
              <a:cs typeface="Times New Roman" pitchFamily="18" charset="0"/>
            </a:endParaRPr>
          </a:p>
          <a:p>
            <a:pPr>
              <a:buNone/>
            </a:pPr>
            <a:endParaRPr lang="en-US" sz="2100" dirty="0">
              <a:latin typeface="Times New Roman" pitchFamily="18" charset="0"/>
              <a:cs typeface="Times New Roman" pitchFamily="18" charset="0"/>
            </a:endParaRPr>
          </a:p>
          <a:p>
            <a:pPr>
              <a:buNone/>
            </a:pPr>
            <a:r>
              <a:rPr lang="en-US" sz="2100" dirty="0">
                <a:latin typeface="Times New Roman" pitchFamily="18" charset="0"/>
                <a:cs typeface="Times New Roman" pitchFamily="18" charset="0"/>
              </a:rPr>
              <a:t> </a:t>
            </a:r>
          </a:p>
          <a:p>
            <a:pPr>
              <a:buNone/>
            </a:pPr>
            <a:r>
              <a:rPr lang="en-US" dirty="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a:p>
            <a:pPr>
              <a:buNone/>
            </a:pPr>
            <a:endParaRPr lang="en-US" dirty="0"/>
          </a:p>
          <a:p>
            <a:endParaRPr lang="en-US" dirty="0"/>
          </a:p>
        </p:txBody>
      </p:sp>
      <p:sp>
        <p:nvSpPr>
          <p:cNvPr id="4" name="TextBox 3"/>
          <p:cNvSpPr txBox="1"/>
          <p:nvPr/>
        </p:nvSpPr>
        <p:spPr>
          <a:xfrm>
            <a:off x="457200" y="4272677"/>
            <a:ext cx="7620000" cy="2308324"/>
          </a:xfrm>
          <a:prstGeom prst="rect">
            <a:avLst/>
          </a:prstGeom>
          <a:noFill/>
        </p:spPr>
        <p:txBody>
          <a:bodyPr wrap="square" rtlCol="0">
            <a:spAutoFit/>
          </a:bodyPr>
          <a:lstStyle/>
          <a:p>
            <a:pPr>
              <a:buNone/>
            </a:pPr>
            <a:r>
              <a:rPr lang="en-US" b="1" u="sng" dirty="0">
                <a:latin typeface="Times New Roman" pitchFamily="18" charset="0"/>
                <a:cs typeface="Times New Roman" pitchFamily="18" charset="0"/>
              </a:rPr>
              <a:t>          Market A		     		          Market B		</a:t>
            </a:r>
          </a:p>
          <a:p>
            <a:pPr>
              <a:buNone/>
            </a:pPr>
            <a:r>
              <a:rPr lang="en-US" b="1" u="sng" dirty="0">
                <a:latin typeface="Times New Roman" pitchFamily="18" charset="0"/>
                <a:cs typeface="Times New Roman" pitchFamily="18" charset="0"/>
              </a:rPr>
              <a:t>#shares</a:t>
            </a:r>
            <a:r>
              <a:rPr lang="en-US" dirty="0">
                <a:latin typeface="Times New Roman" pitchFamily="18" charset="0"/>
                <a:cs typeface="Times New Roman" pitchFamily="18" charset="0"/>
              </a:rPr>
              <a:t>		</a:t>
            </a:r>
            <a:r>
              <a:rPr lang="en-US" b="1" u="sng" dirty="0">
                <a:latin typeface="Times New Roman" pitchFamily="18" charset="0"/>
                <a:cs typeface="Times New Roman" pitchFamily="18" charset="0"/>
              </a:rPr>
              <a:t>Offer</a:t>
            </a:r>
            <a:r>
              <a:rPr lang="en-US" dirty="0">
                <a:latin typeface="Times New Roman" pitchFamily="18" charset="0"/>
                <a:cs typeface="Times New Roman" pitchFamily="18" charset="0"/>
              </a:rPr>
              <a:t>			</a:t>
            </a:r>
            <a:r>
              <a:rPr lang="en-US" b="1" u="sng" dirty="0">
                <a:latin typeface="Times New Roman" pitchFamily="18" charset="0"/>
                <a:cs typeface="Times New Roman" pitchFamily="18" charset="0"/>
              </a:rPr>
              <a:t>#shares</a:t>
            </a:r>
            <a:r>
              <a:rPr lang="en-US" dirty="0">
                <a:latin typeface="Times New Roman" pitchFamily="18" charset="0"/>
                <a:cs typeface="Times New Roman" pitchFamily="18" charset="0"/>
              </a:rPr>
              <a:t>		</a:t>
            </a:r>
            <a:r>
              <a:rPr lang="en-US" b="1" u="sng" dirty="0">
                <a:latin typeface="Times New Roman" pitchFamily="18" charset="0"/>
                <a:cs typeface="Times New Roman" pitchFamily="18" charset="0"/>
              </a:rPr>
              <a:t>Offer</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1000		50.00			2000		50.00</a:t>
            </a:r>
          </a:p>
          <a:p>
            <a:pPr>
              <a:buNone/>
            </a:pPr>
            <a:r>
              <a:rPr lang="en-US" dirty="0">
                <a:latin typeface="Times New Roman" pitchFamily="18" charset="0"/>
                <a:cs typeface="Times New Roman" pitchFamily="18" charset="0"/>
              </a:rPr>
              <a:t>2000		50.03			1000		50.01</a:t>
            </a:r>
          </a:p>
          <a:p>
            <a:pPr>
              <a:buNone/>
            </a:pPr>
            <a:r>
              <a:rPr lang="en-US" dirty="0">
                <a:latin typeface="Times New Roman" pitchFamily="18" charset="0"/>
                <a:cs typeface="Times New Roman" pitchFamily="18" charset="0"/>
              </a:rPr>
              <a:t>1000		50.05			2000		50.03</a:t>
            </a:r>
          </a:p>
          <a:p>
            <a:pPr>
              <a:buNone/>
            </a:pPr>
            <a:r>
              <a:rPr lang="en-US" dirty="0">
                <a:latin typeface="Times New Roman" pitchFamily="18" charset="0"/>
                <a:cs typeface="Times New Roman" pitchFamily="18" charset="0"/>
              </a:rPr>
              <a:t>2000		50.06			2000		50.04</a:t>
            </a:r>
          </a:p>
          <a:p>
            <a:pPr>
              <a:buNone/>
            </a:pPr>
            <a:r>
              <a:rPr lang="en-US" dirty="0">
                <a:latin typeface="Times New Roman" pitchFamily="18" charset="0"/>
                <a:cs typeface="Times New Roman" pitchFamily="18" charset="0"/>
              </a:rPr>
              <a:t>3000		50.07			2000		50.05</a:t>
            </a:r>
          </a:p>
          <a:p>
            <a:pPr>
              <a:buNone/>
            </a:pPr>
            <a:r>
              <a:rPr lang="en-US" dirty="0">
                <a:latin typeface="Times New Roman" pitchFamily="18" charset="0"/>
                <a:cs typeface="Times New Roman" pitchFamily="18" charset="0"/>
              </a:rPr>
              <a:t>1000		50.09			3000		50.05</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509D6-943E-46D6-AFA3-04DC20B1626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NYSE Parity and Priority</a:t>
            </a:r>
          </a:p>
        </p:txBody>
      </p:sp>
      <p:sp>
        <p:nvSpPr>
          <p:cNvPr id="3" name="Content Placeholder 2">
            <a:extLst>
              <a:ext uri="{FF2B5EF4-FFF2-40B4-BE49-F238E27FC236}">
                <a16:creationId xmlns:a16="http://schemas.microsoft.com/office/drawing/2014/main" id="{4062FC78-821B-4CE8-B841-827BCA23A85A}"/>
              </a:ext>
            </a:extLst>
          </p:cNvPr>
          <p:cNvSpPr>
            <a:spLocks noGrp="1"/>
          </p:cNvSpPr>
          <p:nvPr>
            <p:ph idx="1"/>
          </p:nvPr>
        </p:nvSpPr>
        <p:spPr>
          <a:xfrm>
            <a:off x="454152" y="1295400"/>
            <a:ext cx="8229600" cy="4800600"/>
          </a:xfrm>
        </p:spPr>
        <p:txBody>
          <a:bodyPr>
            <a:normAutofit/>
          </a:bodyPr>
          <a:lstStyle/>
          <a:p>
            <a:pPr marL="0" marR="0" indent="45720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NYSE employs a model of precedence known as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parity and priority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400050" lvl="1" indent="457200">
              <a:lnSpc>
                <a:spcPct val="115000"/>
              </a:lnSpc>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rice priority is still the primary rule when executing multiple orders.</a:t>
            </a:r>
          </a:p>
          <a:p>
            <a:pPr marL="400050" lvl="1" indent="457200">
              <a:lnSpc>
                <a:spcPct val="115000"/>
              </a:lnSpc>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W</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ith multiple quotes at the same price, time priority no longer takes secondary precedence</a:t>
            </a:r>
          </a:p>
          <a:p>
            <a:pPr marL="400050" lvl="1" indent="457200">
              <a:lnSpc>
                <a:spcPct val="115000"/>
              </a:lnSpc>
              <a:spcBef>
                <a:spcPts val="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Instead, orders at the same price are allocated against a sufficiently large counterparty trade with the original setter of the best quote being first allocated 15%</a:t>
            </a:r>
          </a:p>
          <a:p>
            <a:pPr marL="400050" lvl="1" indent="457200">
              <a:lnSpc>
                <a:spcPct val="115000"/>
              </a:lnSpc>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hen all orders excepting those in the Electronic Book (off-floor orders from the public)</a:t>
            </a:r>
          </a:p>
          <a:p>
            <a:pPr marL="400050" lvl="1" indent="457200">
              <a:lnSpc>
                <a:spcPct val="115000"/>
              </a:lnSpc>
              <a:spcBef>
                <a:spcPts val="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the DMM and floor brokers participating on a parity (equal) basis for their displayed orders.</a:t>
            </a:r>
          </a:p>
          <a:p>
            <a:pPr marL="400050" lvl="1" indent="457200">
              <a:lnSpc>
                <a:spcPct val="115000"/>
              </a:lnSpc>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rders remaining in the Electronic Book are executed.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Time priority rewards faster traders with execution priority.</a:t>
            </a:r>
          </a:p>
        </p:txBody>
      </p:sp>
    </p:spTree>
    <p:extLst>
      <p:ext uri="{BB962C8B-B14F-4D97-AF65-F5344CB8AC3E}">
        <p14:creationId xmlns:p14="http://schemas.microsoft.com/office/powerpoint/2010/main" val="2402302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509D6-943E-46D6-AFA3-04DC20B16266}"/>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NYSE Parity and Priority: Effects</a:t>
            </a:r>
          </a:p>
        </p:txBody>
      </p:sp>
      <p:sp>
        <p:nvSpPr>
          <p:cNvPr id="3" name="Content Placeholder 2">
            <a:extLst>
              <a:ext uri="{FF2B5EF4-FFF2-40B4-BE49-F238E27FC236}">
                <a16:creationId xmlns:a16="http://schemas.microsoft.com/office/drawing/2014/main" id="{4062FC78-821B-4CE8-B841-827BCA23A85A}"/>
              </a:ext>
            </a:extLst>
          </p:cNvPr>
          <p:cNvSpPr>
            <a:spLocks noGrp="1"/>
          </p:cNvSpPr>
          <p:nvPr>
            <p:ph idx="1"/>
          </p:nvPr>
        </p:nvSpPr>
        <p:spPr>
          <a:xfrm>
            <a:off x="454152" y="1600200"/>
            <a:ext cx="8229600" cy="4495800"/>
          </a:xfrm>
        </p:spPr>
        <p:txBody>
          <a:bodyPr>
            <a:normAutofit/>
          </a:bodyPr>
          <a:lstStyle/>
          <a:p>
            <a:pPr marL="0" marR="0" indent="45720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NYSE claims to level the playing field by allowing for more sharing of executions.</a:t>
            </a:r>
          </a:p>
          <a:p>
            <a:pPr marL="0" marR="0" indent="45720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This may serve to improve execution fill rates and reduce transactions costs for retail traders, encouraging broader market participation. </a:t>
            </a:r>
          </a:p>
          <a:p>
            <a:pPr marL="0" marR="0" indent="45720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On the other hand, NYSE priority rules might increase trading costs to the general public, partly because of the priority advantage enjoyed by floor brokers over the Electronic Book and partly because most retail trades route to markets other than the NYSE.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321834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1.7. Day Trading</a:t>
            </a:r>
            <a:br>
              <a:rPr lang="en-US" dirty="0"/>
            </a:br>
            <a:endParaRPr lang="en-US" dirty="0"/>
          </a:p>
        </p:txBody>
      </p:sp>
      <p:sp>
        <p:nvSpPr>
          <p:cNvPr id="3" name="Content Placeholder 2"/>
          <p:cNvSpPr>
            <a:spLocks noGrp="1"/>
          </p:cNvSpPr>
          <p:nvPr>
            <p:ph idx="1"/>
          </p:nvPr>
        </p:nvSpPr>
        <p:spPr>
          <a:xfrm>
            <a:off x="304800" y="838200"/>
            <a:ext cx="8610600" cy="5867400"/>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The IRS defines day traders to be those who have all of the following three characteristics:</a:t>
            </a:r>
          </a:p>
          <a:p>
            <a:pPr lvl="1"/>
            <a:r>
              <a:rPr lang="en-US" dirty="0">
                <a:latin typeface="Times New Roman" panose="02020603050405020304" pitchFamily="18" charset="0"/>
                <a:cs typeface="Times New Roman" panose="02020603050405020304" pitchFamily="18" charset="0"/>
              </a:rPr>
              <a:t>Maintains substantial trading activity. Buys and sells frequently (e.g., 10-20 daily trades) and trading is a primary source of income </a:t>
            </a:r>
          </a:p>
          <a:p>
            <a:pPr lvl="1"/>
            <a:r>
              <a:rPr lang="en-US" dirty="0">
                <a:latin typeface="Times New Roman" panose="02020603050405020304" pitchFamily="18" charset="0"/>
                <a:cs typeface="Times New Roman" panose="02020603050405020304" pitchFamily="18" charset="0"/>
              </a:rPr>
              <a:t>Trading activity is sustained on a regular and continued (one year minimum) basis </a:t>
            </a:r>
          </a:p>
          <a:p>
            <a:pPr lvl="1"/>
            <a:r>
              <a:rPr lang="en-US" dirty="0">
                <a:latin typeface="Times New Roman" panose="02020603050405020304" pitchFamily="18" charset="0"/>
                <a:cs typeface="Times New Roman" panose="02020603050405020304" pitchFamily="18" charset="0"/>
              </a:rPr>
              <a:t>Seeks to profit from short-term stock price fluctuations.</a:t>
            </a:r>
          </a:p>
          <a:p>
            <a:r>
              <a:rPr lang="en-US" dirty="0">
                <a:latin typeface="Times New Roman" panose="02020603050405020304" pitchFamily="18" charset="0"/>
                <a:cs typeface="Times New Roman" panose="02020603050405020304" pitchFamily="18" charset="0"/>
              </a:rPr>
              <a:t>FINRA (the Financial Industry Regulatory Authority, based on its Rule 2520, defines the day trader to be anyone who executes buy and sell transactions on the same margin account on the same day. A </a:t>
            </a:r>
            <a:r>
              <a:rPr lang="en-US" i="1" dirty="0">
                <a:latin typeface="Times New Roman" panose="02020603050405020304" pitchFamily="18" charset="0"/>
                <a:cs typeface="Times New Roman" panose="02020603050405020304" pitchFamily="18" charset="0"/>
              </a:rPr>
              <a:t>pattern day trader</a:t>
            </a:r>
            <a:r>
              <a:rPr lang="en-US" dirty="0">
                <a:latin typeface="Times New Roman" panose="02020603050405020304" pitchFamily="18" charset="0"/>
                <a:cs typeface="Times New Roman" panose="02020603050405020304" pitchFamily="18" charset="0"/>
              </a:rPr>
              <a:t> executes four or more of these round-trip transactions within five consecutive business days.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3733800"/>
          </a:xfrm>
        </p:spPr>
        <p:txBody>
          <a:bodyPr>
            <a:normAutofit/>
          </a:bodyPr>
          <a:lstStyle/>
          <a:p>
            <a:r>
              <a:rPr lang="en-US" dirty="0">
                <a:latin typeface="Times New Roman" pitchFamily="18" charset="0"/>
                <a:cs typeface="Times New Roman" pitchFamily="18" charset="0"/>
              </a:rPr>
              <a:t>Dealers maintain quotes:</a:t>
            </a:r>
          </a:p>
          <a:p>
            <a:pPr lvl="1"/>
            <a:r>
              <a:rPr lang="en-US" dirty="0">
                <a:latin typeface="Times New Roman" pitchFamily="18" charset="0"/>
                <a:cs typeface="Times New Roman" pitchFamily="18" charset="0"/>
              </a:rPr>
              <a:t>Bids, which are solicitations to purchase</a:t>
            </a:r>
          </a:p>
          <a:p>
            <a:pPr lvl="1"/>
            <a:r>
              <a:rPr lang="en-US" dirty="0">
                <a:latin typeface="Times New Roman" pitchFamily="18" charset="0"/>
                <a:cs typeface="Times New Roman" pitchFamily="18" charset="0"/>
              </a:rPr>
              <a:t>Offers, which are solicitations to sell</a:t>
            </a:r>
          </a:p>
          <a:p>
            <a:r>
              <a:rPr lang="en-US" dirty="0">
                <a:latin typeface="Times New Roman" pitchFamily="18" charset="0"/>
                <a:cs typeface="Times New Roman" pitchFamily="18" charset="0"/>
              </a:rPr>
              <a:t>The spread is simply the difference between the best offer (NBO) and best bid (NBB), or collectively in the U.S., NBBO.</a:t>
            </a:r>
          </a:p>
        </p:txBody>
      </p:sp>
      <p:sp>
        <p:nvSpPr>
          <p:cNvPr id="4" name="Title 1"/>
          <p:cNvSpPr>
            <a:spLocks noGrp="1"/>
          </p:cNvSpPr>
          <p:nvPr>
            <p:ph type="title"/>
          </p:nvPr>
        </p:nvSpPr>
        <p:spPr>
          <a:xfrm>
            <a:off x="457200" y="274638"/>
            <a:ext cx="8229600" cy="1143000"/>
          </a:xfrm>
        </p:spPr>
        <p:txBody>
          <a:bodyPr/>
          <a:lstStyle/>
          <a:p>
            <a:r>
              <a:rPr lang="en-US" b="1" dirty="0">
                <a:latin typeface="Times New Roman" pitchFamily="18" charset="0"/>
                <a:cs typeface="Times New Roman" pitchFamily="18" charset="0"/>
              </a:rPr>
              <a:t>Quotes and Spreads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b="1" dirty="0">
                <a:latin typeface="Times New Roman" pitchFamily="18" charset="0"/>
                <a:cs typeface="Times New Roman" pitchFamily="18" charset="0"/>
              </a:rPr>
              <a:t>Day Trading Tax and Margin Requirements</a:t>
            </a:r>
            <a:endParaRPr lang="en-US" dirty="0"/>
          </a:p>
        </p:txBody>
      </p:sp>
      <p:sp>
        <p:nvSpPr>
          <p:cNvPr id="3" name="Content Placeholder 2"/>
          <p:cNvSpPr>
            <a:spLocks noGrp="1"/>
          </p:cNvSpPr>
          <p:nvPr>
            <p:ph idx="1"/>
          </p:nvPr>
        </p:nvSpPr>
        <p:spPr>
          <a:xfrm>
            <a:off x="381000" y="1447800"/>
            <a:ext cx="8610600" cy="5181600"/>
          </a:xfrm>
        </p:spPr>
        <p:txBody>
          <a:bodyPr>
            <a:normAutofit/>
          </a:bodyPr>
          <a:lstStyle/>
          <a:p>
            <a:r>
              <a:rPr lang="en-US" sz="2000" dirty="0">
                <a:latin typeface="Times New Roman" panose="02020603050405020304" pitchFamily="18" charset="0"/>
                <a:cs typeface="Times New Roman" panose="02020603050405020304" pitchFamily="18" charset="0"/>
              </a:rPr>
              <a:t>The day trader should be certain to complete a year in advance IRS Form 3115 Application for a Change of Accounting Method.</a:t>
            </a:r>
          </a:p>
          <a:p>
            <a:pPr lvl="1"/>
            <a:r>
              <a:rPr lang="en-US" sz="2000" dirty="0">
                <a:latin typeface="Times New Roman" panose="02020603050405020304" pitchFamily="18" charset="0"/>
                <a:cs typeface="Times New Roman" panose="02020603050405020304" pitchFamily="18" charset="0"/>
              </a:rPr>
              <a:t>to avoid difficulties with the wash sale rule</a:t>
            </a:r>
          </a:p>
          <a:p>
            <a:pPr lvl="1"/>
            <a:r>
              <a:rPr lang="en-US" sz="2000" dirty="0">
                <a:latin typeface="Times New Roman" panose="02020603050405020304" pitchFamily="18" charset="0"/>
                <a:cs typeface="Times New Roman" panose="02020603050405020304" pitchFamily="18" charset="0"/>
              </a:rPr>
              <a:t>to seek permission to use the mark-to-market accounting technique</a:t>
            </a:r>
          </a:p>
          <a:p>
            <a:pPr lvl="1"/>
            <a:r>
              <a:rPr lang="en-US" sz="2000" dirty="0">
                <a:latin typeface="Times New Roman" panose="02020603050405020304" pitchFamily="18" charset="0"/>
                <a:cs typeface="Times New Roman" panose="02020603050405020304" pitchFamily="18" charset="0"/>
              </a:rPr>
              <a:t>To strengthen the trader’s argument that she is a for-profit day trader, allowing for better expense deduction possibilities, such as departing from the 2% miscellaneous threshold and the at-risk rules.</a:t>
            </a:r>
          </a:p>
          <a:p>
            <a:pPr marL="342900" lvl="1" indent="-342900">
              <a:buFont typeface="Arial" pitchFamily="34" charset="0"/>
              <a:buChar char="•"/>
            </a:pPr>
            <a:r>
              <a:rPr lang="en-US" sz="2000" dirty="0">
                <a:latin typeface="Times New Roman" panose="02020603050405020304" pitchFamily="18" charset="0"/>
                <a:cs typeface="Times New Roman" panose="02020603050405020304" pitchFamily="18" charset="0"/>
              </a:rPr>
              <a:t>Pattern day traders are required to maintain only 25% margin requirements rather than the 50% maintained by other non-institutional traders.</a:t>
            </a:r>
          </a:p>
          <a:p>
            <a:pPr marL="342900" lvl="1" indent="-342900">
              <a:buFont typeface="Arial" pitchFamily="34" charset="0"/>
              <a:buChar char="•"/>
            </a:pPr>
            <a:r>
              <a:rPr lang="en-US" sz="2000" dirty="0">
                <a:latin typeface="Times New Roman" panose="02020603050405020304" pitchFamily="18" charset="0"/>
                <a:cs typeface="Times New Roman" panose="02020603050405020304" pitchFamily="18" charset="0"/>
              </a:rPr>
              <a:t>Rule 2520 requires maintenance of $25,000 in the margin account to take advantage of this exception, but the pattern day trader can margin this account by 4 times, rather than the usual 2 times based on the 50% rule for other individual investors. </a:t>
            </a:r>
          </a:p>
          <a:p>
            <a:r>
              <a:rPr lang="en-US" sz="2000" dirty="0">
                <a:latin typeface="Times New Roman" panose="02020603050405020304" pitchFamily="18" charset="0"/>
                <a:cs typeface="Times New Roman" panose="02020603050405020304" pitchFamily="18" charset="0"/>
              </a:rPr>
              <a:t>For other individual investors, Fed Regulation T requires 50% initial margin along with 25% maintenance margin</a:t>
            </a:r>
            <a:r>
              <a:rPr lang="en-US" sz="2000" dirty="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Brokers</a:t>
            </a:r>
          </a:p>
        </p:txBody>
      </p:sp>
      <p:sp>
        <p:nvSpPr>
          <p:cNvPr id="3" name="Content Placeholder 2"/>
          <p:cNvSpPr>
            <a:spLocks noGrp="1"/>
          </p:cNvSpPr>
          <p:nvPr>
            <p:ph idx="1"/>
          </p:nvPr>
        </p:nvSpPr>
        <p:spPr>
          <a:xfrm>
            <a:off x="457200" y="1066800"/>
            <a:ext cx="8229600" cy="5638800"/>
          </a:xfrm>
        </p:spPr>
        <p:txBody>
          <a:bodyPr>
            <a:normAutofit lnSpcReduction="10000"/>
          </a:bodyPr>
          <a:lstStyle/>
          <a:p>
            <a:r>
              <a:rPr lang="en-US" i="1" dirty="0">
                <a:latin typeface="Times New Roman" panose="02020603050405020304" pitchFamily="18" charset="0"/>
                <a:cs typeface="Times New Roman" panose="02020603050405020304" pitchFamily="18" charset="0"/>
              </a:rPr>
              <a:t>Full-service brokers</a:t>
            </a:r>
            <a:r>
              <a:rPr lang="en-US" dirty="0">
                <a:latin typeface="Times New Roman" panose="02020603050405020304" pitchFamily="18" charset="0"/>
                <a:cs typeface="Times New Roman" panose="02020603050405020304" pitchFamily="18" charset="0"/>
              </a:rPr>
              <a:t> such as Oppenheimer, Raymond James and UBS provide a wide array of services to their clients, including trade execution, advice, market research, etc. </a:t>
            </a:r>
          </a:p>
          <a:p>
            <a:r>
              <a:rPr lang="en-US" i="1" dirty="0">
                <a:latin typeface="Times New Roman" panose="02020603050405020304" pitchFamily="18" charset="0"/>
                <a:cs typeface="Times New Roman" panose="02020603050405020304" pitchFamily="18" charset="0"/>
              </a:rPr>
              <a:t>Discount brokers</a:t>
            </a:r>
            <a:r>
              <a:rPr lang="en-US" dirty="0">
                <a:latin typeface="Times New Roman" panose="02020603050405020304" pitchFamily="18" charset="0"/>
                <a:cs typeface="Times New Roman" panose="02020603050405020304" pitchFamily="18" charset="0"/>
              </a:rPr>
              <a:t> such as Interactive Brokers, TD Ameritrade, E*Trade and </a:t>
            </a:r>
            <a:r>
              <a:rPr lang="en-US" dirty="0" err="1">
                <a:latin typeface="Times New Roman" panose="02020603050405020304" pitchFamily="18" charset="0"/>
                <a:cs typeface="Times New Roman" panose="02020603050405020304" pitchFamily="18" charset="0"/>
              </a:rPr>
              <a:t>ScotTrade</a:t>
            </a:r>
            <a:r>
              <a:rPr lang="en-US" dirty="0">
                <a:latin typeface="Times New Roman" panose="02020603050405020304" pitchFamily="18" charset="0"/>
                <a:cs typeface="Times New Roman" panose="02020603050405020304" pitchFamily="18" charset="0"/>
              </a:rPr>
              <a:t> provide for online trade execution and may or may not provide other services as well. </a:t>
            </a:r>
          </a:p>
          <a:p>
            <a:r>
              <a:rPr lang="en-US" i="1" dirty="0">
                <a:latin typeface="Times New Roman" panose="02020603050405020304" pitchFamily="18" charset="0"/>
                <a:cs typeface="Times New Roman" panose="02020603050405020304" pitchFamily="18" charset="0"/>
              </a:rPr>
              <a:t>Online brokers</a:t>
            </a:r>
            <a:r>
              <a:rPr lang="en-US" dirty="0">
                <a:latin typeface="Times New Roman" panose="02020603050405020304" pitchFamily="18" charset="0"/>
                <a:cs typeface="Times New Roman" panose="02020603050405020304" pitchFamily="18" charset="0"/>
              </a:rPr>
              <a:t> such as </a:t>
            </a:r>
            <a:r>
              <a:rPr lang="en-US" dirty="0" err="1">
                <a:latin typeface="Times New Roman" panose="02020603050405020304" pitchFamily="18" charset="0"/>
                <a:cs typeface="Times New Roman" panose="02020603050405020304" pitchFamily="18" charset="0"/>
              </a:rPr>
              <a:t>eSchwab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Thinkorswim</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Tradeking</a:t>
            </a:r>
            <a:r>
              <a:rPr lang="en-US" dirty="0">
                <a:latin typeface="Times New Roman" panose="02020603050405020304" pitchFamily="18" charset="0"/>
                <a:cs typeface="Times New Roman" panose="02020603050405020304" pitchFamily="18" charset="0"/>
              </a:rPr>
              <a:t> are other discount brokers that provide for online transaction order entry.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B6B13-12A4-40CC-B29D-B96874390424}"/>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Brokerage Sources of Revenues</a:t>
            </a:r>
          </a:p>
        </p:txBody>
      </p:sp>
      <p:sp>
        <p:nvSpPr>
          <p:cNvPr id="3" name="Content Placeholder 2">
            <a:extLst>
              <a:ext uri="{FF2B5EF4-FFF2-40B4-BE49-F238E27FC236}">
                <a16:creationId xmlns:a16="http://schemas.microsoft.com/office/drawing/2014/main" id="{DAFF7D63-2B8E-411F-A4D5-04AA2277D0C7}"/>
              </a:ext>
            </a:extLst>
          </p:cNvPr>
          <p:cNvSpPr>
            <a:spLocks noGrp="1"/>
          </p:cNvSpPr>
          <p:nvPr>
            <p:ph idx="1"/>
          </p:nvPr>
        </p:nvSpPr>
        <p:spPr/>
        <p:txBody>
          <a:bodyPr>
            <a:normAutofit/>
          </a:bodyPr>
          <a:lstStyle/>
          <a:p>
            <a:pPr marL="0" marR="0" indent="0">
              <a:lnSpc>
                <a:spcPct val="115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Trade execution commissions have taken on less importance as brokers rely more 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Interest from loaning clients’ idle cash balances,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Margin interest,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Fees from loaning clients securities to short sell,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Sales of their own mutual funds and ETF's,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Payment for order flow,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Subscription fees for premium services,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Portfolio management and investment advisory fees,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Selling educational, advisory and other financial services,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Various administrative and service fees such as for wire transfers, software, yearly administrative fees, signature guarantees, back-end fees for account transfers and account liquidations.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612637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B6B13-12A4-40CC-B29D-B96874390424}"/>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More on Brokerage Revenues</a:t>
            </a:r>
          </a:p>
        </p:txBody>
      </p:sp>
      <p:sp>
        <p:nvSpPr>
          <p:cNvPr id="3" name="Content Placeholder 2">
            <a:extLst>
              <a:ext uri="{FF2B5EF4-FFF2-40B4-BE49-F238E27FC236}">
                <a16:creationId xmlns:a16="http://schemas.microsoft.com/office/drawing/2014/main" id="{DAFF7D63-2B8E-411F-A4D5-04AA2277D0C7}"/>
              </a:ext>
            </a:extLst>
          </p:cNvPr>
          <p:cNvSpPr>
            <a:spLocks noGrp="1"/>
          </p:cNvSpPr>
          <p:nvPr>
            <p:ph idx="1"/>
          </p:nvPr>
        </p:nvSpPr>
        <p:spPr/>
        <p:txBody>
          <a:bodyPr>
            <a:normAutofit fontScale="92500" lnSpcReduction="10000"/>
          </a:bodyPr>
          <a:lstStyle/>
          <a:p>
            <a:pPr marL="0" marR="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Massa (2019): Charles Schwab clients’ accounts totaled about $3.7 trillion</a:t>
            </a:r>
          </a:p>
          <a:p>
            <a:pPr marL="400050" lvl="1">
              <a:lnSpc>
                <a:spcPct val="115000"/>
              </a:lnSpc>
              <a:spcBef>
                <a:spcPts val="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with $265 billion earning interest for Schwab rather than for clients</a:t>
            </a:r>
          </a:p>
          <a:p>
            <a:pPr marL="400050" lvl="1">
              <a:lnSpc>
                <a:spcPct val="115000"/>
              </a:lnSpc>
              <a:spcBef>
                <a:spcPts val="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accounting for as much as 45% of its revenues. </a:t>
            </a:r>
          </a:p>
          <a:p>
            <a:pPr marL="400050" lvl="1">
              <a:lnSpc>
                <a:spcPct val="115000"/>
              </a:lnSpc>
              <a:spcBef>
                <a:spcPts val="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Some brokerage firms use “zero commission” promotions to attract new customers</a:t>
            </a:r>
          </a:p>
          <a:p>
            <a:pPr marL="400050" lvl="1">
              <a:lnSpc>
                <a:spcPct val="115000"/>
              </a:lnSpc>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Some clients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pay higher stock-trading commissions after the promotion periods end.</a:t>
            </a:r>
          </a:p>
          <a:p>
            <a:pPr marL="0" marR="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Retail customer orders can be especially desirable because of payments for order flow</a:t>
            </a:r>
          </a:p>
          <a:p>
            <a:pPr marL="0" marR="0">
              <a:lnSpc>
                <a:spcPct val="115000"/>
              </a:lnSpc>
              <a:spcBef>
                <a:spcPts val="0"/>
              </a:spcBef>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retail brokers route nearly all their customer market orders to market makers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internalizers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15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Brokerage firms sometimes use low commissions to “hook” clients, expecting to sell premium services such as wealth management services.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569043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Direct Access Trading</a:t>
            </a:r>
            <a:endParaRPr lang="en-US" dirty="0"/>
          </a:p>
        </p:txBody>
      </p:sp>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In many instances, high-volume traders will require faster and better trade execution. </a:t>
            </a:r>
            <a:r>
              <a:rPr lang="en-US" i="1" dirty="0">
                <a:latin typeface="Times New Roman" pitchFamily="18" charset="0"/>
                <a:cs typeface="Times New Roman" pitchFamily="18" charset="0"/>
              </a:rPr>
              <a:t>Direct access trading systems</a:t>
            </a:r>
            <a:r>
              <a:rPr lang="en-US" dirty="0">
                <a:latin typeface="Times New Roman" pitchFamily="18" charset="0"/>
                <a:cs typeface="Times New Roman" pitchFamily="18" charset="0"/>
              </a:rPr>
              <a:t> may provide for faster and superior execution for such traders. Direct access trading through firms such as such as Interactive Brokers, </a:t>
            </a:r>
            <a:r>
              <a:rPr lang="en-US" dirty="0" err="1">
                <a:latin typeface="Times New Roman" pitchFamily="18" charset="0"/>
                <a:cs typeface="Times New Roman" pitchFamily="18" charset="0"/>
              </a:rPr>
              <a:t>Questrade</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Thinkorswim</a:t>
            </a:r>
            <a:r>
              <a:rPr lang="en-US" dirty="0">
                <a:latin typeface="Times New Roman" pitchFamily="18" charset="0"/>
                <a:cs typeface="Times New Roman" pitchFamily="18" charset="0"/>
              </a:rPr>
              <a:t> enables traders to execute transactions directly with market makers and designated market makers on the NYSE, </a:t>
            </a:r>
            <a:r>
              <a:rPr lang="en-US" dirty="0" err="1">
                <a:latin typeface="Times New Roman" pitchFamily="18" charset="0"/>
                <a:cs typeface="Times New Roman" pitchFamily="18" charset="0"/>
              </a:rPr>
              <a:t>Nasdaq</a:t>
            </a:r>
            <a:r>
              <a:rPr lang="en-US" dirty="0">
                <a:latin typeface="Times New Roman" pitchFamily="18" charset="0"/>
                <a:cs typeface="Times New Roman" pitchFamily="18" charset="0"/>
              </a:rPr>
              <a:t> and ECNs, eliminating the broker from transaction participation. </a:t>
            </a:r>
          </a:p>
          <a:p>
            <a:r>
              <a:rPr lang="en-US" dirty="0">
                <a:latin typeface="Times New Roman" pitchFamily="18" charset="0"/>
                <a:cs typeface="Times New Roman" pitchFamily="18" charset="0"/>
              </a:rPr>
              <a:t>The trader may have more control over routing the transaction, avoiding issues related to payment for order flow and </a:t>
            </a:r>
            <a:r>
              <a:rPr lang="en-US" i="1" dirty="0">
                <a:latin typeface="Times New Roman" pitchFamily="18" charset="0"/>
                <a:cs typeface="Times New Roman" pitchFamily="18" charset="0"/>
              </a:rPr>
              <a:t>slippage</a:t>
            </a:r>
            <a:r>
              <a:rPr lang="en-US" dirty="0">
                <a:latin typeface="Times New Roman" pitchFamily="18" charset="0"/>
                <a:cs typeface="Times New Roman" pitchFamily="18" charset="0"/>
              </a:rPr>
              <a:t> (movement in the security price against the trader).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Direct Access Trading,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Most direct access transactions execute within fractions of a second. </a:t>
            </a:r>
          </a:p>
          <a:p>
            <a:r>
              <a:rPr lang="en-US" dirty="0">
                <a:latin typeface="Times New Roman" pitchFamily="18" charset="0"/>
                <a:cs typeface="Times New Roman" pitchFamily="18" charset="0"/>
              </a:rPr>
              <a:t>Direct access trading fees are typically volume-based, include exchange and other market fees, may include fixed platform and software fees. However, total fees can actually be higher than those charged by the deepest discount brokers. In addition, more knowledge is likely to be required on the part of the trader and high trading volume is likely to be necessary to make this method of trading cost-effective.</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Trading Platforms</a:t>
            </a:r>
          </a:p>
        </p:txBody>
      </p:sp>
      <p:sp>
        <p:nvSpPr>
          <p:cNvPr id="3" name="Content Placeholder 2"/>
          <p:cNvSpPr>
            <a:spLocks noGrp="1"/>
          </p:cNvSpPr>
          <p:nvPr>
            <p:ph idx="1"/>
          </p:nvPr>
        </p:nvSpPr>
        <p:spPr>
          <a:xfrm>
            <a:off x="152400" y="990600"/>
            <a:ext cx="8991600" cy="5715000"/>
          </a:xfrm>
        </p:spPr>
        <p:txBody>
          <a:bodyPr>
            <a:normAutofit fontScale="92500" lnSpcReduction="10000"/>
          </a:bodyPr>
          <a:lstStyle/>
          <a:p>
            <a:r>
              <a:rPr lang="en-US" dirty="0">
                <a:latin typeface="Times New Roman" pitchFamily="18" charset="0"/>
                <a:cs typeface="Times New Roman" pitchFamily="18" charset="0"/>
              </a:rPr>
              <a:t>A trading platform is a computer system used to place or route quotes and transactions through a network to a financial intermediary or market. </a:t>
            </a:r>
          </a:p>
          <a:p>
            <a:pPr lvl="1"/>
            <a:r>
              <a:rPr lang="en-US" dirty="0">
                <a:latin typeface="Times New Roman" pitchFamily="18" charset="0"/>
                <a:cs typeface="Times New Roman" pitchFamily="18" charset="0"/>
              </a:rPr>
              <a:t>Trading platforms can be either software-based (e.g., </a:t>
            </a:r>
            <a:r>
              <a:rPr lang="en-US" dirty="0" err="1">
                <a:latin typeface="Times New Roman" pitchFamily="18" charset="0"/>
                <a:cs typeface="Times New Roman" pitchFamily="18" charset="0"/>
              </a:rPr>
              <a:t>TradeStation</a:t>
            </a:r>
            <a:r>
              <a:rPr lang="en-US" dirty="0">
                <a:latin typeface="Times New Roman" pitchFamily="18" charset="0"/>
                <a:cs typeface="Times New Roman" pitchFamily="18" charset="0"/>
              </a:rPr>
              <a:t> and Reuters </a:t>
            </a:r>
            <a:r>
              <a:rPr lang="en-US" dirty="0" err="1">
                <a:latin typeface="Times New Roman" pitchFamily="18" charset="0"/>
                <a:cs typeface="Times New Roman" pitchFamily="18" charset="0"/>
              </a:rPr>
              <a:t>RTEx</a:t>
            </a:r>
            <a:r>
              <a:rPr lang="en-US" dirty="0">
                <a:latin typeface="Times New Roman" pitchFamily="18" charset="0"/>
                <a:cs typeface="Times New Roman" pitchFamily="18" charset="0"/>
              </a:rPr>
              <a:t>) or web-based such as those provided by most brokers (e.g., Charles Schwab Active Trader, </a:t>
            </a:r>
            <a:r>
              <a:rPr lang="en-US" dirty="0" err="1">
                <a:latin typeface="Times New Roman" pitchFamily="18" charset="0"/>
                <a:cs typeface="Times New Roman" pitchFamily="18" charset="0"/>
              </a:rPr>
              <a:t>Thinkorswim</a:t>
            </a:r>
            <a:r>
              <a:rPr lang="en-US" dirty="0">
                <a:latin typeface="Times New Roman" pitchFamily="18" charset="0"/>
                <a:cs typeface="Times New Roman" pitchFamily="18" charset="0"/>
              </a:rPr>
              <a:t> and E*Trade). </a:t>
            </a:r>
          </a:p>
          <a:p>
            <a:pPr lvl="1"/>
            <a:r>
              <a:rPr lang="en-US" dirty="0">
                <a:latin typeface="Times New Roman" pitchFamily="18" charset="0"/>
                <a:cs typeface="Times New Roman" pitchFamily="18" charset="0"/>
              </a:rPr>
              <a:t>Software-based platforms are usually integrated with analytical tools, as are many web-based platforms. </a:t>
            </a:r>
          </a:p>
          <a:p>
            <a:pPr lvl="1"/>
            <a:r>
              <a:rPr lang="en-US" dirty="0">
                <a:latin typeface="Times New Roman" pitchFamily="18" charset="0"/>
                <a:cs typeface="Times New Roman" pitchFamily="18" charset="0"/>
              </a:rPr>
              <a:t>Trading platforms can monitor markets and can often be programmed to automatically execute trading strategies based on the customer’s custom trading rules. </a:t>
            </a:r>
          </a:p>
          <a:p>
            <a:pPr lvl="1"/>
            <a:r>
              <a:rPr lang="en-US" dirty="0">
                <a:latin typeface="Times New Roman" pitchFamily="18" charset="0"/>
                <a:cs typeface="Times New Roman" pitchFamily="18" charset="0"/>
              </a:rPr>
              <a:t>Thus the trading, platform can be customized for the customer’s own trading algorithms.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Home-made Trading Platforms</a:t>
            </a:r>
          </a:p>
        </p:txBody>
      </p:sp>
      <p:sp>
        <p:nvSpPr>
          <p:cNvPr id="3" name="Content Placeholder 2"/>
          <p:cNvSpPr>
            <a:spLocks noGrp="1"/>
          </p:cNvSpPr>
          <p:nvPr>
            <p:ph idx="1"/>
          </p:nvPr>
        </p:nvSpPr>
        <p:spPr>
          <a:xfrm>
            <a:off x="304800" y="1219200"/>
            <a:ext cx="8305800" cy="5486400"/>
          </a:xfrm>
        </p:spPr>
        <p:txBody>
          <a:bodyPr>
            <a:normAutofit/>
          </a:bodyPr>
          <a:lstStyle/>
          <a:p>
            <a:r>
              <a:rPr lang="en-US" dirty="0">
                <a:latin typeface="Times New Roman" pitchFamily="18" charset="0"/>
                <a:cs typeface="Times New Roman" pitchFamily="18" charset="0"/>
              </a:rPr>
              <a:t>While trading platforms are easily obtained from brokers or developers of relevant software, there are a number of advantages to the trader creating his own platform.</a:t>
            </a:r>
          </a:p>
          <a:p>
            <a:pPr lvl="1"/>
            <a:r>
              <a:rPr lang="en-US" dirty="0">
                <a:latin typeface="Times New Roman" pitchFamily="18" charset="0"/>
                <a:cs typeface="Times New Roman" pitchFamily="18" charset="0"/>
              </a:rPr>
              <a:t>Familiarity</a:t>
            </a:r>
          </a:p>
          <a:p>
            <a:pPr lvl="1"/>
            <a:r>
              <a:rPr lang="en-US" dirty="0">
                <a:latin typeface="Times New Roman" pitchFamily="18" charset="0"/>
                <a:cs typeface="Times New Roman" pitchFamily="18" charset="0"/>
              </a:rPr>
              <a:t>Control</a:t>
            </a:r>
          </a:p>
          <a:p>
            <a:r>
              <a:rPr lang="en-US" dirty="0">
                <a:latin typeface="Times New Roman" pitchFamily="18" charset="0"/>
                <a:cs typeface="Times New Roman" pitchFamily="18" charset="0"/>
              </a:rPr>
              <a:t>Many brokers and trading arenas are equipped to feed data into and accept quotes and execute transactions through a variety of platform types, even through Excel spreadsheets.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39762"/>
          </a:xfrm>
        </p:spPr>
        <p:txBody>
          <a:bodyPr>
            <a:normAutofit fontScale="90000"/>
          </a:bodyPr>
          <a:lstStyle/>
          <a:p>
            <a:r>
              <a:rPr lang="en-US" b="1" dirty="0">
                <a:latin typeface="Times New Roman" pitchFamily="18" charset="0"/>
                <a:cs typeface="Times New Roman" pitchFamily="18" charset="0"/>
              </a:rPr>
              <a:t>Spreadsheet-based Trading Platforms</a:t>
            </a:r>
          </a:p>
        </p:txBody>
      </p:sp>
      <p:sp>
        <p:nvSpPr>
          <p:cNvPr id="3" name="Content Placeholder 2"/>
          <p:cNvSpPr>
            <a:spLocks noGrp="1"/>
          </p:cNvSpPr>
          <p:nvPr>
            <p:ph idx="1"/>
          </p:nvPr>
        </p:nvSpPr>
        <p:spPr>
          <a:xfrm>
            <a:off x="457200" y="1447800"/>
            <a:ext cx="8229600" cy="4953000"/>
          </a:xfrm>
        </p:spPr>
        <p:txBody>
          <a:bodyPr>
            <a:normAutofit fontScale="70000" lnSpcReduction="20000"/>
          </a:bodyPr>
          <a:lstStyle/>
          <a:p>
            <a:r>
              <a:rPr lang="en-US" dirty="0">
                <a:latin typeface="Times New Roman" pitchFamily="18" charset="0"/>
                <a:cs typeface="Times New Roman" pitchFamily="18" charset="0"/>
              </a:rPr>
              <a:t>A trader can create a spreadsheet designed to receive quotes and recent transactions data and program in his own trading rules to transmit quotes and execute transactions. </a:t>
            </a:r>
          </a:p>
          <a:p>
            <a:r>
              <a:rPr lang="en-US" dirty="0">
                <a:latin typeface="Times New Roman" pitchFamily="18" charset="0"/>
                <a:cs typeface="Times New Roman" pitchFamily="18" charset="0"/>
              </a:rPr>
              <a:t>Speed, accuracy and efficiency can be enhanced with macros, e.g., compare bid and offer quotes for many different securities, complete computations and then transmit quotes or execute transactions based on "if-then" statements reflecting trading rules. </a:t>
            </a:r>
          </a:p>
          <a:p>
            <a:r>
              <a:rPr lang="en-US" dirty="0">
                <a:latin typeface="Times New Roman" pitchFamily="18" charset="0"/>
                <a:cs typeface="Times New Roman" pitchFamily="18" charset="0"/>
              </a:rPr>
              <a:t>Macros can include buttons to follow rules, can scan data and execute transactions in the trader’s absence. </a:t>
            </a:r>
          </a:p>
          <a:p>
            <a:r>
              <a:rPr lang="en-US" dirty="0">
                <a:latin typeface="Times New Roman" pitchFamily="18" charset="0"/>
                <a:cs typeface="Times New Roman" pitchFamily="18" charset="0"/>
              </a:rPr>
              <a:t>A custom spreadsheet-based trading platform is flexible and be used when the trader switches brokers or trades new instruments. </a:t>
            </a:r>
          </a:p>
          <a:p>
            <a:r>
              <a:rPr lang="en-US" dirty="0">
                <a:latin typeface="Times New Roman" pitchFamily="18" charset="0"/>
                <a:cs typeface="Times New Roman" pitchFamily="18" charset="0"/>
              </a:rPr>
              <a:t>Many firms can assist with developing spreadsheet-based trading platforms, though traders should be competent to develop platforms themselves.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latin typeface="Times New Roman" pitchFamily="18" charset="0"/>
                <a:cs typeface="Times New Roman" pitchFamily="18" charset="0"/>
              </a:rPr>
              <a:t>Trade Data</a:t>
            </a:r>
            <a:endParaRPr lang="en-US" dirty="0"/>
          </a:p>
        </p:txBody>
      </p:sp>
      <p:sp>
        <p:nvSpPr>
          <p:cNvPr id="3" name="Content Placeholder 2"/>
          <p:cNvSpPr>
            <a:spLocks noGrp="1"/>
          </p:cNvSpPr>
          <p:nvPr>
            <p:ph idx="1"/>
          </p:nvPr>
        </p:nvSpPr>
        <p:spPr>
          <a:xfrm>
            <a:off x="457200" y="914400"/>
            <a:ext cx="8382000" cy="5791200"/>
          </a:xfrm>
        </p:spPr>
        <p:txBody>
          <a:bodyPr>
            <a:normAutofit fontScale="47500" lnSpcReduction="20000"/>
          </a:bodyPr>
          <a:lstStyle/>
          <a:p>
            <a:pPr marL="0" indent="0">
              <a:buNone/>
            </a:pPr>
            <a:r>
              <a:rPr lang="en-US" sz="5600" dirty="0">
                <a:latin typeface="Times New Roman" pitchFamily="18" charset="0"/>
                <a:cs typeface="Times New Roman" pitchFamily="18" charset="0"/>
              </a:rPr>
              <a:t>Markets usually retain ownership of market data  to sell to customers. In fact, in recent years, the single largest source of revenue to the NYSE has been from the sale of price, volume and quote data.</a:t>
            </a:r>
          </a:p>
          <a:p>
            <a:pPr lvl="1"/>
            <a:r>
              <a:rPr lang="en-US" sz="4800" dirty="0">
                <a:latin typeface="Times New Roman" pitchFamily="18" charset="0"/>
                <a:cs typeface="Times New Roman" pitchFamily="18" charset="0"/>
              </a:rPr>
              <a:t>Real time quotes are available to traders as quickly as they can be transmitted, otherwise they are said to be delayed. Delayed quotations are usually less expensive. </a:t>
            </a:r>
          </a:p>
          <a:p>
            <a:pPr lvl="1"/>
            <a:r>
              <a:rPr lang="en-US" sz="4800" dirty="0">
                <a:latin typeface="Times New Roman" pitchFamily="18" charset="0"/>
                <a:cs typeface="Times New Roman" pitchFamily="18" charset="0"/>
              </a:rPr>
              <a:t>However, in a trading environment where milliseconds (thousandths of a second) or even microseconds (millionths of a second) matter, what exactly is real time data? </a:t>
            </a:r>
          </a:p>
          <a:p>
            <a:pPr lvl="1"/>
            <a:r>
              <a:rPr lang="en-US" sz="4800" dirty="0">
                <a:latin typeface="Times New Roman" pitchFamily="18" charset="0"/>
                <a:cs typeface="Times New Roman" pitchFamily="18" charset="0"/>
              </a:rPr>
              <a:t>In theory, real time data displays exactly as quotes are placed and transactions are executed. However, data cannot be made available to all traders instantaneously. Data vendor services provide data using different technologies from different locations.</a:t>
            </a:r>
          </a:p>
          <a:p>
            <a:pPr lvl="1"/>
            <a:r>
              <a:rPr lang="en-US" sz="4800" dirty="0">
                <a:latin typeface="Times New Roman" pitchFamily="18" charset="0"/>
                <a:cs typeface="Times New Roman" pitchFamily="18" charset="0"/>
              </a:rPr>
              <a:t>Traders compete to obtain data quickly and vendors compete to provide data quickly. Millisecond and even microsecond delays are expected and can easily spoil many trading strategies.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Buy-side and Sell-side Traders</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Buy side traders such as individual investors, mutual funds and pension funds buy exchange or liquidity services.</a:t>
            </a:r>
          </a:p>
          <a:p>
            <a:r>
              <a:rPr lang="en-US" dirty="0">
                <a:latin typeface="Times New Roman" pitchFamily="18" charset="0"/>
                <a:cs typeface="Times New Roman" pitchFamily="18" charset="0"/>
              </a:rPr>
              <a:t>Sell side traders such as day traders, market makers and brokers provide liquidity and markets to buy side traders.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latin typeface="Times New Roman" pitchFamily="18" charset="0"/>
                <a:cs typeface="Times New Roman" pitchFamily="18" charset="0"/>
              </a:rPr>
              <a:t>Trade Data, Cont.</a:t>
            </a:r>
            <a:endParaRPr lang="en-US" dirty="0"/>
          </a:p>
        </p:txBody>
      </p:sp>
      <p:sp>
        <p:nvSpPr>
          <p:cNvPr id="3" name="Content Placeholder 2"/>
          <p:cNvSpPr>
            <a:spLocks noGrp="1"/>
          </p:cNvSpPr>
          <p:nvPr>
            <p:ph idx="1"/>
          </p:nvPr>
        </p:nvSpPr>
        <p:spPr>
          <a:xfrm>
            <a:off x="9144" y="1066800"/>
            <a:ext cx="8839200" cy="5791200"/>
          </a:xfrm>
        </p:spPr>
        <p:txBody>
          <a:bodyPr>
            <a:normAutofit fontScale="47500" lnSpcReduction="20000"/>
          </a:bodyPr>
          <a:lstStyle/>
          <a:p>
            <a:r>
              <a:rPr lang="en-US" sz="5600" dirty="0">
                <a:latin typeface="Times New Roman" pitchFamily="18" charset="0"/>
                <a:cs typeface="Times New Roman" pitchFamily="18" charset="0"/>
              </a:rPr>
              <a:t>More extensive real time quotations data is more expensive than less extensive data.  Market data types include:</a:t>
            </a:r>
          </a:p>
          <a:p>
            <a:pPr lvl="1"/>
            <a:r>
              <a:rPr lang="en-US" sz="4800" dirty="0">
                <a:latin typeface="Times New Roman" pitchFamily="18" charset="0"/>
                <a:cs typeface="Times New Roman" pitchFamily="18" charset="0"/>
              </a:rPr>
              <a:t>Level I quote access displays inside quotes or BBO and, in some cases, quote sizes.</a:t>
            </a:r>
          </a:p>
          <a:p>
            <a:pPr lvl="1"/>
            <a:r>
              <a:rPr lang="en-US" sz="4800" dirty="0">
                <a:latin typeface="Times New Roman" pitchFamily="18" charset="0"/>
                <a:cs typeface="Times New Roman" pitchFamily="18" charset="0"/>
              </a:rPr>
              <a:t>Level II quotes display the same along with other quotes in descending order for the best bids and ascending for the best offers along with market symbols for each. Level II provides the order book and is necessary for most trading strategies. While most brokers provide only Level I real time quotes for free, some provide NASDAQ Level II and NASDAQ </a:t>
            </a:r>
            <a:r>
              <a:rPr lang="en-US" sz="4800" dirty="0" err="1">
                <a:latin typeface="Times New Roman" pitchFamily="18" charset="0"/>
                <a:cs typeface="Times New Roman" pitchFamily="18" charset="0"/>
              </a:rPr>
              <a:t>TotalView</a:t>
            </a:r>
            <a:r>
              <a:rPr lang="en-US" sz="4800" dirty="0">
                <a:latin typeface="Times New Roman" pitchFamily="18" charset="0"/>
                <a:cs typeface="Times New Roman" pitchFamily="18" charset="0"/>
              </a:rPr>
              <a:t> Quotes for customers that trade enough or sometimes free for all customers. </a:t>
            </a:r>
          </a:p>
          <a:p>
            <a:pPr lvl="1"/>
            <a:r>
              <a:rPr lang="en-US" sz="4800" dirty="0">
                <a:latin typeface="Times New Roman" pitchFamily="18" charset="0"/>
                <a:cs typeface="Times New Roman" pitchFamily="18" charset="0"/>
              </a:rPr>
              <a:t>Level III quotes, offered to </a:t>
            </a:r>
            <a:r>
              <a:rPr lang="en-US" sz="4800" dirty="0" err="1">
                <a:latin typeface="Times New Roman" pitchFamily="18" charset="0"/>
                <a:cs typeface="Times New Roman" pitchFamily="18" charset="0"/>
              </a:rPr>
              <a:t>Nasdaq</a:t>
            </a:r>
            <a:r>
              <a:rPr lang="en-US" sz="4800" dirty="0">
                <a:latin typeface="Times New Roman" pitchFamily="18" charset="0"/>
                <a:cs typeface="Times New Roman" pitchFamily="18" charset="0"/>
              </a:rPr>
              <a:t> members, provide direct access to enter and revise quotes. </a:t>
            </a:r>
            <a:r>
              <a:rPr lang="en-US" sz="4800" dirty="0" err="1">
                <a:latin typeface="Times New Roman" pitchFamily="18" charset="0"/>
                <a:cs typeface="Times New Roman" pitchFamily="18" charset="0"/>
              </a:rPr>
              <a:t>Nasdaq’s</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SuperMontage</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TotalView</a:t>
            </a:r>
            <a:r>
              <a:rPr lang="en-US" sz="4800" dirty="0">
                <a:latin typeface="Times New Roman" pitchFamily="18" charset="0"/>
                <a:cs typeface="Times New Roman" pitchFamily="18" charset="0"/>
              </a:rPr>
              <a:t> provides more detail on the depth of data than Level II, enabling traders to view market makers' quotes that are not as good as their best.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Other Market Data</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One of the most popular sources of market information and price data is Bloomberg, which offers real time data and news and access to this data through its Bloomberg terminals. </a:t>
            </a:r>
          </a:p>
          <a:p>
            <a:pPr lvl="1"/>
            <a:r>
              <a:rPr lang="en-US" dirty="0">
                <a:latin typeface="Times New Roman" pitchFamily="18" charset="0"/>
                <a:cs typeface="Times New Roman" pitchFamily="18" charset="0"/>
              </a:rPr>
              <a:t>Costs vary but single machine access could be licensed for roughly $24,000 per year. Bloomberg provides data, news access, analytical tools, email and trade processing systems. </a:t>
            </a:r>
          </a:p>
          <a:p>
            <a:pPr lvl="1"/>
            <a:r>
              <a:rPr lang="en-US" dirty="0">
                <a:latin typeface="Times New Roman" pitchFamily="18" charset="0"/>
                <a:cs typeface="Times New Roman" pitchFamily="18" charset="0"/>
              </a:rPr>
              <a:t>There are many such as Thomson Reuters, </a:t>
            </a:r>
            <a:r>
              <a:rPr lang="en-US" dirty="0" err="1">
                <a:latin typeface="Times New Roman" pitchFamily="18" charset="0"/>
                <a:cs typeface="Times New Roman" pitchFamily="18" charset="0"/>
              </a:rPr>
              <a:t>FactSet</a:t>
            </a:r>
            <a:r>
              <a:rPr lang="en-US" dirty="0">
                <a:latin typeface="Times New Roman" pitchFamily="18" charset="0"/>
                <a:cs typeface="Times New Roman" pitchFamily="18" charset="0"/>
              </a:rPr>
              <a:t> Research Systems and Dow Jones. </a:t>
            </a:r>
          </a:p>
          <a:p>
            <a:pPr lvl="1"/>
            <a:r>
              <a:rPr lang="en-US" dirty="0">
                <a:latin typeface="Times New Roman" pitchFamily="18" charset="0"/>
                <a:cs typeface="Times New Roman" pitchFamily="18" charset="0"/>
              </a:rPr>
              <a:t>Less expensive quotations systems, such as </a:t>
            </a:r>
            <a:r>
              <a:rPr lang="en-US" dirty="0" err="1">
                <a:latin typeface="Times New Roman" pitchFamily="18" charset="0"/>
                <a:cs typeface="Times New Roman" pitchFamily="18" charset="0"/>
              </a:rPr>
              <a:t>eSignal</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MetaStock</a:t>
            </a:r>
            <a:r>
              <a:rPr lang="en-US" dirty="0">
                <a:latin typeface="Times New Roman" pitchFamily="18" charset="0"/>
                <a:cs typeface="Times New Roman" pitchFamily="18" charset="0"/>
              </a:rPr>
              <a:t> offer prices and quotes for as little as $100 per month.</a:t>
            </a:r>
          </a:p>
          <a:p>
            <a:r>
              <a:rPr lang="en-US" dirty="0" err="1">
                <a:latin typeface="Times New Roman" pitchFamily="18" charset="0"/>
                <a:cs typeface="Times New Roman" pitchFamily="18" charset="0"/>
              </a:rPr>
              <a:t>IQFeed</a:t>
            </a:r>
            <a:r>
              <a:rPr lang="en-US" dirty="0">
                <a:latin typeface="Times New Roman" pitchFamily="18" charset="0"/>
                <a:cs typeface="Times New Roman" pitchFamily="18" charset="0"/>
              </a:rPr>
              <a:t> and E-Signal provide quotes and executions to traders, and can be linked to spreadsheet trading platforms. </a:t>
            </a:r>
          </a:p>
          <a:p>
            <a:r>
              <a:rPr lang="en-US" dirty="0">
                <a:latin typeface="Times New Roman" pitchFamily="18" charset="0"/>
                <a:cs typeface="Times New Roman" pitchFamily="18" charset="0"/>
              </a:rPr>
              <a:t>For a significant fee, Dow Jones and Reuters can offer electronically “tagged” news products that that can be picked up by computer algorithms to trigger programmed trading decisions.</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a:t>BATS Level II Quotes, MSFT</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590800" y="1143000"/>
            <a:ext cx="4038599" cy="5486400"/>
          </a:xfrm>
          <a:prstGeom prst="rect">
            <a:avLst/>
          </a:prstGeom>
          <a:noFill/>
          <a:ln w="9525">
            <a:noFill/>
            <a:miter lim="800000"/>
            <a:headEnd/>
            <a:tailEnd/>
          </a:ln>
          <a:effec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err="1">
                <a:latin typeface="Times New Roman" pitchFamily="18" charset="0"/>
                <a:cs typeface="Times New Roman" pitchFamily="18" charset="0"/>
              </a:rPr>
              <a:t>Nasdaq’s</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SuperMontage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TotalView</a:t>
            </a:r>
            <a:r>
              <a:rPr lang="en-US" b="1" dirty="0">
                <a:latin typeface="Times New Roman" pitchFamily="18" charset="0"/>
                <a:cs typeface="Times New Roman" pitchFamily="18" charset="0"/>
              </a:rPr>
              <a:t> </a:t>
            </a:r>
            <a:br>
              <a:rPr lang="en-US" b="1" dirty="0"/>
            </a:b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371600" y="990600"/>
            <a:ext cx="6781800" cy="5638800"/>
          </a:xfrm>
          <a:prstGeom prst="rect">
            <a:avLst/>
          </a:prstGeom>
          <a:noFill/>
          <a:ln w="9525">
            <a:noFill/>
            <a:miter lim="800000"/>
            <a:headEnd/>
            <a:tailEnd/>
          </a:ln>
          <a:effec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latin typeface="Times New Roman" pitchFamily="18" charset="0"/>
                <a:cs typeface="Times New Roman" pitchFamily="18" charset="0"/>
              </a:rPr>
              <a:t>Trading Arcades and Prop Shops</a:t>
            </a:r>
            <a:endParaRPr lang="en-US" dirty="0"/>
          </a:p>
        </p:txBody>
      </p:sp>
      <p:sp>
        <p:nvSpPr>
          <p:cNvPr id="3" name="Content Placeholder 2"/>
          <p:cNvSpPr>
            <a:spLocks noGrp="1"/>
          </p:cNvSpPr>
          <p:nvPr>
            <p:ph idx="1"/>
          </p:nvPr>
        </p:nvSpPr>
        <p:spPr>
          <a:xfrm>
            <a:off x="152400" y="762000"/>
            <a:ext cx="8839200" cy="5410200"/>
          </a:xfrm>
        </p:spPr>
        <p:txBody>
          <a:bodyPr>
            <a:noAutofit/>
          </a:bodyPr>
          <a:lstStyle/>
          <a:p>
            <a:r>
              <a:rPr lang="en-US" sz="2000" i="1" dirty="0">
                <a:latin typeface="Times New Roman" pitchFamily="18" charset="0"/>
                <a:cs typeface="Times New Roman" pitchFamily="18" charset="0"/>
              </a:rPr>
              <a:t>Trading arcades</a:t>
            </a:r>
            <a:r>
              <a:rPr lang="en-US" sz="2000" dirty="0">
                <a:latin typeface="Times New Roman" pitchFamily="18" charset="0"/>
                <a:cs typeface="Times New Roman" pitchFamily="18" charset="0"/>
              </a:rPr>
              <a:t> (proprietary trading firms or prop shops), are sites for trading.</a:t>
            </a:r>
          </a:p>
          <a:p>
            <a:pPr lvl="1"/>
            <a:r>
              <a:rPr lang="en-US" sz="1600" dirty="0">
                <a:latin typeface="Times New Roman" pitchFamily="18" charset="0"/>
                <a:cs typeface="Times New Roman" pitchFamily="18" charset="0"/>
              </a:rPr>
              <a:t>Might lease space, desks, trading platforms, computers and screens, analytical services, access to market data and news services such as Bloomberg or Reuters, </a:t>
            </a:r>
          </a:p>
          <a:p>
            <a:pPr lvl="1"/>
            <a:r>
              <a:rPr lang="en-US" sz="1600" dirty="0">
                <a:latin typeface="Times New Roman" pitchFamily="18" charset="0"/>
                <a:cs typeface="Times New Roman" pitchFamily="18" charset="0"/>
              </a:rPr>
              <a:t>Provides order routing technology, clearing and settlement services and office facilities, allowing for economies of scale. </a:t>
            </a:r>
          </a:p>
          <a:p>
            <a:pPr lvl="1"/>
            <a:r>
              <a:rPr lang="en-US" sz="1600" dirty="0">
                <a:latin typeface="Times New Roman" pitchFamily="18" charset="0"/>
                <a:cs typeface="Times New Roman" pitchFamily="18" charset="0"/>
              </a:rPr>
              <a:t>Often, no physical space is provided; instead, the trader can work from her own home. </a:t>
            </a:r>
          </a:p>
          <a:p>
            <a:r>
              <a:rPr lang="en-US" sz="2000" dirty="0">
                <a:latin typeface="Times New Roman" pitchFamily="18" charset="0"/>
                <a:cs typeface="Times New Roman" pitchFamily="18" charset="0"/>
              </a:rPr>
              <a:t>Some trading arcades will provide some or all of the capital to be traded, perhaps with or without interest. The arcade might charge for training services and receive payments as payments for order flow. </a:t>
            </a:r>
          </a:p>
          <a:p>
            <a:r>
              <a:rPr lang="en-US" sz="2000" dirty="0">
                <a:latin typeface="Times New Roman" pitchFamily="18" charset="0"/>
                <a:cs typeface="Times New Roman" pitchFamily="18" charset="0"/>
              </a:rPr>
              <a:t>Some prop shops will provide capital to traders in exchange for a split in trading profits; firms that provide capital and receive all or most of trading profits are referred to as prop shops while true arcades simply lease facilities to traders.</a:t>
            </a:r>
          </a:p>
          <a:p>
            <a:r>
              <a:rPr lang="en-US" sz="2000" dirty="0">
                <a:latin typeface="Times New Roman" pitchFamily="18" charset="0"/>
                <a:cs typeface="Times New Roman" pitchFamily="18" charset="0"/>
              </a:rPr>
              <a:t>Many trading arcades were started by floor traders rendered obsolete when their trading environments transformed.  </a:t>
            </a:r>
          </a:p>
          <a:p>
            <a:r>
              <a:rPr lang="en-US" sz="2000" dirty="0">
                <a:latin typeface="Times New Roman" pitchFamily="18" charset="0"/>
                <a:cs typeface="Times New Roman" pitchFamily="18" charset="0"/>
              </a:rPr>
              <a:t>Some arcades have focused on working with amateur traders who have gone through periods of unemployment. In some cases, they provide training to prospective traders, sometimes for a fee, after which some traders failed in their trading efforts.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44562"/>
          </a:xfrm>
        </p:spPr>
        <p:txBody>
          <a:bodyPr>
            <a:normAutofit fontScale="90000"/>
          </a:bodyPr>
          <a:lstStyle/>
          <a:p>
            <a:r>
              <a:rPr lang="en-US" b="1" dirty="0">
                <a:latin typeface="Times New Roman" pitchFamily="18" charset="0"/>
                <a:cs typeface="Times New Roman" pitchFamily="18" charset="0"/>
              </a:rPr>
              <a:t>1.8. Trading and the Broader Economy</a:t>
            </a:r>
            <a:br>
              <a:rPr lang="en-US" dirty="0"/>
            </a:br>
            <a:endParaRPr lang="en-US" dirty="0"/>
          </a:p>
        </p:txBody>
      </p:sp>
      <p:sp>
        <p:nvSpPr>
          <p:cNvPr id="3" name="Content Placeholder 2"/>
          <p:cNvSpPr>
            <a:spLocks noGrp="1"/>
          </p:cNvSpPr>
          <p:nvPr>
            <p:ph idx="1"/>
          </p:nvPr>
        </p:nvSpPr>
        <p:spPr>
          <a:xfrm>
            <a:off x="457200" y="1752600"/>
            <a:ext cx="8229600" cy="4373563"/>
          </a:xfrm>
        </p:spPr>
        <p:txBody>
          <a:bodyPr>
            <a:normAutofit fontScale="92500" lnSpcReduction="20000"/>
          </a:bodyPr>
          <a:lstStyle/>
          <a:p>
            <a:r>
              <a:rPr lang="en-US" sz="2800" dirty="0">
                <a:latin typeface="Times New Roman" panose="02020603050405020304" pitchFamily="18" charset="0"/>
                <a:cs typeface="Times New Roman" panose="02020603050405020304" pitchFamily="18" charset="0"/>
              </a:rPr>
              <a:t>Financial services industries play a crucial role in economies by creating, trading and settling financial instruments.</a:t>
            </a:r>
          </a:p>
          <a:p>
            <a:pPr lvl="1"/>
            <a:r>
              <a:rPr lang="en-US" sz="2400" dirty="0">
                <a:latin typeface="Times New Roman" panose="02020603050405020304" pitchFamily="18" charset="0"/>
                <a:cs typeface="Times New Roman" panose="02020603050405020304" pitchFamily="18" charset="0"/>
              </a:rPr>
              <a:t>facilitate capital needed for production of goods and services, </a:t>
            </a:r>
          </a:p>
          <a:p>
            <a:pPr lvl="1"/>
            <a:r>
              <a:rPr lang="en-US" sz="2400" dirty="0">
                <a:latin typeface="Times New Roman" panose="02020603050405020304" pitchFamily="18" charset="0"/>
                <a:cs typeface="Times New Roman" panose="02020603050405020304" pitchFamily="18" charset="0"/>
              </a:rPr>
              <a:t>shift funds from "surplus agents" to "deficit agents“</a:t>
            </a:r>
          </a:p>
          <a:p>
            <a:pPr lvl="1"/>
            <a:r>
              <a:rPr lang="en-US" sz="2400" dirty="0">
                <a:latin typeface="Times New Roman" panose="02020603050405020304" pitchFamily="18" charset="0"/>
                <a:cs typeface="Times New Roman" panose="02020603050405020304" pitchFamily="18" charset="0"/>
              </a:rPr>
              <a:t>Shift funds for risk shifting and mitigation. </a:t>
            </a:r>
          </a:p>
          <a:p>
            <a:r>
              <a:rPr lang="en-US" sz="2800" dirty="0">
                <a:latin typeface="Times New Roman" panose="02020603050405020304" pitchFamily="18" charset="0"/>
                <a:cs typeface="Times New Roman" panose="02020603050405020304" pitchFamily="18" charset="0"/>
              </a:rPr>
              <a:t>Growth in financial service sectors often accompanies growth in real production sectors</a:t>
            </a:r>
          </a:p>
          <a:p>
            <a:pPr lvl="1"/>
            <a:r>
              <a:rPr lang="en-US" sz="2400" dirty="0">
                <a:latin typeface="Times New Roman" panose="02020603050405020304" pitchFamily="18" charset="0"/>
                <a:cs typeface="Times New Roman" panose="02020603050405020304" pitchFamily="18" charset="0"/>
              </a:rPr>
              <a:t>True during the 1920s era characterized by technological improvements and the post 1980s IT growth era. </a:t>
            </a:r>
          </a:p>
          <a:p>
            <a:pPr lvl="1"/>
            <a:r>
              <a:rPr lang="en-US" sz="2400" dirty="0">
                <a:latin typeface="Times New Roman" panose="02020603050405020304" pitchFamily="18" charset="0"/>
                <a:cs typeface="Times New Roman" panose="02020603050405020304" pitchFamily="18" charset="0"/>
              </a:rPr>
              <a:t>Less true during the post-War period 1945-70 with only a modest share of growth in the financial services sectors.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Financial Sector Growth</a:t>
            </a:r>
          </a:p>
        </p:txBody>
      </p:sp>
      <p:sp>
        <p:nvSpPr>
          <p:cNvPr id="3" name="Content Placeholder 2"/>
          <p:cNvSpPr>
            <a:spLocks noGrp="1"/>
          </p:cNvSpPr>
          <p:nvPr>
            <p:ph idx="1"/>
          </p:nvPr>
        </p:nvSpPr>
        <p:spPr/>
        <p:txBody>
          <a:bodyPr>
            <a:normAutofit fontScale="40000" lnSpcReduction="20000"/>
          </a:bodyPr>
          <a:lstStyle/>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endParaRPr lang="en-US" b="1" dirty="0"/>
          </a:p>
          <a:p>
            <a:pPr>
              <a:buNone/>
            </a:pPr>
            <a:r>
              <a:rPr lang="en-US" b="1" dirty="0"/>
              <a:t>Table 1.2: Value Added by Industry as a Percentage of Gross Domestic Product</a:t>
            </a:r>
            <a:endParaRPr lang="en-US" dirty="0"/>
          </a:p>
          <a:p>
            <a:pPr>
              <a:buNone/>
            </a:pPr>
            <a:r>
              <a:rPr lang="en-US" dirty="0"/>
              <a:t>Adapted from: Bureau of Economic Analysis; Release Date: November 3, 2016 </a:t>
            </a:r>
          </a:p>
          <a:p>
            <a:pPr>
              <a:buNone/>
            </a:pPr>
            <a:endParaRPr lang="en-US" dirty="0"/>
          </a:p>
        </p:txBody>
      </p:sp>
      <p:graphicFrame>
        <p:nvGraphicFramePr>
          <p:cNvPr id="37891" name="Object 3"/>
          <p:cNvGraphicFramePr>
            <a:graphicFrameLocks noChangeAspect="1"/>
          </p:cNvGraphicFramePr>
          <p:nvPr>
            <p:extLst>
              <p:ext uri="{D42A27DB-BD31-4B8C-83A1-F6EECF244321}">
                <p14:modId xmlns:p14="http://schemas.microsoft.com/office/powerpoint/2010/main" val="952206361"/>
              </p:ext>
            </p:extLst>
          </p:nvPr>
        </p:nvGraphicFramePr>
        <p:xfrm>
          <a:off x="762000" y="1417638"/>
          <a:ext cx="8229600" cy="4221162"/>
        </p:xfrm>
        <a:graphic>
          <a:graphicData uri="http://schemas.openxmlformats.org/presentationml/2006/ole">
            <mc:AlternateContent xmlns:mc="http://schemas.openxmlformats.org/markup-compatibility/2006">
              <mc:Choice xmlns:v="urn:schemas-microsoft-com:vml" Requires="v">
                <p:oleObj name="Document" r:id="rId2" imgW="6105850" imgH="3033139" progId="Word.Document.12">
                  <p:embed/>
                </p:oleObj>
              </mc:Choice>
              <mc:Fallback>
                <p:oleObj name="Document" r:id="rId2" imgW="6105850" imgH="3033139"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417638"/>
                        <a:ext cx="8229600" cy="4221162"/>
                      </a:xfrm>
                      <a:prstGeom prst="rect">
                        <a:avLst/>
                      </a:prstGeom>
                      <a:noFill/>
                      <a:ln>
                        <a:noFill/>
                      </a:ln>
                      <a:effectLst/>
                    </p:spPr>
                  </p:pic>
                </p:oleObj>
              </mc:Fallback>
            </mc:AlternateContent>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a:t>Financialization</a:t>
            </a:r>
            <a:endParaRPr lang="en-US" sz="5400" b="1" dirty="0"/>
          </a:p>
        </p:txBody>
      </p:sp>
      <p:sp>
        <p:nvSpPr>
          <p:cNvPr id="3" name="Content Placeholder 2"/>
          <p:cNvSpPr>
            <a:spLocks noGrp="1"/>
          </p:cNvSpPr>
          <p:nvPr>
            <p:ph idx="1"/>
          </p:nvPr>
        </p:nvSpPr>
        <p:spPr/>
        <p:txBody>
          <a:bodyPr>
            <a:normAutofit/>
          </a:bodyPr>
          <a:lstStyle/>
          <a:p>
            <a:r>
              <a:rPr lang="en-US" sz="3600" i="1" dirty="0" err="1">
                <a:latin typeface="Times New Roman" panose="02020603050405020304" pitchFamily="18" charset="0"/>
                <a:cs typeface="Times New Roman" panose="02020603050405020304" pitchFamily="18" charset="0"/>
              </a:rPr>
              <a:t>Financialization</a:t>
            </a:r>
            <a:r>
              <a:rPr lang="en-US" sz="3600" dirty="0">
                <a:latin typeface="Times New Roman" panose="02020603050405020304" pitchFamily="18" charset="0"/>
                <a:cs typeface="Times New Roman" panose="02020603050405020304" pitchFamily="18" charset="0"/>
              </a:rPr>
              <a:t>: a pattern of accumulation in which profits accrue primarily through financial channels rather than through trade and commodity production. (</a:t>
            </a:r>
            <a:r>
              <a:rPr lang="en-US" sz="3600" dirty="0" err="1">
                <a:latin typeface="Times New Roman" panose="02020603050405020304" pitchFamily="18" charset="0"/>
                <a:cs typeface="Times New Roman" panose="02020603050405020304" pitchFamily="18" charset="0"/>
              </a:rPr>
              <a:t>Arrighi</a:t>
            </a:r>
            <a:r>
              <a:rPr lang="en-US" sz="3600" dirty="0">
                <a:latin typeface="Times New Roman" panose="02020603050405020304" pitchFamily="18" charset="0"/>
                <a:cs typeface="Times New Roman" panose="02020603050405020304" pitchFamily="18" charset="0"/>
              </a:rPr>
              <a:t> [1994])</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Costs of Financial Intermediation</a:t>
            </a:r>
          </a:p>
        </p:txBody>
      </p:sp>
      <p:sp>
        <p:nvSpPr>
          <p:cNvPr id="3" name="Content Placeholder 2"/>
          <p:cNvSpPr>
            <a:spLocks noGrp="1"/>
          </p:cNvSpPr>
          <p:nvPr>
            <p:ph idx="1"/>
          </p:nvPr>
        </p:nvSpPr>
        <p:spPr/>
        <p:txBody>
          <a:bodyPr>
            <a:normAutofit fontScale="92500" lnSpcReduction="10000"/>
          </a:bodyPr>
          <a:lstStyle/>
          <a:p>
            <a:r>
              <a:rPr lang="en-US" sz="2400" dirty="0" err="1">
                <a:latin typeface="Times New Roman" panose="02020603050405020304" pitchFamily="18" charset="0"/>
                <a:cs typeface="Times New Roman" panose="02020603050405020304" pitchFamily="18" charset="0"/>
              </a:rPr>
              <a:t>Philippon</a:t>
            </a:r>
            <a:r>
              <a:rPr lang="en-US" sz="2400" dirty="0">
                <a:latin typeface="Times New Roman" panose="02020603050405020304" pitchFamily="18" charset="0"/>
                <a:cs typeface="Times New Roman" panose="02020603050405020304" pitchFamily="18" charset="0"/>
              </a:rPr>
              <a:t> (2015) characterizes the cost of financial intermediation as "the sum of all spreads and fees paid by non-financial agents to financial intermediaries.“</a:t>
            </a:r>
          </a:p>
          <a:p>
            <a:r>
              <a:rPr lang="en-US" sz="2400" dirty="0">
                <a:latin typeface="Times New Roman" panose="02020603050405020304" pitchFamily="18" charset="0"/>
                <a:cs typeface="Times New Roman" panose="02020603050405020304" pitchFamily="18" charset="0"/>
              </a:rPr>
              <a:t>These costs over each of 142 years in the U.S., ranged around 1.5% to 2% of intermediated assets, showing a constant rather than increasing returns to scale and remarkable consistency over time despite drastic improvements in technologies.</a:t>
            </a:r>
          </a:p>
          <a:p>
            <a:r>
              <a:rPr lang="en-US" sz="2400" dirty="0">
                <a:latin typeface="Times New Roman" panose="02020603050405020304" pitchFamily="18" charset="0"/>
                <a:cs typeface="Times New Roman" panose="02020603050405020304" pitchFamily="18" charset="0"/>
              </a:rPr>
              <a:t>Firms were able to obtain needed capital at pretty much the same per-unit cost in 2012 as in 1870, despite huge growth and prodigious applications of new technologies in finance industries.</a:t>
            </a:r>
          </a:p>
          <a:p>
            <a:r>
              <a:rPr lang="en-US" sz="2400" dirty="0">
                <a:latin typeface="Times New Roman" panose="02020603050405020304" pitchFamily="18" charset="0"/>
                <a:cs typeface="Times New Roman" panose="02020603050405020304" pitchFamily="18" charset="0"/>
              </a:rPr>
              <a:t>How is it that the per-unit costs to firms seeking financial services do not decrease, even as the technological innovation would seem to reduce the financial institutional costs for providing these services?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Times New Roman" panose="02020603050405020304" pitchFamily="18" charset="0"/>
                <a:cs typeface="Times New Roman" panose="02020603050405020304" pitchFamily="18" charset="0"/>
              </a:rPr>
              <a:t>Financialization</a:t>
            </a:r>
            <a:r>
              <a:rPr lang="en-US" b="1" dirty="0">
                <a:latin typeface="Times New Roman" panose="02020603050405020304" pitchFamily="18" charset="0"/>
                <a:cs typeface="Times New Roman" panose="02020603050405020304" pitchFamily="18" charset="0"/>
              </a:rPr>
              <a:t> and Loss of Financial Efficiencies</a:t>
            </a:r>
          </a:p>
        </p:txBody>
      </p:sp>
      <p:sp>
        <p:nvSpPr>
          <p:cNvPr id="3" name="Content Placeholder 2"/>
          <p:cNvSpPr>
            <a:spLocks noGrp="1"/>
          </p:cNvSpPr>
          <p:nvPr>
            <p:ph idx="1"/>
          </p:nvPr>
        </p:nvSpPr>
        <p:spPr/>
        <p:txBody>
          <a:bodyPr>
            <a:normAutofit fontScale="92500"/>
          </a:bodyPr>
          <a:lstStyle/>
          <a:p>
            <a:r>
              <a:rPr lang="en-US" dirty="0" err="1">
                <a:latin typeface="Times New Roman" panose="02020603050405020304" pitchFamily="18" charset="0"/>
                <a:cs typeface="Times New Roman" panose="02020603050405020304" pitchFamily="18" charset="0"/>
              </a:rPr>
              <a:t>Philippon</a:t>
            </a:r>
            <a:r>
              <a:rPr lang="en-US" dirty="0">
                <a:latin typeface="Times New Roman" panose="02020603050405020304" pitchFamily="18" charset="0"/>
                <a:cs typeface="Times New Roman" panose="02020603050405020304" pitchFamily="18" charset="0"/>
              </a:rPr>
              <a:t> argues that financial efficiencies were consumed as compensation and profits by finance professionals and financial institutions.</a:t>
            </a:r>
          </a:p>
          <a:p>
            <a:r>
              <a:rPr lang="en-US" dirty="0">
                <a:latin typeface="Times New Roman" panose="02020603050405020304" pitchFamily="18" charset="0"/>
                <a:cs typeface="Times New Roman" panose="02020603050405020304" pitchFamily="18" charset="0"/>
              </a:rPr>
              <a:t>He suggests that the financial sector less improved the process of intermediating capital between surplus and deficit agents, but instead increased creation and trading of financial instruments, increasing compensation to financial executives and profits to financial institutions.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4800" b="1" dirty="0">
                <a:latin typeface="Times New Roman" pitchFamily="18" charset="0"/>
                <a:cs typeface="Times New Roman" pitchFamily="18" charset="0"/>
              </a:rPr>
              <a:t>Securities and Instruments</a:t>
            </a:r>
          </a:p>
        </p:txBody>
      </p:sp>
      <p:sp>
        <p:nvSpPr>
          <p:cNvPr id="3" name="Content Placeholder 2"/>
          <p:cNvSpPr>
            <a:spLocks noGrp="1"/>
          </p:cNvSpPr>
          <p:nvPr>
            <p:ph idx="1"/>
          </p:nvPr>
        </p:nvSpPr>
        <p:spPr>
          <a:xfrm>
            <a:off x="228600" y="1219200"/>
            <a:ext cx="8686800" cy="5410200"/>
          </a:xfrm>
        </p:spPr>
        <p:txBody>
          <a:bodyPr>
            <a:normAutofit/>
          </a:bodyPr>
          <a:lstStyle/>
          <a:p>
            <a:r>
              <a:rPr lang="en-US" sz="4800" dirty="0">
                <a:latin typeface="Times New Roman" pitchFamily="18" charset="0"/>
                <a:cs typeface="Times New Roman" pitchFamily="18" charset="0"/>
              </a:rPr>
              <a:t>A security is a tradable claim on assets of an institution or individual.</a:t>
            </a:r>
          </a:p>
        </p:txBody>
      </p:sp>
    </p:spTree>
    <p:extLst>
      <p:ext uri="{BB962C8B-B14F-4D97-AF65-F5344CB8AC3E}">
        <p14:creationId xmlns:p14="http://schemas.microsoft.com/office/powerpoint/2010/main" val="322129425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Costs of </a:t>
            </a:r>
            <a:r>
              <a:rPr lang="en-US" b="1" dirty="0" err="1">
                <a:latin typeface="Times New Roman" panose="02020603050405020304" pitchFamily="18" charset="0"/>
                <a:cs typeface="Times New Roman" panose="02020603050405020304" pitchFamily="18" charset="0"/>
              </a:rPr>
              <a:t>Financialization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Turner (2010) argued that “There is no clear evidence that the growth in the scale and complexity of the financial system in the rich developed world over the last 20 to 30 years has driven increased growth or stability.” If </a:t>
            </a:r>
            <a:r>
              <a:rPr lang="en-US" dirty="0" err="1">
                <a:latin typeface="Times New Roman" panose="02020603050405020304" pitchFamily="18" charset="0"/>
                <a:cs typeface="Times New Roman" panose="02020603050405020304" pitchFamily="18" charset="0"/>
              </a:rPr>
              <a:t>financialization</a:t>
            </a:r>
            <a:r>
              <a:rPr lang="en-US" dirty="0">
                <a:latin typeface="Times New Roman" panose="02020603050405020304" pitchFamily="18" charset="0"/>
                <a:cs typeface="Times New Roman" panose="02020603050405020304" pitchFamily="18" charset="0"/>
              </a:rPr>
              <a:t> did not significantly improve growth, stability or firms’ access to capital, how did it impact the economy?</a:t>
            </a:r>
          </a:p>
          <a:p>
            <a:r>
              <a:rPr lang="en-US" dirty="0">
                <a:latin typeface="Times New Roman" panose="02020603050405020304" pitchFamily="18" charset="0"/>
                <a:cs typeface="Times New Roman" panose="02020603050405020304" pitchFamily="18" charset="0"/>
              </a:rPr>
              <a:t>Perhaps, even worse, </a:t>
            </a:r>
            <a:r>
              <a:rPr lang="en-US" dirty="0" err="1">
                <a:latin typeface="Times New Roman" panose="02020603050405020304" pitchFamily="18" charset="0"/>
                <a:cs typeface="Times New Roman" panose="02020603050405020304" pitchFamily="18" charset="0"/>
              </a:rPr>
              <a:t>Godechot</a:t>
            </a:r>
            <a:r>
              <a:rPr lang="en-US" dirty="0">
                <a:latin typeface="Times New Roman" panose="02020603050405020304" pitchFamily="18" charset="0"/>
                <a:cs typeface="Times New Roman" panose="02020603050405020304" pitchFamily="18" charset="0"/>
              </a:rPr>
              <a:t> (2016), based on his study of 18 OECD countries, argues that the GDP share of the finance sector is a substantial driver of world inequality, explaining between 20 and 40 percent of the increase in wealth inequality from 1980 to 2007.</a:t>
            </a:r>
          </a:p>
          <a:p>
            <a:r>
              <a:rPr lang="en-US" dirty="0">
                <a:latin typeface="Times New Roman" panose="02020603050405020304" pitchFamily="18" charset="0"/>
                <a:cs typeface="Times New Roman" panose="02020603050405020304" pitchFamily="18" charset="0"/>
              </a:rPr>
              <a:t>Question: Have the benefits of improved financial intermediation been offset or even more than offset by the costs of financial intermediation?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Times New Roman" panose="02020603050405020304" pitchFamily="18" charset="0"/>
                <a:cs typeface="Times New Roman" panose="02020603050405020304" pitchFamily="18" charset="0"/>
              </a:rPr>
              <a:t>Financialization</a:t>
            </a:r>
            <a:r>
              <a:rPr lang="en-US" b="1" dirty="0">
                <a:latin typeface="Times New Roman" panose="02020603050405020304" pitchFamily="18" charset="0"/>
                <a:cs typeface="Times New Roman" panose="02020603050405020304" pitchFamily="18" charset="0"/>
              </a:rPr>
              <a:t> and Transactions Taxes</a:t>
            </a:r>
          </a:p>
        </p:txBody>
      </p:sp>
      <p:sp>
        <p:nvSpPr>
          <p:cNvPr id="3" name="Content Placeholder 2"/>
          <p:cNvSpPr>
            <a:spLocks noGrp="1"/>
          </p:cNvSpPr>
          <p:nvPr>
            <p:ph idx="1"/>
          </p:nvPr>
        </p:nvSpPr>
        <p:spPr/>
        <p:txBody>
          <a:bodyPr>
            <a:normAutofit fontScale="85000" lnSpcReduction="10000"/>
          </a:bodyPr>
          <a:lstStyle/>
          <a:p>
            <a:r>
              <a:rPr lang="en-US" sz="3300" dirty="0">
                <a:latin typeface="Times New Roman" panose="02020603050405020304" pitchFamily="18" charset="0"/>
                <a:cs typeface="Times New Roman" panose="02020603050405020304" pitchFamily="18" charset="0"/>
              </a:rPr>
              <a:t>Highly liquid financial markets reduce costs of capital. They reduce risk and improve information flows.</a:t>
            </a:r>
          </a:p>
          <a:p>
            <a:r>
              <a:rPr lang="en-US" sz="3300" dirty="0">
                <a:latin typeface="Times New Roman" panose="02020603050405020304" pitchFamily="18" charset="0"/>
                <a:cs typeface="Times New Roman" panose="02020603050405020304" pitchFamily="18" charset="0"/>
              </a:rPr>
              <a:t>Have our economies attained appropriate levels of financial activity given the various benefits and costs? </a:t>
            </a:r>
          </a:p>
          <a:p>
            <a:r>
              <a:rPr lang="en-US" sz="3300" dirty="0">
                <a:latin typeface="Times New Roman" panose="02020603050405020304" pitchFamily="18" charset="0"/>
                <a:cs typeface="Times New Roman" panose="02020603050405020304" pitchFamily="18" charset="0"/>
              </a:rPr>
              <a:t>Is it time to consider transactions and similar taxes discourage excessive devotion of resources to areas of economy that are not entirely or always productive </a:t>
            </a:r>
          </a:p>
          <a:p>
            <a:r>
              <a:rPr lang="en-US" sz="3300" dirty="0">
                <a:latin typeface="Times New Roman" panose="02020603050405020304" pitchFamily="18" charset="0"/>
                <a:cs typeface="Times New Roman" panose="02020603050405020304" pitchFamily="18" charset="0"/>
              </a:rPr>
              <a:t>Financialization is now an important research area.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The Howey Test</a:t>
            </a:r>
          </a:p>
        </p:txBody>
      </p:sp>
      <p:sp>
        <p:nvSpPr>
          <p:cNvPr id="3" name="Content Placeholder 2"/>
          <p:cNvSpPr>
            <a:spLocks noGrp="1"/>
          </p:cNvSpPr>
          <p:nvPr>
            <p:ph idx="1"/>
          </p:nvPr>
        </p:nvSpPr>
        <p:spPr>
          <a:xfrm>
            <a:off x="304800" y="1219200"/>
            <a:ext cx="8458200" cy="5181600"/>
          </a:xfrm>
        </p:spPr>
        <p:txBody>
          <a:bodyPr>
            <a:normAutofit fontScale="92500" lnSpcReduction="10000"/>
          </a:bodyPr>
          <a:lstStyle/>
          <a:p>
            <a:pPr marL="0" indent="0">
              <a:buNone/>
            </a:pPr>
            <a:r>
              <a:rPr lang="en-US" dirty="0">
                <a:latin typeface="Times New Roman" pitchFamily="18" charset="0"/>
                <a:cs typeface="Times New Roman" pitchFamily="18" charset="0"/>
              </a:rPr>
              <a:t>In a 1946 decision (SEC v. W.J. Howey Co.), the U.S. Supreme Court defined a security to be an investment contract based on the following four criteria:</a:t>
            </a:r>
          </a:p>
          <a:p>
            <a:endParaRPr lang="en-US" dirty="0">
              <a:latin typeface="Times New Roman" pitchFamily="18" charset="0"/>
              <a:cs typeface="Times New Roman" pitchFamily="18" charset="0"/>
            </a:endParaRPr>
          </a:p>
          <a:p>
            <a:pPr marL="514350" indent="-514350">
              <a:buFont typeface="+mj-lt"/>
              <a:buAutoNum type="arabicPeriod"/>
            </a:pPr>
            <a:r>
              <a:rPr lang="en-US" dirty="0">
                <a:latin typeface="Times New Roman" pitchFamily="18" charset="0"/>
                <a:cs typeface="Times New Roman" pitchFamily="18" charset="0"/>
              </a:rPr>
              <a:t>The involvement of an investment of money or other valued assets,</a:t>
            </a:r>
          </a:p>
          <a:p>
            <a:pPr marL="514350" indent="-514350">
              <a:buFont typeface="+mj-lt"/>
              <a:buAutoNum type="arabicPeriod"/>
            </a:pPr>
            <a:r>
              <a:rPr lang="en-US" dirty="0">
                <a:latin typeface="Times New Roman" pitchFamily="18" charset="0"/>
                <a:cs typeface="Times New Roman" pitchFamily="18" charset="0"/>
              </a:rPr>
              <a:t>The formation of and investment into a common enterprise,</a:t>
            </a:r>
          </a:p>
          <a:p>
            <a:pPr marL="514350" indent="-514350">
              <a:buFont typeface="+mj-lt"/>
              <a:buAutoNum type="arabicPeriod"/>
            </a:pPr>
            <a:r>
              <a:rPr lang="en-US" dirty="0">
                <a:latin typeface="Times New Roman" pitchFamily="18" charset="0"/>
                <a:cs typeface="Times New Roman" pitchFamily="18" charset="0"/>
              </a:rPr>
              <a:t>An expectation of profits from this investment, and</a:t>
            </a:r>
          </a:p>
          <a:p>
            <a:pPr marL="514350" indent="-514350">
              <a:buFont typeface="+mj-lt"/>
              <a:buAutoNum type="arabicPeriod"/>
            </a:pPr>
            <a:r>
              <a:rPr lang="en-US" dirty="0">
                <a:latin typeface="Times New Roman" pitchFamily="18" charset="0"/>
                <a:cs typeface="Times New Roman" pitchFamily="18" charset="0"/>
              </a:rPr>
              <a:t>The use of a third party to promote the offering.</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26200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Securities and Instruments</a:t>
            </a:r>
          </a:p>
        </p:txBody>
      </p:sp>
      <p:sp>
        <p:nvSpPr>
          <p:cNvPr id="3" name="Content Placeholder 2"/>
          <p:cNvSpPr>
            <a:spLocks noGrp="1"/>
          </p:cNvSpPr>
          <p:nvPr>
            <p:ph idx="1"/>
          </p:nvPr>
        </p:nvSpPr>
        <p:spPr>
          <a:xfrm>
            <a:off x="228600" y="1219200"/>
            <a:ext cx="8686800" cy="5410200"/>
          </a:xfrm>
        </p:spPr>
        <p:txBody>
          <a:bodyPr>
            <a:normAutofit/>
          </a:bodyPr>
          <a:lstStyle/>
          <a:p>
            <a:r>
              <a:rPr lang="en-US" dirty="0">
                <a:latin typeface="Times New Roman" pitchFamily="18" charset="0"/>
                <a:cs typeface="Times New Roman" pitchFamily="18" charset="0"/>
              </a:rPr>
              <a:t>A security is a tradable claim on assets of an institution or individual.</a:t>
            </a:r>
          </a:p>
          <a:p>
            <a:r>
              <a:rPr lang="en-US" dirty="0">
                <a:latin typeface="Times New Roman" pitchFamily="18" charset="0"/>
                <a:cs typeface="Times New Roman" pitchFamily="18" charset="0"/>
              </a:rPr>
              <a:t>Derivative securities are instruments that have payoff functions derived from the values of other securities, rates or indices.</a:t>
            </a:r>
          </a:p>
          <a:p>
            <a:r>
              <a:rPr lang="en-US" dirty="0">
                <a:latin typeface="Times New Roman" pitchFamily="18" charset="0"/>
                <a:cs typeface="Times New Roman" pitchFamily="18" charset="0"/>
              </a:rPr>
              <a:t>Instruments include securities as well as other tradable assets such as currencies and commodities.</a:t>
            </a:r>
          </a:p>
        </p:txBody>
      </p:sp>
    </p:spTree>
    <p:extLst>
      <p:ext uri="{BB962C8B-B14F-4D97-AF65-F5344CB8AC3E}">
        <p14:creationId xmlns:p14="http://schemas.microsoft.com/office/powerpoint/2010/main" val="321412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2872</TotalTime>
  <Words>6261</Words>
  <Application>Microsoft Office PowerPoint</Application>
  <PresentationFormat>On-screen Show (4:3)</PresentationFormat>
  <Paragraphs>400</Paragraphs>
  <Slides>71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7" baseType="lpstr">
      <vt:lpstr>Arial</vt:lpstr>
      <vt:lpstr>Calibri</vt:lpstr>
      <vt:lpstr>Symbol</vt:lpstr>
      <vt:lpstr>Times New Roman</vt:lpstr>
      <vt:lpstr>Office Theme</vt:lpstr>
      <vt:lpstr>Document</vt:lpstr>
      <vt:lpstr>I. INTRODUCTION TO SECURITIES TRADING AND MARKETS   </vt:lpstr>
      <vt:lpstr>Financial Systems and Investing</vt:lpstr>
      <vt:lpstr>1.1. Trades, Traders, Securities and Markets</vt:lpstr>
      <vt:lpstr>What do Different Traders Do?</vt:lpstr>
      <vt:lpstr>Quotes and Spreads</vt:lpstr>
      <vt:lpstr>Buy-side and Sell-side Traders</vt:lpstr>
      <vt:lpstr>Securities and Instruments</vt:lpstr>
      <vt:lpstr>The Howey Test</vt:lpstr>
      <vt:lpstr>Securities and Instruments</vt:lpstr>
      <vt:lpstr>Security and Instruments Include:</vt:lpstr>
      <vt:lpstr>Long and Short Positions</vt:lpstr>
      <vt:lpstr>1.2. Securities Trading</vt:lpstr>
      <vt:lpstr>Four Components of a Trade</vt:lpstr>
      <vt:lpstr>1. Acquisition of information and quotes</vt:lpstr>
      <vt:lpstr>2. Routing of the trade order</vt:lpstr>
      <vt:lpstr>3. Execution</vt:lpstr>
      <vt:lpstr>4. Confirmation, clearance and settlement</vt:lpstr>
      <vt:lpstr>Algorithmic Trading</vt:lpstr>
      <vt:lpstr>Alpha Models</vt:lpstr>
      <vt:lpstr>Dark Liquidity Pools and Iceberg Orders</vt:lpstr>
      <vt:lpstr>Algo Strategies</vt:lpstr>
      <vt:lpstr>Algo Risks</vt:lpstr>
      <vt:lpstr>1.3. Bargaining</vt:lpstr>
      <vt:lpstr>Bargaining Power</vt:lpstr>
      <vt:lpstr>Liquidnet</vt:lpstr>
      <vt:lpstr>1.4. Auctions</vt:lpstr>
      <vt:lpstr>Auction Effectiveness</vt:lpstr>
      <vt:lpstr>Types of Auctions</vt:lpstr>
      <vt:lpstr>Types of Auctions, Cont.</vt:lpstr>
      <vt:lpstr>Bilateral Auctions</vt:lpstr>
      <vt:lpstr>Treasury Bill Auction Illustration</vt:lpstr>
      <vt:lpstr>Revenue Equivalence Theorem</vt:lpstr>
      <vt:lpstr>Common Value Auctions</vt:lpstr>
      <vt:lpstr>Asymmetric Information</vt:lpstr>
      <vt:lpstr>Asymmetric Information and the Winner’s Curse</vt:lpstr>
      <vt:lpstr>1.5. Introduction to Market Microstructure</vt:lpstr>
      <vt:lpstr>Market Microstructure Issues</vt:lpstr>
      <vt:lpstr>Market Execution Structures </vt:lpstr>
      <vt:lpstr>Continuous and Call Markets</vt:lpstr>
      <vt:lpstr>Advantages of Continuous Markets</vt:lpstr>
      <vt:lpstr>Advantages of Call Markets</vt:lpstr>
      <vt:lpstr>1.6. Orders, Liquidity and Depth</vt:lpstr>
      <vt:lpstr>Liquidity</vt:lpstr>
      <vt:lpstr>Kyle’s Dimensions of Liquidity</vt:lpstr>
      <vt:lpstr>Depth</vt:lpstr>
      <vt:lpstr>Depth Illustration</vt:lpstr>
      <vt:lpstr>NYSE Parity and Priority</vt:lpstr>
      <vt:lpstr>NYSE Parity and Priority: Effects</vt:lpstr>
      <vt:lpstr>1.7. Day Trading </vt:lpstr>
      <vt:lpstr>Day Trading Tax and Margin Requirements</vt:lpstr>
      <vt:lpstr>Brokers</vt:lpstr>
      <vt:lpstr>Brokerage Sources of Revenues</vt:lpstr>
      <vt:lpstr>More on Brokerage Revenues</vt:lpstr>
      <vt:lpstr>Direct Access Trading</vt:lpstr>
      <vt:lpstr>Direct Access Trading, Cont.</vt:lpstr>
      <vt:lpstr>Trading Platforms</vt:lpstr>
      <vt:lpstr>Home-made Trading Platforms</vt:lpstr>
      <vt:lpstr>Spreadsheet-based Trading Platforms</vt:lpstr>
      <vt:lpstr>Trade Data</vt:lpstr>
      <vt:lpstr>Trade Data, Cont.</vt:lpstr>
      <vt:lpstr>Other Market Data</vt:lpstr>
      <vt:lpstr>BATS Level II Quotes, MSFT</vt:lpstr>
      <vt:lpstr>Nasdaq’s SuperMontage TotalView  </vt:lpstr>
      <vt:lpstr>Trading Arcades and Prop Shops</vt:lpstr>
      <vt:lpstr>1.8. Trading and the Broader Economy </vt:lpstr>
      <vt:lpstr>Financial Sector Growth</vt:lpstr>
      <vt:lpstr>Financialization</vt:lpstr>
      <vt:lpstr>Costs of Financial Intermediation</vt:lpstr>
      <vt:lpstr>Financialization and Loss of Financial Efficiencies</vt:lpstr>
      <vt:lpstr>Costs of Financialization</vt:lpstr>
      <vt:lpstr>Financialization and Transactions Taxes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Teall</cp:lastModifiedBy>
  <cp:revision>79</cp:revision>
  <dcterms:created xsi:type="dcterms:W3CDTF">2012-07-28T11:40:52Z</dcterms:created>
  <dcterms:modified xsi:type="dcterms:W3CDTF">2022-08-11T20:44:08Z</dcterms:modified>
</cp:coreProperties>
</file>