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96" r:id="rId5"/>
    <p:sldId id="263" r:id="rId6"/>
    <p:sldId id="264" r:id="rId7"/>
    <p:sldId id="297" r:id="rId8"/>
    <p:sldId id="298" r:id="rId9"/>
    <p:sldId id="318" r:id="rId10"/>
    <p:sldId id="317" r:id="rId11"/>
    <p:sldId id="316" r:id="rId12"/>
    <p:sldId id="261" r:id="rId13"/>
    <p:sldId id="266" r:id="rId14"/>
    <p:sldId id="267" r:id="rId15"/>
    <p:sldId id="268" r:id="rId16"/>
    <p:sldId id="270" r:id="rId17"/>
    <p:sldId id="271" r:id="rId18"/>
    <p:sldId id="299" r:id="rId19"/>
    <p:sldId id="272" r:id="rId20"/>
    <p:sldId id="273" r:id="rId21"/>
    <p:sldId id="319" r:id="rId22"/>
    <p:sldId id="274" r:id="rId23"/>
    <p:sldId id="320" r:id="rId24"/>
    <p:sldId id="279" r:id="rId25"/>
    <p:sldId id="280" r:id="rId26"/>
    <p:sldId id="303" r:id="rId27"/>
    <p:sldId id="281" r:id="rId28"/>
    <p:sldId id="307" r:id="rId29"/>
    <p:sldId id="323" r:id="rId30"/>
    <p:sldId id="306" r:id="rId31"/>
    <p:sldId id="305" r:id="rId32"/>
    <p:sldId id="304" r:id="rId33"/>
    <p:sldId id="283" r:id="rId34"/>
    <p:sldId id="308" r:id="rId35"/>
    <p:sldId id="337" r:id="rId36"/>
    <p:sldId id="338" r:id="rId37"/>
    <p:sldId id="326" r:id="rId38"/>
    <p:sldId id="309" r:id="rId39"/>
    <p:sldId id="285" r:id="rId40"/>
    <p:sldId id="294" r:id="rId41"/>
    <p:sldId id="310" r:id="rId42"/>
    <p:sldId id="322" r:id="rId43"/>
    <p:sldId id="286" r:id="rId44"/>
    <p:sldId id="295" r:id="rId45"/>
    <p:sldId id="287" r:id="rId46"/>
    <p:sldId id="339" r:id="rId47"/>
    <p:sldId id="340" r:id="rId48"/>
    <p:sldId id="321" r:id="rId49"/>
    <p:sldId id="288" r:id="rId50"/>
    <p:sldId id="289" r:id="rId51"/>
    <p:sldId id="290" r:id="rId52"/>
    <p:sldId id="291" r:id="rId53"/>
    <p:sldId id="292" r:id="rId54"/>
    <p:sldId id="312" r:id="rId55"/>
    <p:sldId id="325" r:id="rId56"/>
    <p:sldId id="328" r:id="rId57"/>
    <p:sldId id="329" r:id="rId58"/>
    <p:sldId id="330" r:id="rId59"/>
    <p:sldId id="331" r:id="rId60"/>
    <p:sldId id="332" r:id="rId61"/>
    <p:sldId id="333" r:id="rId62"/>
    <p:sldId id="313" r:id="rId63"/>
    <p:sldId id="314" r:id="rId64"/>
    <p:sldId id="324" r:id="rId65"/>
    <p:sldId id="334" r:id="rId66"/>
    <p:sldId id="335" r:id="rId67"/>
    <p:sldId id="336"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8" y="6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8/11/2022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8/11/2022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2133600"/>
          </a:xfrm>
        </p:spPr>
        <p:txBody>
          <a:bodyPr>
            <a:normAutofit/>
          </a:bodyPr>
          <a:lstStyle/>
          <a:p>
            <a:r>
              <a:rPr lang="en-US" b="1" dirty="0">
                <a:latin typeface="Times New Roman" pitchFamily="18" charset="0"/>
                <a:cs typeface="Times New Roman" pitchFamily="18" charset="0"/>
              </a:rPr>
              <a:t>II. SECURITIES MARKETS</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Trading Floor Broker</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Works orders on behalf of clients on an agency basis</a:t>
            </a:r>
          </a:p>
          <a:p>
            <a:r>
              <a:rPr lang="en-US" dirty="0">
                <a:latin typeface="Times New Roman" pitchFamily="18" charset="0"/>
                <a:cs typeface="Times New Roman" pitchFamily="18" charset="0"/>
              </a:rPr>
              <a:t>Positioned at the point of sale during openings, closings, and unique intraday occurrences to execute trades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Supplemental Liquidity Provider (SLP)</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High-volume member trading off of her own proprietary account</a:t>
            </a:r>
          </a:p>
          <a:p>
            <a:r>
              <a:rPr lang="en-US" dirty="0">
                <a:latin typeface="Times New Roman" pitchFamily="18" charset="0"/>
                <a:cs typeface="Times New Roman" pitchFamily="18" charset="0"/>
              </a:rPr>
              <a:t>Adds liquidity to the NYSE </a:t>
            </a:r>
          </a:p>
          <a:p>
            <a:r>
              <a:rPr lang="en-US" dirty="0">
                <a:latin typeface="Times New Roman" pitchFamily="18" charset="0"/>
                <a:cs typeface="Times New Roman" pitchFamily="18" charset="0"/>
              </a:rPr>
              <a:t>Rewarded for aggressively providing liquidity and improving markets</a:t>
            </a:r>
          </a:p>
          <a:p>
            <a:r>
              <a:rPr lang="en-US" dirty="0">
                <a:latin typeface="Times New Roman" pitchFamily="18" charset="0"/>
                <a:cs typeface="Times New Roman" pitchFamily="18" charset="0"/>
              </a:rPr>
              <a:t>Expected to maintain a bid or offer at the NBBO at least 10% of the trading day</a:t>
            </a:r>
          </a:p>
          <a:p>
            <a:r>
              <a:rPr lang="en-US" dirty="0">
                <a:latin typeface="Times New Roman" pitchFamily="18" charset="0"/>
                <a:cs typeface="Times New Roman" pitchFamily="18" charset="0"/>
              </a:rPr>
              <a:t>Major NYSE supplemental liquidity providing firms include Barclays Capital, Citadel Securities LLC, Goldman, Sachs &amp; Company, HRT Financial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U.S. Stock and Options Exchanges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905000" y="1600200"/>
            <a:ext cx="5181600" cy="4525963"/>
          </a:xfrm>
        </p:spPr>
        <p:txBody>
          <a:bodyPr>
            <a:normAutofit fontScale="92500" lnSpcReduction="20000"/>
          </a:bodyPr>
          <a:lstStyle/>
          <a:p>
            <a:pPr>
              <a:buNone/>
            </a:pPr>
            <a:r>
              <a:rPr lang="en-US" b="1" dirty="0"/>
              <a:t>		</a:t>
            </a:r>
            <a:endParaRPr lang="en-US" dirty="0"/>
          </a:p>
          <a:p>
            <a:r>
              <a:rPr lang="en-US" dirty="0"/>
              <a:t>AMEX			ARCA</a:t>
            </a:r>
          </a:p>
          <a:p>
            <a:r>
              <a:rPr lang="en-US" dirty="0"/>
              <a:t>BATS			BOX</a:t>
            </a:r>
          </a:p>
          <a:p>
            <a:r>
              <a:rPr lang="en-US" dirty="0"/>
              <a:t>C2				CBOE</a:t>
            </a:r>
          </a:p>
          <a:p>
            <a:r>
              <a:rPr lang="en-US" dirty="0"/>
              <a:t>EDGX			GEM</a:t>
            </a:r>
          </a:p>
          <a:p>
            <a:r>
              <a:rPr lang="en-US" dirty="0"/>
              <a:t>ISE				MCRY</a:t>
            </a:r>
          </a:p>
          <a:p>
            <a:r>
              <a:rPr lang="en-US" dirty="0"/>
              <a:t>MIAX			MPRL</a:t>
            </a:r>
          </a:p>
          <a:p>
            <a:r>
              <a:rPr lang="en-US" dirty="0"/>
              <a:t>NOBO			NSDQ</a:t>
            </a:r>
          </a:p>
          <a:p>
            <a:r>
              <a:rPr lang="en-US" dirty="0"/>
              <a:t>PHLX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b="1" dirty="0">
                <a:latin typeface="Times New Roman" pitchFamily="18" charset="0"/>
                <a:cs typeface="Times New Roman" pitchFamily="18" charset="0"/>
              </a:rPr>
              <a:t>U.S. Options Exchanges; Data from April, 2017</a:t>
            </a:r>
            <a:br>
              <a:rPr lang="en-US" dirty="0"/>
            </a:br>
            <a:endParaRPr lang="en-US" dirty="0"/>
          </a:p>
        </p:txBody>
      </p:sp>
      <p:sp>
        <p:nvSpPr>
          <p:cNvPr id="3" name="Content Placeholder 2"/>
          <p:cNvSpPr>
            <a:spLocks noGrp="1"/>
          </p:cNvSpPr>
          <p:nvPr>
            <p:ph idx="1"/>
          </p:nvPr>
        </p:nvSpPr>
        <p:spPr>
          <a:xfrm>
            <a:off x="152400" y="1600200"/>
            <a:ext cx="8763000" cy="4525963"/>
          </a:xfrm>
        </p:spPr>
        <p:txBody>
          <a:bodyPr>
            <a:normAutofit fontScale="55000" lnSpcReduction="20000"/>
          </a:bodyPr>
          <a:lstStyle/>
          <a:p>
            <a:pPr>
              <a:buNone/>
            </a:pPr>
            <a:r>
              <a:rPr lang="en-US" dirty="0"/>
              <a:t> </a:t>
            </a:r>
          </a:p>
          <a:p>
            <a:pPr>
              <a:buNone/>
            </a:pPr>
            <a:r>
              <a:rPr lang="en-US" sz="3400" dirty="0"/>
              <a:t>			</a:t>
            </a:r>
            <a:r>
              <a:rPr lang="en-US" sz="3400" b="1" dirty="0"/>
              <a:t>     Cleared                   Total	              Avg. Daily            % of	</a:t>
            </a:r>
          </a:p>
          <a:p>
            <a:pPr>
              <a:buNone/>
            </a:pPr>
            <a:r>
              <a:rPr lang="en-US" sz="3400" b="1" dirty="0"/>
              <a:t>	</a:t>
            </a:r>
            <a:r>
              <a:rPr lang="en-US" sz="3400" b="1" u="sng" dirty="0"/>
              <a:t>Exchange	Contracts                Premiums             Contracts  Total Contracts</a:t>
            </a:r>
            <a:endParaRPr lang="en-US" sz="3400" b="1" dirty="0"/>
          </a:p>
          <a:p>
            <a:pPr>
              <a:buNone/>
            </a:pPr>
            <a:r>
              <a:rPr lang="en-US" sz="3400" dirty="0"/>
              <a:t>	AMEX	   40,052,656	$7,194,355,365	  494,477	        6.23%</a:t>
            </a:r>
          </a:p>
          <a:p>
            <a:pPr>
              <a:buNone/>
            </a:pPr>
            <a:r>
              <a:rPr lang="en-US" sz="3400" dirty="0"/>
              <a:t>	ARCA		   46,398,747	$9,835,963,150	  572,824        7.21%</a:t>
            </a:r>
          </a:p>
          <a:p>
            <a:pPr>
              <a:buNone/>
            </a:pPr>
            <a:r>
              <a:rPr lang="en-US" sz="3400" dirty="0"/>
              <a:t>	BATS		   80,526,945	$13,236,975,848	  994,160	      12.52%</a:t>
            </a:r>
          </a:p>
          <a:p>
            <a:pPr>
              <a:buNone/>
            </a:pPr>
            <a:r>
              <a:rPr lang="en-US" sz="3400" dirty="0"/>
              <a:t>	BOX		   19,523,025	$3,402,861,794	  241,025	        3.03%</a:t>
            </a:r>
          </a:p>
          <a:p>
            <a:pPr>
              <a:buNone/>
            </a:pPr>
            <a:r>
              <a:rPr lang="en-US" sz="3400" dirty="0"/>
              <a:t>	CBOE		 114,005,724	$22,220,467,876	1,407,478     17.72%</a:t>
            </a:r>
          </a:p>
          <a:p>
            <a:pPr>
              <a:buNone/>
            </a:pPr>
            <a:r>
              <a:rPr lang="en-US" sz="3400" dirty="0"/>
              <a:t>	GEM		   39,509,887	$6,994,957,378	  487,776	        6.14%</a:t>
            </a:r>
          </a:p>
          <a:p>
            <a:pPr>
              <a:buNone/>
            </a:pPr>
            <a:r>
              <a:rPr lang="en-US" sz="3400" dirty="0"/>
              <a:t>	ISE		   56,012,033	$15,048,479,569	  691,507	        8.71%</a:t>
            </a:r>
          </a:p>
          <a:p>
            <a:pPr>
              <a:buNone/>
            </a:pPr>
            <a:r>
              <a:rPr lang="en-US" sz="3400" dirty="0"/>
              <a:t>	MIAX		   41,402,081	$5,584,565,629	  511,137	        6.44%</a:t>
            </a:r>
          </a:p>
          <a:p>
            <a:pPr>
              <a:buNone/>
            </a:pPr>
            <a:r>
              <a:rPr lang="en-US" sz="3400" dirty="0"/>
              <a:t>	NSDQ	   71,436,631	$12,703,227,700	  881,934	      11.10%</a:t>
            </a:r>
          </a:p>
          <a:p>
            <a:pPr>
              <a:buNone/>
            </a:pPr>
            <a:r>
              <a:rPr lang="en-US" sz="3400" dirty="0"/>
              <a:t>	PHLX		 106,360,933	$27,025,495,817	1,313,098     16.53%</a:t>
            </a:r>
          </a:p>
          <a:p>
            <a:pPr>
              <a:buNone/>
            </a:pP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2.3. Over-the-Counter Markets and Alternative Trading Systems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a:t>
            </a:r>
            <a:r>
              <a:rPr lang="en-US" i="1" dirty="0">
                <a:latin typeface="Times New Roman" pitchFamily="18" charset="0"/>
                <a:cs typeface="Times New Roman" pitchFamily="18" charset="0"/>
              </a:rPr>
              <a:t> over-the-counter markets</a:t>
            </a:r>
            <a:r>
              <a:rPr lang="en-US" dirty="0">
                <a:latin typeface="Times New Roman" pitchFamily="18" charset="0"/>
                <a:cs typeface="Times New Roman" pitchFamily="18" charset="0"/>
              </a:rPr>
              <a:t> (OTC) have traditionally been defined as the non-exchange markets. </a:t>
            </a:r>
          </a:p>
          <a:p>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alternative trading system</a:t>
            </a:r>
            <a:r>
              <a:rPr lang="en-US" dirty="0">
                <a:latin typeface="Times New Roman" pitchFamily="18" charset="0"/>
                <a:cs typeface="Times New Roman" pitchFamily="18" charset="0"/>
              </a:rPr>
              <a:t> (ATS) might be loosely characterized as a securities trading venue that is not registered with the S.E.C. as an exchange.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ATS Types</a:t>
            </a:r>
          </a:p>
        </p:txBody>
      </p:sp>
      <p:sp>
        <p:nvSpPr>
          <p:cNvPr id="3" name="Content Placeholder 2"/>
          <p:cNvSpPr>
            <a:spLocks noGrp="1"/>
          </p:cNvSpPr>
          <p:nvPr>
            <p:ph idx="1"/>
          </p:nvPr>
        </p:nvSpPr>
        <p:spPr/>
        <p:txBody>
          <a:bodyPr>
            <a:normAutofit fontScale="92500" lnSpcReduction="20000"/>
          </a:bodyPr>
          <a:lstStyle/>
          <a:p>
            <a:pPr lvl="0"/>
            <a:r>
              <a:rPr lang="en-US" dirty="0">
                <a:latin typeface="Times New Roman" pitchFamily="18" charset="0"/>
                <a:cs typeface="Times New Roman" pitchFamily="18" charset="0"/>
              </a:rPr>
              <a:t>Electronic Communication Networks (ECNs), which are virtual meeting places and screen-based systems for trading securities.</a:t>
            </a:r>
          </a:p>
          <a:p>
            <a:pPr lvl="0"/>
            <a:r>
              <a:rPr lang="en-US" dirty="0">
                <a:latin typeface="Times New Roman" pitchFamily="18" charset="0"/>
                <a:cs typeface="Times New Roman" pitchFamily="18" charset="0"/>
              </a:rPr>
              <a:t>Dark Pools and "Crossing Networks," where quotations for share blocks are matched anonymously. Participants in crossing markets enjoy reduced transactions costs and anonymity but often must wait for counterparty orders to accumulate before transactions can be executed.</a:t>
            </a:r>
          </a:p>
          <a:p>
            <a:pPr lvl="0"/>
            <a:r>
              <a:rPr lang="en-US" dirty="0">
                <a:latin typeface="Times New Roman" pitchFamily="18" charset="0"/>
                <a:cs typeface="Times New Roman" pitchFamily="18" charset="0"/>
              </a:rPr>
              <a:t>Internalization Crossing</a:t>
            </a:r>
          </a:p>
          <a:p>
            <a:pPr lvl="0"/>
            <a:r>
              <a:rPr lang="en-US" dirty="0">
                <a:latin typeface="Times New Roman" pitchFamily="18" charset="0"/>
                <a:cs typeface="Times New Roman" pitchFamily="18" charset="0"/>
              </a:rPr>
              <a:t>Voice-Brokered Third-Party Matching.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ATS Definition</a:t>
            </a:r>
          </a:p>
        </p:txBody>
      </p:sp>
      <p:sp>
        <p:nvSpPr>
          <p:cNvPr id="3" name="Content Placeholder 2"/>
          <p:cNvSpPr>
            <a:spLocks noGrp="1"/>
          </p:cNvSpPr>
          <p:nvPr>
            <p:ph idx="1"/>
          </p:nvPr>
        </p:nvSpPr>
        <p:spPr>
          <a:xfrm>
            <a:off x="228600" y="1371600"/>
            <a:ext cx="8915400" cy="5257800"/>
          </a:xfrm>
        </p:spPr>
        <p:txBody>
          <a:bodyPr>
            <a:normAutofit fontScale="85000" lnSpcReduction="20000"/>
          </a:bodyPr>
          <a:lstStyle/>
          <a:p>
            <a:r>
              <a:rPr lang="en-US" i="1" dirty="0">
                <a:latin typeface="Times New Roman" pitchFamily="18" charset="0"/>
                <a:cs typeface="Times New Roman" pitchFamily="18" charset="0"/>
              </a:rPr>
              <a:t>Alternative trading system means any organization, association, person, group of persons, or system: </a:t>
            </a:r>
            <a:endParaRPr lang="en-US" dirty="0">
              <a:latin typeface="Times New Roman" pitchFamily="18" charset="0"/>
              <a:cs typeface="Times New Roman" pitchFamily="18" charset="0"/>
            </a:endParaRPr>
          </a:p>
          <a:p>
            <a:pPr lvl="1">
              <a:buNone/>
            </a:pPr>
            <a:r>
              <a:rPr lang="en-US" i="1" dirty="0">
                <a:latin typeface="Times New Roman" pitchFamily="18" charset="0"/>
                <a:cs typeface="Times New Roman" pitchFamily="18" charset="0"/>
              </a:rPr>
              <a:t>1. That constitutes, maintains, or provides a market place or facilities for bringing together purchasers and sellers of securities or for otherwise performing with respect to securities the functions commonly performed by a stock exchange within the meaning of Rule 3b-16 under the Securities Exchange Act of 1934; and</a:t>
            </a:r>
            <a:endParaRPr lang="en-US" dirty="0">
              <a:latin typeface="Times New Roman" pitchFamily="18" charset="0"/>
              <a:cs typeface="Times New Roman" pitchFamily="18" charset="0"/>
            </a:endParaRPr>
          </a:p>
          <a:p>
            <a:pPr lvl="1">
              <a:buNone/>
            </a:pPr>
            <a:r>
              <a:rPr lang="en-US" i="1" dirty="0">
                <a:latin typeface="Times New Roman" pitchFamily="18" charset="0"/>
                <a:cs typeface="Times New Roman" pitchFamily="18" charset="0"/>
              </a:rPr>
              <a:t>2. That does not: </a:t>
            </a:r>
            <a:endParaRPr lang="en-US" dirty="0">
              <a:latin typeface="Times New Roman" pitchFamily="18" charset="0"/>
              <a:cs typeface="Times New Roman" pitchFamily="18" charset="0"/>
            </a:endParaRPr>
          </a:p>
          <a:p>
            <a:pPr lvl="2">
              <a:buNone/>
            </a:pPr>
            <a:r>
              <a:rPr lang="en-US" i="1" dirty="0" err="1">
                <a:latin typeface="Times New Roman" pitchFamily="18" charset="0"/>
                <a:cs typeface="Times New Roman" pitchFamily="18" charset="0"/>
              </a:rPr>
              <a:t>i</a:t>
            </a:r>
            <a:r>
              <a:rPr lang="en-US" i="1" dirty="0">
                <a:latin typeface="Times New Roman" pitchFamily="18" charset="0"/>
                <a:cs typeface="Times New Roman" pitchFamily="18" charset="0"/>
              </a:rPr>
              <a:t>. Set rules governing the conduct of subscribers other than the conduct of such subscribers' trading on such organization, association, person, group of persons, or system; or</a:t>
            </a:r>
            <a:endParaRPr lang="en-US" dirty="0">
              <a:latin typeface="Times New Roman" pitchFamily="18" charset="0"/>
              <a:cs typeface="Times New Roman" pitchFamily="18" charset="0"/>
            </a:endParaRPr>
          </a:p>
          <a:p>
            <a:pPr lvl="2">
              <a:buNone/>
            </a:pPr>
            <a:r>
              <a:rPr lang="en-US" i="1" dirty="0">
                <a:latin typeface="Times New Roman" pitchFamily="18" charset="0"/>
                <a:cs typeface="Times New Roman" pitchFamily="18" charset="0"/>
              </a:rPr>
              <a:t>ii. Discipline subscribers other than by exclusion from trading.</a:t>
            </a: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What the ATS does </a:t>
            </a:r>
            <a:r>
              <a:rPr lang="en-US" i="1" dirty="0">
                <a:latin typeface="Times New Roman" pitchFamily="18" charset="0"/>
                <a:cs typeface="Times New Roman" pitchFamily="18" charset="0"/>
              </a:rPr>
              <a:t>not</a:t>
            </a:r>
            <a:r>
              <a:rPr lang="en-US" dirty="0">
                <a:latin typeface="Times New Roman" pitchFamily="18" charset="0"/>
                <a:cs typeface="Times New Roman" pitchFamily="18" charset="0"/>
              </a:rPr>
              <a:t> do is what distinguishes it from an exchange.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4000" b="1" dirty="0">
                <a:latin typeface="Times New Roman" pitchFamily="18" charset="0"/>
                <a:cs typeface="Times New Roman" pitchFamily="18" charset="0"/>
              </a:rPr>
              <a:t>Equity Trading Centers Volume 2017</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pPr>
              <a:buNone/>
            </a:pPr>
            <a:r>
              <a:rPr lang="en-US" dirty="0">
                <a:latin typeface="Times New Roman" pitchFamily="18" charset="0"/>
                <a:cs typeface="Times New Roman" pitchFamily="18" charset="0"/>
              </a:rPr>
              <a:t>NYSE (P,N,A)	 1,519,106,080	22.13%</a:t>
            </a:r>
          </a:p>
          <a:p>
            <a:pPr>
              <a:buNone/>
            </a:pPr>
            <a:r>
              <a:rPr lang="en-US" dirty="0">
                <a:latin typeface="Times New Roman" pitchFamily="18" charset="0"/>
                <a:cs typeface="Times New Roman" pitchFamily="18" charset="0"/>
              </a:rPr>
              <a:t>NYSE (N)		    867,379,862	12.63%</a:t>
            </a:r>
          </a:p>
          <a:p>
            <a:pPr>
              <a:buNone/>
            </a:pPr>
            <a:r>
              <a:rPr lang="en-US" dirty="0">
                <a:latin typeface="Times New Roman" pitchFamily="18" charset="0"/>
                <a:cs typeface="Times New Roman" pitchFamily="18" charset="0"/>
              </a:rPr>
              <a:t>NYSE </a:t>
            </a:r>
            <a:r>
              <a:rPr lang="en-US" dirty="0" err="1">
                <a:latin typeface="Times New Roman" pitchFamily="18" charset="0"/>
                <a:cs typeface="Times New Roman" pitchFamily="18" charset="0"/>
              </a:rPr>
              <a:t>Arca</a:t>
            </a:r>
            <a:r>
              <a:rPr lang="en-US" dirty="0">
                <a:latin typeface="Times New Roman" pitchFamily="18" charset="0"/>
                <a:cs typeface="Times New Roman" pitchFamily="18" charset="0"/>
              </a:rPr>
              <a:t> (P)	    639,386,471	  9.31%</a:t>
            </a:r>
          </a:p>
          <a:p>
            <a:pPr>
              <a:buNone/>
            </a:pPr>
            <a:r>
              <a:rPr lang="en-US" dirty="0">
                <a:latin typeface="Times New Roman" pitchFamily="18" charset="0"/>
                <a:cs typeface="Times New Roman" pitchFamily="18" charset="0"/>
              </a:rPr>
              <a:t>NYSE MKT (A)	      12,339,747	  0.18%</a:t>
            </a:r>
          </a:p>
          <a:p>
            <a:pPr>
              <a:buNone/>
            </a:pPr>
            <a:r>
              <a:rPr lang="en-US" dirty="0">
                <a:latin typeface="Times New Roman" pitchFamily="18" charset="0"/>
                <a:cs typeface="Times New Roman" pitchFamily="18" charset="0"/>
              </a:rPr>
              <a:t>BATS (Z,Y,K,J)	 1,301,287,146	18.95%</a:t>
            </a:r>
          </a:p>
          <a:p>
            <a:pPr>
              <a:buNone/>
            </a:pPr>
            <a:r>
              <a:rPr lang="en-US" dirty="0">
                <a:latin typeface="Times New Roman" pitchFamily="18" charset="0"/>
                <a:cs typeface="Times New Roman" pitchFamily="18" charset="0"/>
              </a:rPr>
              <a:t>EDGX (K)		    426,949,576	  6.22%</a:t>
            </a:r>
          </a:p>
          <a:p>
            <a:pPr>
              <a:buNone/>
            </a:pPr>
            <a:r>
              <a:rPr lang="en-US" dirty="0">
                <a:latin typeface="Times New Roman" pitchFamily="18" charset="0"/>
                <a:cs typeface="Times New Roman" pitchFamily="18" charset="0"/>
              </a:rPr>
              <a:t>BATS BZX (Z)	    423,111,293	  6.16%</a:t>
            </a:r>
          </a:p>
          <a:p>
            <a:pPr>
              <a:buNone/>
            </a:pPr>
            <a:r>
              <a:rPr lang="en-US" dirty="0">
                <a:latin typeface="Times New Roman" pitchFamily="18" charset="0"/>
                <a:cs typeface="Times New Roman" pitchFamily="18" charset="0"/>
              </a:rPr>
              <a:t>BATS BYX (Y)	    318,222,999	  4.64%</a:t>
            </a:r>
          </a:p>
          <a:p>
            <a:pPr>
              <a:buNone/>
            </a:pPr>
            <a:r>
              <a:rPr lang="en-US" dirty="0">
                <a:latin typeface="Times New Roman" pitchFamily="18" charset="0"/>
                <a:cs typeface="Times New Roman" pitchFamily="18" charset="0"/>
              </a:rPr>
              <a:t>EDGA (J)		    133,003,278	  1.94%</a:t>
            </a:r>
          </a:p>
          <a:p>
            <a:pPr>
              <a:buNone/>
            </a:pPr>
            <a:r>
              <a:rPr lang="en-US" dirty="0">
                <a:latin typeface="Times New Roman" pitchFamily="18" charset="0"/>
                <a:cs typeface="Times New Roman" pitchFamily="18" charset="0"/>
              </a:rPr>
              <a:t>NASDAQ (B,X,Q)1,237,939,086	18.03%</a:t>
            </a:r>
          </a:p>
          <a:p>
            <a:pPr>
              <a:buNone/>
            </a:pPr>
            <a:r>
              <a:rPr lang="en-US" dirty="0">
                <a:latin typeface="Times New Roman" pitchFamily="18" charset="0"/>
                <a:cs typeface="Times New Roman" pitchFamily="18" charset="0"/>
              </a:rPr>
              <a:t>NASDAQ (Q)	     963,558,782	14.04%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2.4. The Decline of Brick and Mortar</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exchanges’ monopoly power was due to a nearly complete absence of technology and communication systems. </a:t>
            </a:r>
          </a:p>
          <a:p>
            <a:r>
              <a:rPr lang="en-US" dirty="0">
                <a:latin typeface="Times New Roman" pitchFamily="18" charset="0"/>
                <a:cs typeface="Times New Roman" pitchFamily="18" charset="0"/>
              </a:rPr>
              <a:t>Investors were too dispersed to conduct unaided securities transactions. </a:t>
            </a:r>
          </a:p>
          <a:p>
            <a:r>
              <a:rPr lang="en-US" dirty="0">
                <a:latin typeface="Times New Roman" pitchFamily="18" charset="0"/>
                <a:cs typeface="Times New Roman" pitchFamily="18" charset="0"/>
              </a:rPr>
              <a:t>Until the mid-1970s, brokerage firms maintained their monopoly with a system of fixed transaction fees.</a:t>
            </a:r>
          </a:p>
          <a:p>
            <a:r>
              <a:rPr lang="en-US" dirty="0"/>
              <a:t>Removal of fixed brokerage commissions increased competition</a:t>
            </a:r>
          </a:p>
          <a:p>
            <a:r>
              <a:rPr lang="en-US" dirty="0"/>
              <a:t>Brokerage commissions and fees fell had fallen from an average of $52.89 per trade in early</a:t>
            </a:r>
          </a:p>
          <a:p>
            <a:r>
              <a:rPr lang="en-US" dirty="0"/>
              <a:t>1996 to less than $15 per transaction.</a:t>
            </a:r>
          </a:p>
          <a:p>
            <a:r>
              <a:rPr lang="en-US" dirty="0"/>
              <a:t>Combinations, alliances, and mergers between exchanges have also enabled previously smaller and less efficient markets to compete against larger ones.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a:latin typeface="Times New Roman" pitchFamily="18" charset="0"/>
                <a:cs typeface="Times New Roman" pitchFamily="18" charset="0"/>
              </a:rPr>
              <a:t>Electronic Versus Open Outcry</a:t>
            </a:r>
            <a:endParaRPr lang="en-US" dirty="0"/>
          </a:p>
        </p:txBody>
      </p:sp>
      <p:sp>
        <p:nvSpPr>
          <p:cNvPr id="3" name="Content Placeholder 2"/>
          <p:cNvSpPr>
            <a:spLocks noGrp="1"/>
          </p:cNvSpPr>
          <p:nvPr>
            <p:ph idx="1"/>
          </p:nvPr>
        </p:nvSpPr>
        <p:spPr>
          <a:xfrm>
            <a:off x="304800" y="1600200"/>
            <a:ext cx="8534400" cy="4953000"/>
          </a:xfrm>
        </p:spPr>
        <p:txBody>
          <a:bodyPr>
            <a:normAutofit fontScale="70000" lnSpcReduction="20000"/>
          </a:bodyPr>
          <a:lstStyle/>
          <a:p>
            <a:r>
              <a:rPr lang="en-US" dirty="0" err="1">
                <a:latin typeface="Times New Roman" pitchFamily="18" charset="0"/>
                <a:cs typeface="Times New Roman" pitchFamily="18" charset="0"/>
              </a:rPr>
              <a:t>Bakos</a:t>
            </a:r>
            <a:r>
              <a:rPr lang="en-US" dirty="0">
                <a:latin typeface="Times New Roman" pitchFamily="18" charset="0"/>
                <a:cs typeface="Times New Roman" pitchFamily="18" charset="0"/>
              </a:rPr>
              <a:t> et al. [2000, opened a series of accounts at various full-service, discount and electronic securities brokers. </a:t>
            </a:r>
          </a:p>
          <a:p>
            <a:r>
              <a:rPr lang="en-US" dirty="0">
                <a:latin typeface="Times New Roman" pitchFamily="18" charset="0"/>
                <a:cs typeface="Times New Roman" pitchFamily="18" charset="0"/>
              </a:rPr>
              <a:t>Their commissions for 100-share lots averaged $7.50 for electronic brokers and $47 for full-service voice brokers. </a:t>
            </a:r>
          </a:p>
          <a:p>
            <a:r>
              <a:rPr lang="en-US" dirty="0">
                <a:latin typeface="Times New Roman" pitchFamily="18" charset="0"/>
                <a:cs typeface="Times New Roman" pitchFamily="18" charset="0"/>
              </a:rPr>
              <a:t>They found that full-service brokers were more likely to route orders to the principle exchanges than electronic brokers and that such orders were more likely to be improved. </a:t>
            </a:r>
          </a:p>
          <a:p>
            <a:r>
              <a:rPr lang="en-US" dirty="0">
                <a:latin typeface="Times New Roman" pitchFamily="18" charset="0"/>
                <a:cs typeface="Times New Roman" pitchFamily="18" charset="0"/>
              </a:rPr>
              <a:t>However, for smaller orders, these price improvement advantages are more than offset by the higher brokerage commissions. Hence, specialists and market makers on exchanges were able to provide better order executions while brokers using electronic markets charged smaller commissions. </a:t>
            </a:r>
          </a:p>
          <a:p>
            <a:r>
              <a:rPr lang="en-US" dirty="0">
                <a:latin typeface="Times New Roman" pitchFamily="18" charset="0"/>
                <a:cs typeface="Times New Roman" pitchFamily="18" charset="0"/>
              </a:rPr>
              <a:t>It appeared that smaller investors fared better with discount electronic brokers while larger transactions resulted in better after-commission executions on the principle exchanges.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1"/>
            <a:ext cx="9144000" cy="990599"/>
          </a:xfrm>
        </p:spPr>
        <p:txBody>
          <a:bodyPr>
            <a:normAutofit/>
          </a:bodyPr>
          <a:lstStyle/>
          <a:p>
            <a:r>
              <a:rPr lang="en-US" sz="3600" b="1" dirty="0">
                <a:latin typeface="Times New Roman" pitchFamily="18" charset="0"/>
                <a:cs typeface="Times New Roman" pitchFamily="18" charset="0"/>
              </a:rPr>
              <a:t>2.1. Exchanges and Floor Markets</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1600200"/>
            <a:ext cx="8763000" cy="5257800"/>
          </a:xfrm>
        </p:spPr>
        <p:txBody>
          <a:bodyPr>
            <a:normAutofit fontScale="77500" lnSpcReduction="20000"/>
          </a:bodyPr>
          <a:lstStyle/>
          <a:p>
            <a:pPr algn="l">
              <a:buFont typeface="Arial" pitchFamily="34" charset="0"/>
              <a:buChar char="•"/>
            </a:pPr>
            <a:r>
              <a:rPr lang="en-US" dirty="0">
                <a:solidFill>
                  <a:schemeClr val="tx1"/>
                </a:solidFill>
                <a:latin typeface="Times New Roman" pitchFamily="18" charset="0"/>
                <a:cs typeface="Times New Roman" pitchFamily="18" charset="0"/>
              </a:rPr>
              <a:t>The Securities and Exchange Act of 1934 defined an </a:t>
            </a:r>
            <a:r>
              <a:rPr lang="en-US" i="1" dirty="0">
                <a:solidFill>
                  <a:schemeClr val="tx1"/>
                </a:solidFill>
                <a:latin typeface="Times New Roman" pitchFamily="18" charset="0"/>
                <a:cs typeface="Times New Roman" pitchFamily="18" charset="0"/>
              </a:rPr>
              <a:t>exchange</a:t>
            </a:r>
            <a:r>
              <a:rPr lang="en-US" dirty="0">
                <a:solidFill>
                  <a:schemeClr val="tx1"/>
                </a:solidFill>
                <a:latin typeface="Times New Roman" pitchFamily="18" charset="0"/>
                <a:cs typeface="Times New Roman" pitchFamily="18" charset="0"/>
              </a:rPr>
              <a:t> to be:</a:t>
            </a:r>
          </a:p>
          <a:p>
            <a:pPr lvl="1" algn="l"/>
            <a:r>
              <a:rPr lang="en-US" i="1" dirty="0">
                <a:solidFill>
                  <a:schemeClr val="tx1"/>
                </a:solidFill>
                <a:latin typeface="Times New Roman" pitchFamily="18" charset="0"/>
                <a:cs typeface="Times New Roman" pitchFamily="18" charset="0"/>
              </a:rPr>
              <a:t>any organization, association, or group of persons, whether incorporated or unincorporated, which constitutes, maintains, or provides a market place or facilities for bringing together purchasers and sellers of securities or for otherwise performing with respect to securities the functions commonly performed by a stock exchange as that term is generally understood, and includes the market place and the market facilities maintained by such exchange.</a:t>
            </a:r>
            <a:endParaRPr lang="en-US" dirty="0">
              <a:solidFill>
                <a:schemeClr val="tx1"/>
              </a:solidFill>
              <a:latin typeface="Times New Roman" pitchFamily="18" charset="0"/>
              <a:cs typeface="Times New Roman" pitchFamily="18" charset="0"/>
            </a:endParaRPr>
          </a:p>
          <a:p>
            <a:pPr algn="l">
              <a:buFont typeface="Arial" pitchFamily="34" charset="0"/>
              <a:buChar char="•"/>
            </a:pPr>
            <a:r>
              <a:rPr lang="en-US" dirty="0">
                <a:solidFill>
                  <a:schemeClr val="tx1"/>
                </a:solidFill>
                <a:latin typeface="Times New Roman" pitchFamily="18" charset="0"/>
                <a:cs typeface="Times New Roman" pitchFamily="18" charset="0"/>
              </a:rPr>
              <a:t>An exchange is a physical or virtual meeting place drawing together brokers, dealers and traders to facilitate the buying and selling of securities. </a:t>
            </a:r>
          </a:p>
          <a:p>
            <a:pPr algn="l">
              <a:buFont typeface="Arial" pitchFamily="34" charset="0"/>
              <a:buChar char="•"/>
            </a:pPr>
            <a:r>
              <a:rPr lang="en-US" dirty="0">
                <a:solidFill>
                  <a:schemeClr val="tx1"/>
                </a:solidFill>
                <a:latin typeface="Times New Roman" pitchFamily="18" charset="0"/>
                <a:cs typeface="Times New Roman" pitchFamily="18" charset="0"/>
              </a:rPr>
              <a:t>Exchanges include the floor-based markets as well as many virtual meeting sites and screen-based systems provided by </a:t>
            </a:r>
            <a:r>
              <a:rPr lang="en-US" i="1" dirty="0">
                <a:solidFill>
                  <a:schemeClr val="tx1"/>
                </a:solidFill>
                <a:latin typeface="Times New Roman" pitchFamily="18" charset="0"/>
                <a:cs typeface="Times New Roman" pitchFamily="18" charset="0"/>
              </a:rPr>
              <a:t>Electronic Communications Networks</a:t>
            </a:r>
            <a:r>
              <a:rPr lang="en-US" dirty="0">
                <a:solidFill>
                  <a:schemeClr val="tx1"/>
                </a:solidFill>
                <a:latin typeface="Times New Roman" pitchFamily="18" charset="0"/>
                <a:cs typeface="Times New Roman" pitchFamily="18" charset="0"/>
              </a:rPr>
              <a:t> (</a:t>
            </a:r>
            <a:r>
              <a:rPr lang="en-US" i="1" dirty="0">
                <a:solidFill>
                  <a:schemeClr val="tx1"/>
                </a:solidFill>
                <a:latin typeface="Times New Roman" pitchFamily="18" charset="0"/>
                <a:cs typeface="Times New Roman" pitchFamily="18" charset="0"/>
              </a:rPr>
              <a:t>ECNs</a:t>
            </a:r>
            <a:r>
              <a:rPr lang="en-US" dirty="0">
                <a:solidFill>
                  <a:schemeClr val="tx1"/>
                </a:solidFill>
                <a:latin typeface="Times New Roman" pitchFamily="18" charset="0"/>
                <a:cs typeface="Times New Roman"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b="1" dirty="0">
                <a:latin typeface="Times New Roman" pitchFamily="18" charset="0"/>
                <a:cs typeface="Times New Roman" pitchFamily="18" charset="0"/>
              </a:rPr>
              <a:t>2.5. Crossing Networks and Upstairs Markets</a:t>
            </a:r>
            <a:endParaRPr lang="en-US" dirty="0"/>
          </a:p>
        </p:txBody>
      </p:sp>
      <p:sp>
        <p:nvSpPr>
          <p:cNvPr id="3" name="Content Placeholder 2"/>
          <p:cNvSpPr>
            <a:spLocks noGrp="1"/>
          </p:cNvSpPr>
          <p:nvPr>
            <p:ph idx="1"/>
          </p:nvPr>
        </p:nvSpPr>
        <p:spPr>
          <a:xfrm>
            <a:off x="228600" y="1219200"/>
            <a:ext cx="8686800" cy="5410200"/>
          </a:xfrm>
        </p:spPr>
        <p:txBody>
          <a:bodyPr>
            <a:normAutofit fontScale="85000" lnSpcReduction="10000"/>
          </a:bodyPr>
          <a:lstStyle/>
          <a:p>
            <a:r>
              <a:rPr lang="en-US" i="1" dirty="0">
                <a:latin typeface="Times New Roman" pitchFamily="18" charset="0"/>
                <a:cs typeface="Times New Roman" pitchFamily="18" charset="0"/>
              </a:rPr>
              <a:t>Crossing networks</a:t>
            </a:r>
            <a:r>
              <a:rPr lang="en-US" dirty="0">
                <a:latin typeface="Times New Roman" pitchFamily="18" charset="0"/>
                <a:cs typeface="Times New Roman" pitchFamily="18" charset="0"/>
              </a:rPr>
              <a:t> are alternative trading systems that match buyers and sellers with agreed-upon quantities. </a:t>
            </a:r>
          </a:p>
          <a:p>
            <a:r>
              <a:rPr lang="en-US" dirty="0">
                <a:latin typeface="Times New Roman" pitchFamily="18" charset="0"/>
                <a:cs typeface="Times New Roman" pitchFamily="18" charset="0"/>
              </a:rPr>
              <a:t>The Securities and Exchange Commission defines crossing networks as ‘‘systems that allow participants to enter un-priced orders to buy and sell securities. Orders are crossed at a specified time at a price derived from another market.’’</a:t>
            </a:r>
          </a:p>
          <a:p>
            <a:r>
              <a:rPr lang="en-US" dirty="0">
                <a:latin typeface="Times New Roman" pitchFamily="18" charset="0"/>
                <a:cs typeface="Times New Roman" pitchFamily="18" charset="0"/>
              </a:rPr>
              <a:t>Crossing networks do not publicly display quotations, thereby enabling participants anonymity.</a:t>
            </a:r>
          </a:p>
          <a:p>
            <a:r>
              <a:rPr lang="en-US" dirty="0">
                <a:latin typeface="Times New Roman" pitchFamily="18" charset="0"/>
                <a:cs typeface="Times New Roman" pitchFamily="18" charset="0"/>
              </a:rPr>
              <a:t>Because crossing networks do not reveal prices or client identities, and that they represent non-displayed liquidity, they are sometimes referred to as </a:t>
            </a:r>
            <a:r>
              <a:rPr lang="en-US" i="1" dirty="0">
                <a:latin typeface="Times New Roman" pitchFamily="18" charset="0"/>
                <a:cs typeface="Times New Roman" pitchFamily="18" charset="0"/>
              </a:rPr>
              <a:t>dark pools of liquidity</a:t>
            </a:r>
            <a:r>
              <a:rPr lang="en-US" dirty="0">
                <a:latin typeface="Times New Roman" pitchFamily="18" charset="0"/>
                <a:cs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Trading on Crossing Networks</a:t>
            </a:r>
            <a:endParaRPr lang="en-US" dirty="0"/>
          </a:p>
        </p:txBody>
      </p:sp>
      <p:sp>
        <p:nvSpPr>
          <p:cNvPr id="3" name="Content Placeholder 2"/>
          <p:cNvSpPr>
            <a:spLocks noGrp="1"/>
          </p:cNvSpPr>
          <p:nvPr>
            <p:ph idx="1"/>
          </p:nvPr>
        </p:nvSpPr>
        <p:spPr>
          <a:xfrm>
            <a:off x="228600" y="1219200"/>
            <a:ext cx="8686800" cy="5410200"/>
          </a:xfrm>
        </p:spPr>
        <p:txBody>
          <a:bodyPr>
            <a:normAutofit fontScale="77500" lnSpcReduction="20000"/>
          </a:bodyPr>
          <a:lstStyle/>
          <a:p>
            <a:r>
              <a:rPr lang="en-US" dirty="0">
                <a:latin typeface="Times New Roman" pitchFamily="18" charset="0"/>
                <a:cs typeface="Times New Roman" pitchFamily="18" charset="0"/>
              </a:rPr>
              <a:t>Trades are priced by reference to prices obtained from other market. The crossing network then matches buy and sell orders at prices obtained from more traditional markets such as the NYSE. </a:t>
            </a:r>
          </a:p>
          <a:p>
            <a:r>
              <a:rPr lang="en-US" i="1" dirty="0">
                <a:latin typeface="Times New Roman" pitchFamily="18" charset="0"/>
                <a:cs typeface="Times New Roman" pitchFamily="18" charset="0"/>
              </a:rPr>
              <a:t>Slippage</a:t>
            </a:r>
            <a:r>
              <a:rPr lang="en-US" dirty="0">
                <a:latin typeface="Times New Roman" pitchFamily="18" charset="0"/>
                <a:cs typeface="Times New Roman" pitchFamily="18" charset="0"/>
              </a:rPr>
              <a:t>, associated with large transactions, occurs when an order forces prices against the trader. Slippage is reduced in many crossing networks.</a:t>
            </a:r>
          </a:p>
          <a:p>
            <a:r>
              <a:rPr lang="en-US" dirty="0">
                <a:latin typeface="Times New Roman" pitchFamily="18" charset="0"/>
                <a:cs typeface="Times New Roman" pitchFamily="18" charset="0"/>
              </a:rPr>
              <a:t>This crossing procedure enables institutional traders to execute without exposing orders to competitors.</a:t>
            </a:r>
          </a:p>
          <a:p>
            <a:r>
              <a:rPr lang="en-US" dirty="0">
                <a:latin typeface="Times New Roman" pitchFamily="18" charset="0"/>
                <a:cs typeface="Times New Roman" pitchFamily="18" charset="0"/>
              </a:rPr>
              <a:t>The crossing network, by having prices determined elsewhere, also prevents the price impact or pressure typically associated with auctions of large blocks of shares. </a:t>
            </a:r>
          </a:p>
          <a:p>
            <a:r>
              <a:rPr lang="en-US" dirty="0" err="1">
                <a:latin typeface="Times New Roman" pitchFamily="18" charset="0"/>
                <a:cs typeface="Times New Roman" pitchFamily="18" charset="0"/>
              </a:rPr>
              <a:t>Nasdaq</a:t>
            </a:r>
            <a:r>
              <a:rPr lang="en-US" dirty="0">
                <a:latin typeface="Times New Roman" pitchFamily="18" charset="0"/>
                <a:cs typeface="Times New Roman" pitchFamily="18" charset="0"/>
              </a:rPr>
              <a:t> Crossing provides traders with opportunities to match orders anonymously at known benchmark (e.g., the mid-point of the spread) or closing or other prices several times a day.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latin typeface="Times New Roman" pitchFamily="18" charset="0"/>
                <a:cs typeface="Times New Roman" pitchFamily="18" charset="0"/>
              </a:rPr>
              <a:t>Internalization</a:t>
            </a:r>
          </a:p>
        </p:txBody>
      </p:sp>
      <p:sp>
        <p:nvSpPr>
          <p:cNvPr id="3" name="Content Placeholder 2"/>
          <p:cNvSpPr>
            <a:spLocks noGrp="1"/>
          </p:cNvSpPr>
          <p:nvPr>
            <p:ph idx="1"/>
          </p:nvPr>
        </p:nvSpPr>
        <p:spPr>
          <a:xfrm>
            <a:off x="152400" y="1143000"/>
            <a:ext cx="8686800" cy="5791200"/>
          </a:xfrm>
        </p:spPr>
        <p:txBody>
          <a:bodyPr>
            <a:normAutofit/>
          </a:bodyPr>
          <a:lstStyle/>
          <a:p>
            <a:r>
              <a:rPr lang="en-US" dirty="0">
                <a:latin typeface="Times New Roman" pitchFamily="18" charset="0"/>
                <a:cs typeface="Times New Roman" pitchFamily="18" charset="0"/>
              </a:rPr>
              <a:t>Internalization occurs when brokers execute their own client buy orders against their own client sell orders, representing both sides of a trade and without routing them to central markets. </a:t>
            </a:r>
          </a:p>
          <a:p>
            <a:r>
              <a:rPr lang="en-US" dirty="0">
                <a:latin typeface="Times New Roman" pitchFamily="18" charset="0"/>
                <a:cs typeface="Times New Roman" pitchFamily="18" charset="0"/>
              </a:rPr>
              <a:t>Internalization allows brokers to easily execute transactions at a lower cost.</a:t>
            </a:r>
          </a:p>
          <a:p>
            <a:r>
              <a:rPr lang="en-US" dirty="0">
                <a:latin typeface="Times New Roman" pitchFamily="18" charset="0"/>
                <a:cs typeface="Times New Roman" pitchFamily="18" charset="0"/>
              </a:rPr>
              <a:t>Internalization of customer orders is not possible for options markets transactions due to exchange rules.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latin typeface="Times New Roman" pitchFamily="18" charset="0"/>
                <a:cs typeface="Times New Roman" pitchFamily="18" charset="0"/>
              </a:rPr>
              <a:t>Downsides of Internalization</a:t>
            </a:r>
          </a:p>
        </p:txBody>
      </p:sp>
      <p:sp>
        <p:nvSpPr>
          <p:cNvPr id="3" name="Content Placeholder 2"/>
          <p:cNvSpPr>
            <a:spLocks noGrp="1"/>
          </p:cNvSpPr>
          <p:nvPr>
            <p:ph idx="1"/>
          </p:nvPr>
        </p:nvSpPr>
        <p:spPr>
          <a:xfrm>
            <a:off x="304800" y="1143000"/>
            <a:ext cx="8229600" cy="4876800"/>
          </a:xfrm>
        </p:spPr>
        <p:txBody>
          <a:bodyPr>
            <a:normAutofit fontScale="92500" lnSpcReduction="10000"/>
          </a:bodyPr>
          <a:lstStyle/>
          <a:p>
            <a:r>
              <a:rPr lang="en-US" dirty="0">
                <a:latin typeface="Times New Roman" pitchFamily="18" charset="0"/>
                <a:cs typeface="Times New Roman" pitchFamily="18" charset="0"/>
              </a:rPr>
              <a:t>However, internalization</a:t>
            </a:r>
          </a:p>
          <a:p>
            <a:pPr lvl="1"/>
            <a:r>
              <a:rPr lang="en-US" dirty="0">
                <a:latin typeface="Times New Roman" pitchFamily="18" charset="0"/>
                <a:cs typeface="Times New Roman" pitchFamily="18" charset="0"/>
              </a:rPr>
              <a:t>may inhibit the broker’s ability to properly represent the client as the client’s agent</a:t>
            </a:r>
          </a:p>
          <a:p>
            <a:pPr lvl="1"/>
            <a:r>
              <a:rPr lang="en-US" dirty="0">
                <a:latin typeface="Times New Roman" pitchFamily="18" charset="0"/>
                <a:cs typeface="Times New Roman" pitchFamily="18" charset="0"/>
              </a:rPr>
              <a:t>results in fewer transactions being executed in the central market, which increases fragmentation, reducing transparency and price competition. </a:t>
            </a:r>
          </a:p>
          <a:p>
            <a:pPr lvl="1"/>
            <a:r>
              <a:rPr lang="en-US" dirty="0">
                <a:latin typeface="Times New Roman" pitchFamily="18" charset="0"/>
                <a:cs typeface="Times New Roman" pitchFamily="18" charset="0"/>
              </a:rPr>
              <a:t>can lead to reduced liquidity and increased price volatility in the central market. </a:t>
            </a:r>
          </a:p>
          <a:p>
            <a:pPr lvl="1"/>
            <a:r>
              <a:rPr lang="en-US" dirty="0">
                <a:latin typeface="Times New Roman" pitchFamily="18" charset="0"/>
                <a:cs typeface="Times New Roman" pitchFamily="18" charset="0"/>
              </a:rPr>
              <a:t>can lead to violations of price and time priority. </a:t>
            </a:r>
          </a:p>
          <a:p>
            <a:pPr lvl="1"/>
            <a:r>
              <a:rPr lang="en-US" dirty="0">
                <a:latin typeface="Times New Roman" pitchFamily="18" charset="0"/>
                <a:cs typeface="Times New Roman" pitchFamily="18" charset="0"/>
              </a:rPr>
              <a:t>the transaction might be more susceptible to manipulation or may not be executed at the best possible prices.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2.6. Fixed Income Securities and Money Markets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Types of debt securities include:</a:t>
            </a:r>
          </a:p>
          <a:p>
            <a:pPr lvl="1"/>
            <a:r>
              <a:rPr lang="en-US" dirty="0">
                <a:latin typeface="Times New Roman" pitchFamily="18" charset="0"/>
                <a:cs typeface="Times New Roman" pitchFamily="18" charset="0"/>
              </a:rPr>
              <a:t>Bonds</a:t>
            </a:r>
          </a:p>
          <a:p>
            <a:pPr lvl="1"/>
            <a:r>
              <a:rPr lang="en-US" dirty="0">
                <a:latin typeface="Times New Roman" pitchFamily="18" charset="0"/>
                <a:cs typeface="Times New Roman" pitchFamily="18" charset="0"/>
              </a:rPr>
              <a:t>Notes</a:t>
            </a:r>
          </a:p>
          <a:p>
            <a:pPr lvl="1"/>
            <a:r>
              <a:rPr lang="en-US" dirty="0">
                <a:latin typeface="Times New Roman" pitchFamily="18" charset="0"/>
                <a:cs typeface="Times New Roman" pitchFamily="18" charset="0"/>
              </a:rPr>
              <a:t>Mortgage-backed instruments</a:t>
            </a:r>
          </a:p>
          <a:p>
            <a:pPr lvl="1"/>
            <a:r>
              <a:rPr lang="en-US" dirty="0">
                <a:latin typeface="Times New Roman" pitchFamily="18" charset="0"/>
                <a:cs typeface="Times New Roman" pitchFamily="18" charset="0"/>
              </a:rPr>
              <a:t>Treasury instruments</a:t>
            </a:r>
          </a:p>
          <a:p>
            <a:r>
              <a:rPr lang="en-US" dirty="0">
                <a:latin typeface="Times New Roman" pitchFamily="18" charset="0"/>
                <a:cs typeface="Times New Roman" pitchFamily="18" charset="0"/>
              </a:rPr>
              <a:t>Many of the fixed income securities with shorter terms to maturity are considered to be money market instruments</a:t>
            </a:r>
            <a:r>
              <a:rPr lang="en-US"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600" b="1" dirty="0">
                <a:latin typeface="Times New Roman" pitchFamily="18" charset="0"/>
                <a:cs typeface="Times New Roman" pitchFamily="18" charset="0"/>
              </a:rPr>
              <a:t>U.S. Treasury Securities and Markets</a:t>
            </a:r>
            <a:br>
              <a:rPr lang="en-US" sz="3600" b="1" dirty="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763000" cy="5257800"/>
          </a:xfrm>
        </p:spPr>
        <p:txBody>
          <a:bodyPr>
            <a:normAutofit fontScale="85000" lnSpcReduction="20000"/>
          </a:bodyPr>
          <a:lstStyle/>
          <a:p>
            <a:r>
              <a:rPr lang="en-US" dirty="0">
                <a:latin typeface="Times New Roman" pitchFamily="18" charset="0"/>
                <a:cs typeface="Times New Roman" pitchFamily="18" charset="0"/>
              </a:rPr>
              <a:t>The United States Treasury is the largest issuer of debt securities in the world. </a:t>
            </a:r>
          </a:p>
          <a:p>
            <a:r>
              <a:rPr lang="en-US" dirty="0">
                <a:latin typeface="Times New Roman" pitchFamily="18" charset="0"/>
                <a:cs typeface="Times New Roman" pitchFamily="18" charset="0"/>
              </a:rPr>
              <a:t>In 2016, the U.S. Treasury (technically, the Fed) auctioned $8.1 trillion in Treasury instruments. </a:t>
            </a:r>
          </a:p>
          <a:p>
            <a:r>
              <a:rPr lang="en-US" dirty="0">
                <a:latin typeface="Times New Roman" pitchFamily="18" charset="0"/>
                <a:cs typeface="Times New Roman" pitchFamily="18" charset="0"/>
              </a:rPr>
              <a:t>Treasury issues are practically default risk-free because they are fully backed by the full faith and credit of the U.S. government, which has substantial resources due to its ability:</a:t>
            </a:r>
          </a:p>
          <a:p>
            <a:pPr lvl="1"/>
            <a:r>
              <a:rPr lang="en-US" dirty="0">
                <a:latin typeface="Times New Roman" pitchFamily="18" charset="0"/>
                <a:cs typeface="Times New Roman" pitchFamily="18" charset="0"/>
              </a:rPr>
              <a:t>To tax citizens</a:t>
            </a:r>
          </a:p>
          <a:p>
            <a:pPr lvl="1"/>
            <a:r>
              <a:rPr lang="en-US" dirty="0">
                <a:latin typeface="Times New Roman" pitchFamily="18" charset="0"/>
                <a:cs typeface="Times New Roman" pitchFamily="18" charset="0"/>
              </a:rPr>
              <a:t>To  create money</a:t>
            </a:r>
          </a:p>
          <a:p>
            <a:pPr lvl="1"/>
            <a:r>
              <a:rPr lang="en-US" dirty="0">
                <a:latin typeface="Times New Roman" pitchFamily="18" charset="0"/>
                <a:cs typeface="Times New Roman" pitchFamily="18" charset="0"/>
              </a:rPr>
              <a:t>To borrow more money.</a:t>
            </a:r>
          </a:p>
          <a:p>
            <a:r>
              <a:rPr lang="en-US" dirty="0">
                <a:latin typeface="Times New Roman" pitchFamily="18" charset="0"/>
                <a:cs typeface="Times New Roman" pitchFamily="18" charset="0"/>
              </a:rPr>
              <a:t>More than half the marketable Treasury debt outstanding as of 2000 was in the form of notes, while bills and bonds each represented about 20 percent.</a:t>
            </a:r>
          </a:p>
          <a:p>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Types of Treasury Issues</a:t>
            </a:r>
          </a:p>
        </p:txBody>
      </p:sp>
      <p:sp>
        <p:nvSpPr>
          <p:cNvPr id="3" name="Content Placeholder 2"/>
          <p:cNvSpPr>
            <a:spLocks noGrp="1"/>
          </p:cNvSpPr>
          <p:nvPr>
            <p:ph idx="1"/>
          </p:nvPr>
        </p:nvSpPr>
        <p:spPr/>
        <p:txBody>
          <a:bodyPr>
            <a:normAutofit fontScale="70000" lnSpcReduction="20000"/>
          </a:bodyPr>
          <a:lstStyle/>
          <a:p>
            <a:r>
              <a:rPr lang="en-US" i="1" dirty="0">
                <a:latin typeface="Times New Roman" pitchFamily="18" charset="0"/>
                <a:cs typeface="Times New Roman" pitchFamily="18" charset="0"/>
              </a:rPr>
              <a:t>Treasury Bills</a:t>
            </a:r>
            <a:r>
              <a:rPr lang="en-US" dirty="0">
                <a:latin typeface="Times New Roman" pitchFamily="18" charset="0"/>
                <a:cs typeface="Times New Roman" pitchFamily="18" charset="0"/>
              </a:rPr>
              <a:t> typically mature in less than one year (13, 26 or 52 weeks). These issues are sold as pure discount debt securities, meaning that their purchasers receive no explicit interest payments. </a:t>
            </a:r>
          </a:p>
          <a:p>
            <a:r>
              <a:rPr lang="en-US" i="1" dirty="0">
                <a:latin typeface="Times New Roman" pitchFamily="18" charset="0"/>
                <a:cs typeface="Times New Roman" pitchFamily="18" charset="0"/>
              </a:rPr>
              <a:t>Strips</a:t>
            </a:r>
            <a:r>
              <a:rPr lang="en-US" dirty="0">
                <a:latin typeface="Times New Roman" pitchFamily="18" charset="0"/>
                <a:cs typeface="Times New Roman" pitchFamily="18" charset="0"/>
              </a:rPr>
              <a:t> are issued through the U.S. Treasury’s </a:t>
            </a:r>
            <a:r>
              <a:rPr lang="en-US" i="1" dirty="0">
                <a:latin typeface="Times New Roman" pitchFamily="18" charset="0"/>
                <a:cs typeface="Times New Roman" pitchFamily="18" charset="0"/>
              </a:rPr>
              <a:t>Separate Trading of Registered Interest and Principle Securities</a:t>
            </a:r>
            <a:r>
              <a:rPr lang="en-US" dirty="0">
                <a:latin typeface="Times New Roman" pitchFamily="18" charset="0"/>
                <a:cs typeface="Times New Roman" pitchFamily="18" charset="0"/>
              </a:rPr>
              <a:t> (STRIPS) program. Strips are portfolios of single payment instruments sold by the Treasury in blocks with varying maturities.</a:t>
            </a:r>
          </a:p>
          <a:p>
            <a:r>
              <a:rPr lang="en-US" i="1" dirty="0">
                <a:latin typeface="Times New Roman" pitchFamily="18" charset="0"/>
                <a:cs typeface="Times New Roman" pitchFamily="18" charset="0"/>
              </a:rPr>
              <a:t>Treasury Notes</a:t>
            </a:r>
            <a:r>
              <a:rPr lang="en-US" dirty="0">
                <a:latin typeface="Times New Roman" pitchFamily="18" charset="0"/>
                <a:cs typeface="Times New Roman" pitchFamily="18" charset="0"/>
              </a:rPr>
              <a:t> (T-Notes) have maturities ranging from one to ten years and make semi-annual interest payments. </a:t>
            </a:r>
          </a:p>
          <a:p>
            <a:r>
              <a:rPr lang="en-US" i="1" dirty="0">
                <a:latin typeface="Times New Roman" pitchFamily="18" charset="0"/>
                <a:cs typeface="Times New Roman" pitchFamily="18" charset="0"/>
              </a:rPr>
              <a:t>Treasury Bonds</a:t>
            </a:r>
            <a:r>
              <a:rPr lang="en-US" dirty="0">
                <a:latin typeface="Times New Roman" pitchFamily="18" charset="0"/>
                <a:cs typeface="Times New Roman" pitchFamily="18" charset="0"/>
              </a:rPr>
              <a:t> (T-Bonds) typically range in maturity from ten to thirty years and make semi-annual interest payments. These T-Bonds are frequently callable, meaning that the Treasury maintains an option to repurchase them from investors at a stated price.</a:t>
            </a:r>
          </a:p>
          <a:p>
            <a:r>
              <a:rPr lang="en-US" i="1" dirty="0">
                <a:latin typeface="Times New Roman" pitchFamily="18" charset="0"/>
                <a:cs typeface="Times New Roman" pitchFamily="18" charset="0"/>
              </a:rPr>
              <a:t>Treasury inflation-protected Securities </a:t>
            </a:r>
            <a:r>
              <a:rPr lang="en-US" dirty="0">
                <a:latin typeface="Times New Roman" pitchFamily="18" charset="0"/>
                <a:cs typeface="Times New Roman" pitchFamily="18" charset="0"/>
              </a:rPr>
              <a:t>(TIPS)</a:t>
            </a:r>
          </a:p>
          <a:p>
            <a:r>
              <a:rPr lang="en-US" i="1" dirty="0">
                <a:latin typeface="Times New Roman" pitchFamily="18" charset="0"/>
                <a:cs typeface="Times New Roman" pitchFamily="18" charset="0"/>
              </a:rPr>
              <a:t>Floating Rate Notes</a:t>
            </a:r>
            <a:r>
              <a:rPr lang="en-US" dirty="0">
                <a:latin typeface="Times New Roman" pitchFamily="18" charset="0"/>
                <a:cs typeface="Times New Roman" pitchFamily="18" charset="0"/>
              </a:rPr>
              <a:t> (FRNs)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Agency and Government Sponsored Enterprise Issues</a:t>
            </a:r>
          </a:p>
        </p:txBody>
      </p:sp>
      <p:sp>
        <p:nvSpPr>
          <p:cNvPr id="3" name="Content Placeholder 2"/>
          <p:cNvSpPr>
            <a:spLocks noGrp="1"/>
          </p:cNvSpPr>
          <p:nvPr>
            <p:ph idx="1"/>
          </p:nvPr>
        </p:nvSpPr>
        <p:spPr>
          <a:xfrm>
            <a:off x="228600" y="1905000"/>
            <a:ext cx="8686800" cy="4572000"/>
          </a:xfrm>
        </p:spPr>
        <p:txBody>
          <a:bodyPr>
            <a:normAutofit/>
          </a:bodyPr>
          <a:lstStyle/>
          <a:p>
            <a:r>
              <a:rPr lang="en-US" sz="3600" dirty="0">
                <a:latin typeface="Times New Roman" pitchFamily="18" charset="0"/>
                <a:cs typeface="Times New Roman" pitchFamily="18" charset="0"/>
              </a:rPr>
              <a:t>The U.S. Federal  Government (as do many other state and national governments) sponsors </a:t>
            </a:r>
            <a:r>
              <a:rPr lang="en-US" sz="3600" i="1" dirty="0">
                <a:latin typeface="Times New Roman" pitchFamily="18" charset="0"/>
                <a:cs typeface="Times New Roman" pitchFamily="18" charset="0"/>
              </a:rPr>
              <a:t>agencies</a:t>
            </a:r>
            <a:r>
              <a:rPr lang="en-US" sz="3600" dirty="0">
                <a:latin typeface="Times New Roman" pitchFamily="18" charset="0"/>
                <a:cs typeface="Times New Roman" pitchFamily="18" charset="0"/>
              </a:rPr>
              <a:t> and </a:t>
            </a:r>
            <a:r>
              <a:rPr lang="en-US" sz="3600" i="1" dirty="0">
                <a:latin typeface="Times New Roman" pitchFamily="18" charset="0"/>
                <a:cs typeface="Times New Roman" pitchFamily="18" charset="0"/>
              </a:rPr>
              <a:t>enterprises</a:t>
            </a:r>
            <a:r>
              <a:rPr lang="en-US" sz="3600" dirty="0">
                <a:latin typeface="Times New Roman" pitchFamily="18" charset="0"/>
                <a:cs typeface="Times New Roman" pitchFamily="18" charset="0"/>
              </a:rPr>
              <a:t> that enable it to make funds available for policy-related functions.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FNMA</a:t>
            </a:r>
          </a:p>
        </p:txBody>
      </p:sp>
      <p:sp>
        <p:nvSpPr>
          <p:cNvPr id="3" name="Content Placeholder 2"/>
          <p:cNvSpPr>
            <a:spLocks noGrp="1"/>
          </p:cNvSpPr>
          <p:nvPr>
            <p:ph idx="1"/>
          </p:nvPr>
        </p:nvSpPr>
        <p:spPr>
          <a:xfrm>
            <a:off x="228600" y="1066800"/>
            <a:ext cx="8686800" cy="5410200"/>
          </a:xfrm>
        </p:spPr>
        <p:txBody>
          <a:bodyPr>
            <a:normAutofit fontScale="77500" lnSpcReduction="20000"/>
          </a:bodyPr>
          <a:lstStyle/>
          <a:p>
            <a:r>
              <a:rPr lang="en-US" i="1" dirty="0">
                <a:latin typeface="Times New Roman" pitchFamily="18" charset="0"/>
                <a:cs typeface="Times New Roman" pitchFamily="18" charset="0"/>
              </a:rPr>
              <a:t>The Federal National Mortgage Association</a:t>
            </a:r>
            <a:r>
              <a:rPr lang="en-US" dirty="0">
                <a:latin typeface="Times New Roman" pitchFamily="18" charset="0"/>
                <a:cs typeface="Times New Roman" pitchFamily="18" charset="0"/>
              </a:rPr>
              <a:t> (FNMA or Fannie Mae)</a:t>
            </a:r>
          </a:p>
          <a:p>
            <a:r>
              <a:rPr lang="en-US" dirty="0">
                <a:latin typeface="Times New Roman" pitchFamily="18" charset="0"/>
                <a:cs typeface="Times New Roman" pitchFamily="18" charset="0"/>
              </a:rPr>
              <a:t>Created in 1938 to expand the flow of money to housing markets during the Great Depression, spur investment into real estate, improve employment  to help enable people to purchase homes.</a:t>
            </a:r>
          </a:p>
          <a:p>
            <a:r>
              <a:rPr lang="en-US" dirty="0">
                <a:latin typeface="Times New Roman" pitchFamily="18" charset="0"/>
                <a:cs typeface="Times New Roman" pitchFamily="18" charset="0"/>
              </a:rPr>
              <a:t>Functions of Fannie Mae are to purchase, hold, and sell FHA-insured (and, after World War II, VA Administration-insured loans) mortgage loans originated by private lenders.</a:t>
            </a:r>
          </a:p>
          <a:p>
            <a:r>
              <a:rPr lang="en-US" dirty="0">
                <a:latin typeface="Times New Roman" pitchFamily="18" charset="0"/>
                <a:cs typeface="Times New Roman" pitchFamily="18" charset="0"/>
              </a:rPr>
              <a:t>Privatized in 1968, FNMA had  shares traded on the New York Stock Exchange and other security holders as well.</a:t>
            </a:r>
          </a:p>
          <a:p>
            <a:r>
              <a:rPr lang="en-US" dirty="0">
                <a:latin typeface="Times New Roman" pitchFamily="18" charset="0"/>
                <a:cs typeface="Times New Roman" pitchFamily="18" charset="0"/>
              </a:rPr>
              <a:t>FNMA was taken over by the Federal Government during the Financial Crisis of 2008.</a:t>
            </a:r>
          </a:p>
          <a:p>
            <a:r>
              <a:rPr lang="en-US" dirty="0">
                <a:latin typeface="Times New Roman" pitchFamily="18" charset="0"/>
                <a:cs typeface="Times New Roman" pitchFamily="18" charset="0"/>
              </a:rPr>
              <a:t>The firm received a bail-out package from the Federal Government to support it until 2012.</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2"/>
          </a:xfrm>
        </p:spPr>
        <p:txBody>
          <a:bodyPr>
            <a:normAutofit fontScale="90000"/>
          </a:bodyPr>
          <a:lstStyle/>
          <a:p>
            <a:r>
              <a:rPr lang="en-US" b="1" dirty="0">
                <a:latin typeface="Times New Roman" pitchFamily="18" charset="0"/>
                <a:cs typeface="Times New Roman" pitchFamily="18" charset="0"/>
              </a:rPr>
              <a:t>FNMA and Mortgage-Backed Securities</a:t>
            </a:r>
          </a:p>
        </p:txBody>
      </p:sp>
      <p:sp>
        <p:nvSpPr>
          <p:cNvPr id="3" name="Content Placeholder 2"/>
          <p:cNvSpPr>
            <a:spLocks noGrp="1"/>
          </p:cNvSpPr>
          <p:nvPr>
            <p:ph idx="1"/>
          </p:nvPr>
        </p:nvSpPr>
        <p:spPr>
          <a:xfrm>
            <a:off x="381000" y="1371600"/>
            <a:ext cx="8382000" cy="5105400"/>
          </a:xfrm>
        </p:spPr>
        <p:txBody>
          <a:bodyPr>
            <a:normAutofit/>
          </a:bodyPr>
          <a:lstStyle/>
          <a:p>
            <a:r>
              <a:rPr lang="en-US" dirty="0">
                <a:latin typeface="Times New Roman" pitchFamily="18" charset="0"/>
                <a:cs typeface="Times New Roman" pitchFamily="18" charset="0"/>
              </a:rPr>
              <a:t>FNMA facilitates capital acquisition in the mortgage industry through the creation of </a:t>
            </a:r>
            <a:r>
              <a:rPr lang="en-US" i="1" dirty="0">
                <a:latin typeface="Times New Roman" pitchFamily="18" charset="0"/>
                <a:cs typeface="Times New Roman" pitchFamily="18" charset="0"/>
              </a:rPr>
              <a:t>mortgage-backed securities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These portfolios of mortgage-backed securities are also called </a:t>
            </a:r>
            <a:r>
              <a:rPr lang="en-US" i="1" dirty="0">
                <a:latin typeface="Times New Roman" pitchFamily="18" charset="0"/>
                <a:cs typeface="Times New Roman" pitchFamily="18" charset="0"/>
              </a:rPr>
              <a:t>pass- through securities</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FNMA can obtain money directly from the U.S. Treasury should it need to do so.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Exchange Functions</a:t>
            </a: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Exchanges are intended to provide for orderly, liquid and continuous markets for the securities they trade. </a:t>
            </a:r>
          </a:p>
          <a:p>
            <a:r>
              <a:rPr lang="en-US" dirty="0">
                <a:latin typeface="Times New Roman" pitchFamily="18" charset="0"/>
                <a:cs typeface="Times New Roman" pitchFamily="18" charset="0"/>
              </a:rPr>
              <a:t>A continuous market provides for transactions that can be executed at any time for a price that might be expected to differ little from the prior transaction price for the same security. </a:t>
            </a:r>
          </a:p>
          <a:p>
            <a:r>
              <a:rPr lang="en-US" dirty="0">
                <a:latin typeface="Times New Roman" pitchFamily="18" charset="0"/>
                <a:cs typeface="Times New Roman" pitchFamily="18" charset="0"/>
              </a:rPr>
              <a:t>In addition, exchanges traditionally serve as </a:t>
            </a:r>
            <a:r>
              <a:rPr lang="en-US" i="1" dirty="0">
                <a:latin typeface="Times New Roman" pitchFamily="18" charset="0"/>
                <a:cs typeface="Times New Roman" pitchFamily="18" charset="0"/>
              </a:rPr>
              <a:t>self-regulatory organizations</a:t>
            </a:r>
            <a:r>
              <a:rPr lang="en-US" dirty="0">
                <a:latin typeface="Times New Roman" pitchFamily="18" charset="0"/>
                <a:cs typeface="Times New Roman" pitchFamily="18" charset="0"/>
              </a:rPr>
              <a:t> (SROs) for their members, regulating and policing their behavior with respect to a variety of rules and requirements.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GNMA</a:t>
            </a:r>
          </a:p>
        </p:txBody>
      </p:sp>
      <p:sp>
        <p:nvSpPr>
          <p:cNvPr id="3" name="Content Placeholder 2"/>
          <p:cNvSpPr>
            <a:spLocks noGrp="1"/>
          </p:cNvSpPr>
          <p:nvPr>
            <p:ph idx="1"/>
          </p:nvPr>
        </p:nvSpPr>
        <p:spPr>
          <a:xfrm>
            <a:off x="228600" y="1066800"/>
            <a:ext cx="8686800" cy="5410200"/>
          </a:xfrm>
        </p:spPr>
        <p:txBody>
          <a:bodyPr>
            <a:normAutofit fontScale="92500" lnSpcReduction="1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Government National Mortgage Association</a:t>
            </a:r>
            <a:r>
              <a:rPr lang="en-US" dirty="0">
                <a:latin typeface="Times New Roman" pitchFamily="18" charset="0"/>
                <a:cs typeface="Times New Roman" pitchFamily="18" charset="0"/>
              </a:rPr>
              <a:t> (GNMA or </a:t>
            </a:r>
            <a:r>
              <a:rPr lang="en-US" dirty="0" err="1">
                <a:latin typeface="Times New Roman" pitchFamily="18" charset="0"/>
                <a:cs typeface="Times New Roman" pitchFamily="18" charset="0"/>
              </a:rPr>
              <a:t>Ginnie</a:t>
            </a:r>
            <a:r>
              <a:rPr lang="en-US" dirty="0">
                <a:latin typeface="Times New Roman" pitchFamily="18" charset="0"/>
                <a:cs typeface="Times New Roman" pitchFamily="18" charset="0"/>
              </a:rPr>
              <a:t> Mae)</a:t>
            </a:r>
          </a:p>
          <a:p>
            <a:r>
              <a:rPr lang="en-US" dirty="0">
                <a:latin typeface="Times New Roman" pitchFamily="18" charset="0"/>
                <a:cs typeface="Times New Roman" pitchFamily="18" charset="0"/>
              </a:rPr>
              <a:t>Established 1968 as a “spin off” of FNMA, is a corporation owned by the U.S. Federal Government.</a:t>
            </a:r>
          </a:p>
          <a:p>
            <a:r>
              <a:rPr lang="en-US" dirty="0">
                <a:latin typeface="Times New Roman" pitchFamily="18" charset="0"/>
                <a:cs typeface="Times New Roman" pitchFamily="18" charset="0"/>
              </a:rPr>
              <a:t>GNMA guarantees mortgage-backed securities for the FHA, VA and other agency mortgage issues. </a:t>
            </a:r>
          </a:p>
          <a:p>
            <a:r>
              <a:rPr lang="en-US" dirty="0">
                <a:latin typeface="Times New Roman" pitchFamily="18" charset="0"/>
                <a:cs typeface="Times New Roman" pitchFamily="18" charset="0"/>
              </a:rPr>
              <a:t>Many mortgages issued by these agencies are targeted towards particular groups such as families in lower-income brackets or veterans, and experience relatively high default rates. </a:t>
            </a:r>
          </a:p>
          <a:p>
            <a:r>
              <a:rPr lang="en-US" dirty="0">
                <a:latin typeface="Times New Roman" pitchFamily="18" charset="0"/>
                <a:cs typeface="Times New Roman" pitchFamily="18" charset="0"/>
              </a:rPr>
              <a:t>The mortgages issued by these agencies are </a:t>
            </a:r>
            <a:r>
              <a:rPr lang="en-US" i="1" dirty="0">
                <a:latin typeface="Times New Roman" pitchFamily="18" charset="0"/>
                <a:cs typeface="Times New Roman" pitchFamily="18" charset="0"/>
              </a:rPr>
              <a:t>full faith and credit instruments</a:t>
            </a:r>
            <a:r>
              <a:rPr lang="en-US" dirty="0">
                <a:latin typeface="Times New Roman" pitchFamily="18" charset="0"/>
                <a:cs typeface="Times New Roman"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FHLMC</a:t>
            </a:r>
          </a:p>
        </p:txBody>
      </p:sp>
      <p:sp>
        <p:nvSpPr>
          <p:cNvPr id="3" name="Content Placeholder 2"/>
          <p:cNvSpPr>
            <a:spLocks noGrp="1"/>
          </p:cNvSpPr>
          <p:nvPr>
            <p:ph idx="1"/>
          </p:nvPr>
        </p:nvSpPr>
        <p:spPr>
          <a:xfrm>
            <a:off x="228600" y="1066800"/>
            <a:ext cx="8686800" cy="5410200"/>
          </a:xfrm>
        </p:spPr>
        <p:txBody>
          <a:bodyPr>
            <a:normAutofit fontScale="92500" lnSpcReduction="1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Federal Home Loan Mortgage Corporation</a:t>
            </a:r>
            <a:r>
              <a:rPr lang="en-US" dirty="0">
                <a:latin typeface="Times New Roman" pitchFamily="18" charset="0"/>
                <a:cs typeface="Times New Roman" pitchFamily="18" charset="0"/>
              </a:rPr>
              <a:t> (FHLMC or Freddie Mac)</a:t>
            </a:r>
          </a:p>
          <a:p>
            <a:r>
              <a:rPr lang="en-US" dirty="0">
                <a:latin typeface="Times New Roman" pitchFamily="18" charset="0"/>
                <a:cs typeface="Times New Roman" pitchFamily="18" charset="0"/>
              </a:rPr>
              <a:t>A stockholder-corporation created in 1970 by the Federal Government, also creates, insures, services and sells pass-through securities related to single family and multi-family residential mortgages.</a:t>
            </a:r>
          </a:p>
          <a:p>
            <a:r>
              <a:rPr lang="en-US" dirty="0">
                <a:latin typeface="Times New Roman" pitchFamily="18" charset="0"/>
                <a:cs typeface="Times New Roman" pitchFamily="18" charset="0"/>
              </a:rPr>
              <a:t>Freddie Mac’s creation was essentially to provide competition in the secondary mortgage market to the virtual monopoly enjoyed by Fannie Mae.</a:t>
            </a:r>
          </a:p>
          <a:p>
            <a:r>
              <a:rPr lang="en-US" dirty="0">
                <a:latin typeface="Times New Roman" pitchFamily="18" charset="0"/>
                <a:cs typeface="Times New Roman" pitchFamily="18" charset="0"/>
              </a:rPr>
              <a:t>Freddie Mac was also placed in conservatorship by the Federal Government during the Financial Crisis of 2008-09</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The SLM Corporation</a:t>
            </a:r>
          </a:p>
        </p:txBody>
      </p:sp>
      <p:sp>
        <p:nvSpPr>
          <p:cNvPr id="3" name="Content Placeholder 2"/>
          <p:cNvSpPr>
            <a:spLocks noGrp="1"/>
          </p:cNvSpPr>
          <p:nvPr>
            <p:ph idx="1"/>
          </p:nvPr>
        </p:nvSpPr>
        <p:spPr>
          <a:xfrm>
            <a:off x="228600" y="1066800"/>
            <a:ext cx="8686800" cy="5410200"/>
          </a:xfrm>
        </p:spPr>
        <p:txBody>
          <a:bodyPr>
            <a:normAutofit/>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SLM Corporation</a:t>
            </a:r>
            <a:r>
              <a:rPr lang="en-US" dirty="0">
                <a:latin typeface="Times New Roman" pitchFamily="18" charset="0"/>
                <a:cs typeface="Times New Roman" pitchFamily="18" charset="0"/>
              </a:rPr>
              <a:t>, formerly the </a:t>
            </a:r>
            <a:r>
              <a:rPr lang="en-US" i="1" dirty="0">
                <a:latin typeface="Times New Roman" pitchFamily="18" charset="0"/>
                <a:cs typeface="Times New Roman" pitchFamily="18" charset="0"/>
              </a:rPr>
              <a:t>Student Loan Marketing Association</a:t>
            </a:r>
            <a:r>
              <a:rPr lang="en-US" dirty="0">
                <a:latin typeface="Times New Roman" pitchFamily="18" charset="0"/>
                <a:cs typeface="Times New Roman" pitchFamily="18" charset="0"/>
              </a:rPr>
              <a:t> (SLMA or Sallie Mae)</a:t>
            </a:r>
          </a:p>
          <a:p>
            <a:r>
              <a:rPr lang="en-US" dirty="0">
                <a:latin typeface="Times New Roman" pitchFamily="18" charset="0"/>
                <a:cs typeface="Times New Roman" pitchFamily="18" charset="0"/>
              </a:rPr>
              <a:t>Creates, insures and sells pass-through securities related to student loans.</a:t>
            </a:r>
          </a:p>
          <a:p>
            <a:r>
              <a:rPr lang="en-US" dirty="0">
                <a:latin typeface="Times New Roman" pitchFamily="18" charset="0"/>
                <a:cs typeface="Times New Roman" pitchFamily="18" charset="0"/>
              </a:rPr>
              <a:t>In 2014, the firm spun off its federal student loan servicing businesses into a separately traded company known as </a:t>
            </a:r>
            <a:r>
              <a:rPr lang="en-US" dirty="0" err="1">
                <a:latin typeface="Times New Roman" pitchFamily="18" charset="0"/>
                <a:cs typeface="Times New Roman" pitchFamily="18" charset="0"/>
              </a:rPr>
              <a:t>Navient</a:t>
            </a:r>
            <a:r>
              <a:rPr lang="en-US" dirty="0">
                <a:latin typeface="Times New Roman" pitchFamily="18" charset="0"/>
                <a:cs typeface="Times New Roman" pitchFamily="18" charset="0"/>
              </a:rPr>
              <a:t> Corporation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a:latin typeface="Times New Roman" pitchFamily="18" charset="0"/>
                <a:cs typeface="Times New Roman" pitchFamily="18" charset="0"/>
              </a:rPr>
              <a:t>Municipal Securities and Markets</a:t>
            </a:r>
            <a:endParaRPr lang="en-US" dirty="0"/>
          </a:p>
        </p:txBody>
      </p:sp>
      <p:sp>
        <p:nvSpPr>
          <p:cNvPr id="3" name="Content Placeholder 2"/>
          <p:cNvSpPr>
            <a:spLocks noGrp="1"/>
          </p:cNvSpPr>
          <p:nvPr>
            <p:ph idx="1"/>
          </p:nvPr>
        </p:nvSpPr>
        <p:spPr>
          <a:xfrm>
            <a:off x="152400" y="1066800"/>
            <a:ext cx="8839200" cy="5486400"/>
          </a:xfrm>
        </p:spPr>
        <p:txBody>
          <a:bodyPr>
            <a:normAutofit fontScale="77500" lnSpcReduction="20000"/>
          </a:bodyPr>
          <a:lstStyle/>
          <a:p>
            <a:r>
              <a:rPr lang="en-US" dirty="0">
                <a:latin typeface="Times New Roman" pitchFamily="18" charset="0"/>
                <a:cs typeface="Times New Roman" pitchFamily="18" charset="0"/>
              </a:rPr>
              <a:t>U.S. federal taxation code permits investors in municipal instruments to omit from their taxable income any interest payments received on most G.O. municipals.</a:t>
            </a:r>
          </a:p>
          <a:p>
            <a:r>
              <a:rPr lang="en-US" dirty="0">
                <a:latin typeface="Times New Roman" pitchFamily="18" charset="0"/>
                <a:cs typeface="Times New Roman" pitchFamily="18" charset="0"/>
              </a:rPr>
              <a:t>Several types of municipal issues are offered by state and local governments. </a:t>
            </a:r>
          </a:p>
          <a:p>
            <a:pPr lvl="1"/>
            <a:r>
              <a:rPr lang="en-US" i="1" dirty="0">
                <a:latin typeface="Times New Roman" pitchFamily="18" charset="0"/>
                <a:cs typeface="Times New Roman" pitchFamily="18" charset="0"/>
              </a:rPr>
              <a:t>General Obligation Bonds</a:t>
            </a:r>
            <a:r>
              <a:rPr lang="en-US" dirty="0">
                <a:latin typeface="Times New Roman" pitchFamily="18" charset="0"/>
                <a:cs typeface="Times New Roman" pitchFamily="18" charset="0"/>
              </a:rPr>
              <a:t> are full faith and credit bonds.</a:t>
            </a:r>
          </a:p>
          <a:p>
            <a:pPr lvl="1"/>
            <a:r>
              <a:rPr lang="en-US" i="1" dirty="0">
                <a:latin typeface="Times New Roman" pitchFamily="18" charset="0"/>
                <a:cs typeface="Times New Roman" pitchFamily="18" charset="0"/>
              </a:rPr>
              <a:t>Limited Obligation Bonds</a:t>
            </a:r>
            <a:r>
              <a:rPr lang="en-US" dirty="0">
                <a:latin typeface="Times New Roman" pitchFamily="18" charset="0"/>
                <a:cs typeface="Times New Roman" pitchFamily="18" charset="0"/>
              </a:rPr>
              <a:t> provide backing only by specific claims.</a:t>
            </a:r>
          </a:p>
          <a:p>
            <a:r>
              <a:rPr lang="en-US" dirty="0">
                <a:latin typeface="Times New Roman" pitchFamily="18" charset="0"/>
                <a:cs typeface="Times New Roman" pitchFamily="18" charset="0"/>
              </a:rPr>
              <a:t>Many municipals are rated for default risk by agencies such as </a:t>
            </a:r>
            <a:r>
              <a:rPr lang="en-US" i="1" dirty="0">
                <a:latin typeface="Times New Roman" pitchFamily="18" charset="0"/>
                <a:cs typeface="Times New Roman" pitchFamily="18" charset="0"/>
              </a:rPr>
              <a:t>Fitch</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Some municipal issues are insured by private insurance institutions.</a:t>
            </a:r>
          </a:p>
          <a:p>
            <a:pPr lvl="1"/>
            <a:r>
              <a:rPr lang="en-US" dirty="0">
                <a:latin typeface="Times New Roman" pitchFamily="18" charset="0"/>
                <a:cs typeface="Times New Roman" pitchFamily="18" charset="0"/>
              </a:rPr>
              <a:t>Insurance enables issuers to offer bonds with reduced interest rates.</a:t>
            </a:r>
          </a:p>
          <a:p>
            <a:pPr lvl="1"/>
            <a:r>
              <a:rPr lang="en-US" dirty="0">
                <a:latin typeface="Times New Roman" pitchFamily="18" charset="0"/>
                <a:cs typeface="Times New Roman" pitchFamily="18" charset="0"/>
              </a:rPr>
              <a:t>Among the larger insurers of municipal bonds are the AMBAC Assurance Corp., the National Public Finance Guaranty Corp., the Assured Guaranty Municipal Corp., and the Financial Guaranty Insurance Company (FGIC).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Municipal Issues: Tax Implications</a:t>
            </a:r>
          </a:p>
        </p:txBody>
      </p:sp>
      <p:sp>
        <p:nvSpPr>
          <p:cNvPr id="3" name="Content Placeholder 2"/>
          <p:cNvSpPr>
            <a:spLocks noGrp="1"/>
          </p:cNvSpPr>
          <p:nvPr>
            <p:ph idx="1"/>
          </p:nvPr>
        </p:nvSpPr>
        <p:spPr/>
        <p:txBody>
          <a:bodyPr>
            <a:noAutofit/>
          </a:bodyPr>
          <a:lstStyle/>
          <a:p>
            <a:r>
              <a:rPr lang="en-US" sz="2000" dirty="0">
                <a:latin typeface="Times New Roman" pitchFamily="18" charset="0"/>
                <a:cs typeface="Times New Roman" pitchFamily="18" charset="0"/>
              </a:rPr>
              <a:t>Most municipal issues are income tax exempt at the federal level</a:t>
            </a:r>
          </a:p>
          <a:p>
            <a:r>
              <a:rPr lang="en-US" sz="2000" dirty="0">
                <a:latin typeface="Times New Roman" pitchFamily="18" charset="0"/>
                <a:cs typeface="Times New Roman" pitchFamily="18" charset="0"/>
              </a:rPr>
              <a:t>Under certain circumstances, municipal issues are income tax exempt at state and local levels as well</a:t>
            </a:r>
          </a:p>
          <a:p>
            <a:r>
              <a:rPr lang="en-US" sz="2000" dirty="0">
                <a:latin typeface="Times New Roman" pitchFamily="18" charset="0"/>
                <a:cs typeface="Times New Roman" pitchFamily="18" charset="0"/>
              </a:rPr>
              <a:t>Some municipal issues qualify for other types of benefits.</a:t>
            </a:r>
          </a:p>
          <a:p>
            <a:pPr lvl="1"/>
            <a:r>
              <a:rPr lang="en-US" sz="2000" dirty="0">
                <a:latin typeface="Times New Roman" pitchFamily="18" charset="0"/>
                <a:cs typeface="Times New Roman" pitchFamily="18" charset="0"/>
              </a:rPr>
              <a:t>Build America Bonds (BABs), created to help revive the American building industry during the 2009-10 recession, make taxable interest payments to bondholders, but allow for issuers to receive either 35% federal subsidies on interest payments that they make or, instead, offer special tax credits for the bondholder.</a:t>
            </a:r>
          </a:p>
          <a:p>
            <a:pPr lvl="1"/>
            <a:r>
              <a:rPr lang="en-US" sz="2000" dirty="0">
                <a:latin typeface="Times New Roman" pitchFamily="18" charset="0"/>
                <a:cs typeface="Times New Roman" pitchFamily="18" charset="0"/>
              </a:rPr>
              <a:t>Somewhat similar taxable municipal issues include tax credit bonds, which include qualified school construction bonds, qualified zone academy bonds, clean renewable energy bonds and qualified energy conservation bonds. These bonds offer similar subsidy or tax considerations.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Money Market Instruments</a:t>
            </a:r>
          </a:p>
        </p:txBody>
      </p:sp>
      <p:sp>
        <p:nvSpPr>
          <p:cNvPr id="3" name="Content Placeholder 2"/>
          <p:cNvSpPr>
            <a:spLocks noGrp="1"/>
          </p:cNvSpPr>
          <p:nvPr>
            <p:ph idx="1"/>
          </p:nvPr>
        </p:nvSpPr>
        <p:spPr>
          <a:xfrm>
            <a:off x="152400" y="1143000"/>
            <a:ext cx="8763000" cy="5562600"/>
          </a:xfrm>
        </p:spPr>
        <p:txBody>
          <a:bodyPr>
            <a:normAutofit fontScale="92500" lnSpcReduction="10000"/>
          </a:bodyPr>
          <a:lstStyle/>
          <a:p>
            <a:r>
              <a:rPr lang="en-US" i="1" dirty="0">
                <a:latin typeface="Times New Roman" pitchFamily="18" charset="0"/>
                <a:cs typeface="Times New Roman" pitchFamily="18" charset="0"/>
              </a:rPr>
              <a:t>Federal Funds</a:t>
            </a:r>
            <a:r>
              <a:rPr lang="en-US" dirty="0">
                <a:latin typeface="Times New Roman" pitchFamily="18" charset="0"/>
                <a:cs typeface="Times New Roman" pitchFamily="18" charset="0"/>
              </a:rPr>
              <a:t> markets depository institutions to borrow from one another to meet Federal Reserve requirements.</a:t>
            </a:r>
          </a:p>
          <a:p>
            <a:pPr lvl="1"/>
            <a:r>
              <a:rPr lang="en-US" dirty="0">
                <a:latin typeface="Times New Roman" pitchFamily="18" charset="0"/>
                <a:cs typeface="Times New Roman" pitchFamily="18" charset="0"/>
              </a:rPr>
              <a:t>Excess reserves of one bank are loaned to other banks for satisfaction of reserve requirements.</a:t>
            </a:r>
          </a:p>
          <a:p>
            <a:pPr lvl="1"/>
            <a:r>
              <a:rPr lang="en-US" dirty="0">
                <a:latin typeface="Times New Roman" pitchFamily="18" charset="0"/>
                <a:cs typeface="Times New Roman" pitchFamily="18" charset="0"/>
              </a:rPr>
              <a:t>The rate at which these loans are extended is referred to as the </a:t>
            </a:r>
            <a:r>
              <a:rPr lang="en-US" i="1" dirty="0">
                <a:latin typeface="Times New Roman" pitchFamily="18" charset="0"/>
                <a:cs typeface="Times New Roman" pitchFamily="18" charset="0"/>
              </a:rPr>
              <a:t>Federal Funds Rate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Negotiable Certificates of Deposit</a:t>
            </a:r>
            <a:r>
              <a:rPr lang="en-US" dirty="0">
                <a:latin typeface="Times New Roman" pitchFamily="18" charset="0"/>
                <a:cs typeface="Times New Roman" pitchFamily="18" charset="0"/>
              </a:rPr>
              <a:t> (a type of Jumbo C.D.) is a tradable depository institution C.D. with a denomination or balance exceeding $100,000. </a:t>
            </a:r>
          </a:p>
          <a:p>
            <a:r>
              <a:rPr lang="en-US" dirty="0">
                <a:latin typeface="Times New Roman" pitchFamily="18" charset="0"/>
                <a:cs typeface="Times New Roman" pitchFamily="18" charset="0"/>
              </a:rPr>
              <a:t>The amounts by which jumbo C.D.s exceed $250,000 are not FDIC insured.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Money Market Instruments, cont.</a:t>
            </a:r>
          </a:p>
        </p:txBody>
      </p:sp>
      <p:sp>
        <p:nvSpPr>
          <p:cNvPr id="3" name="Content Placeholder 2"/>
          <p:cNvSpPr>
            <a:spLocks noGrp="1"/>
          </p:cNvSpPr>
          <p:nvPr>
            <p:ph idx="1"/>
          </p:nvPr>
        </p:nvSpPr>
        <p:spPr>
          <a:xfrm>
            <a:off x="152400" y="1143000"/>
            <a:ext cx="8763000" cy="5562600"/>
          </a:xfrm>
        </p:spPr>
        <p:txBody>
          <a:bodyPr>
            <a:normAutofit lnSpcReduction="10000"/>
          </a:bodyPr>
          <a:lstStyle/>
          <a:p>
            <a:r>
              <a:rPr lang="en-US" i="1" dirty="0">
                <a:latin typeface="Times New Roman" pitchFamily="18" charset="0"/>
                <a:cs typeface="Times New Roman" pitchFamily="18" charset="0"/>
              </a:rPr>
              <a:t>Banker's Acceptances</a:t>
            </a:r>
            <a:r>
              <a:rPr lang="en-US" dirty="0">
                <a:latin typeface="Times New Roman" pitchFamily="18" charset="0"/>
                <a:cs typeface="Times New Roman" pitchFamily="18" charset="0"/>
              </a:rPr>
              <a:t> are originated when a bank accepts responsibility for assuming some financial responsibility on behalf of a client. </a:t>
            </a:r>
          </a:p>
          <a:p>
            <a:r>
              <a:rPr lang="en-US" dirty="0">
                <a:latin typeface="Times New Roman" pitchFamily="18" charset="0"/>
                <a:cs typeface="Times New Roman" pitchFamily="18" charset="0"/>
              </a:rPr>
              <a:t>Because the bank is likely to be a good credit risk, acceptances are usually marketable.</a:t>
            </a:r>
          </a:p>
          <a:p>
            <a:r>
              <a:rPr lang="en-US" i="1" dirty="0">
                <a:latin typeface="Times New Roman" pitchFamily="18" charset="0"/>
                <a:cs typeface="Times New Roman" pitchFamily="18" charset="0"/>
              </a:rPr>
              <a:t>Repurchase Agreements</a:t>
            </a:r>
            <a:r>
              <a:rPr lang="en-US" dirty="0">
                <a:latin typeface="Times New Roman" pitchFamily="18" charset="0"/>
                <a:cs typeface="Times New Roman" pitchFamily="18" charset="0"/>
              </a:rPr>
              <a:t> (Repos) are issued by financial institutions  acknowledging the sale of assets and a subsequent agreement to re-purchase at a higher price in the near term. </a:t>
            </a:r>
          </a:p>
          <a:p>
            <a:r>
              <a:rPr lang="en-US" dirty="0">
                <a:latin typeface="Times New Roman" pitchFamily="18" charset="0"/>
                <a:cs typeface="Times New Roman" pitchFamily="18" charset="0"/>
              </a:rPr>
              <a:t>The repo agreement is essentially the same as a collateralized short-term loan.</a:t>
            </a:r>
          </a:p>
          <a:p>
            <a:endParaRPr lang="en-US" dirty="0"/>
          </a:p>
        </p:txBody>
      </p:sp>
    </p:spTree>
    <p:extLst>
      <p:ext uri="{BB962C8B-B14F-4D97-AF65-F5344CB8AC3E}">
        <p14:creationId xmlns:p14="http://schemas.microsoft.com/office/powerpoint/2010/main" val="3096297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EB2B-B1F4-C806-2F96-5744DADE558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Benchmark Rates</a:t>
            </a:r>
          </a:p>
        </p:txBody>
      </p:sp>
      <p:sp>
        <p:nvSpPr>
          <p:cNvPr id="3" name="Content Placeholder 2">
            <a:extLst>
              <a:ext uri="{FF2B5EF4-FFF2-40B4-BE49-F238E27FC236}">
                <a16:creationId xmlns:a16="http://schemas.microsoft.com/office/drawing/2014/main" id="{E5C0C0FA-CA59-9300-CDCE-90B5675A368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Many money market and fixed income issues have rates tied to interest rate benchmarks.</a:t>
            </a:r>
          </a:p>
          <a:p>
            <a:r>
              <a:rPr lang="en-US" dirty="0">
                <a:latin typeface="Times New Roman" panose="02020603050405020304" pitchFamily="18" charset="0"/>
                <a:cs typeface="Times New Roman" panose="02020603050405020304" pitchFamily="18" charset="0"/>
              </a:rPr>
              <a:t>The most important of these benchmark rates is the Secured Overnight Financing Rate (SOFR) established by the Fed.</a:t>
            </a:r>
          </a:p>
          <a:p>
            <a:r>
              <a:rPr lang="en-US" dirty="0">
                <a:latin typeface="Times New Roman" panose="02020603050405020304" pitchFamily="18" charset="0"/>
                <a:cs typeface="Times New Roman" panose="02020603050405020304" pitchFamily="18" charset="0"/>
              </a:rPr>
              <a:t>SOFR is in late stages of replacing the LIBOR.</a:t>
            </a:r>
          </a:p>
          <a:p>
            <a:r>
              <a:rPr lang="en-US" dirty="0">
                <a:latin typeface="Times New Roman" panose="02020603050405020304" pitchFamily="18" charset="0"/>
                <a:cs typeface="Times New Roman" panose="02020603050405020304" pitchFamily="18" charset="0"/>
              </a:rPr>
              <a:t>Many corporate issues use the Prime Rate.</a:t>
            </a:r>
          </a:p>
        </p:txBody>
      </p:sp>
    </p:spTree>
    <p:extLst>
      <p:ext uri="{BB962C8B-B14F-4D97-AF65-F5344CB8AC3E}">
        <p14:creationId xmlns:p14="http://schemas.microsoft.com/office/powerpoint/2010/main" val="3369961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en-US" b="1" dirty="0">
                <a:latin typeface="Times New Roman" pitchFamily="18" charset="0"/>
                <a:cs typeface="Times New Roman" pitchFamily="18" charset="0"/>
              </a:rPr>
              <a:t>Corporate Issues</a:t>
            </a:r>
          </a:p>
        </p:txBody>
      </p:sp>
      <p:sp>
        <p:nvSpPr>
          <p:cNvPr id="3" name="Content Placeholder 2"/>
          <p:cNvSpPr>
            <a:spLocks noGrp="1"/>
          </p:cNvSpPr>
          <p:nvPr>
            <p:ph idx="1"/>
          </p:nvPr>
        </p:nvSpPr>
        <p:spPr>
          <a:xfrm>
            <a:off x="152400" y="1295400"/>
            <a:ext cx="8763000" cy="5334000"/>
          </a:xfrm>
        </p:spPr>
        <p:txBody>
          <a:bodyPr>
            <a:normAutofit fontScale="77500" lnSpcReduction="20000"/>
          </a:bodyPr>
          <a:lstStyle/>
          <a:p>
            <a:r>
              <a:rPr lang="en-US" dirty="0">
                <a:latin typeface="Times New Roman" pitchFamily="18" charset="0"/>
                <a:cs typeface="Times New Roman" pitchFamily="18" charset="0"/>
              </a:rPr>
              <a:t>Corporations are also important issuers of debt securities.</a:t>
            </a:r>
          </a:p>
          <a:p>
            <a:r>
              <a:rPr lang="en-US" i="1" dirty="0">
                <a:latin typeface="Times New Roman" pitchFamily="18" charset="0"/>
                <a:cs typeface="Times New Roman" pitchFamily="18" charset="0"/>
              </a:rPr>
              <a:t>Commercial paper: </a:t>
            </a:r>
            <a:r>
              <a:rPr lang="en-US" dirty="0">
                <a:latin typeface="Times New Roman" pitchFamily="18" charset="0"/>
                <a:cs typeface="Times New Roman" pitchFamily="18" charset="0"/>
              </a:rPr>
              <a:t>issued by large, well-known, credit-worthy firms needing to borrow for short periods of time </a:t>
            </a:r>
          </a:p>
          <a:p>
            <a:r>
              <a:rPr lang="en-US" i="1" dirty="0">
                <a:latin typeface="Times New Roman" pitchFamily="18" charset="0"/>
                <a:cs typeface="Times New Roman" pitchFamily="18" charset="0"/>
              </a:rPr>
              <a:t>Corporate bonds</a:t>
            </a:r>
            <a:r>
              <a:rPr lang="en-US" dirty="0">
                <a:latin typeface="Times New Roman" pitchFamily="18" charset="0"/>
                <a:cs typeface="Times New Roman" pitchFamily="18" charset="0"/>
              </a:rPr>
              <a:t>: normally issued with longer terms to maturity</a:t>
            </a:r>
          </a:p>
          <a:p>
            <a:pPr lvl="1"/>
            <a:r>
              <a:rPr lang="en-US" i="1" dirty="0">
                <a:latin typeface="Times New Roman" pitchFamily="18" charset="0"/>
                <a:cs typeface="Times New Roman" pitchFamily="18" charset="0"/>
              </a:rPr>
              <a:t>Callable bonds</a:t>
            </a:r>
            <a:r>
              <a:rPr lang="en-US" dirty="0">
                <a:latin typeface="Times New Roman" pitchFamily="18" charset="0"/>
                <a:cs typeface="Times New Roman" pitchFamily="18" charset="0"/>
              </a:rPr>
              <a:t> may be </a:t>
            </a:r>
            <a:r>
              <a:rPr lang="en-US" i="1" dirty="0">
                <a:latin typeface="Times New Roman" pitchFamily="18" charset="0"/>
                <a:cs typeface="Times New Roman" pitchFamily="18" charset="0"/>
              </a:rPr>
              <a:t>called</a:t>
            </a:r>
            <a:r>
              <a:rPr lang="en-US" dirty="0">
                <a:latin typeface="Times New Roman" pitchFamily="18" charset="0"/>
                <a:cs typeface="Times New Roman" pitchFamily="18" charset="0"/>
              </a:rPr>
              <a:t>, meaning that the issuing institution has the right to pay off the callable bond before its maturity date. The callable bond typically has a </a:t>
            </a:r>
            <a:r>
              <a:rPr lang="en-US" i="1" dirty="0">
                <a:latin typeface="Times New Roman" pitchFamily="18" charset="0"/>
                <a:cs typeface="Times New Roman" pitchFamily="18" charset="0"/>
              </a:rPr>
              <a:t>call date</a:t>
            </a:r>
            <a:r>
              <a:rPr lang="en-US" dirty="0">
                <a:latin typeface="Times New Roman" pitchFamily="18" charset="0"/>
                <a:cs typeface="Times New Roman" pitchFamily="18" charset="0"/>
              </a:rPr>
              <a:t> and a </a:t>
            </a:r>
            <a:r>
              <a:rPr lang="en-US" i="1" dirty="0">
                <a:latin typeface="Times New Roman" pitchFamily="18" charset="0"/>
                <a:cs typeface="Times New Roman" pitchFamily="18" charset="0"/>
              </a:rPr>
              <a:t>call price</a:t>
            </a:r>
            <a:r>
              <a:rPr lang="en-US" dirty="0">
                <a:latin typeface="Times New Roman" pitchFamily="18" charset="0"/>
                <a:cs typeface="Times New Roman" pitchFamily="18" charset="0"/>
              </a:rPr>
              <a:t>.</a:t>
            </a:r>
          </a:p>
          <a:p>
            <a:pPr lvl="1"/>
            <a:r>
              <a:rPr lang="en-US" i="1" dirty="0">
                <a:latin typeface="Times New Roman" pitchFamily="18" charset="0"/>
                <a:cs typeface="Times New Roman" pitchFamily="18" charset="0"/>
              </a:rPr>
              <a:t>Convertible</a:t>
            </a:r>
            <a:r>
              <a:rPr lang="en-US" dirty="0">
                <a:latin typeface="Times New Roman" pitchFamily="18" charset="0"/>
                <a:cs typeface="Times New Roman" pitchFamily="18" charset="0"/>
              </a:rPr>
              <a:t> bonds can be convertible by bondholders into equity or other securities.</a:t>
            </a:r>
          </a:p>
          <a:p>
            <a:pPr lvl="1"/>
            <a:r>
              <a:rPr lang="en-US" dirty="0">
                <a:latin typeface="Times New Roman" pitchFamily="18" charset="0"/>
                <a:cs typeface="Times New Roman" pitchFamily="18" charset="0"/>
              </a:rPr>
              <a:t>Sinking fund provisions provide additional safety for bondholders by placing money into a fund that will be accumulated to ensure full satisfaction of the firm’s obligation.</a:t>
            </a:r>
          </a:p>
          <a:p>
            <a:r>
              <a:rPr lang="en-US" dirty="0">
                <a:latin typeface="Times New Roman" pitchFamily="18" charset="0"/>
                <a:cs typeface="Times New Roman" pitchFamily="18" charset="0"/>
              </a:rPr>
              <a:t>The terms of the bond will be specified in a contract known as a bond indenture.	</a:t>
            </a:r>
          </a:p>
          <a:p>
            <a:r>
              <a:rPr lang="en-US" i="1" dirty="0">
                <a:latin typeface="Times New Roman" pitchFamily="18" charset="0"/>
                <a:cs typeface="Times New Roman" pitchFamily="18" charset="0"/>
              </a:rPr>
              <a:t>Debentures</a:t>
            </a:r>
            <a:r>
              <a:rPr lang="en-US" dirty="0">
                <a:latin typeface="Times New Roman" pitchFamily="18" charset="0"/>
                <a:cs typeface="Times New Roman" pitchFamily="18" charset="0"/>
              </a:rPr>
              <a:t> are not backed by collateral.</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b="1" dirty="0">
                <a:latin typeface="Times New Roman" pitchFamily="18" charset="0"/>
                <a:cs typeface="Times New Roman" pitchFamily="18" charset="0"/>
              </a:rPr>
              <a:t>Special Types of Corporate Bonds</a:t>
            </a:r>
          </a:p>
        </p:txBody>
      </p:sp>
      <p:sp>
        <p:nvSpPr>
          <p:cNvPr id="3" name="Content Placeholder 2"/>
          <p:cNvSpPr>
            <a:spLocks noGrp="1"/>
          </p:cNvSpPr>
          <p:nvPr>
            <p:ph idx="1"/>
          </p:nvPr>
        </p:nvSpPr>
        <p:spPr>
          <a:xfrm>
            <a:off x="152400" y="1295400"/>
            <a:ext cx="8763000" cy="5334000"/>
          </a:xfrm>
        </p:spPr>
        <p:txBody>
          <a:bodyPr>
            <a:normAutofit fontScale="92500" lnSpcReduction="20000"/>
          </a:bodyPr>
          <a:lstStyle/>
          <a:p>
            <a:r>
              <a:rPr lang="en-US" i="1" dirty="0">
                <a:latin typeface="Times New Roman" pitchFamily="18" charset="0"/>
                <a:cs typeface="Times New Roman" pitchFamily="18" charset="0"/>
              </a:rPr>
              <a:t>Serial bonds</a:t>
            </a:r>
            <a:r>
              <a:rPr lang="en-US" dirty="0">
                <a:latin typeface="Times New Roman" pitchFamily="18" charset="0"/>
                <a:cs typeface="Times New Roman" pitchFamily="18" charset="0"/>
              </a:rPr>
              <a:t> are issued in series with staggered maturity dates.</a:t>
            </a:r>
          </a:p>
          <a:p>
            <a:r>
              <a:rPr lang="en-US" i="1" dirty="0">
                <a:latin typeface="Times New Roman" pitchFamily="18" charset="0"/>
                <a:cs typeface="Times New Roman" pitchFamily="18" charset="0"/>
              </a:rPr>
              <a:t>Floating rate</a:t>
            </a:r>
            <a:r>
              <a:rPr lang="en-US" dirty="0">
                <a:latin typeface="Times New Roman" pitchFamily="18" charset="0"/>
                <a:cs typeface="Times New Roman" pitchFamily="18" charset="0"/>
              </a:rPr>
              <a:t> bonds have coupon rates that rise and fall with market interest rates; reverse floaters have coupon rates that move in the opposite direction of market interest rates.</a:t>
            </a:r>
          </a:p>
          <a:p>
            <a:r>
              <a:rPr lang="en-US" i="1" dirty="0">
                <a:latin typeface="Times New Roman" pitchFamily="18" charset="0"/>
                <a:cs typeface="Times New Roman" pitchFamily="18" charset="0"/>
              </a:rPr>
              <a:t>Indexed bonds</a:t>
            </a:r>
            <a:r>
              <a:rPr lang="en-US" dirty="0">
                <a:latin typeface="Times New Roman" pitchFamily="18" charset="0"/>
                <a:cs typeface="Times New Roman" pitchFamily="18" charset="0"/>
              </a:rPr>
              <a:t> have coupon rates that are tied to the price level of a particular commodity like oil or some other value like the inflation rate.</a:t>
            </a:r>
          </a:p>
          <a:p>
            <a:r>
              <a:rPr lang="en-US" i="1" dirty="0">
                <a:latin typeface="Times New Roman" pitchFamily="18" charset="0"/>
                <a:cs typeface="Times New Roman" pitchFamily="18" charset="0"/>
              </a:rPr>
              <a:t>Catastrophe bonds</a:t>
            </a:r>
            <a:r>
              <a:rPr lang="en-US" dirty="0">
                <a:latin typeface="Times New Roman" pitchFamily="18" charset="0"/>
                <a:cs typeface="Times New Roman" pitchFamily="18" charset="0"/>
              </a:rPr>
              <a:t> make payments that depend on whether some disaster occurs.</a:t>
            </a:r>
          </a:p>
          <a:p>
            <a:r>
              <a:rPr lang="en-US" dirty="0">
                <a:latin typeface="Times New Roman" pitchFamily="18" charset="0"/>
                <a:cs typeface="Times New Roman" pitchFamily="18" charset="0"/>
              </a:rPr>
              <a:t>These catastrophe bonds provide a sort of insurance for issuers against the occurrence of the disaster.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2.2. The Way it Was</a:t>
            </a:r>
          </a:p>
        </p:txBody>
      </p:sp>
      <p:sp>
        <p:nvSpPr>
          <p:cNvPr id="3" name="Content Placeholder 2"/>
          <p:cNvSpPr>
            <a:spLocks noGrp="1"/>
          </p:cNvSpPr>
          <p:nvPr>
            <p:ph idx="1"/>
          </p:nvPr>
        </p:nvSpPr>
        <p:spPr>
          <a:xfrm>
            <a:off x="228600" y="1219200"/>
            <a:ext cx="8458200" cy="5181600"/>
          </a:xfrm>
        </p:spPr>
        <p:txBody>
          <a:bodyPr>
            <a:normAutofit fontScale="77500" lnSpcReduction="20000"/>
          </a:bodyPr>
          <a:lstStyle/>
          <a:p>
            <a:r>
              <a:rPr lang="en-US" dirty="0">
                <a:latin typeface="Times New Roman" pitchFamily="18" charset="0"/>
                <a:cs typeface="Times New Roman" pitchFamily="18" charset="0"/>
              </a:rPr>
              <a:t>Precursors to modern stock exchanges might have existed in Egypt as early as the 11</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 where it is believed that Jewish and Islamic brokers traded a variety of credit-related instruments.</a:t>
            </a:r>
          </a:p>
          <a:p>
            <a:r>
              <a:rPr lang="en-US" dirty="0">
                <a:latin typeface="Times New Roman" pitchFamily="18" charset="0"/>
                <a:cs typeface="Times New Roman" pitchFamily="18" charset="0"/>
              </a:rPr>
              <a:t> 13th century Bruges (Belgium) commodity traders assembled in the van </a:t>
            </a:r>
            <a:r>
              <a:rPr lang="en-US" dirty="0" err="1">
                <a:latin typeface="Times New Roman" pitchFamily="18" charset="0"/>
                <a:cs typeface="Times New Roman" pitchFamily="18" charset="0"/>
              </a:rPr>
              <a:t>der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Beurse</a:t>
            </a:r>
            <a:r>
              <a:rPr lang="en-US" dirty="0">
                <a:latin typeface="Times New Roman" pitchFamily="18" charset="0"/>
                <a:cs typeface="Times New Roman" pitchFamily="18" charset="0"/>
              </a:rPr>
              <a:t> family home (and inn), ultimately becoming the “</a:t>
            </a:r>
            <a:r>
              <a:rPr lang="en-US" dirty="0" err="1">
                <a:latin typeface="Times New Roman" pitchFamily="18" charset="0"/>
                <a:cs typeface="Times New Roman" pitchFamily="18" charset="0"/>
              </a:rPr>
              <a:t>Brugse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Beurse</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The Amsterdam Stock Exchange opened in the early 17</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 trading shares of the Dutch East India Company. The exchange continues to operate as a unit of </a:t>
            </a:r>
            <a:r>
              <a:rPr lang="en-US" dirty="0" err="1">
                <a:latin typeface="Times New Roman" pitchFamily="18" charset="0"/>
                <a:cs typeface="Times New Roman" pitchFamily="18" charset="0"/>
              </a:rPr>
              <a:t>Euronext</a:t>
            </a:r>
            <a:r>
              <a:rPr lang="en-US" dirty="0">
                <a:latin typeface="Times New Roman" pitchFamily="18" charset="0"/>
                <a:cs typeface="Times New Roman" pitchFamily="18" charset="0"/>
              </a:rPr>
              <a:t>, and as the world's longest continuously operated exchange.</a:t>
            </a:r>
          </a:p>
          <a:p>
            <a:r>
              <a:rPr lang="en-US" dirty="0">
                <a:latin typeface="Times New Roman" pitchFamily="18" charset="0"/>
                <a:cs typeface="Times New Roman" pitchFamily="18" charset="0"/>
              </a:rPr>
              <a:t>Several older exchanges began in coffee houses and taverns, where brokers and dealers would meet to trade securities.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Corporate Bond Markets</a:t>
            </a:r>
            <a:endParaRPr lang="en-US" dirty="0"/>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The predecessor to the New York Stock Exchange was established in 1792 as a venue for trading bonds.</a:t>
            </a:r>
          </a:p>
          <a:p>
            <a:r>
              <a:rPr lang="en-US" dirty="0">
                <a:latin typeface="Times New Roman" pitchFamily="18" charset="0"/>
                <a:cs typeface="Times New Roman" pitchFamily="18" charset="0"/>
              </a:rPr>
              <a:t>While over 1000 bonds trade on "NYSE Bonds," the largest centralized corporate bond market in the U.S., the majority of trades for corporate bonds occur in the over-the-counter markets.</a:t>
            </a:r>
          </a:p>
          <a:p>
            <a:r>
              <a:rPr lang="en-US" dirty="0">
                <a:latin typeface="Times New Roman" pitchFamily="18" charset="0"/>
                <a:cs typeface="Times New Roman" pitchFamily="18" charset="0"/>
              </a:rPr>
              <a:t>FINRA TRACE (Trade Reporting and Compliance Engine) provides corporate bond trading data to the public as all FINRA member broker/dealers are required to report OTC corporate bond transactions data to TRACE.</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Credit Ratings and Credit Agencies</a:t>
            </a:r>
          </a:p>
        </p:txBody>
      </p:sp>
      <p:sp>
        <p:nvSpPr>
          <p:cNvPr id="3" name="Content Placeholder 2"/>
          <p:cNvSpPr>
            <a:spLocks noGrp="1"/>
          </p:cNvSpPr>
          <p:nvPr>
            <p:ph idx="1"/>
          </p:nvPr>
        </p:nvSpPr>
        <p:spPr>
          <a:xfrm>
            <a:off x="76200" y="914400"/>
            <a:ext cx="8915400" cy="5791200"/>
          </a:xfrm>
        </p:spPr>
        <p:txBody>
          <a:bodyPr>
            <a:normAutofit/>
          </a:bodyPr>
          <a:lstStyle/>
          <a:p>
            <a:r>
              <a:rPr lang="en-US" dirty="0">
                <a:latin typeface="Times New Roman" pitchFamily="18" charset="0"/>
                <a:cs typeface="Times New Roman" pitchFamily="18" charset="0"/>
              </a:rPr>
              <a:t>Corporations pay credit rating agencies such as Standard &amp; Poor’s and Moody’s to rate the risk of their issues, though a few credit agencies still receive revenues from investor-subscribers. </a:t>
            </a:r>
          </a:p>
          <a:p>
            <a:r>
              <a:rPr lang="en-US" dirty="0">
                <a:latin typeface="Times New Roman" pitchFamily="18" charset="0"/>
                <a:cs typeface="Times New Roman" pitchFamily="18" charset="0"/>
              </a:rPr>
              <a:t>Other agencies include Fitch, A.M. Best, Duff &amp; Phelps (now, merged into Fitch), Egan-Jones and Dun &amp; Bradstreet. </a:t>
            </a:r>
          </a:p>
          <a:p>
            <a:r>
              <a:rPr lang="en-US" dirty="0">
                <a:latin typeface="Times New Roman" pitchFamily="18" charset="0"/>
                <a:cs typeface="Times New Roman" pitchFamily="18" charset="0"/>
              </a:rPr>
              <a:t>Bonds without ratings assigned by these agencies are difficult to sell; in fact, many institutions face restrictions on purchasing unrated or low-rated bonds.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Credit Agency Authority</a:t>
            </a:r>
          </a:p>
        </p:txBody>
      </p:sp>
      <p:sp>
        <p:nvSpPr>
          <p:cNvPr id="3" name="Content Placeholder 2"/>
          <p:cNvSpPr>
            <a:spLocks noGrp="1"/>
          </p:cNvSpPr>
          <p:nvPr>
            <p:ph idx="1"/>
          </p:nvPr>
        </p:nvSpPr>
        <p:spPr>
          <a:xfrm>
            <a:off x="76200" y="914400"/>
            <a:ext cx="8915400" cy="5791200"/>
          </a:xfrm>
        </p:spPr>
        <p:txBody>
          <a:bodyPr>
            <a:normAutofit/>
          </a:bodyPr>
          <a:lstStyle/>
          <a:p>
            <a:r>
              <a:rPr lang="en-US" dirty="0">
                <a:latin typeface="Times New Roman" pitchFamily="18" charset="0"/>
                <a:cs typeface="Times New Roman" pitchFamily="18" charset="0"/>
              </a:rPr>
              <a:t>International and federal government regulatory agencies including the SEC and the Fed sanction credit agencies, and constrain or limit banks and other institutions’ investment in low-rated instruments. </a:t>
            </a:r>
          </a:p>
          <a:p>
            <a:pPr lvl="1"/>
            <a:r>
              <a:rPr lang="en-US" dirty="0">
                <a:latin typeface="Times New Roman" pitchFamily="18" charset="0"/>
                <a:cs typeface="Times New Roman" pitchFamily="18" charset="0"/>
              </a:rPr>
              <a:t>Basel II guidelines allow for "External Credit Assessment Institutions" ratings for assessing bank risk.</a:t>
            </a:r>
          </a:p>
          <a:p>
            <a:pPr lvl="1"/>
            <a:r>
              <a:rPr lang="en-US" dirty="0">
                <a:latin typeface="Times New Roman" pitchFamily="18" charset="0"/>
                <a:cs typeface="Times New Roman" pitchFamily="18" charset="0"/>
              </a:rPr>
              <a:t>The S.E.C. allows investment banks and broker-dealers to use credit ratings from “NRSROs”</a:t>
            </a:r>
          </a:p>
          <a:p>
            <a:pPr lvl="1"/>
            <a:r>
              <a:rPr lang="en-US" dirty="0">
                <a:latin typeface="Times New Roman" pitchFamily="18" charset="0"/>
                <a:cs typeface="Times New Roman" pitchFamily="18" charset="0"/>
              </a:rPr>
              <a:t>FDIC can prohibit banks from purchasing bonds with ratings below investment grade (BBB or higher).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Credit Agency Problems</a:t>
            </a:r>
          </a:p>
        </p:txBody>
      </p:sp>
      <p:sp>
        <p:nvSpPr>
          <p:cNvPr id="3" name="Content Placeholder 2"/>
          <p:cNvSpPr>
            <a:spLocks noGrp="1"/>
          </p:cNvSpPr>
          <p:nvPr>
            <p:ph idx="1"/>
          </p:nvPr>
        </p:nvSpPr>
        <p:spPr>
          <a:xfrm>
            <a:off x="76200" y="914400"/>
            <a:ext cx="8915400" cy="5791200"/>
          </a:xfrm>
        </p:spPr>
        <p:txBody>
          <a:bodyPr>
            <a:normAutofit fontScale="77500" lnSpcReduction="20000"/>
          </a:bodyPr>
          <a:lstStyle/>
          <a:p>
            <a:r>
              <a:rPr lang="en-US" dirty="0">
                <a:latin typeface="Times New Roman" pitchFamily="18" charset="0"/>
                <a:cs typeface="Times New Roman" pitchFamily="18" charset="0"/>
              </a:rPr>
              <a:t>While ratings prior to 2007 had been almost universally accepted, there have been serious problems:</a:t>
            </a:r>
          </a:p>
          <a:p>
            <a:pPr lvl="1"/>
            <a:r>
              <a:rPr lang="en-US" dirty="0">
                <a:latin typeface="Times New Roman" pitchFamily="18" charset="0"/>
                <a:cs typeface="Times New Roman" pitchFamily="18" charset="0"/>
              </a:rPr>
              <a:t>Many rating agencies are paid by the firms that issue debt instruments, creating potential conflicts of interest. </a:t>
            </a:r>
          </a:p>
          <a:p>
            <a:pPr lvl="1"/>
            <a:r>
              <a:rPr lang="en-US" dirty="0">
                <a:latin typeface="Times New Roman" pitchFamily="18" charset="0"/>
                <a:cs typeface="Times New Roman" pitchFamily="18" charset="0"/>
              </a:rPr>
              <a:t>Rating services have provided consulting services to issuing firms, advising them on strategies to improve their ratings. However, such services have been restricted by Dodd-Frank legislation. </a:t>
            </a:r>
          </a:p>
          <a:p>
            <a:pPr lvl="1"/>
            <a:r>
              <a:rPr lang="en-US" dirty="0">
                <a:latin typeface="Times New Roman" pitchFamily="18" charset="0"/>
                <a:cs typeface="Times New Roman" pitchFamily="18" charset="0"/>
              </a:rPr>
              <a:t>Credit agencies have been accused of strong-arming clients and potential clients. For example, Moody's published an "unsolicited" rating of Hannover Re, a German re-insurance firm. It sent a letter indicating that "it looked forward to the day Hannover would be willing to pay" (Klein [2004]). Hannover management refused payment. Moody's continued to rate Hannover debt. Moody's cut Hannover ratings to junk, despite high ratings given by other agencies. </a:t>
            </a:r>
          </a:p>
          <a:p>
            <a:pPr lvl="1"/>
            <a:r>
              <a:rPr lang="en-US" dirty="0">
                <a:latin typeface="Times New Roman" pitchFamily="18" charset="0"/>
                <a:cs typeface="Times New Roman" pitchFamily="18" charset="0"/>
              </a:rPr>
              <a:t>Agencies are often too slow in responding to dramatic shifts in market conditions and traders are often much faster at responding to such shifts. For example, Enron bonds were rated triple-A by both major agencies until only a few days before the company filed for bankruptcy protection.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Standard &amp; Poor’s and Moody’s Corporate Bond Ratings</a:t>
            </a:r>
            <a:endParaRPr lang="en-US" dirty="0"/>
          </a:p>
        </p:txBody>
      </p:sp>
      <p:sp>
        <p:nvSpPr>
          <p:cNvPr id="3" name="Content Placeholder 2"/>
          <p:cNvSpPr>
            <a:spLocks noGrp="1"/>
          </p:cNvSpPr>
          <p:nvPr>
            <p:ph idx="1"/>
          </p:nvPr>
        </p:nvSpPr>
        <p:spPr>
          <a:xfrm>
            <a:off x="457200" y="1600201"/>
            <a:ext cx="8229600" cy="3886199"/>
          </a:xfrm>
        </p:spPr>
        <p:txBody>
          <a:bodyPr>
            <a:normAutofit fontScale="55000" lnSpcReduction="20000"/>
          </a:bodyPr>
          <a:lstStyle/>
          <a:p>
            <a:endParaRPr lang="en-US"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		</a:t>
            </a:r>
            <a:r>
              <a:rPr lang="en-US" b="1" u="sng" dirty="0">
                <a:latin typeface="Times New Roman" pitchFamily="18" charset="0"/>
                <a:cs typeface="Times New Roman" pitchFamily="18" charset="0"/>
              </a:rPr>
              <a:t>Description			Standard &amp; Poor’	            Moody’s</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Least likely to default		 AAA			</a:t>
            </a:r>
            <a:r>
              <a:rPr lang="en-US" dirty="0" err="1">
                <a:latin typeface="Times New Roman" pitchFamily="18" charset="0"/>
                <a:cs typeface="Times New Roman" pitchFamily="18" charset="0"/>
              </a:rPr>
              <a:t>Aaa</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High quality			AA			</a:t>
            </a:r>
            <a:r>
              <a:rPr lang="en-US" dirty="0" err="1">
                <a:latin typeface="Times New Roman" pitchFamily="18" charset="0"/>
                <a:cs typeface="Times New Roman" pitchFamily="18" charset="0"/>
              </a:rPr>
              <a:t>Aa</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Medium grade investment quality	A			</a:t>
            </a:r>
            <a:r>
              <a:rPr lang="en-US" dirty="0" err="1">
                <a:latin typeface="Times New Roman" pitchFamily="18" charset="0"/>
                <a:cs typeface="Times New Roman" pitchFamily="18" charset="0"/>
              </a:rPr>
              <a:t>A</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Low grade investment quality		BBB			Baa</a:t>
            </a:r>
          </a:p>
          <a:p>
            <a:pPr>
              <a:buNone/>
            </a:pPr>
            <a:r>
              <a:rPr lang="en-US" dirty="0">
                <a:latin typeface="Times New Roman" pitchFamily="18" charset="0"/>
                <a:cs typeface="Times New Roman" pitchFamily="18" charset="0"/>
              </a:rPr>
              <a:t>		High grade speculative quality	BB			</a:t>
            </a:r>
            <a:r>
              <a:rPr lang="en-US" dirty="0" err="1">
                <a:latin typeface="Times New Roman" pitchFamily="18" charset="0"/>
                <a:cs typeface="Times New Roman" pitchFamily="18" charset="0"/>
              </a:rPr>
              <a:t>Ba</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Speculative			B			</a:t>
            </a:r>
            <a:r>
              <a:rPr lang="en-US" dirty="0" err="1">
                <a:latin typeface="Times New Roman" pitchFamily="18" charset="0"/>
                <a:cs typeface="Times New Roman" pitchFamily="18" charset="0"/>
              </a:rPr>
              <a:t>B</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Lower grade speculative		CCC			</a:t>
            </a:r>
            <a:r>
              <a:rPr lang="en-US" dirty="0" err="1">
                <a:latin typeface="Times New Roman" pitchFamily="18" charset="0"/>
                <a:cs typeface="Times New Roman" pitchFamily="18" charset="0"/>
              </a:rPr>
              <a:t>Caa</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Highly speculative			CC			Ca</a:t>
            </a:r>
          </a:p>
          <a:p>
            <a:pPr>
              <a:buNone/>
            </a:pPr>
            <a:r>
              <a:rPr lang="en-US" dirty="0">
                <a:latin typeface="Times New Roman" pitchFamily="18" charset="0"/>
                <a:cs typeface="Times New Roman" pitchFamily="18" charset="0"/>
              </a:rPr>
              <a:t>		Likely bankruptcy			C			</a:t>
            </a:r>
            <a:r>
              <a:rPr lang="en-US" dirty="0" err="1">
                <a:latin typeface="Times New Roman" pitchFamily="18" charset="0"/>
                <a:cs typeface="Times New Roman" pitchFamily="18" charset="0"/>
              </a:rPr>
              <a:t>C</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Already in default			D			</a:t>
            </a:r>
            <a:r>
              <a:rPr lang="en-US" dirty="0" err="1">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4000" b="1" dirty="0">
                <a:latin typeface="Times New Roman" pitchFamily="18" charset="0"/>
                <a:cs typeface="Times New Roman" pitchFamily="18" charset="0"/>
              </a:rPr>
              <a:t>Eurocurrencies</a:t>
            </a:r>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dirty="0">
                <a:latin typeface="Times New Roman" pitchFamily="18" charset="0"/>
                <a:cs typeface="Times New Roman" pitchFamily="18" charset="0"/>
              </a:rPr>
              <a:t>Eurocurrencies are loans or deposits denominated in currencies other than that of the country where the loan or deposit is created. </a:t>
            </a:r>
          </a:p>
          <a:p>
            <a:r>
              <a:rPr lang="en-US" dirty="0">
                <a:latin typeface="Times New Roman" pitchFamily="18" charset="0"/>
                <a:cs typeface="Times New Roman" pitchFamily="18" charset="0"/>
              </a:rPr>
              <a:t>Roughly 65% of </a:t>
            </a:r>
            <a:r>
              <a:rPr lang="en-US" dirty="0" err="1">
                <a:latin typeface="Times New Roman" pitchFamily="18" charset="0"/>
                <a:cs typeface="Times New Roman" pitchFamily="18" charset="0"/>
              </a:rPr>
              <a:t>eurocurrency</a:t>
            </a:r>
            <a:r>
              <a:rPr lang="en-US" dirty="0">
                <a:latin typeface="Times New Roman" pitchFamily="18" charset="0"/>
                <a:cs typeface="Times New Roman" pitchFamily="18" charset="0"/>
              </a:rPr>
              <a:t> loans are denominated in dollars. Hence, roughly 65% of </a:t>
            </a:r>
            <a:r>
              <a:rPr lang="en-US" dirty="0" err="1">
                <a:latin typeface="Times New Roman" pitchFamily="18" charset="0"/>
                <a:cs typeface="Times New Roman" pitchFamily="18" charset="0"/>
              </a:rPr>
              <a:t>eurocurrency</a:t>
            </a:r>
            <a:r>
              <a:rPr lang="en-US" dirty="0">
                <a:latin typeface="Times New Roman" pitchFamily="18" charset="0"/>
                <a:cs typeface="Times New Roman" pitchFamily="18" charset="0"/>
              </a:rPr>
              <a:t> loans are denominated in </a:t>
            </a:r>
            <a:r>
              <a:rPr lang="en-US" dirty="0" err="1">
                <a:latin typeface="Times New Roman" pitchFamily="18" charset="0"/>
                <a:cs typeface="Times New Roman" pitchFamily="18" charset="0"/>
              </a:rPr>
              <a:t>eurodollars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It is important to note that </a:t>
            </a:r>
            <a:r>
              <a:rPr lang="en-US" dirty="0" err="1">
                <a:latin typeface="Times New Roman" pitchFamily="18" charset="0"/>
                <a:cs typeface="Times New Roman" pitchFamily="18" charset="0"/>
              </a:rPr>
              <a:t>eurodollars</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eurocurrencies</a:t>
            </a:r>
            <a:r>
              <a:rPr lang="en-US" dirty="0">
                <a:latin typeface="Times New Roman" pitchFamily="18" charset="0"/>
                <a:cs typeface="Times New Roman" pitchFamily="18" charset="0"/>
              </a:rPr>
              <a:t> are not euro, the currency used in the EU.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a:latin typeface="Times New Roman" pitchFamily="18" charset="0"/>
                <a:cs typeface="Times New Roman" pitchFamily="18" charset="0"/>
              </a:rPr>
              <a:t>Eurodollar Market Development</a:t>
            </a:r>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r>
              <a:rPr lang="en-US" dirty="0">
                <a:latin typeface="Times New Roman" pitchFamily="18" charset="0"/>
                <a:cs typeface="Times New Roman" pitchFamily="18" charset="0"/>
              </a:rPr>
              <a:t>Eurodollars are freely convertible dollar-denominated time deposits outside the United States. </a:t>
            </a:r>
          </a:p>
          <a:p>
            <a:r>
              <a:rPr lang="en-US" dirty="0">
                <a:latin typeface="Times New Roman" pitchFamily="18" charset="0"/>
                <a:cs typeface="Times New Roman" pitchFamily="18" charset="0"/>
              </a:rPr>
              <a:t>Eurodollar markets began after World War II when practically all currencies other than the U.S. dollar were perceived as unstable.</a:t>
            </a:r>
          </a:p>
          <a:p>
            <a:pPr lvl="1"/>
            <a:r>
              <a:rPr lang="en-US" dirty="0">
                <a:latin typeface="Times New Roman" pitchFamily="18" charset="0"/>
                <a:cs typeface="Times New Roman" pitchFamily="18" charset="0"/>
              </a:rPr>
              <a:t>Most foreign trade between countries was denominated in U.S. dollars</a:t>
            </a:r>
          </a:p>
          <a:p>
            <a:pPr lvl="1"/>
            <a:r>
              <a:rPr lang="en-US" dirty="0">
                <a:latin typeface="Times New Roman" pitchFamily="18" charset="0"/>
                <a:cs typeface="Times New Roman" pitchFamily="18" charset="0"/>
              </a:rPr>
              <a:t>The Soviet Union and Eastern European institutions were concerned that their dollars held in U.S. banks might be attached by U.S. residents in litigation with these countries</a:t>
            </a:r>
          </a:p>
          <a:p>
            <a:pPr lvl="1"/>
            <a:r>
              <a:rPr lang="en-US" dirty="0">
                <a:latin typeface="Times New Roman" pitchFamily="18" charset="0"/>
                <a:cs typeface="Times New Roman" pitchFamily="18" charset="0"/>
              </a:rPr>
              <a:t>Thus, they dealt not with actual U.S. dollars, but merely denominated their debits and credits with dollars</a:t>
            </a:r>
          </a:p>
          <a:p>
            <a:pPr lvl="1"/>
            <a:r>
              <a:rPr lang="en-US" dirty="0">
                <a:latin typeface="Times New Roman" pitchFamily="18" charset="0"/>
                <a:cs typeface="Times New Roman" pitchFamily="18" charset="0"/>
              </a:rPr>
              <a:t>Monies owed to them were simply offset by monies that they owed.</a:t>
            </a:r>
          </a:p>
          <a:p>
            <a:pPr lvl="1"/>
            <a:r>
              <a:rPr lang="en-US" dirty="0">
                <a:latin typeface="Times New Roman" pitchFamily="18" charset="0"/>
                <a:cs typeface="Times New Roman" pitchFamily="18" charset="0"/>
              </a:rPr>
              <a:t>In a sense, they dealt with "fake" euro-dollars, but since their trading partners did also, and their accounts tended to "zero out" over time, this did not create significant problems.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a:latin typeface="Times New Roman" pitchFamily="18" charset="0"/>
                <a:cs typeface="Times New Roman" pitchFamily="18" charset="0"/>
              </a:rPr>
              <a:t>Eurodollar Market Growth</a:t>
            </a:r>
          </a:p>
        </p:txBody>
      </p:sp>
      <p:sp>
        <p:nvSpPr>
          <p:cNvPr id="3" name="Content Placeholder 2"/>
          <p:cNvSpPr>
            <a:spLocks noGrp="1"/>
          </p:cNvSpPr>
          <p:nvPr>
            <p:ph idx="1"/>
          </p:nvPr>
        </p:nvSpPr>
        <p:spPr>
          <a:xfrm>
            <a:off x="457200" y="990600"/>
            <a:ext cx="8229600" cy="5638800"/>
          </a:xfrm>
        </p:spPr>
        <p:txBody>
          <a:bodyPr>
            <a:normAutofit/>
          </a:bodyPr>
          <a:lstStyle/>
          <a:p>
            <a:r>
              <a:rPr lang="en-US" dirty="0">
                <a:latin typeface="Times New Roman" pitchFamily="18" charset="0"/>
                <a:cs typeface="Times New Roman" pitchFamily="18" charset="0"/>
              </a:rPr>
              <a:t>During the 1960s and 1970s, Eurodollar markets thrived due to regulations imposed by the U.S. government such as:</a:t>
            </a:r>
          </a:p>
          <a:p>
            <a:r>
              <a:rPr lang="en-US" dirty="0">
                <a:latin typeface="Times New Roman" pitchFamily="18" charset="0"/>
                <a:cs typeface="Times New Roman" pitchFamily="18" charset="0"/>
              </a:rPr>
              <a:t> Regulation Q (interest ceilings), </a:t>
            </a:r>
          </a:p>
          <a:p>
            <a:r>
              <a:rPr lang="en-US" dirty="0">
                <a:latin typeface="Times New Roman" pitchFamily="18" charset="0"/>
                <a:cs typeface="Times New Roman" pitchFamily="18" charset="0"/>
              </a:rPr>
              <a:t>Regulation M (reserve requirements), </a:t>
            </a:r>
          </a:p>
          <a:p>
            <a:r>
              <a:rPr lang="en-US" dirty="0">
                <a:latin typeface="Times New Roman" pitchFamily="18" charset="0"/>
                <a:cs typeface="Times New Roman" pitchFamily="18" charset="0"/>
              </a:rPr>
              <a:t>The Interest Equalization Tax imposed to tax interest payments on foreign debt sold in the U.S. </a:t>
            </a:r>
          </a:p>
          <a:p>
            <a:r>
              <a:rPr lang="en-US" dirty="0">
                <a:latin typeface="Times New Roman" pitchFamily="18" charset="0"/>
                <a:cs typeface="Times New Roman" pitchFamily="18" charset="0"/>
              </a:rPr>
              <a:t>and restrictions placed on the use of domestic dollars outside the U.S. </a:t>
            </a:r>
          </a:p>
          <a:p>
            <a:endParaRPr lang="en-US" dirty="0"/>
          </a:p>
        </p:txBody>
      </p:sp>
    </p:spTree>
    <p:extLst>
      <p:ext uri="{BB962C8B-B14F-4D97-AF65-F5344CB8AC3E}">
        <p14:creationId xmlns:p14="http://schemas.microsoft.com/office/powerpoint/2010/main" val="409333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a:latin typeface="Times New Roman" pitchFamily="18" charset="0"/>
                <a:cs typeface="Times New Roman" pitchFamily="18" charset="0"/>
              </a:rPr>
              <a:t>Eurocurrency Instruments</a:t>
            </a:r>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dirty="0" err="1">
                <a:latin typeface="Times New Roman" pitchFamily="18" charset="0"/>
                <a:cs typeface="Times New Roman" pitchFamily="18" charset="0"/>
              </a:rPr>
              <a:t>Eurocredits</a:t>
            </a:r>
            <a:r>
              <a:rPr lang="en-US" dirty="0">
                <a:latin typeface="Times New Roman" pitchFamily="18" charset="0"/>
                <a:cs typeface="Times New Roman" pitchFamily="18" charset="0"/>
              </a:rPr>
              <a:t> (e.g., Eurodollar Credits) are bank loans. They are attractive due to very low interest rate spreads made possible by the large size of the loans and the lack of reserve, FDIC and other requirements. </a:t>
            </a:r>
          </a:p>
          <a:p>
            <a:r>
              <a:rPr lang="en-US" dirty="0">
                <a:latin typeface="Times New Roman" pitchFamily="18" charset="0"/>
                <a:cs typeface="Times New Roman" pitchFamily="18" charset="0"/>
              </a:rPr>
              <a:t>Euro-Commercial paper are short-term (less than six months) notes issued by large, credit-worthy institutions.</a:t>
            </a:r>
          </a:p>
          <a:p>
            <a:r>
              <a:rPr lang="en-US" dirty="0">
                <a:latin typeface="Times New Roman" pitchFamily="18" charset="0"/>
                <a:cs typeface="Times New Roman" pitchFamily="18" charset="0"/>
              </a:rPr>
              <a:t>Euro-Medium Term Notes (EMTN's), unlike Eurobonds, are usually issued in installments. </a:t>
            </a:r>
          </a:p>
          <a:p>
            <a:r>
              <a:rPr lang="en-US" dirty="0">
                <a:latin typeface="Times New Roman" pitchFamily="18" charset="0"/>
                <a:cs typeface="Times New Roman" pitchFamily="18" charset="0"/>
              </a:rPr>
              <a:t>Eurobonds are generally underwritten, bearer bonds. Eurobonds often have call and sinking fund provisions as well as other features found in bonds publicly traded in American markets.</a:t>
            </a:r>
          </a:p>
          <a:p>
            <a:r>
              <a:rPr lang="en-US" dirty="0">
                <a:latin typeface="Times New Roman" pitchFamily="18" charset="0"/>
                <a:cs typeface="Times New Roman" pitchFamily="18" charset="0"/>
              </a:rPr>
              <a:t>Euro-Medium Term Notes (EMTN's) are interest-bearing instruments usually issued in installments.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2.7. Markets around the World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990600" y="1066800"/>
            <a:ext cx="6934200" cy="5059363"/>
          </a:xfrm>
        </p:spPr>
        <p:txBody>
          <a:bodyPr>
            <a:normAutofit fontScale="62500" lnSpcReduction="20000"/>
          </a:bodyPr>
          <a:lstStyle/>
          <a:p>
            <a:pPr>
              <a:buNone/>
            </a:pPr>
            <a:r>
              <a:rPr lang="en-US" dirty="0">
                <a:latin typeface="Times New Roman" pitchFamily="18" charset="0"/>
                <a:cs typeface="Times New Roman" pitchFamily="18" charset="0"/>
              </a:rPr>
              <a:t>	</a:t>
            </a:r>
          </a:p>
          <a:p>
            <a:pPr>
              <a:buNone/>
            </a:pPr>
            <a:r>
              <a:rPr lang="en-US" dirty="0">
                <a:latin typeface="Times New Roman" pitchFamily="18" charset="0"/>
                <a:cs typeface="Times New Roman" pitchFamily="18" charset="0"/>
              </a:rPr>
              <a:t> </a:t>
            </a:r>
          </a:p>
          <a:p>
            <a:pPr>
              <a:buNone/>
            </a:pPr>
            <a:r>
              <a:rPr lang="en-US" b="1" dirty="0">
                <a:latin typeface="Times New Roman" pitchFamily="18" charset="0"/>
                <a:cs typeface="Times New Roman" pitchFamily="18" charset="0"/>
              </a:rPr>
              <a:t>		Exchange			USD bill.</a:t>
            </a:r>
            <a:endParaRPr lang="en-US"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	</a:t>
            </a:r>
            <a:r>
              <a:rPr lang="en-US" b="1" u="sng" dirty="0">
                <a:latin typeface="Times New Roman" pitchFamily="18" charset="0"/>
                <a:cs typeface="Times New Roman" pitchFamily="18" charset="0"/>
              </a:rPr>
              <a:t>				       Year end-2016</a:t>
            </a:r>
            <a:endParaRPr lang="en-US" dirty="0">
              <a:latin typeface="Times New Roman" pitchFamily="18" charset="0"/>
              <a:cs typeface="Times New Roman" pitchFamily="18" charset="0"/>
            </a:endParaRPr>
          </a:p>
          <a:p>
            <a:pPr>
              <a:buNone/>
            </a:pPr>
            <a:r>
              <a:rPr lang="en-US" dirty="0"/>
              <a:t>	1	NYSE (US)			20,135</a:t>
            </a:r>
          </a:p>
          <a:p>
            <a:pPr>
              <a:buNone/>
            </a:pPr>
            <a:r>
              <a:rPr lang="en-US" dirty="0"/>
              <a:t>	2	NASDAQ (US)			  8,626</a:t>
            </a:r>
          </a:p>
          <a:p>
            <a:pPr>
              <a:buNone/>
            </a:pPr>
            <a:r>
              <a:rPr lang="en-US" dirty="0"/>
              <a:t>	3	Japan Exchange Group		  5,263</a:t>
            </a:r>
          </a:p>
          <a:p>
            <a:pPr>
              <a:buNone/>
            </a:pPr>
            <a:r>
              <a:rPr lang="en-US" dirty="0"/>
              <a:t>	4	Shanghai Stock Exchange		  4,355</a:t>
            </a:r>
          </a:p>
          <a:p>
            <a:pPr>
              <a:buNone/>
            </a:pPr>
            <a:r>
              <a:rPr lang="en-US" dirty="0"/>
              <a:t>	5	LSE Group (UK)			  3,926</a:t>
            </a:r>
          </a:p>
          <a:p>
            <a:pPr>
              <a:buNone/>
            </a:pPr>
            <a:r>
              <a:rPr lang="en-US" dirty="0"/>
              <a:t>	6	</a:t>
            </a:r>
            <a:r>
              <a:rPr lang="en-US" dirty="0" err="1"/>
              <a:t>Euronext</a:t>
            </a:r>
            <a:r>
              <a:rPr lang="en-US" dirty="0"/>
              <a:t> (Europe)		  3,902</a:t>
            </a:r>
          </a:p>
          <a:p>
            <a:pPr>
              <a:buNone/>
            </a:pPr>
            <a:r>
              <a:rPr lang="en-US" dirty="0"/>
              <a:t>	7	Hong Kong Exchanges and Clearing	  3,557</a:t>
            </a:r>
          </a:p>
          <a:p>
            <a:pPr>
              <a:buNone/>
            </a:pPr>
            <a:r>
              <a:rPr lang="en-US" dirty="0"/>
              <a:t>	8	Shenzhen Stock Exchange		  3,294</a:t>
            </a:r>
          </a:p>
          <a:p>
            <a:pPr>
              <a:buNone/>
            </a:pPr>
            <a:r>
              <a:rPr lang="en-US" dirty="0"/>
              <a:t>	9	TMX Group (Toronto)		  2,057</a:t>
            </a:r>
          </a:p>
          <a:p>
            <a:pPr>
              <a:buNone/>
            </a:pPr>
            <a:r>
              <a:rPr lang="en-US" dirty="0"/>
              <a:t>	10	BSE India Limited			  1,946</a:t>
            </a:r>
          </a:p>
          <a:p>
            <a:pPr>
              <a:buNone/>
            </a:pPr>
            <a:r>
              <a:rPr lang="en-US" dirty="0">
                <a:latin typeface="Times New Roman" pitchFamily="18" charset="0"/>
                <a:cs typeface="Times New Roman" pitchFamily="18" charset="0"/>
              </a:rPr>
              <a:t>		</a:t>
            </a:r>
          </a:p>
          <a:p>
            <a:pPr>
              <a:buNone/>
            </a:pPr>
            <a:r>
              <a:rPr lang="en-US" b="1" dirty="0">
                <a:latin typeface="Times New Roman" pitchFamily="18" charset="0"/>
                <a:cs typeface="Times New Roman" pitchFamily="18" charset="0"/>
              </a:rPr>
              <a:t>Table 2.6: Major Exchanges of the World		</a:t>
            </a:r>
            <a:endParaRPr lang="en-US" dirty="0">
              <a:latin typeface="Times New Roman" pitchFamily="18" charset="0"/>
              <a:cs typeface="Times New Roman" pitchFamily="18" charset="0"/>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Early U.S. Exchanges</a:t>
            </a:r>
          </a:p>
        </p:txBody>
      </p:sp>
      <p:sp>
        <p:nvSpPr>
          <p:cNvPr id="3" name="Content Placeholder 2"/>
          <p:cNvSpPr>
            <a:spLocks noGrp="1"/>
          </p:cNvSpPr>
          <p:nvPr>
            <p:ph idx="1"/>
          </p:nvPr>
        </p:nvSpPr>
        <p:spPr>
          <a:xfrm>
            <a:off x="228600" y="1219200"/>
            <a:ext cx="8458200" cy="5105400"/>
          </a:xfrm>
        </p:spPr>
        <p:txBody>
          <a:bodyPr>
            <a:normAutofit fontScale="92500" lnSpcReduction="20000"/>
          </a:bodyPr>
          <a:lstStyle/>
          <a:p>
            <a:r>
              <a:rPr lang="en-US" dirty="0">
                <a:latin typeface="Times New Roman" pitchFamily="18" charset="0"/>
                <a:cs typeface="Times New Roman" pitchFamily="18" charset="0"/>
              </a:rPr>
              <a:t>The first securities exchange to operate in the United States was in Philadelphia. </a:t>
            </a:r>
          </a:p>
          <a:p>
            <a:r>
              <a:rPr lang="en-US" dirty="0">
                <a:latin typeface="Times New Roman" pitchFamily="18" charset="0"/>
                <a:cs typeface="Times New Roman" pitchFamily="18" charset="0"/>
              </a:rPr>
              <a:t>The New York Stock Exchange began operations outdoors after the 1792 signing of the “Buttonwood Agreement.” </a:t>
            </a:r>
          </a:p>
          <a:p>
            <a:r>
              <a:rPr lang="en-US" dirty="0">
                <a:latin typeface="Times New Roman" pitchFamily="18" charset="0"/>
                <a:cs typeface="Times New Roman" pitchFamily="18" charset="0"/>
              </a:rPr>
              <a:t>Exchanges often operated outdoors so that brokers could call out their orders from their office windows to the street where transactions actually took place. </a:t>
            </a:r>
          </a:p>
          <a:p>
            <a:r>
              <a:rPr lang="en-US" dirty="0">
                <a:latin typeface="Times New Roman" pitchFamily="18" charset="0"/>
                <a:cs typeface="Times New Roman" pitchFamily="18" charset="0"/>
              </a:rPr>
              <a:t>The American Stock Exchange, known as the New York Curb Exchange until 1953, did not move indoors until 1921.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2.8. Currency Exchange and Markets</a:t>
            </a:r>
            <a:br>
              <a:rPr lang="en-US" dirty="0"/>
            </a:br>
            <a:endParaRPr lang="en-US" dirty="0"/>
          </a:p>
        </p:txBody>
      </p:sp>
      <p:sp>
        <p:nvSpPr>
          <p:cNvPr id="3" name="Content Placeholder 2"/>
          <p:cNvSpPr>
            <a:spLocks noGrp="1"/>
          </p:cNvSpPr>
          <p:nvPr>
            <p:ph idx="1"/>
          </p:nvPr>
        </p:nvSpPr>
        <p:spPr>
          <a:xfrm>
            <a:off x="457200" y="1295400"/>
            <a:ext cx="8229600" cy="5181600"/>
          </a:xfrm>
        </p:spPr>
        <p:txBody>
          <a:bodyPr>
            <a:normAutofit fontScale="85000" lnSpcReduction="10000"/>
          </a:bodyPr>
          <a:lstStyle/>
          <a:p>
            <a:r>
              <a:rPr lang="en-US" dirty="0">
                <a:latin typeface="Times New Roman" pitchFamily="18" charset="0"/>
                <a:cs typeface="Times New Roman" pitchFamily="18" charset="0"/>
              </a:rPr>
              <a:t>Exchange rates denote the number of units of one currency that must be given up for one unit of a second currency. </a:t>
            </a:r>
          </a:p>
          <a:p>
            <a:r>
              <a:rPr lang="en-US" dirty="0">
                <a:latin typeface="Times New Roman" pitchFamily="18" charset="0"/>
                <a:cs typeface="Times New Roman" pitchFamily="18" charset="0"/>
              </a:rPr>
              <a:t>Foreign exchange rates are determined by supply and demand conditions. A variety of factors will affect these supply and demand conditions, including:</a:t>
            </a:r>
          </a:p>
          <a:p>
            <a:pPr lvl="1"/>
            <a:r>
              <a:rPr lang="en-US" dirty="0">
                <a:latin typeface="Times New Roman" pitchFamily="18" charset="0"/>
                <a:cs typeface="Times New Roman" pitchFamily="18" charset="0"/>
              </a:rPr>
              <a:t>Governmental policies</a:t>
            </a:r>
          </a:p>
          <a:p>
            <a:pPr lvl="1"/>
            <a:r>
              <a:rPr lang="en-US" dirty="0">
                <a:latin typeface="Times New Roman" pitchFamily="18" charset="0"/>
                <a:cs typeface="Times New Roman" pitchFamily="18" charset="0"/>
              </a:rPr>
              <a:t>Supply and demand conditions for commodities in the two countries</a:t>
            </a:r>
          </a:p>
          <a:p>
            <a:pPr lvl="1"/>
            <a:r>
              <a:rPr lang="en-US" dirty="0">
                <a:latin typeface="Times New Roman" pitchFamily="18" charset="0"/>
                <a:cs typeface="Times New Roman" pitchFamily="18" charset="0"/>
              </a:rPr>
              <a:t>Income levels in the two countries</a:t>
            </a:r>
          </a:p>
          <a:p>
            <a:pPr lvl="1"/>
            <a:r>
              <a:rPr lang="en-US" dirty="0">
                <a:latin typeface="Times New Roman" pitchFamily="18" charset="0"/>
                <a:cs typeface="Times New Roman" pitchFamily="18" charset="0"/>
              </a:rPr>
              <a:t>Interest rates in the two countries</a:t>
            </a:r>
          </a:p>
          <a:p>
            <a:pPr lvl="1"/>
            <a:r>
              <a:rPr lang="en-US" dirty="0">
                <a:latin typeface="Times New Roman" pitchFamily="18" charset="0"/>
                <a:cs typeface="Times New Roman" pitchFamily="18" charset="0"/>
              </a:rPr>
              <a:t>The perceived risk of engaging in trade with the two countries</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Cross Rates</a:t>
            </a:r>
          </a:p>
        </p:txBody>
      </p:sp>
      <p:sp>
        <p:nvSpPr>
          <p:cNvPr id="3" name="Content Placeholder 2"/>
          <p:cNvSpPr>
            <a:spLocks noGrp="1"/>
          </p:cNvSpPr>
          <p:nvPr>
            <p:ph idx="1"/>
          </p:nvPr>
        </p:nvSpPr>
        <p:spPr>
          <a:xfrm>
            <a:off x="152400" y="990600"/>
            <a:ext cx="8839200" cy="5486400"/>
          </a:xfrm>
        </p:spPr>
        <p:txBody>
          <a:bodyPr>
            <a:normAutofit/>
          </a:bodyPr>
          <a:lstStyle/>
          <a:p>
            <a:r>
              <a:rPr lang="en-US" sz="2400" dirty="0">
                <a:latin typeface="Times New Roman" pitchFamily="18" charset="0"/>
                <a:cs typeface="Times New Roman" pitchFamily="18" charset="0"/>
              </a:rPr>
              <a:t>Cross rates refer to the price of a currency in terms of the price of any other currency. </a:t>
            </a:r>
          </a:p>
          <a:p>
            <a:r>
              <a:rPr lang="en-US" sz="2400" dirty="0">
                <a:latin typeface="Times New Roman" pitchFamily="18" charset="0"/>
                <a:cs typeface="Times New Roman" pitchFamily="18" charset="0"/>
              </a:rPr>
              <a:t>The price of the Swiss franc in terms of dollars is USD 1.0217.</a:t>
            </a:r>
          </a:p>
          <a:p>
            <a:r>
              <a:rPr lang="en-US" sz="2400" dirty="0">
                <a:latin typeface="Times New Roman" pitchFamily="18" charset="0"/>
                <a:cs typeface="Times New Roman" pitchFamily="18" charset="0"/>
              </a:rPr>
              <a:t> The price of a U.S. dollar in terms of the UK pound is GBP 0.7676. </a:t>
            </a:r>
          </a:p>
          <a:p>
            <a:r>
              <a:rPr lang="en-US" sz="2400" dirty="0">
                <a:latin typeface="Times New Roman" pitchFamily="18" charset="0"/>
                <a:cs typeface="Times New Roman" pitchFamily="18" charset="0"/>
              </a:rPr>
              <a:t>These two rates imply that the price of a Swiss franc in terms of the UK pound is USD1.0217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 GBP0.7676 = 0.7842.</a:t>
            </a:r>
          </a:p>
        </p:txBody>
      </p:sp>
      <p:graphicFrame>
        <p:nvGraphicFramePr>
          <p:cNvPr id="5" name="Table 4"/>
          <p:cNvGraphicFramePr>
            <a:graphicFrameLocks noGrp="1"/>
          </p:cNvGraphicFramePr>
          <p:nvPr/>
        </p:nvGraphicFramePr>
        <p:xfrm>
          <a:off x="1143000" y="3505200"/>
          <a:ext cx="6558280" cy="2895600"/>
        </p:xfrm>
        <a:graphic>
          <a:graphicData uri="http://schemas.openxmlformats.org/drawingml/2006/table">
            <a:tbl>
              <a:tblPr/>
              <a:tblGrid>
                <a:gridCol w="819785">
                  <a:extLst>
                    <a:ext uri="{9D8B030D-6E8A-4147-A177-3AD203B41FA5}">
                      <a16:colId xmlns:a16="http://schemas.microsoft.com/office/drawing/2014/main" val="20000"/>
                    </a:ext>
                  </a:extLst>
                </a:gridCol>
                <a:gridCol w="819785">
                  <a:extLst>
                    <a:ext uri="{9D8B030D-6E8A-4147-A177-3AD203B41FA5}">
                      <a16:colId xmlns:a16="http://schemas.microsoft.com/office/drawing/2014/main" val="20001"/>
                    </a:ext>
                  </a:extLst>
                </a:gridCol>
                <a:gridCol w="819785">
                  <a:extLst>
                    <a:ext uri="{9D8B030D-6E8A-4147-A177-3AD203B41FA5}">
                      <a16:colId xmlns:a16="http://schemas.microsoft.com/office/drawing/2014/main" val="20002"/>
                    </a:ext>
                  </a:extLst>
                </a:gridCol>
                <a:gridCol w="819785">
                  <a:extLst>
                    <a:ext uri="{9D8B030D-6E8A-4147-A177-3AD203B41FA5}">
                      <a16:colId xmlns:a16="http://schemas.microsoft.com/office/drawing/2014/main" val="20003"/>
                    </a:ext>
                  </a:extLst>
                </a:gridCol>
                <a:gridCol w="819785">
                  <a:extLst>
                    <a:ext uri="{9D8B030D-6E8A-4147-A177-3AD203B41FA5}">
                      <a16:colId xmlns:a16="http://schemas.microsoft.com/office/drawing/2014/main" val="20004"/>
                    </a:ext>
                  </a:extLst>
                </a:gridCol>
                <a:gridCol w="819785">
                  <a:extLst>
                    <a:ext uri="{9D8B030D-6E8A-4147-A177-3AD203B41FA5}">
                      <a16:colId xmlns:a16="http://schemas.microsoft.com/office/drawing/2014/main" val="20005"/>
                    </a:ext>
                  </a:extLst>
                </a:gridCol>
                <a:gridCol w="819785">
                  <a:extLst>
                    <a:ext uri="{9D8B030D-6E8A-4147-A177-3AD203B41FA5}">
                      <a16:colId xmlns:a16="http://schemas.microsoft.com/office/drawing/2014/main" val="20006"/>
                    </a:ext>
                  </a:extLst>
                </a:gridCol>
                <a:gridCol w="819785">
                  <a:extLst>
                    <a:ext uri="{9D8B030D-6E8A-4147-A177-3AD203B41FA5}">
                      <a16:colId xmlns:a16="http://schemas.microsoft.com/office/drawing/2014/main" val="20007"/>
                    </a:ext>
                  </a:extLst>
                </a:gridCol>
              </a:tblGrid>
              <a:tr h="361950">
                <a:tc>
                  <a:txBody>
                    <a:bodyPr/>
                    <a:lstStyle/>
                    <a:p>
                      <a:pPr>
                        <a:lnSpc>
                          <a:spcPct val="115000"/>
                        </a:lnSpc>
                      </a:pPr>
                      <a:endParaRPr lang="en-US" sz="1100" b="1" dirty="0">
                        <a:latin typeface="Calibri"/>
                        <a:ea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USD</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EUR</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JPY</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GBP</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CHF</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AUD</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b="1">
                          <a:solidFill>
                            <a:srgbClr val="000000"/>
                          </a:solidFill>
                          <a:latin typeface="Calibri"/>
                          <a:ea typeface="Times New Roman"/>
                          <a:cs typeface="Calibri"/>
                        </a:rPr>
                        <a:t>CNY</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0"/>
                  </a:ext>
                </a:extLst>
              </a:tr>
              <a:tr h="361950">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USD</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1.1121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0.009</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1.3022</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1.0217</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0.7437</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0.1451</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1"/>
                  </a:ext>
                </a:extLst>
              </a:tr>
              <a:tr h="361950">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EUR</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0.8988</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0.0081</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1.1712</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0.9184</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0.6687</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0.1304</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2"/>
                  </a:ext>
                </a:extLst>
              </a:tr>
              <a:tr h="361950">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JPY</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110.803</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123.231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144.315</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113.235</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82.411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16.05</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3"/>
                  </a:ext>
                </a:extLst>
              </a:tr>
              <a:tr h="361950">
                <a:tc>
                  <a:txBody>
                    <a:bodyPr/>
                    <a:lstStyle/>
                    <a:p>
                      <a:pPr marL="0" marR="0">
                        <a:lnSpc>
                          <a:spcPct val="115000"/>
                        </a:lnSpc>
                        <a:spcBef>
                          <a:spcPts val="0"/>
                        </a:spcBef>
                        <a:spcAft>
                          <a:spcPts val="0"/>
                        </a:spcAft>
                      </a:pPr>
                      <a:r>
                        <a:rPr lang="en-US" sz="1100" b="1">
                          <a:solidFill>
                            <a:srgbClr val="000000"/>
                          </a:solidFill>
                          <a:latin typeface="Calibri"/>
                          <a:ea typeface="Times New Roman"/>
                          <a:cs typeface="Calibri"/>
                        </a:rPr>
                        <a:t>GBP</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0.7676</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0.8536</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0.0069</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1</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0.7842</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0.5709</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0.1114</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4"/>
                  </a:ext>
                </a:extLst>
              </a:tr>
              <a:tr h="361950">
                <a:tc>
                  <a:txBody>
                    <a:bodyPr/>
                    <a:lstStyle/>
                    <a:p>
                      <a:pPr marL="0" marR="0">
                        <a:lnSpc>
                          <a:spcPct val="115000"/>
                        </a:lnSpc>
                        <a:spcBef>
                          <a:spcPts val="0"/>
                        </a:spcBef>
                        <a:spcAft>
                          <a:spcPts val="0"/>
                        </a:spcAft>
                      </a:pPr>
                      <a:r>
                        <a:rPr lang="en-US" sz="1100" b="1">
                          <a:solidFill>
                            <a:srgbClr val="000000"/>
                          </a:solidFill>
                          <a:latin typeface="Calibri"/>
                          <a:ea typeface="Times New Roman"/>
                          <a:cs typeface="Calibri"/>
                        </a:rPr>
                        <a:t>CHF</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0.9785</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1.0883</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0.0088</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1.2744</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0.7278</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0.1415</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5"/>
                  </a:ext>
                </a:extLst>
              </a:tr>
              <a:tr h="361950">
                <a:tc>
                  <a:txBody>
                    <a:bodyPr/>
                    <a:lstStyle/>
                    <a:p>
                      <a:pPr marL="0" marR="0">
                        <a:lnSpc>
                          <a:spcPct val="115000"/>
                        </a:lnSpc>
                        <a:spcBef>
                          <a:spcPts val="0"/>
                        </a:spcBef>
                        <a:spcAft>
                          <a:spcPts val="0"/>
                        </a:spcAft>
                      </a:pPr>
                      <a:r>
                        <a:rPr lang="en-US" sz="1100" b="1">
                          <a:solidFill>
                            <a:srgbClr val="000000"/>
                          </a:solidFill>
                          <a:latin typeface="Calibri"/>
                          <a:ea typeface="Times New Roman"/>
                          <a:cs typeface="Calibri"/>
                        </a:rPr>
                        <a:t>AUD</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1.344</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1.4947</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0.0121</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1.7507</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1.373</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1</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0.19</a:t>
                      </a:r>
                      <a:endParaRPr lang="en-US" sz="1100" b="1">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6"/>
                  </a:ext>
                </a:extLst>
              </a:tr>
              <a:tr h="361950">
                <a:tc>
                  <a:txBody>
                    <a:bodyPr/>
                    <a:lstStyle/>
                    <a:p>
                      <a:pPr marL="0" marR="0">
                        <a:lnSpc>
                          <a:spcPct val="115000"/>
                        </a:lnSpc>
                        <a:spcBef>
                          <a:spcPts val="0"/>
                        </a:spcBef>
                        <a:spcAft>
                          <a:spcPts val="0"/>
                        </a:spcAft>
                      </a:pPr>
                      <a:r>
                        <a:rPr lang="en-US" sz="1100" b="1">
                          <a:solidFill>
                            <a:srgbClr val="000000"/>
                          </a:solidFill>
                          <a:latin typeface="Calibri"/>
                          <a:ea typeface="Times New Roman"/>
                          <a:cs typeface="Calibri"/>
                        </a:rPr>
                        <a:t>CNY</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6.8909</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7.663</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a:solidFill>
                            <a:srgbClr val="000000"/>
                          </a:solidFill>
                          <a:latin typeface="Calibri"/>
                          <a:ea typeface="Times New Roman"/>
                          <a:cs typeface="Calibri"/>
                        </a:rPr>
                        <a:t>0.0622</a:t>
                      </a:r>
                      <a:endParaRPr lang="en-US" sz="1100" b="1">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8.974</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7.0412</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5.1248</a:t>
                      </a:r>
                      <a:endParaRPr lang="en-US" sz="1100" b="1" dirty="0">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100" b="1" dirty="0">
                          <a:solidFill>
                            <a:srgbClr val="000000"/>
                          </a:solidFill>
                          <a:latin typeface="Calibri"/>
                          <a:ea typeface="Times New Roman"/>
                          <a:cs typeface="Calibri"/>
                        </a:rPr>
                        <a:t>1</a:t>
                      </a:r>
                      <a:endParaRPr lang="en-US" sz="1100" b="1" dirty="0">
                        <a:latin typeface="Calibri"/>
                        <a:ea typeface="Calibri"/>
                        <a:cs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Exchange Risks</a:t>
            </a:r>
          </a:p>
        </p:txBody>
      </p:sp>
      <p:sp>
        <p:nvSpPr>
          <p:cNvPr id="3" name="Content Placeholder 2"/>
          <p:cNvSpPr>
            <a:spLocks noGrp="1"/>
          </p:cNvSpPr>
          <p:nvPr>
            <p:ph idx="1"/>
          </p:nvPr>
        </p:nvSpPr>
        <p:spPr>
          <a:xfrm>
            <a:off x="457200" y="1295400"/>
            <a:ext cx="8229600" cy="5287962"/>
          </a:xfrm>
        </p:spPr>
        <p:txBody>
          <a:bodyPr>
            <a:normAutofit fontScale="77500" lnSpcReduction="20000"/>
          </a:bodyPr>
          <a:lstStyle/>
          <a:p>
            <a:r>
              <a:rPr lang="en-US" dirty="0">
                <a:latin typeface="Times New Roman" pitchFamily="18" charset="0"/>
                <a:cs typeface="Times New Roman" pitchFamily="18" charset="0"/>
              </a:rPr>
              <a:t>Rate risk:  Exchange rates may change in directions opposite to those anticipated by participants.</a:t>
            </a:r>
          </a:p>
          <a:p>
            <a:r>
              <a:rPr lang="en-US" dirty="0">
                <a:latin typeface="Times New Roman" pitchFamily="18" charset="0"/>
                <a:cs typeface="Times New Roman" pitchFamily="18" charset="0"/>
              </a:rPr>
              <a:t>Credit risk: the other party to the contract may default by not delivering the currency specified in the contract. In many instances, an intermediary such as a large reputable commercial bank may act to ensure that one or both contracting parties will honor their agreements. Dealer reputation is key.</a:t>
            </a:r>
          </a:p>
          <a:p>
            <a:r>
              <a:rPr lang="en-US" dirty="0">
                <a:latin typeface="Times New Roman" pitchFamily="18" charset="0"/>
                <a:cs typeface="Times New Roman" pitchFamily="18" charset="0"/>
              </a:rPr>
              <a:t>Liquidity risk: The market participant may have difficulty obtaining the currency he must deliver; he may be "stuck" with a currency that will be difficult to sell. Again, a number of intermediaries may improve liquidity by trading and making markets for various currencies.</a:t>
            </a:r>
          </a:p>
          <a:p>
            <a:r>
              <a:rPr lang="en-US" dirty="0">
                <a:latin typeface="Times New Roman" pitchFamily="18" charset="0"/>
                <a:cs typeface="Times New Roman" pitchFamily="18" charset="0"/>
              </a:rPr>
              <a:t>Trading system risk: The trading platform, ECN, exchange and other communication systems are all subject to malfunction or failure.</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Currency Trading</a:t>
            </a:r>
            <a:endParaRPr lang="en-US" dirty="0"/>
          </a:p>
        </p:txBody>
      </p:sp>
      <p:sp>
        <p:nvSpPr>
          <p:cNvPr id="3" name="Content Placeholder 2"/>
          <p:cNvSpPr>
            <a:spLocks noGrp="1"/>
          </p:cNvSpPr>
          <p:nvPr>
            <p:ph idx="1"/>
          </p:nvPr>
        </p:nvSpPr>
        <p:spPr>
          <a:xfrm>
            <a:off x="76200" y="990600"/>
            <a:ext cx="8763000" cy="5715000"/>
          </a:xfrm>
        </p:spPr>
        <p:txBody>
          <a:bodyPr>
            <a:normAutofit fontScale="70000" lnSpcReduction="20000"/>
          </a:bodyPr>
          <a:lstStyle/>
          <a:p>
            <a:r>
              <a:rPr lang="en-US" dirty="0">
                <a:latin typeface="Times New Roman" pitchFamily="18" charset="0"/>
                <a:cs typeface="Times New Roman" pitchFamily="18" charset="0"/>
              </a:rPr>
              <a:t>Professional currency traders participate in inter-bank and inter-dealer markets as well as exchange markets for a variety of types of contracts on currencies.</a:t>
            </a:r>
          </a:p>
          <a:p>
            <a:r>
              <a:rPr lang="en-US" dirty="0">
                <a:latin typeface="Times New Roman" pitchFamily="18" charset="0"/>
                <a:cs typeface="Times New Roman" pitchFamily="18" charset="0"/>
              </a:rPr>
              <a:t>The most important currency trading centers are located in:</a:t>
            </a:r>
          </a:p>
          <a:p>
            <a:pPr lvl="1"/>
            <a:r>
              <a:rPr lang="en-US" dirty="0">
                <a:latin typeface="Times New Roman" pitchFamily="18" charset="0"/>
                <a:cs typeface="Times New Roman" pitchFamily="18" charset="0"/>
              </a:rPr>
              <a:t>London, with about 37% of total volume</a:t>
            </a:r>
          </a:p>
          <a:p>
            <a:pPr lvl="1"/>
            <a:r>
              <a:rPr lang="en-US" dirty="0">
                <a:latin typeface="Times New Roman" pitchFamily="18" charset="0"/>
                <a:cs typeface="Times New Roman" pitchFamily="18" charset="0"/>
              </a:rPr>
              <a:t>New York, 18%</a:t>
            </a:r>
          </a:p>
          <a:p>
            <a:pPr lvl="1"/>
            <a:r>
              <a:rPr lang="en-US" dirty="0">
                <a:latin typeface="Times New Roman" pitchFamily="18" charset="0"/>
                <a:cs typeface="Times New Roman" pitchFamily="18" charset="0"/>
              </a:rPr>
              <a:t>Tokyo, 6%</a:t>
            </a:r>
          </a:p>
          <a:p>
            <a:pPr lvl="1"/>
            <a:r>
              <a:rPr lang="en-US" dirty="0">
                <a:latin typeface="Times New Roman" pitchFamily="18" charset="0"/>
                <a:cs typeface="Times New Roman" pitchFamily="18" charset="0"/>
              </a:rPr>
              <a:t>Frankfurt, Zurich, Hong Kong and Singapore with somewhat less</a:t>
            </a:r>
          </a:p>
          <a:p>
            <a:r>
              <a:rPr lang="en-US" dirty="0">
                <a:latin typeface="Times New Roman" pitchFamily="18" charset="0"/>
                <a:cs typeface="Times New Roman" pitchFamily="18" charset="0"/>
              </a:rPr>
              <a:t>Note that the dispersion of markets implies that FOREX markets operate around the clock. </a:t>
            </a:r>
          </a:p>
          <a:p>
            <a:r>
              <a:rPr lang="en-US" dirty="0">
                <a:latin typeface="Times New Roman" pitchFamily="18" charset="0"/>
                <a:cs typeface="Times New Roman" pitchFamily="18" charset="0"/>
              </a:rPr>
              <a:t>Transactions can be executed between any two counterparties that agree to trade via the telephone or electronic network or trade through an exchange. </a:t>
            </a:r>
          </a:p>
          <a:p>
            <a:r>
              <a:rPr lang="en-US" dirty="0">
                <a:latin typeface="Times New Roman" pitchFamily="18" charset="0"/>
                <a:cs typeface="Times New Roman" pitchFamily="18" charset="0"/>
              </a:rPr>
              <a:t>To a large extent, currency trading is decentralized. </a:t>
            </a:r>
          </a:p>
          <a:p>
            <a:r>
              <a:rPr lang="en-US" dirty="0">
                <a:latin typeface="Times New Roman" pitchFamily="18" charset="0"/>
                <a:cs typeface="Times New Roman" pitchFamily="18" charset="0"/>
              </a:rPr>
              <a:t>Dealers can post or advertise their exchange rates bids and offers using an information or distribution network, such as Reuters and ICAP.</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OTC FX Trading</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Many OTC trades proceed through a three-step process similar to the following: </a:t>
            </a:r>
          </a:p>
          <a:p>
            <a:pPr lvl="1"/>
            <a:r>
              <a:rPr lang="en-US" dirty="0">
                <a:latin typeface="Times New Roman" pitchFamily="18" charset="0"/>
                <a:cs typeface="Times New Roman" pitchFamily="18" charset="0"/>
              </a:rPr>
              <a:t>A trader communicates by phone or electronically the currency pair and the amount he would like to trade with a given counterpart in trade. </a:t>
            </a:r>
          </a:p>
          <a:p>
            <a:pPr lvl="1"/>
            <a:r>
              <a:rPr lang="en-US" dirty="0">
                <a:latin typeface="Times New Roman" pitchFamily="18" charset="0"/>
                <a:cs typeface="Times New Roman" pitchFamily="18" charset="0"/>
              </a:rPr>
              <a:t>The counterparty responds with both a bid and an ask quotation.</a:t>
            </a:r>
          </a:p>
          <a:p>
            <a:pPr lvl="1"/>
            <a:r>
              <a:rPr lang="en-US" dirty="0">
                <a:latin typeface="Times New Roman" pitchFamily="18" charset="0"/>
                <a:cs typeface="Times New Roman" pitchFamily="18" charset="0"/>
              </a:rPr>
              <a:t>The trader responds to the bid and ask quotations by either buying, selling or passing on both.</a:t>
            </a:r>
          </a:p>
          <a:p>
            <a:pPr lvl="1"/>
            <a:r>
              <a:rPr lang="en-US" dirty="0">
                <a:latin typeface="Times New Roman" pitchFamily="18" charset="0"/>
                <a:cs typeface="Times New Roman" pitchFamily="18" charset="0"/>
              </a:rPr>
              <a:t>The transaction is executed if the trader agrees to buy or sell.</a:t>
            </a:r>
          </a:p>
          <a:p>
            <a:pPr>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2.9. Cryptocurrency and Bitcoin Trading</a:t>
            </a:r>
          </a:p>
        </p:txBody>
      </p:sp>
      <p:sp>
        <p:nvSpPr>
          <p:cNvPr id="3" name="Content Placeholder 2"/>
          <p:cNvSpPr>
            <a:spLocks noGrp="1"/>
          </p:cNvSpPr>
          <p:nvPr>
            <p:ph idx="1"/>
          </p:nvPr>
        </p:nvSpPr>
        <p:spPr/>
        <p:txBody>
          <a:bodyPr>
            <a:normAutofit/>
          </a:bodyPr>
          <a:lstStyle/>
          <a:p>
            <a:r>
              <a:rPr lang="en-US" i="1" dirty="0">
                <a:latin typeface="Times New Roman" panose="02020603050405020304" pitchFamily="18" charset="0"/>
                <a:cs typeface="Times New Roman" panose="02020603050405020304" pitchFamily="18" charset="0"/>
              </a:rPr>
              <a:t>Cryptocurrency</a:t>
            </a:r>
            <a:r>
              <a:rPr lang="en-US" dirty="0">
                <a:latin typeface="Times New Roman" panose="02020603050405020304" pitchFamily="18" charset="0"/>
                <a:cs typeface="Times New Roman" panose="02020603050405020304" pitchFamily="18" charset="0"/>
              </a:rPr>
              <a:t>: digital currency, in which encryption (cryptography) regulates its creation and supply and to verify its transfer among users.</a:t>
            </a:r>
          </a:p>
          <a:p>
            <a:r>
              <a:rPr lang="en-US" i="1" dirty="0">
                <a:latin typeface="Times New Roman" panose="02020603050405020304" pitchFamily="18" charset="0"/>
                <a:cs typeface="Times New Roman" panose="02020603050405020304" pitchFamily="18" charset="0"/>
              </a:rPr>
              <a:t>Distributed ledgers</a:t>
            </a:r>
            <a:r>
              <a:rPr lang="en-US" dirty="0">
                <a:latin typeface="Times New Roman" panose="02020603050405020304" pitchFamily="18" charset="0"/>
                <a:cs typeface="Times New Roman" panose="02020603050405020304" pitchFamily="18" charset="0"/>
              </a:rPr>
              <a:t>: accounting records maintained on multiple distinct computing systems.</a:t>
            </a:r>
          </a:p>
        </p:txBody>
      </p:sp>
    </p:spTree>
    <p:extLst>
      <p:ext uri="{BB962C8B-B14F-4D97-AF65-F5344CB8AC3E}">
        <p14:creationId xmlns:p14="http://schemas.microsoft.com/office/powerpoint/2010/main" val="20151281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a:t>
            </a:r>
            <a:r>
              <a:rPr lang="en-US" b="1" dirty="0" err="1">
                <a:latin typeface="Times New Roman" panose="02020603050405020304" pitchFamily="18" charset="0"/>
                <a:cs typeface="Times New Roman" panose="02020603050405020304" pitchFamily="18" charset="0"/>
              </a:rPr>
              <a:t>Blockchains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i="1" dirty="0" err="1">
                <a:latin typeface="Times New Roman" panose="02020603050405020304" pitchFamily="18" charset="0"/>
                <a:cs typeface="Times New Roman" panose="02020603050405020304" pitchFamily="18" charset="0"/>
              </a:rPr>
              <a:t>Blockchains</a:t>
            </a:r>
            <a:r>
              <a:rPr lang="en-US" dirty="0">
                <a:latin typeface="Times New Roman" panose="02020603050405020304" pitchFamily="18" charset="0"/>
                <a:cs typeface="Times New Roman" panose="02020603050405020304" pitchFamily="18" charset="0"/>
              </a:rPr>
              <a:t>: distributed ledgers comprised of permanent digitally recorded data in packages called blocks.</a:t>
            </a:r>
          </a:p>
          <a:p>
            <a:r>
              <a:rPr lang="en-US" dirty="0">
                <a:latin typeface="Times New Roman" panose="02020603050405020304" pitchFamily="18" charset="0"/>
                <a:cs typeface="Times New Roman" panose="02020603050405020304" pitchFamily="18" charset="0"/>
              </a:rPr>
              <a:t>Historical precedent: Real estate title companies</a:t>
            </a:r>
          </a:p>
          <a:p>
            <a:r>
              <a:rPr lang="en-US" dirty="0">
                <a:latin typeface="Times New Roman" panose="02020603050405020304" pitchFamily="18" charset="0"/>
                <a:cs typeface="Times New Roman" panose="02020603050405020304" pitchFamily="18" charset="0"/>
              </a:rPr>
              <a:t>Applicable to diamonds, intellectual property, stocks, fine art, etc.</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Bitcoin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i="1"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P2P payment network and digital currency.</a:t>
            </a:r>
          </a:p>
          <a:p>
            <a:pPr lvl="1"/>
            <a:r>
              <a:rPr lang="en-US" dirty="0">
                <a:latin typeface="Times New Roman" panose="02020603050405020304" pitchFamily="18" charset="0"/>
                <a:cs typeface="Times New Roman" panose="02020603050405020304" pitchFamily="18" charset="0"/>
              </a:rPr>
              <a:t>Does not rely on a central monetary authority</a:t>
            </a:r>
          </a:p>
          <a:p>
            <a:pPr lvl="1"/>
            <a:r>
              <a:rPr lang="en-US" dirty="0">
                <a:latin typeface="Times New Roman" panose="02020603050405020304" pitchFamily="18" charset="0"/>
                <a:cs typeface="Times New Roman" panose="02020603050405020304" pitchFamily="18" charset="0"/>
              </a:rPr>
              <a:t>Open source protocol that uses a public but anonymous transaction log. </a:t>
            </a:r>
          </a:p>
          <a:p>
            <a:pPr lvl="1"/>
            <a:r>
              <a:rPr lang="en-US" dirty="0">
                <a:latin typeface="Times New Roman" panose="02020603050405020304" pitchFamily="18" charset="0"/>
                <a:cs typeface="Times New Roman" panose="02020603050405020304" pitchFamily="18" charset="0"/>
              </a:rPr>
              <a:t>As of February 2018, a total of approximately 16.8 million in </a:t>
            </a:r>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has been issued worth roughly $140 billion.</a:t>
            </a:r>
          </a:p>
          <a:p>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existed since 2009, created by “Satoshi </a:t>
            </a:r>
            <a:r>
              <a:rPr lang="en-US" dirty="0" err="1">
                <a:latin typeface="Times New Roman" panose="02020603050405020304" pitchFamily="18" charset="0"/>
                <a:cs typeface="Times New Roman" panose="02020603050405020304" pitchFamily="18" charset="0"/>
              </a:rPr>
              <a:t>Nakamoto</a:t>
            </a:r>
            <a:r>
              <a:rPr lang="en-US"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Creating </a:t>
            </a:r>
            <a:r>
              <a:rPr lang="en-US" b="1" dirty="0" err="1">
                <a:latin typeface="Times New Roman" panose="02020603050405020304" pitchFamily="18" charset="0"/>
                <a:cs typeface="Times New Roman" panose="02020603050405020304" pitchFamily="18" charset="0"/>
              </a:rPr>
              <a:t>Bitcoin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Units of </a:t>
            </a:r>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(BTC) are created by evidence of </a:t>
            </a:r>
            <a:r>
              <a:rPr lang="en-US" i="1" dirty="0">
                <a:latin typeface="Times New Roman" panose="02020603050405020304" pitchFamily="18" charset="0"/>
                <a:cs typeface="Times New Roman" panose="02020603050405020304" pitchFamily="18" charset="0"/>
              </a:rPr>
              <a:t>forced work</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Math problems related to public and private keys</a:t>
            </a:r>
          </a:p>
          <a:p>
            <a:pPr lvl="1"/>
            <a:r>
              <a:rPr lang="en-US" dirty="0">
                <a:latin typeface="Times New Roman" panose="02020603050405020304" pitchFamily="18" charset="0"/>
                <a:cs typeface="Times New Roman" panose="02020603050405020304" pitchFamily="18" charset="0"/>
              </a:rPr>
              <a:t>Solving problems pertain to verifying transactions</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Bitcoin</a:t>
            </a:r>
            <a:r>
              <a:rPr lang="en-US" b="1" dirty="0">
                <a:latin typeface="Times New Roman" panose="02020603050405020304" pitchFamily="18" charset="0"/>
                <a:cs typeface="Times New Roman" panose="02020603050405020304" pitchFamily="18" charset="0"/>
              </a:rPr>
              <a:t> and Transactions</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Transactions by </a:t>
            </a:r>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are executed by </a:t>
            </a:r>
            <a:r>
              <a:rPr lang="en-US" i="1" dirty="0">
                <a:latin typeface="Times New Roman" panose="02020603050405020304" pitchFamily="18" charset="0"/>
                <a:cs typeface="Times New Roman" panose="02020603050405020304" pitchFamily="18" charset="0"/>
              </a:rPr>
              <a:t>hashing</a:t>
            </a:r>
            <a:r>
              <a:rPr lang="en-US" dirty="0">
                <a:latin typeface="Times New Roman" panose="02020603050405020304" pitchFamily="18" charset="0"/>
                <a:cs typeface="Times New Roman" panose="02020603050405020304" pitchFamily="18" charset="0"/>
              </a:rPr>
              <a:t>; i.e., updating the public transaction log called a </a:t>
            </a:r>
            <a:r>
              <a:rPr lang="en-US" i="1" dirty="0" err="1">
                <a:latin typeface="Times New Roman" panose="02020603050405020304" pitchFamily="18" charset="0"/>
                <a:cs typeface="Times New Roman" panose="02020603050405020304" pitchFamily="18" charset="0"/>
              </a:rPr>
              <a:t>blockchain</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Payments are made to </a:t>
            </a:r>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"addresses," which are 33-character alpha-numeric strings, e.g., </a:t>
            </a:r>
            <a:r>
              <a:rPr lang="en-US" i="1" dirty="0">
                <a:latin typeface="Times New Roman" panose="02020603050405020304" pitchFamily="18" charset="0"/>
                <a:cs typeface="Times New Roman" panose="02020603050405020304" pitchFamily="18" charset="0"/>
              </a:rPr>
              <a:t>13dGsFstudwDsYUIerBppokCh8DoostDfi</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The log to which this address is added is the </a:t>
            </a:r>
            <a:r>
              <a:rPr lang="en-US" dirty="0" err="1">
                <a:latin typeface="Times New Roman" panose="02020603050405020304" pitchFamily="18" charset="0"/>
                <a:cs typeface="Times New Roman" panose="02020603050405020304" pitchFamily="18" charset="0"/>
              </a:rPr>
              <a:t>blockchain</a:t>
            </a:r>
            <a:r>
              <a:rPr lang="en-US" dirty="0">
                <a:latin typeface="Times New Roman" panose="02020603050405020304" pitchFamily="18" charset="0"/>
                <a:cs typeface="Times New Roman" panose="02020603050405020304" pitchFamily="18" charset="0"/>
              </a:rPr>
              <a:t>, the complete listing of previous </a:t>
            </a:r>
            <a:r>
              <a:rPr lang="en-US" dirty="0" err="1">
                <a:latin typeface="Times New Roman" panose="02020603050405020304" pitchFamily="18" charset="0"/>
                <a:cs typeface="Times New Roman" panose="02020603050405020304" pitchFamily="18" charset="0"/>
              </a:rPr>
              <a:t>Bitcoin</a:t>
            </a:r>
            <a:r>
              <a:rPr lang="en-US" dirty="0">
                <a:latin typeface="Times New Roman" panose="02020603050405020304" pitchFamily="18" charset="0"/>
                <a:cs typeface="Times New Roman" panose="02020603050405020304" pitchFamily="18" charset="0"/>
              </a:rPr>
              <a:t> transactions. </a:t>
            </a:r>
          </a:p>
          <a:p>
            <a:pPr lvl="1"/>
            <a:r>
              <a:rPr lang="en-US" dirty="0">
                <a:latin typeface="Times New Roman" panose="02020603050405020304" pitchFamily="18" charset="0"/>
                <a:cs typeface="Times New Roman" panose="02020603050405020304" pitchFamily="18" charset="0"/>
              </a:rPr>
              <a:t>All transactions are cleared by a database housed on user computers.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Traditional NYSE Structure</a:t>
            </a:r>
            <a:br>
              <a:rPr lang="en-US" dirty="0"/>
            </a:br>
            <a:endParaRPr lang="en-US" dirty="0"/>
          </a:p>
        </p:txBody>
      </p:sp>
      <p:sp>
        <p:nvSpPr>
          <p:cNvPr id="3" name="Content Placeholder 2"/>
          <p:cNvSpPr>
            <a:spLocks noGrp="1"/>
          </p:cNvSpPr>
          <p:nvPr>
            <p:ph idx="1"/>
          </p:nvPr>
        </p:nvSpPr>
        <p:spPr>
          <a:xfrm>
            <a:off x="457200" y="1143000"/>
            <a:ext cx="8229600" cy="5486400"/>
          </a:xfrm>
        </p:spPr>
        <p:txBody>
          <a:bodyPr>
            <a:normAutofit fontScale="77500" lnSpcReduction="20000"/>
          </a:bodyPr>
          <a:lstStyle/>
          <a:p>
            <a:r>
              <a:rPr lang="en-US" dirty="0">
                <a:latin typeface="Times New Roman" pitchFamily="18" charset="0"/>
                <a:cs typeface="Times New Roman" pitchFamily="18" charset="0"/>
              </a:rPr>
              <a:t>Until 2006, the NYSE was a hybrid corporation/partnership whose members faced unlimited liability. </a:t>
            </a:r>
          </a:p>
          <a:p>
            <a:r>
              <a:rPr lang="en-US" dirty="0">
                <a:latin typeface="Times New Roman" pitchFamily="18" charset="0"/>
                <a:cs typeface="Times New Roman" pitchFamily="18" charset="0"/>
              </a:rPr>
              <a:t>Only members who owned or leased seats had trading privileges and there were four types of members: </a:t>
            </a:r>
          </a:p>
          <a:p>
            <a:pPr lvl="1"/>
            <a:r>
              <a:rPr lang="en-US" i="1" dirty="0">
                <a:latin typeface="Times New Roman" pitchFamily="18" charset="0"/>
                <a:cs typeface="Times New Roman" pitchFamily="18" charset="0"/>
              </a:rPr>
              <a:t>House Broker</a:t>
            </a:r>
            <a:r>
              <a:rPr lang="en-US" dirty="0">
                <a:latin typeface="Times New Roman" pitchFamily="18" charset="0"/>
                <a:cs typeface="Times New Roman" pitchFamily="18" charset="0"/>
              </a:rPr>
              <a:t>:  Executed orders on behalf of clients submitting orders through brokerage firms. This and other broker roles have been taken over by "Trading Floor Brokers."</a:t>
            </a:r>
          </a:p>
          <a:p>
            <a:pPr lvl="1"/>
            <a:r>
              <a:rPr lang="en-US" i="1" dirty="0">
                <a:latin typeface="Times New Roman" pitchFamily="18" charset="0"/>
                <a:cs typeface="Times New Roman" pitchFamily="18" charset="0"/>
              </a:rPr>
              <a:t>Independent Broker</a:t>
            </a:r>
            <a:r>
              <a:rPr lang="en-US" dirty="0">
                <a:latin typeface="Times New Roman" pitchFamily="18" charset="0"/>
                <a:cs typeface="Times New Roman" pitchFamily="18" charset="0"/>
              </a:rPr>
              <a:t>: Also called a two-dollar broker, executed orders on behalf of commission brokers when activity was high. This type of distinct membership no longer exists.</a:t>
            </a:r>
          </a:p>
          <a:p>
            <a:pPr lvl="1"/>
            <a:r>
              <a:rPr lang="en-US" i="1" dirty="0">
                <a:latin typeface="Times New Roman" pitchFamily="18" charset="0"/>
                <a:cs typeface="Times New Roman" pitchFamily="18" charset="0"/>
              </a:rPr>
              <a:t>Floor Trader</a:t>
            </a:r>
            <a:r>
              <a:rPr lang="en-US" dirty="0">
                <a:latin typeface="Times New Roman" pitchFamily="18" charset="0"/>
                <a:cs typeface="Times New Roman" pitchFamily="18" charset="0"/>
              </a:rPr>
              <a:t>: Executed orders on their own trading accounts. The NYSE has created the "Supplemental Liquidity Provider" role, which is intended to enhance market liquidity by allowing for proprietary trading.</a:t>
            </a:r>
          </a:p>
          <a:p>
            <a:pPr lvl="1"/>
            <a:r>
              <a:rPr lang="en-US" i="1" dirty="0">
                <a:latin typeface="Times New Roman" pitchFamily="18" charset="0"/>
                <a:cs typeface="Times New Roman" pitchFamily="18" charset="0"/>
              </a:rPr>
              <a:t>Specialist</a:t>
            </a:r>
            <a:r>
              <a:rPr lang="en-US" dirty="0">
                <a:latin typeface="Times New Roman" pitchFamily="18" charset="0"/>
                <a:cs typeface="Times New Roman" pitchFamily="18" charset="0"/>
              </a:rPr>
              <a:t>: Responsible for maintaining a continuous, liquid, orderly market for the securities in which he specializes. The specialist has been replaced by the Designated Market Maker (DMM).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Advantages of Bitcoin</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A potential major advantage as a currency is that its supply is not a function of political whims</a:t>
            </a:r>
          </a:p>
          <a:p>
            <a:r>
              <a:rPr lang="en-US" dirty="0">
                <a:latin typeface="Times New Roman" panose="02020603050405020304" pitchFamily="18" charset="0"/>
                <a:cs typeface="Times New Roman" panose="02020603050405020304" pitchFamily="18" charset="0"/>
              </a:rPr>
              <a:t>A second advantage from the perspective of privacy is the difficulty in identifying ownership and use of bitcoin by authorities</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F4816-3EC3-67AC-C6F3-82A324371AC2}"/>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Trading Bitcoin</a:t>
            </a:r>
          </a:p>
        </p:txBody>
      </p:sp>
      <p:sp>
        <p:nvSpPr>
          <p:cNvPr id="3" name="Content Placeholder 2">
            <a:extLst>
              <a:ext uri="{FF2B5EF4-FFF2-40B4-BE49-F238E27FC236}">
                <a16:creationId xmlns:a16="http://schemas.microsoft.com/office/drawing/2014/main" id="{01FBB43A-D0C1-AD23-45B0-4039FDD03122}"/>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Bitcoin (BTC) and other cryptocurrencies such as Ethereum and Litecoin are traded in virtual venues</a:t>
            </a:r>
          </a:p>
          <a:p>
            <a:pPr lvl="1"/>
            <a:r>
              <a:rPr lang="en-US" dirty="0">
                <a:latin typeface="Times New Roman" panose="02020603050405020304" pitchFamily="18" charset="0"/>
                <a:cs typeface="Times New Roman" panose="02020603050405020304" pitchFamily="18" charset="0"/>
              </a:rPr>
              <a:t>Coinbase</a:t>
            </a:r>
          </a:p>
          <a:p>
            <a:pPr lvl="1"/>
            <a:r>
              <a:rPr lang="en-US" dirty="0" err="1">
                <a:latin typeface="Times New Roman" panose="02020603050405020304" pitchFamily="18" charset="0"/>
                <a:cs typeface="Times New Roman" panose="02020603050405020304" pitchFamily="18" charset="0"/>
              </a:rPr>
              <a:t>Binance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Such marketplaces simplify the ownership and trading processes</a:t>
            </a:r>
          </a:p>
          <a:p>
            <a:pPr lvl="1"/>
            <a:r>
              <a:rPr lang="en-US" dirty="0">
                <a:latin typeface="Times New Roman" panose="02020603050405020304" pitchFamily="18" charset="0"/>
                <a:cs typeface="Times New Roman" panose="02020603050405020304" pitchFamily="18" charset="0"/>
              </a:rPr>
              <a:t>trading platforms such as Coinbase Pro</a:t>
            </a:r>
          </a:p>
          <a:p>
            <a:pPr lvl="1"/>
            <a:r>
              <a:rPr lang="en-US" dirty="0">
                <a:latin typeface="Times New Roman" panose="02020603050405020304" pitchFamily="18" charset="0"/>
                <a:cs typeface="Times New Roman" panose="02020603050405020304" pitchFamily="18" charset="0"/>
              </a:rPr>
              <a:t>custodial wallets, which are often insured</a:t>
            </a:r>
          </a:p>
          <a:p>
            <a:r>
              <a:rPr lang="en-US" dirty="0">
                <a:latin typeface="Times New Roman" panose="02020603050405020304" pitchFamily="18" charset="0"/>
                <a:cs typeface="Times New Roman" panose="02020603050405020304" pitchFamily="18" charset="0"/>
              </a:rPr>
              <a:t>Futures contracts on Bitcoin are traded on the Cboe Futures Exchange</a:t>
            </a:r>
          </a:p>
          <a:p>
            <a:r>
              <a:rPr lang="en-US" dirty="0">
                <a:latin typeface="Times New Roman" panose="02020603050405020304" pitchFamily="18" charset="0"/>
                <a:cs typeface="Times New Roman" panose="02020603050405020304" pitchFamily="18" charset="0"/>
              </a:rPr>
              <a:t>Bitcoin futures and options are traded on the Chicago Mercantile Exchange.</a:t>
            </a:r>
          </a:p>
        </p:txBody>
      </p:sp>
    </p:spTree>
    <p:extLst>
      <p:ext uri="{BB962C8B-B14F-4D97-AF65-F5344CB8AC3E}">
        <p14:creationId xmlns:p14="http://schemas.microsoft.com/office/powerpoint/2010/main" val="11599369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2.10. Commodities and Futures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A commodity market trades in raw or primary products rather than manufactured products.</a:t>
            </a:r>
          </a:p>
          <a:p>
            <a:pPr lvl="1"/>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Soft commodities</a:t>
            </a:r>
            <a:r>
              <a:rPr lang="en-US" dirty="0">
                <a:latin typeface="Times New Roman" pitchFamily="18" charset="0"/>
                <a:cs typeface="Times New Roman" pitchFamily="18" charset="0"/>
              </a:rPr>
              <a:t> are agricultural products such as wheat, livestock, coffee, cocoa and sugar. </a:t>
            </a:r>
          </a:p>
          <a:p>
            <a:pPr lvl="1"/>
            <a:r>
              <a:rPr lang="en-US" i="1" dirty="0">
                <a:latin typeface="Times New Roman" pitchFamily="18" charset="0"/>
                <a:cs typeface="Times New Roman" pitchFamily="18" charset="0"/>
              </a:rPr>
              <a:t>Hard commodities</a:t>
            </a:r>
            <a:r>
              <a:rPr lang="en-US" dirty="0">
                <a:latin typeface="Times New Roman" pitchFamily="18" charset="0"/>
                <a:cs typeface="Times New Roman" pitchFamily="18" charset="0"/>
              </a:rPr>
              <a:t> are mined or extracted, such as gold, rubber, natural gas and oil.</a:t>
            </a:r>
          </a:p>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forward contract</a:t>
            </a:r>
            <a:r>
              <a:rPr lang="en-US" dirty="0">
                <a:latin typeface="Times New Roman" pitchFamily="18" charset="0"/>
                <a:cs typeface="Times New Roman" pitchFamily="18" charset="0"/>
              </a:rPr>
              <a:t> represents an agreement providing for delivery of a given quantity of an asset at a later date at a given price.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Futures Contracts</a:t>
            </a:r>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r>
              <a:rPr lang="en-US" sz="3800" dirty="0">
                <a:latin typeface="Times New Roman" pitchFamily="18" charset="0"/>
                <a:cs typeface="Times New Roman" pitchFamily="18" charset="0"/>
              </a:rPr>
              <a:t>A </a:t>
            </a:r>
            <a:r>
              <a:rPr lang="en-US" sz="3800" i="1" dirty="0">
                <a:latin typeface="Times New Roman" pitchFamily="18" charset="0"/>
                <a:cs typeface="Times New Roman" pitchFamily="18" charset="0"/>
              </a:rPr>
              <a:t>futures contract</a:t>
            </a:r>
            <a:r>
              <a:rPr lang="en-US" sz="3800" dirty="0">
                <a:latin typeface="Times New Roman" pitchFamily="18" charset="0"/>
                <a:cs typeface="Times New Roman" pitchFamily="18" charset="0"/>
              </a:rPr>
              <a:t> represents a marketed contract specifying delivery of given quantity of an asset on a settlement date at a given price. </a:t>
            </a:r>
          </a:p>
          <a:p>
            <a:r>
              <a:rPr lang="en-US" sz="3800" dirty="0">
                <a:latin typeface="Times New Roman" pitchFamily="18" charset="0"/>
                <a:cs typeface="Times New Roman" pitchFamily="18" charset="0"/>
              </a:rPr>
              <a:t>A futures contract differs from a forward contract in several important respects:</a:t>
            </a:r>
          </a:p>
          <a:p>
            <a:pPr lvl="1"/>
            <a:r>
              <a:rPr lang="en-US" sz="3200" dirty="0">
                <a:latin typeface="Times New Roman" pitchFamily="18" charset="0"/>
                <a:cs typeface="Times New Roman" pitchFamily="18" charset="0"/>
              </a:rPr>
              <a:t>A forward contract is created by its long and short participants according to whatever terms they agree to. A futures contract is created by a </a:t>
            </a:r>
            <a:r>
              <a:rPr lang="en-US" sz="3200" i="1" dirty="0">
                <a:latin typeface="Times New Roman" pitchFamily="18" charset="0"/>
                <a:cs typeface="Times New Roman" pitchFamily="18" charset="0"/>
              </a:rPr>
              <a:t>clearing house</a:t>
            </a:r>
            <a:r>
              <a:rPr lang="en-US" sz="3200" dirty="0">
                <a:latin typeface="Times New Roman" pitchFamily="18" charset="0"/>
                <a:cs typeface="Times New Roman" pitchFamily="18" charset="0"/>
              </a:rPr>
              <a:t> which acts as a middleman between all contract participants. </a:t>
            </a:r>
          </a:p>
          <a:p>
            <a:pPr lvl="1"/>
            <a:r>
              <a:rPr lang="en-US" sz="3200" dirty="0">
                <a:latin typeface="Times New Roman" pitchFamily="18" charset="0"/>
                <a:cs typeface="Times New Roman" pitchFamily="18" charset="0"/>
              </a:rPr>
              <a:t>A futures contract is traded on an exchange. </a:t>
            </a:r>
          </a:p>
          <a:p>
            <a:pPr lvl="1"/>
            <a:r>
              <a:rPr lang="en-US" sz="3200" dirty="0">
                <a:latin typeface="Times New Roman" pitchFamily="18" charset="0"/>
                <a:cs typeface="Times New Roman" pitchFamily="18" charset="0"/>
              </a:rPr>
              <a:t>The futures contract is standardized with respect to the exact quantity and nature of the asset to be delivered along with the settlement date. </a:t>
            </a:r>
          </a:p>
          <a:p>
            <a:pPr lvl="1"/>
            <a:r>
              <a:rPr lang="en-US" sz="3200" dirty="0">
                <a:latin typeface="Times New Roman" pitchFamily="18" charset="0"/>
                <a:cs typeface="Times New Roman" pitchFamily="18" charset="0"/>
              </a:rPr>
              <a:t>Futures traders are required to post </a:t>
            </a:r>
            <a:r>
              <a:rPr lang="en-US" sz="3200" i="1" dirty="0">
                <a:latin typeface="Times New Roman" pitchFamily="18" charset="0"/>
                <a:cs typeface="Times New Roman" pitchFamily="18" charset="0"/>
              </a:rPr>
              <a:t>margin</a:t>
            </a:r>
            <a:r>
              <a:rPr lang="en-US" sz="3200" dirty="0">
                <a:latin typeface="Times New Roman" pitchFamily="18" charset="0"/>
                <a:cs typeface="Times New Roman" pitchFamily="18" charset="0"/>
              </a:rPr>
              <a:t>, which is, in effect, collateral required by the brokerage firm. </a:t>
            </a:r>
          </a:p>
          <a:p>
            <a:pPr lvl="1"/>
            <a:r>
              <a:rPr lang="en-US" sz="3200" dirty="0">
                <a:latin typeface="Times New Roman" pitchFamily="18" charset="0"/>
                <a:cs typeface="Times New Roman" pitchFamily="18" charset="0"/>
              </a:rPr>
              <a:t>Futures contracts often provide for </a:t>
            </a:r>
            <a:r>
              <a:rPr lang="en-US" sz="3200" i="1" dirty="0">
                <a:latin typeface="Times New Roman" pitchFamily="18" charset="0"/>
                <a:cs typeface="Times New Roman" pitchFamily="18" charset="0"/>
              </a:rPr>
              <a:t>marking to the market</a:t>
            </a:r>
            <a:r>
              <a:rPr lang="en-US" sz="3200" dirty="0">
                <a:latin typeface="Times New Roman" pitchFamily="18" charset="0"/>
                <a:cs typeface="Times New Roman" pitchFamily="18" charset="0"/>
              </a:rPr>
              <a:t>, which involves daily re-computations of the margin based on updated asset value.</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2.11. Swaps and Swap Execution Facilities</a:t>
            </a: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A swap contract provides for the exchange of one set of cash flows for another set of cash flows.</a:t>
            </a:r>
          </a:p>
          <a:p>
            <a:r>
              <a:rPr lang="en-US" dirty="0">
                <a:latin typeface="Times New Roman" pitchFamily="18" charset="0"/>
                <a:cs typeface="Times New Roman" pitchFamily="18" charset="0"/>
              </a:rPr>
              <a:t>Cash flows are usually tied to other assets or portfolios but could be tied to anything that can be quantified and observed</a:t>
            </a:r>
          </a:p>
          <a:p>
            <a:r>
              <a:rPr lang="en-US" dirty="0">
                <a:latin typeface="Times New Roman" pitchFamily="18" charset="0"/>
                <a:cs typeface="Times New Roman" pitchFamily="18" charset="0"/>
              </a:rPr>
              <a:t>Many swap contracts are customized</a:t>
            </a:r>
          </a:p>
          <a:p>
            <a:r>
              <a:rPr lang="en-US" dirty="0">
                <a:latin typeface="Times New Roman" pitchFamily="18" charset="0"/>
                <a:cs typeface="Times New Roman" pitchFamily="18" charset="0"/>
              </a:rPr>
              <a:t>Many swaps are created and standardized using a master template provided by the International Swaps and Derivatives Association (ISDA)</a:t>
            </a:r>
          </a:p>
        </p:txBody>
      </p:sp>
    </p:spTree>
    <p:extLst>
      <p:ext uri="{BB962C8B-B14F-4D97-AF65-F5344CB8AC3E}">
        <p14:creationId xmlns:p14="http://schemas.microsoft.com/office/powerpoint/2010/main" val="18894816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2597-99DB-868E-414B-80DEEDD0D669}"/>
              </a:ext>
            </a:extLst>
          </p:cNvPr>
          <p:cNvSpPr>
            <a:spLocks noGrp="1"/>
          </p:cNvSpPr>
          <p:nvPr>
            <p:ph type="title"/>
          </p:nvPr>
        </p:nvSpPr>
        <p:spPr>
          <a:xfrm>
            <a:off x="457200" y="76200"/>
            <a:ext cx="8229600" cy="1341438"/>
          </a:xfrm>
        </p:spPr>
        <p:txBody>
          <a:bodyPr>
            <a:normAutofit/>
          </a:bodyPr>
          <a:lstStyle/>
          <a:p>
            <a:r>
              <a:rPr lang="en-US" b="1" dirty="0">
                <a:latin typeface="Times New Roman" panose="02020603050405020304" pitchFamily="18" charset="0"/>
                <a:cs typeface="Times New Roman" panose="02020603050405020304" pitchFamily="18" charset="0"/>
              </a:rPr>
              <a:t>A Few Swap Contract Types</a:t>
            </a:r>
          </a:p>
        </p:txBody>
      </p:sp>
      <p:sp>
        <p:nvSpPr>
          <p:cNvPr id="3" name="Content Placeholder 2">
            <a:extLst>
              <a:ext uri="{FF2B5EF4-FFF2-40B4-BE49-F238E27FC236}">
                <a16:creationId xmlns:a16="http://schemas.microsoft.com/office/drawing/2014/main" id="{226EEB7A-48E8-4231-BBF3-40305A0AD922}"/>
              </a:ext>
            </a:extLst>
          </p:cNvPr>
          <p:cNvSpPr>
            <a:spLocks noGrp="1"/>
          </p:cNvSpPr>
          <p:nvPr>
            <p:ph idx="1"/>
          </p:nvPr>
        </p:nvSpPr>
        <p:spPr>
          <a:xfrm>
            <a:off x="457200" y="1295400"/>
            <a:ext cx="8229600" cy="4830763"/>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Total return swap: tradable contract that provides for one party to make a payment based on the total economic performance of a specified asset in exchange for some other fixed or variable cash flow.</a:t>
            </a:r>
          </a:p>
          <a:p>
            <a:r>
              <a:rPr lang="en-US" dirty="0">
                <a:latin typeface="Times New Roman" panose="02020603050405020304" pitchFamily="18" charset="0"/>
                <a:cs typeface="Times New Roman" panose="02020603050405020304" pitchFamily="18" charset="0"/>
              </a:rPr>
              <a:t>Interest rate swap: agreement to swap streams of cash flows on two or more different debt instruments or interest rates. </a:t>
            </a:r>
          </a:p>
          <a:p>
            <a:r>
              <a:rPr lang="en-US" dirty="0">
                <a:latin typeface="Times New Roman" panose="02020603050405020304" pitchFamily="18" charset="0"/>
                <a:cs typeface="Times New Roman" panose="02020603050405020304" pitchFamily="18" charset="0"/>
              </a:rPr>
              <a:t>Credit default swap (CDS): provides for one party to pay a fixed series of premiums in return for protection against specified credit events (e.g., default).</a:t>
            </a:r>
          </a:p>
          <a:p>
            <a:r>
              <a:rPr lang="en-US" dirty="0">
                <a:latin typeface="Times New Roman" panose="02020603050405020304" pitchFamily="18" charset="0"/>
                <a:cs typeface="Times New Roman" panose="02020603050405020304" pitchFamily="18" charset="0"/>
              </a:rPr>
              <a:t>Equity swap: provides for the delivery of cash flows on shares of equity or equity index in exchange for the cash flows associated with another asset (e.g., bond)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1149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F28DF-7496-E177-5286-DAF887314874}"/>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Swap Execution Facilities</a:t>
            </a:r>
          </a:p>
        </p:txBody>
      </p:sp>
      <p:sp>
        <p:nvSpPr>
          <p:cNvPr id="3" name="Content Placeholder 2">
            <a:extLst>
              <a:ext uri="{FF2B5EF4-FFF2-40B4-BE49-F238E27FC236}">
                <a16:creationId xmlns:a16="http://schemas.microsoft.com/office/drawing/2014/main" id="{1D7AEC05-3A48-6161-0656-3B9FF42722F0}"/>
              </a:ext>
            </a:extLst>
          </p:cNvPr>
          <p:cNvSpPr>
            <a:spLocks noGrp="1"/>
          </p:cNvSpPr>
          <p:nvPr>
            <p:ph idx="1"/>
          </p:nvPr>
        </p:nvSpPr>
        <p:spPr/>
        <p:txBody>
          <a:bodyPr>
            <a:normAutofit fontScale="92500" lnSpcReduction="20000"/>
          </a:bodyPr>
          <a:lstStyle/>
          <a:p>
            <a:r>
              <a:rPr lang="en-US" dirty="0"/>
              <a:t>Swap execution facility (SEF): registered electronic trading system that enables OTC swaps traders to:</a:t>
            </a:r>
          </a:p>
          <a:p>
            <a:pPr lvl="1"/>
            <a:r>
              <a:rPr lang="en-US" dirty="0"/>
              <a:t>provide and obtain quotes</a:t>
            </a:r>
          </a:p>
          <a:p>
            <a:pPr lvl="1"/>
            <a:r>
              <a:rPr lang="en-US" dirty="0"/>
              <a:t>execute swap transactions by accepting bids and offers.</a:t>
            </a:r>
          </a:p>
          <a:p>
            <a:r>
              <a:rPr lang="en-US" dirty="0"/>
              <a:t>In many respects similar to a formal exchange</a:t>
            </a:r>
          </a:p>
          <a:p>
            <a:r>
              <a:rPr lang="en-US" dirty="0"/>
              <a:t>Intended to:</a:t>
            </a:r>
          </a:p>
          <a:p>
            <a:pPr lvl="1"/>
            <a:r>
              <a:rPr lang="en-US" dirty="0"/>
              <a:t>provide institutional traders enhanced efficiency and transparency</a:t>
            </a:r>
          </a:p>
          <a:p>
            <a:pPr lvl="1"/>
            <a:r>
              <a:rPr lang="en-US" dirty="0"/>
              <a:t>reduce systemic risk to the overall financial system</a:t>
            </a:r>
          </a:p>
        </p:txBody>
      </p:sp>
    </p:spTree>
    <p:extLst>
      <p:ext uri="{BB962C8B-B14F-4D97-AF65-F5344CB8AC3E}">
        <p14:creationId xmlns:p14="http://schemas.microsoft.com/office/powerpoint/2010/main" val="8911421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5184-6909-5D30-2C1D-458B542EB17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SEF Activities</a:t>
            </a:r>
          </a:p>
        </p:txBody>
      </p:sp>
      <p:sp>
        <p:nvSpPr>
          <p:cNvPr id="3" name="Content Placeholder 2">
            <a:extLst>
              <a:ext uri="{FF2B5EF4-FFF2-40B4-BE49-F238E27FC236}">
                <a16:creationId xmlns:a16="http://schemas.microsoft.com/office/drawing/2014/main" id="{975812DC-53CB-F975-72AC-56129F82BB8F}"/>
              </a:ext>
            </a:extLst>
          </p:cNvPr>
          <p:cNvSpPr>
            <a:spLocks noGrp="1"/>
          </p:cNvSpPr>
          <p:nvPr>
            <p:ph idx="1"/>
          </p:nvPr>
        </p:nvSpPr>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SEFs maintain Central Limit Order Books (CLOBs), which collect and maintain records of quotes</a:t>
            </a:r>
          </a:p>
          <a:p>
            <a:r>
              <a:rPr lang="en-US" dirty="0">
                <a:latin typeface="Times New Roman" panose="02020603050405020304" pitchFamily="18" charset="0"/>
                <a:cs typeface="Times New Roman" panose="02020603050405020304" pitchFamily="18" charset="0"/>
              </a:rPr>
              <a:t>Many SEFs promote pre-trade transparency by maintaining a request for quote (RFQ) system.</a:t>
            </a:r>
          </a:p>
          <a:p>
            <a:r>
              <a:rPr lang="en-US" dirty="0">
                <a:latin typeface="Times New Roman" panose="02020603050405020304" pitchFamily="18" charset="0"/>
                <a:cs typeface="Times New Roman" panose="02020603050405020304" pitchFamily="18" charset="0"/>
              </a:rPr>
              <a:t>A market taker submits an RFQ to at least three swap market makers, often with assistance of the SEF.</a:t>
            </a:r>
          </a:p>
          <a:p>
            <a:r>
              <a:rPr lang="en-US" dirty="0">
                <a:latin typeface="Times New Roman" panose="02020603050405020304" pitchFamily="18" charset="0"/>
                <a:cs typeface="Times New Roman" panose="02020603050405020304" pitchFamily="18" charset="0"/>
              </a:rPr>
              <a:t>If the market taker accepts a quote, the trade is executed through the SEF and reported in compliance with established facility rules</a:t>
            </a:r>
          </a:p>
          <a:p>
            <a:r>
              <a:rPr lang="en-US" dirty="0">
                <a:latin typeface="Times New Roman" panose="02020603050405020304" pitchFamily="18" charset="0"/>
                <a:cs typeface="Times New Roman" panose="02020603050405020304" pitchFamily="18" charset="0"/>
              </a:rPr>
              <a:t>Once a swap contract is traded on a facility, SEFs continue to provide quotes and execution services for that contract, enhancing liquidity and transparency for swaps market participants.</a:t>
            </a:r>
          </a:p>
          <a:p>
            <a:r>
              <a:rPr lang="en-US" dirty="0">
                <a:latin typeface="Times New Roman" panose="02020603050405020304" pitchFamily="18" charset="0"/>
                <a:cs typeface="Times New Roman" panose="02020603050405020304" pitchFamily="18" charset="0"/>
              </a:rPr>
              <a:t>Intermediation by a SEF between two swap counterparties allows risk shifting</a:t>
            </a:r>
          </a:p>
          <a:p>
            <a:r>
              <a:rPr lang="en-US" dirty="0">
                <a:latin typeface="Times New Roman" panose="02020603050405020304" pitchFamily="18" charset="0"/>
                <a:cs typeface="Times New Roman" panose="02020603050405020304" pitchFamily="18" charset="0"/>
              </a:rPr>
              <a:t>SEFs are regulated by the SEC (for security-based swaps) and the CFTC.</a:t>
            </a:r>
          </a:p>
        </p:txBody>
      </p:sp>
    </p:spTree>
    <p:extLst>
      <p:ext uri="{BB962C8B-B14F-4D97-AF65-F5344CB8AC3E}">
        <p14:creationId xmlns:p14="http://schemas.microsoft.com/office/powerpoint/2010/main" val="4132876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NYSE Floor Trading</a:t>
            </a:r>
          </a:p>
        </p:txBody>
      </p:sp>
      <p:sp>
        <p:nvSpPr>
          <p:cNvPr id="3" name="Content Placeholder 2"/>
          <p:cNvSpPr>
            <a:spLocks noGrp="1"/>
          </p:cNvSpPr>
          <p:nvPr>
            <p:ph idx="1"/>
          </p:nvPr>
        </p:nvSpPr>
        <p:spPr/>
        <p:txBody>
          <a:bodyPr>
            <a:normAutofit fontScale="77500" lnSpcReduction="20000"/>
          </a:bodyPr>
          <a:lstStyle/>
          <a:p>
            <a:endParaRPr lang="en-US" dirty="0"/>
          </a:p>
          <a:p>
            <a:r>
              <a:rPr lang="en-US" dirty="0">
                <a:latin typeface="Times New Roman" pitchFamily="18" charset="0"/>
                <a:cs typeface="Times New Roman" pitchFamily="18" charset="0"/>
              </a:rPr>
              <a:t>Now, under its new structure, one can join the 1366 members by purchasing a license that permits the member to trade for one year.</a:t>
            </a:r>
          </a:p>
          <a:p>
            <a:r>
              <a:rPr lang="en-US" dirty="0">
                <a:latin typeface="Times New Roman" pitchFamily="18" charset="0"/>
                <a:cs typeface="Times New Roman" pitchFamily="18" charset="0"/>
              </a:rPr>
              <a:t>As the NYSE developed, acquired, and improved its ability to handle electronic transactions,</a:t>
            </a:r>
          </a:p>
          <a:p>
            <a:r>
              <a:rPr lang="en-US" dirty="0">
                <a:latin typeface="Times New Roman" pitchFamily="18" charset="0"/>
                <a:cs typeface="Times New Roman" pitchFamily="18" charset="0"/>
              </a:rPr>
              <a:t>actual in-person floor trading activity diminished. </a:t>
            </a:r>
          </a:p>
          <a:p>
            <a:r>
              <a:rPr lang="en-US" dirty="0">
                <a:latin typeface="Times New Roman" pitchFamily="18" charset="0"/>
                <a:cs typeface="Times New Roman" pitchFamily="18" charset="0"/>
              </a:rPr>
              <a:t>The trading floor crowd (including members, clerks, etc.) has diminished from over 3000 to less than 1700. </a:t>
            </a:r>
          </a:p>
          <a:p>
            <a:r>
              <a:rPr lang="en-US" dirty="0">
                <a:latin typeface="Times New Roman" pitchFamily="18" charset="0"/>
                <a:cs typeface="Times New Roman" pitchFamily="18" charset="0"/>
              </a:rPr>
              <a:t>Less than half of NYSE volume is executed on the floor, and DMMs (specialists) have been involved in less than 1 in 30 transactions as opposed to 1 in 7 as recently as 2002.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NYSE Membership Types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Designated Market Maker (DMM)</a:t>
            </a:r>
          </a:p>
          <a:p>
            <a:r>
              <a:rPr lang="en-US" dirty="0">
                <a:latin typeface="Times New Roman" pitchFamily="18" charset="0"/>
                <a:cs typeface="Times New Roman" pitchFamily="18" charset="0"/>
              </a:rPr>
              <a:t>Trading Floor Broker </a:t>
            </a:r>
          </a:p>
          <a:p>
            <a:r>
              <a:rPr lang="en-US" dirty="0">
                <a:latin typeface="Times New Roman" pitchFamily="18" charset="0"/>
                <a:cs typeface="Times New Roman" pitchFamily="18" charset="0"/>
              </a:rPr>
              <a:t>Supplemental Liquidity Provider (SLP)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Designated Market Maker (DMM)</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Opens and closes the market each day, </a:t>
            </a:r>
          </a:p>
          <a:p>
            <a:r>
              <a:rPr lang="en-US" dirty="0">
                <a:latin typeface="Times New Roman" pitchFamily="18" charset="0"/>
                <a:cs typeface="Times New Roman" pitchFamily="18" charset="0"/>
              </a:rPr>
              <a:t>Is required to quote at the (NBBO) a specified percentage of the time</a:t>
            </a:r>
          </a:p>
          <a:p>
            <a:r>
              <a:rPr lang="en-US" dirty="0">
                <a:latin typeface="Times New Roman" pitchFamily="18" charset="0"/>
                <a:cs typeface="Times New Roman" pitchFamily="18" charset="0"/>
              </a:rPr>
              <a:t>Provides price improvement</a:t>
            </a:r>
          </a:p>
          <a:p>
            <a:r>
              <a:rPr lang="en-US" dirty="0">
                <a:latin typeface="Times New Roman" pitchFamily="18" charset="0"/>
                <a:cs typeface="Times New Roman" pitchFamily="18" charset="0"/>
              </a:rPr>
              <a:t>Matches incoming orders based on a preprogrammed capital commitment schedule</a:t>
            </a:r>
          </a:p>
          <a:p>
            <a:r>
              <a:rPr lang="en-US" dirty="0">
                <a:latin typeface="Times New Roman" pitchFamily="18" charset="0"/>
                <a:cs typeface="Times New Roman" pitchFamily="18" charset="0"/>
              </a:rPr>
              <a:t>Can be selected by the issuer of the listed security or the issuer can delegate authority to the NYSE</a:t>
            </a:r>
          </a:p>
          <a:p>
            <a:r>
              <a:rPr lang="en-US" dirty="0">
                <a:latin typeface="Times New Roman" pitchFamily="18" charset="0"/>
                <a:cs typeface="Times New Roman" pitchFamily="18" charset="0"/>
              </a:rPr>
              <a:t>NYSE DMM firms include </a:t>
            </a:r>
            <a:r>
              <a:rPr lang="en-US" dirty="0" err="1">
                <a:latin typeface="Times New Roman" pitchFamily="18" charset="0"/>
                <a:cs typeface="Times New Roman" pitchFamily="18" charset="0"/>
              </a:rPr>
              <a:t>BofA</a:t>
            </a:r>
            <a:r>
              <a:rPr lang="en-US" dirty="0">
                <a:latin typeface="Times New Roman" pitchFamily="18" charset="0"/>
                <a:cs typeface="Times New Roman" pitchFamily="18" charset="0"/>
              </a:rPr>
              <a:t> Merrill, Barclays Capital, GETCO Securities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5753</TotalTime>
  <Words>6477</Words>
  <Application>Microsoft Office PowerPoint</Application>
  <PresentationFormat>On-screen Show (4:3)</PresentationFormat>
  <Paragraphs>483</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Calibri</vt:lpstr>
      <vt:lpstr>Times New Roman</vt:lpstr>
      <vt:lpstr>Office Theme</vt:lpstr>
      <vt:lpstr>II. SECURITIES MARKETS</vt:lpstr>
      <vt:lpstr>2.1. Exchanges and Floor Markets</vt:lpstr>
      <vt:lpstr>Exchange Functions</vt:lpstr>
      <vt:lpstr>2.2. The Way it Was</vt:lpstr>
      <vt:lpstr>Early U.S. Exchanges</vt:lpstr>
      <vt:lpstr>Traditional NYSE Structure </vt:lpstr>
      <vt:lpstr>NYSE Floor Trading</vt:lpstr>
      <vt:lpstr>NYSE Membership Types</vt:lpstr>
      <vt:lpstr>Designated Market Maker (DMM)</vt:lpstr>
      <vt:lpstr>Trading Floor Broker</vt:lpstr>
      <vt:lpstr>Supplemental Liquidity Provider (SLP)</vt:lpstr>
      <vt:lpstr>U.S. Stock and Options Exchanges</vt:lpstr>
      <vt:lpstr>U.S. Options Exchanges; Data from April, 2017 </vt:lpstr>
      <vt:lpstr>2.3. Over-the-Counter Markets and Alternative Trading Systems</vt:lpstr>
      <vt:lpstr>ATS Types</vt:lpstr>
      <vt:lpstr>ATS Definition</vt:lpstr>
      <vt:lpstr>Equity Trading Centers Volume 2017 </vt:lpstr>
      <vt:lpstr>2.4. The Decline of Brick and Mortar</vt:lpstr>
      <vt:lpstr>Electronic Versus Open Outcry</vt:lpstr>
      <vt:lpstr>2.5. Crossing Networks and Upstairs Markets</vt:lpstr>
      <vt:lpstr>Trading on Crossing Networks</vt:lpstr>
      <vt:lpstr>Internalization</vt:lpstr>
      <vt:lpstr>Downsides of Internalization</vt:lpstr>
      <vt:lpstr>2.6. Fixed Income Securities and Money Markets</vt:lpstr>
      <vt:lpstr>U.S. Treasury Securities and Markets </vt:lpstr>
      <vt:lpstr>Types of Treasury Issues</vt:lpstr>
      <vt:lpstr>Agency and Government Sponsored Enterprise Issues</vt:lpstr>
      <vt:lpstr>FNMA</vt:lpstr>
      <vt:lpstr>FNMA and Mortgage-Backed Securities</vt:lpstr>
      <vt:lpstr>GNMA</vt:lpstr>
      <vt:lpstr>FHLMC</vt:lpstr>
      <vt:lpstr>The SLM Corporation</vt:lpstr>
      <vt:lpstr>Municipal Securities and Markets</vt:lpstr>
      <vt:lpstr>Municipal Issues: Tax Implications</vt:lpstr>
      <vt:lpstr>Money Market Instruments</vt:lpstr>
      <vt:lpstr>Money Market Instruments, cont.</vt:lpstr>
      <vt:lpstr>Benchmark Rates</vt:lpstr>
      <vt:lpstr>Corporate Issues</vt:lpstr>
      <vt:lpstr>Special Types of Corporate Bonds</vt:lpstr>
      <vt:lpstr>Corporate Bond Markets</vt:lpstr>
      <vt:lpstr>Credit Ratings and Credit Agencies</vt:lpstr>
      <vt:lpstr>Credit Agency Authority</vt:lpstr>
      <vt:lpstr>Credit Agency Problems</vt:lpstr>
      <vt:lpstr>Standard &amp; Poor’s and Moody’s Corporate Bond Ratings</vt:lpstr>
      <vt:lpstr>Eurocurrencies</vt:lpstr>
      <vt:lpstr>Eurodollar Market Development</vt:lpstr>
      <vt:lpstr>Eurodollar Market Growth</vt:lpstr>
      <vt:lpstr>Eurocurrency Instruments</vt:lpstr>
      <vt:lpstr>2.7. Markets around the World</vt:lpstr>
      <vt:lpstr>2.8. Currency Exchange and Markets </vt:lpstr>
      <vt:lpstr>Cross Rates</vt:lpstr>
      <vt:lpstr>Exchange Risks</vt:lpstr>
      <vt:lpstr>Currency Trading</vt:lpstr>
      <vt:lpstr>OTC FX Trading</vt:lpstr>
      <vt:lpstr>2.9. Cryptocurrency and Bitcoin Trading</vt:lpstr>
      <vt:lpstr> Blockchains</vt:lpstr>
      <vt:lpstr>Bitcoin</vt:lpstr>
      <vt:lpstr>Creating Bitcoin</vt:lpstr>
      <vt:lpstr>Bitcoin and Transactions</vt:lpstr>
      <vt:lpstr>Advantages of Bitcoin</vt:lpstr>
      <vt:lpstr>Trading Bitcoin</vt:lpstr>
      <vt:lpstr>2.10. Commodities and Futures</vt:lpstr>
      <vt:lpstr>Futures Contracts</vt:lpstr>
      <vt:lpstr>2.11. Swaps and Swap Execution Facilities</vt:lpstr>
      <vt:lpstr>A Few Swap Contract Types</vt:lpstr>
      <vt:lpstr>Swap Execution Facilities</vt:lpstr>
      <vt:lpstr>SEF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Teall</cp:lastModifiedBy>
  <cp:revision>155</cp:revision>
  <dcterms:created xsi:type="dcterms:W3CDTF">2012-07-28T11:40:52Z</dcterms:created>
  <dcterms:modified xsi:type="dcterms:W3CDTF">2022-08-11T20:39:25Z</dcterms:modified>
</cp:coreProperties>
</file>