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75" r:id="rId4"/>
    <p:sldId id="331" r:id="rId5"/>
    <p:sldId id="330" r:id="rId6"/>
    <p:sldId id="329" r:id="rId7"/>
    <p:sldId id="340" r:id="rId8"/>
    <p:sldId id="341" r:id="rId9"/>
    <p:sldId id="325" r:id="rId10"/>
    <p:sldId id="301" r:id="rId11"/>
    <p:sldId id="342" r:id="rId12"/>
    <p:sldId id="332" r:id="rId13"/>
    <p:sldId id="333" r:id="rId14"/>
    <p:sldId id="326" r:id="rId15"/>
    <p:sldId id="334" r:id="rId16"/>
    <p:sldId id="276" r:id="rId17"/>
    <p:sldId id="335" r:id="rId18"/>
    <p:sldId id="282" r:id="rId19"/>
    <p:sldId id="277" r:id="rId20"/>
    <p:sldId id="324" r:id="rId21"/>
    <p:sldId id="339" r:id="rId22"/>
    <p:sldId id="343" r:id="rId23"/>
    <p:sldId id="336" r:id="rId24"/>
    <p:sldId id="278" r:id="rId25"/>
    <p:sldId id="337" r:id="rId26"/>
    <p:sldId id="327" r:id="rId27"/>
    <p:sldId id="328" r:id="rId28"/>
    <p:sldId id="338"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68" y="6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921BFFC-B872-49CA-A934-D8114660CD82}" type="datetimeFigureOut">
              <a:rPr lang="en-US" smtClean="0"/>
              <a:pPr/>
              <a:t>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21BFFC-B872-49CA-A934-D8114660CD82}" type="datetimeFigureOut">
              <a:rPr lang="en-US" smtClean="0"/>
              <a:pPr/>
              <a:t>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21BFFC-B872-49CA-A934-D8114660CD82}" type="datetimeFigureOut">
              <a:rPr lang="en-US" smtClean="0"/>
              <a:pPr/>
              <a:t>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21BFFC-B872-49CA-A934-D8114660CD82}" type="datetimeFigureOut">
              <a:rPr lang="en-US" smtClean="0"/>
              <a:pPr/>
              <a:t>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21BFFC-B872-49CA-A934-D8114660CD82}" type="datetimeFigureOut">
              <a:rPr lang="en-US" smtClean="0"/>
              <a:pPr/>
              <a:t>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921BFFC-B872-49CA-A934-D8114660CD82}" type="datetimeFigureOut">
              <a:rPr lang="en-US" smtClean="0"/>
              <a:pPr/>
              <a:t>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921BFFC-B872-49CA-A934-D8114660CD82}" type="datetimeFigureOut">
              <a:rPr lang="en-US" smtClean="0"/>
              <a:pPr/>
              <a:t>1/15/2023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21BFFC-B872-49CA-A934-D8114660CD82}" type="datetimeFigureOut">
              <a:rPr lang="en-US" smtClean="0"/>
              <a:pPr/>
              <a:t>1/15/2023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21BFFC-B872-49CA-A934-D8114660CD82}" type="datetimeFigureOut">
              <a:rPr lang="en-US" smtClean="0"/>
              <a:pPr/>
              <a:t>1/15/2023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21BFFC-B872-49CA-A934-D8114660CD82}" type="datetimeFigureOut">
              <a:rPr lang="en-US" smtClean="0"/>
              <a:pPr/>
              <a:t>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21BFFC-B872-49CA-A934-D8114660CD82}" type="datetimeFigureOut">
              <a:rPr lang="en-US" smtClean="0"/>
              <a:pPr/>
              <a:t>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21BFFC-B872-49CA-A934-D8114660CD82}" type="datetimeFigureOut">
              <a:rPr lang="en-US" smtClean="0"/>
              <a:pPr/>
              <a:t>1/15/2023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1814BC-E8DE-4C42-A08C-7EFFF67A8B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00"/>
            <a:ext cx="9144000" cy="2133600"/>
          </a:xfrm>
        </p:spPr>
        <p:txBody>
          <a:bodyPr>
            <a:normAutofit/>
          </a:bodyPr>
          <a:lstStyle/>
          <a:p>
            <a:r>
              <a:rPr lang="en-US" b="1" dirty="0">
                <a:latin typeface="Times New Roman" pitchFamily="18" charset="0"/>
                <a:cs typeface="Times New Roman" pitchFamily="18" charset="0"/>
              </a:rPr>
              <a:t>III. SECURITIES TRADING SUPPORT</a:t>
            </a:r>
            <a:endParaRPr lang="en-US"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SIPC</a:t>
            </a:r>
            <a:endParaRPr lang="en-US" dirty="0"/>
          </a:p>
        </p:txBody>
      </p:sp>
      <p:sp>
        <p:nvSpPr>
          <p:cNvPr id="3" name="Content Placeholder 2"/>
          <p:cNvSpPr>
            <a:spLocks noGrp="1"/>
          </p:cNvSpPr>
          <p:nvPr>
            <p:ph idx="1"/>
          </p:nvPr>
        </p:nvSpPr>
        <p:spPr/>
        <p:txBody>
          <a:bodyPr>
            <a:normAutofit/>
          </a:bodyPr>
          <a:lstStyle/>
          <a:p>
            <a:pPr lvl="0"/>
            <a:r>
              <a:rPr lang="en-US" i="1" dirty="0">
                <a:latin typeface="Times New Roman" pitchFamily="18" charset="0"/>
                <a:cs typeface="Times New Roman" pitchFamily="18" charset="0"/>
              </a:rPr>
              <a:t>Securities Investors Protection Corporation</a:t>
            </a:r>
            <a:r>
              <a:rPr lang="en-US" dirty="0">
                <a:latin typeface="Times New Roman" pitchFamily="18" charset="0"/>
                <a:cs typeface="Times New Roman" pitchFamily="18" charset="0"/>
              </a:rPr>
              <a:t> (SIPC) is analogous to FDIC in that it insures investors' account for up to $500,000 in securities and $100,000 in cash</a:t>
            </a:r>
          </a:p>
          <a:p>
            <a:pPr lvl="0"/>
            <a:r>
              <a:rPr lang="en-US" dirty="0">
                <a:latin typeface="Times New Roman" pitchFamily="18" charset="0"/>
                <a:cs typeface="Times New Roman" pitchFamily="18" charset="0"/>
              </a:rPr>
              <a:t>The insurance is only effective when a brokerage firm fails. </a:t>
            </a:r>
          </a:p>
          <a:p>
            <a:pPr lvl="0"/>
            <a:r>
              <a:rPr lang="en-US" dirty="0">
                <a:latin typeface="Times New Roman" pitchFamily="18" charset="0"/>
                <a:cs typeface="Times New Roman" pitchFamily="18" charset="0"/>
              </a:rPr>
              <a:t>SIPC coverage is very limited. </a:t>
            </a:r>
          </a:p>
          <a:p>
            <a:endParaRPr lang="en-US" dirty="0"/>
          </a:p>
        </p:txBody>
      </p:sp>
    </p:spTree>
    <p:extLst>
      <p:ext uri="{BB962C8B-B14F-4D97-AF65-F5344CB8AC3E}">
        <p14:creationId xmlns:p14="http://schemas.microsoft.com/office/powerpoint/2010/main" val="2949946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F3858-560E-AD7E-ED53-C1B2BAF001F3}"/>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SIPC Resources</a:t>
            </a:r>
          </a:p>
        </p:txBody>
      </p:sp>
      <p:sp>
        <p:nvSpPr>
          <p:cNvPr id="3" name="Content Placeholder 2">
            <a:extLst>
              <a:ext uri="{FF2B5EF4-FFF2-40B4-BE49-F238E27FC236}">
                <a16:creationId xmlns:a16="http://schemas.microsoft.com/office/drawing/2014/main" id="{4608D8F2-4134-672E-2A7E-618AA6535713}"/>
              </a:ext>
            </a:extLst>
          </p:cNvPr>
          <p:cNvSpPr>
            <a:spLocks noGrp="1"/>
          </p:cNvSpPr>
          <p:nvPr>
            <p:ph idx="1"/>
          </p:nvPr>
        </p:nvSpPr>
        <p:spPr/>
        <p:txBody>
          <a:bodyPr>
            <a:normAutofit fontScale="92500" lnSpcReduction="20000"/>
          </a:bodyPr>
          <a:lstStyle/>
          <a:p>
            <a:r>
              <a:rPr lang="en-US" dirty="0">
                <a:latin typeface="Times New Roman" panose="02020603050405020304" pitchFamily="18" charset="0"/>
                <a:cs typeface="Times New Roman" panose="02020603050405020304" pitchFamily="18" charset="0"/>
              </a:rPr>
              <a:t>SIPC assesses its members annually at a rate of .0015 of net operating revenues as of 2021. </a:t>
            </a:r>
          </a:p>
          <a:p>
            <a:r>
              <a:rPr lang="en-US" dirty="0">
                <a:latin typeface="Times New Roman" panose="02020603050405020304" pitchFamily="18" charset="0"/>
                <a:cs typeface="Times New Roman" panose="02020603050405020304" pitchFamily="18" charset="0"/>
              </a:rPr>
              <a:t>These assessments are contributed to a default fund, which as of year-end 2020, had reached approximately $3.9 billion. </a:t>
            </a:r>
          </a:p>
          <a:p>
            <a:r>
              <a:rPr lang="en-US" dirty="0">
                <a:latin typeface="Times New Roman" panose="02020603050405020304" pitchFamily="18" charset="0"/>
                <a:cs typeface="Times New Roman" panose="02020603050405020304" pitchFamily="18" charset="0"/>
              </a:rPr>
              <a:t>SIPC also maintains a $2.5 billion line of credit with the U.S. Treasury. </a:t>
            </a:r>
          </a:p>
          <a:p>
            <a:r>
              <a:rPr lang="en-US" dirty="0">
                <a:latin typeface="Times New Roman" panose="02020603050405020304" pitchFamily="18" charset="0"/>
                <a:cs typeface="Times New Roman" panose="02020603050405020304" pitchFamily="18" charset="0"/>
              </a:rPr>
              <a:t>Since 1970, SIPC has injected $3.1 billion from its fund to cover investor losses, enabling it to recover approximately $141.8 billion on behalf of 773,000 insured investors.</a:t>
            </a:r>
          </a:p>
        </p:txBody>
      </p:sp>
    </p:spTree>
    <p:extLst>
      <p:ext uri="{BB962C8B-B14F-4D97-AF65-F5344CB8AC3E}">
        <p14:creationId xmlns:p14="http://schemas.microsoft.com/office/powerpoint/2010/main" val="1146209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C0CDD-C84E-4877-BE37-420940444597}"/>
              </a:ext>
            </a:extLst>
          </p:cNvPr>
          <p:cNvSpPr>
            <a:spLocks noGrp="1"/>
          </p:cNvSpPr>
          <p:nvPr>
            <p:ph type="title"/>
          </p:nvPr>
        </p:nvSpPr>
        <p:spPr/>
        <p:txBody>
          <a:bodyPr>
            <a:normAutofit/>
          </a:bodyPr>
          <a:lstStyle/>
          <a:p>
            <a:r>
              <a:rPr lang="en-US" b="1" dirty="0">
                <a:latin typeface="Times New Roman" panose="02020603050405020304" pitchFamily="18" charset="0"/>
                <a:cs typeface="Times New Roman" panose="02020603050405020304" pitchFamily="18" charset="0"/>
              </a:rPr>
              <a:t>Brokerage Offices</a:t>
            </a:r>
          </a:p>
        </p:txBody>
      </p:sp>
      <p:sp>
        <p:nvSpPr>
          <p:cNvPr id="3" name="Content Placeholder 2">
            <a:extLst>
              <a:ext uri="{FF2B5EF4-FFF2-40B4-BE49-F238E27FC236}">
                <a16:creationId xmlns:a16="http://schemas.microsoft.com/office/drawing/2014/main" id="{1F4FECC6-B82A-B836-C76C-A1286F707B0F}"/>
              </a:ext>
            </a:extLst>
          </p:cNvPr>
          <p:cNvSpPr>
            <a:spLocks noGrp="1"/>
          </p:cNvSpPr>
          <p:nvPr>
            <p:ph idx="1"/>
          </p:nvPr>
        </p:nvSpPr>
        <p:spPr/>
        <p:txBody>
          <a:bodyPr>
            <a:normAutofit/>
          </a:bodyPr>
          <a:lstStyle/>
          <a:p>
            <a:r>
              <a:rPr lang="en-US" sz="4000" dirty="0">
                <a:latin typeface="Times New Roman" panose="02020603050405020304" pitchFamily="18" charset="0"/>
                <a:cs typeface="Times New Roman" panose="02020603050405020304" pitchFamily="18" charset="0"/>
              </a:rPr>
              <a:t>Most securities brokerage firms operate front, middle, and back offices:</a:t>
            </a:r>
          </a:p>
          <a:p>
            <a:pPr lvl="1"/>
            <a:r>
              <a:rPr lang="en-US" sz="3600" dirty="0">
                <a:latin typeface="Times New Roman" panose="02020603050405020304" pitchFamily="18" charset="0"/>
                <a:cs typeface="Times New Roman" panose="02020603050405020304" pitchFamily="18" charset="0"/>
              </a:rPr>
              <a:t>Front-office personnel produce revenues</a:t>
            </a:r>
          </a:p>
          <a:p>
            <a:pPr lvl="1"/>
            <a:r>
              <a:rPr lang="en-US" sz="3600" dirty="0">
                <a:latin typeface="Times New Roman" panose="02020603050405020304" pitchFamily="18" charset="0"/>
                <a:cs typeface="Times New Roman" panose="02020603050405020304" pitchFamily="18" charset="0"/>
              </a:rPr>
              <a:t>Middle-office personnel directly support front-office staff</a:t>
            </a:r>
          </a:p>
        </p:txBody>
      </p:sp>
    </p:spTree>
    <p:extLst>
      <p:ext uri="{BB962C8B-B14F-4D97-AF65-F5344CB8AC3E}">
        <p14:creationId xmlns:p14="http://schemas.microsoft.com/office/powerpoint/2010/main" val="26078033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C0CDD-C84E-4877-BE37-420940444597}"/>
              </a:ext>
            </a:extLst>
          </p:cNvPr>
          <p:cNvSpPr>
            <a:spLocks noGrp="1"/>
          </p:cNvSpPr>
          <p:nvPr>
            <p:ph type="title"/>
          </p:nvPr>
        </p:nvSpPr>
        <p:spPr>
          <a:xfrm>
            <a:off x="457200" y="160337"/>
            <a:ext cx="8229600" cy="1143000"/>
          </a:xfrm>
        </p:spPr>
        <p:txBody>
          <a:bodyPr>
            <a:normAutofit/>
          </a:bodyPr>
          <a:lstStyle/>
          <a:p>
            <a:r>
              <a:rPr lang="en-US" b="1" dirty="0">
                <a:latin typeface="Times New Roman" panose="02020603050405020304" pitchFamily="18" charset="0"/>
                <a:cs typeface="Times New Roman" panose="02020603050405020304" pitchFamily="18" charset="0"/>
              </a:rPr>
              <a:t>Back Office Operations</a:t>
            </a:r>
          </a:p>
        </p:txBody>
      </p:sp>
      <p:sp>
        <p:nvSpPr>
          <p:cNvPr id="3" name="Content Placeholder 2">
            <a:extLst>
              <a:ext uri="{FF2B5EF4-FFF2-40B4-BE49-F238E27FC236}">
                <a16:creationId xmlns:a16="http://schemas.microsoft.com/office/drawing/2014/main" id="{1F4FECC6-B82A-B836-C76C-A1286F707B0F}"/>
              </a:ext>
            </a:extLst>
          </p:cNvPr>
          <p:cNvSpPr>
            <a:spLocks noGrp="1"/>
          </p:cNvSpPr>
          <p:nvPr>
            <p:ph idx="1"/>
          </p:nvPr>
        </p:nvSpPr>
        <p:spPr>
          <a:xfrm>
            <a:off x="457200" y="1142999"/>
            <a:ext cx="8229600" cy="5317761"/>
          </a:xfrm>
        </p:spPr>
        <p:txBody>
          <a:bodyPr>
            <a:normAutofit fontScale="92500" lnSpcReduction="10000"/>
          </a:bodyPr>
          <a:lstStyle/>
          <a:p>
            <a:r>
              <a:rPr lang="en-US" sz="2400" dirty="0">
                <a:latin typeface="Times New Roman" panose="02020603050405020304" pitchFamily="18" charset="0"/>
                <a:cs typeface="Times New Roman" panose="02020603050405020304" pitchFamily="18" charset="0"/>
              </a:rPr>
              <a:t>Back-office personnel provide support services behind the scenes:</a:t>
            </a:r>
          </a:p>
          <a:p>
            <a:pPr lvl="1"/>
            <a:r>
              <a:rPr lang="en-US" sz="2400" dirty="0">
                <a:latin typeface="Times New Roman" panose="02020603050405020304" pitchFamily="18" charset="0"/>
                <a:cs typeface="Times New Roman" panose="02020603050405020304" pitchFamily="18" charset="0"/>
              </a:rPr>
              <a:t>IT specialists, accountants, operations staff, human resources staff, office managers, customer service representatives, and regulatory compliance staff.</a:t>
            </a:r>
          </a:p>
          <a:p>
            <a:r>
              <a:rPr lang="en-US" sz="2400" dirty="0">
                <a:latin typeface="Times New Roman" panose="02020603050405020304" pitchFamily="18" charset="0"/>
                <a:cs typeface="Times New Roman" panose="02020603050405020304" pitchFamily="18" charset="0"/>
              </a:rPr>
              <a:t>Back-office activities include:</a:t>
            </a:r>
          </a:p>
          <a:p>
            <a:pPr lvl="1"/>
            <a:r>
              <a:rPr lang="en-US" sz="2400" dirty="0">
                <a:latin typeface="Times New Roman" panose="02020603050405020304" pitchFamily="18" charset="0"/>
                <a:cs typeface="Times New Roman" panose="02020603050405020304" pitchFamily="18" charset="0"/>
              </a:rPr>
              <a:t>trade confirmation,</a:t>
            </a:r>
          </a:p>
          <a:p>
            <a:pPr lvl="1"/>
            <a:r>
              <a:rPr lang="en-US" sz="2400" dirty="0">
                <a:latin typeface="Times New Roman" panose="02020603050405020304" pitchFamily="18" charset="0"/>
                <a:cs typeface="Times New Roman" panose="02020603050405020304" pitchFamily="18" charset="0"/>
              </a:rPr>
              <a:t>clearing,</a:t>
            </a:r>
          </a:p>
          <a:p>
            <a:pPr lvl="1"/>
            <a:r>
              <a:rPr lang="en-US" sz="2400" dirty="0">
                <a:latin typeface="Times New Roman" panose="02020603050405020304" pitchFamily="18" charset="0"/>
                <a:cs typeface="Times New Roman" panose="02020603050405020304" pitchFamily="18" charset="0"/>
              </a:rPr>
              <a:t>settlement functions, usually conducted with the assistance of clearing institutions</a:t>
            </a:r>
          </a:p>
          <a:p>
            <a:pPr lvl="1"/>
            <a:r>
              <a:rPr lang="en-US" sz="2400" dirty="0">
                <a:latin typeface="Times New Roman" panose="02020603050405020304" pitchFamily="18" charset="0"/>
                <a:cs typeface="Times New Roman" panose="02020603050405020304" pitchFamily="18" charset="0"/>
              </a:rPr>
              <a:t>margin calculations,</a:t>
            </a:r>
          </a:p>
          <a:p>
            <a:pPr lvl="1"/>
            <a:r>
              <a:rPr lang="en-US" sz="2400" dirty="0">
                <a:latin typeface="Times New Roman" panose="02020603050405020304" pitchFamily="18" charset="0"/>
                <a:cs typeface="Times New Roman" panose="02020603050405020304" pitchFamily="18" charset="0"/>
              </a:rPr>
              <a:t>exercise and settlement for derivative securities</a:t>
            </a:r>
          </a:p>
          <a:p>
            <a:pPr lvl="1"/>
            <a:r>
              <a:rPr lang="en-US" sz="2400" dirty="0">
                <a:latin typeface="Times New Roman" panose="02020603050405020304" pitchFamily="18" charset="0"/>
                <a:cs typeface="Times New Roman" panose="02020603050405020304" pitchFamily="18" charset="0"/>
              </a:rPr>
              <a:t>records and account maintenance, </a:t>
            </a:r>
          </a:p>
          <a:p>
            <a:pPr lvl="1"/>
            <a:r>
              <a:rPr lang="en-US" sz="2400" dirty="0">
                <a:latin typeface="Times New Roman" panose="02020603050405020304" pitchFamily="18" charset="0"/>
                <a:cs typeface="Times New Roman" panose="02020603050405020304" pitchFamily="18" charset="0"/>
              </a:rPr>
              <a:t>software and information technology, and data provision</a:t>
            </a:r>
          </a:p>
          <a:p>
            <a:pPr lvl="1"/>
            <a:r>
              <a:rPr lang="en-US" sz="2400" dirty="0">
                <a:latin typeface="Times New Roman" panose="02020603050405020304" pitchFamily="18" charset="0"/>
                <a:cs typeface="Times New Roman" panose="02020603050405020304" pitchFamily="18" charset="0"/>
              </a:rPr>
              <a:t>might include efforts related to strategic planning for the brokerage firm. </a:t>
            </a:r>
          </a:p>
        </p:txBody>
      </p:sp>
    </p:spTree>
    <p:extLst>
      <p:ext uri="{BB962C8B-B14F-4D97-AF65-F5344CB8AC3E}">
        <p14:creationId xmlns:p14="http://schemas.microsoft.com/office/powerpoint/2010/main" val="3132403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07DBB-C224-F308-1763-C7BC3FD045C5}"/>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3.4. Clearing and Settlement</a:t>
            </a:r>
          </a:p>
        </p:txBody>
      </p:sp>
      <p:sp>
        <p:nvSpPr>
          <p:cNvPr id="3" name="Content Placeholder 2">
            <a:extLst>
              <a:ext uri="{FF2B5EF4-FFF2-40B4-BE49-F238E27FC236}">
                <a16:creationId xmlns:a16="http://schemas.microsoft.com/office/drawing/2014/main" id="{7A04DF90-3DE1-42E3-661E-397B358A2CDC}"/>
              </a:ext>
            </a:extLst>
          </p:cNvPr>
          <p:cNvSpPr>
            <a:spLocks noGrp="1"/>
          </p:cNvSpPr>
          <p:nvPr>
            <p:ph idx="1"/>
          </p:nvPr>
        </p:nvSpPr>
        <p:spPr>
          <a:xfrm>
            <a:off x="457200" y="1417638"/>
            <a:ext cx="8229600" cy="4708525"/>
          </a:xfrm>
        </p:spPr>
        <p:txBody>
          <a:bodyPr>
            <a:normAutofit fontScale="92500" lnSpcReduction="10000"/>
          </a:bodyPr>
          <a:lstStyle/>
          <a:p>
            <a:r>
              <a:rPr lang="en-US" sz="3200" dirty="0">
                <a:latin typeface="Times New Roman" pitchFamily="18" charset="0"/>
                <a:cs typeface="Times New Roman" pitchFamily="18" charset="0"/>
              </a:rPr>
              <a:t>Clearing refers to activities resulting in the settlement of claims of financial institutions against other financial institutions.</a:t>
            </a:r>
          </a:p>
          <a:p>
            <a:r>
              <a:rPr lang="en-US" sz="3200" dirty="0">
                <a:latin typeface="Times New Roman" pitchFamily="18" charset="0"/>
                <a:cs typeface="Times New Roman" pitchFamily="18" charset="0"/>
              </a:rPr>
              <a:t>The general </a:t>
            </a:r>
            <a:r>
              <a:rPr lang="en-US" sz="3200" i="1" dirty="0">
                <a:latin typeface="Times New Roman" pitchFamily="18" charset="0"/>
                <a:cs typeface="Times New Roman" pitchFamily="18" charset="0"/>
              </a:rPr>
              <a:t>clearing</a:t>
            </a:r>
            <a:r>
              <a:rPr lang="en-US" sz="3200" dirty="0">
                <a:latin typeface="Times New Roman" pitchFamily="18" charset="0"/>
                <a:cs typeface="Times New Roman" pitchFamily="18" charset="0"/>
              </a:rPr>
              <a:t> process involves three primary tasks: </a:t>
            </a:r>
          </a:p>
          <a:p>
            <a:pPr lvl="1"/>
            <a:r>
              <a:rPr lang="en-US" dirty="0">
                <a:latin typeface="Times New Roman" pitchFamily="18" charset="0"/>
                <a:cs typeface="Times New Roman" pitchFamily="18" charset="0"/>
              </a:rPr>
              <a:t>trade confirmation: recording and </a:t>
            </a:r>
            <a:r>
              <a:rPr lang="en-US" dirty="0" err="1">
                <a:latin typeface="Times New Roman" pitchFamily="18" charset="0"/>
                <a:cs typeface="Times New Roman" pitchFamily="18" charset="0"/>
              </a:rPr>
              <a:t>desemenating</a:t>
            </a:r>
            <a:r>
              <a:rPr lang="en-US" dirty="0">
                <a:latin typeface="Times New Roman" pitchFamily="18" charset="0"/>
                <a:cs typeface="Times New Roman" pitchFamily="18" charset="0"/>
              </a:rPr>
              <a:t> details of the trade</a:t>
            </a:r>
          </a:p>
          <a:p>
            <a:pPr lvl="1"/>
            <a:r>
              <a:rPr lang="en-US" dirty="0">
                <a:latin typeface="Times New Roman" pitchFamily="18" charset="0"/>
                <a:cs typeface="Times New Roman" pitchFamily="18" charset="0"/>
              </a:rPr>
              <a:t>trade comparison (matching of trades by involved institutions) and</a:t>
            </a:r>
          </a:p>
          <a:p>
            <a:pPr lvl="1"/>
            <a:r>
              <a:rPr lang="en-US" dirty="0">
                <a:latin typeface="Times New Roman" pitchFamily="18" charset="0"/>
                <a:cs typeface="Times New Roman" pitchFamily="18" charset="0"/>
              </a:rPr>
              <a:t>trade settlement (delivery of securities or comparable book entry). </a:t>
            </a:r>
          </a:p>
          <a:p>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1865611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07DBB-C224-F308-1763-C7BC3FD045C5}"/>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Clearing Operations</a:t>
            </a:r>
          </a:p>
        </p:txBody>
      </p:sp>
      <p:sp>
        <p:nvSpPr>
          <p:cNvPr id="3" name="Content Placeholder 2">
            <a:extLst>
              <a:ext uri="{FF2B5EF4-FFF2-40B4-BE49-F238E27FC236}">
                <a16:creationId xmlns:a16="http://schemas.microsoft.com/office/drawing/2014/main" id="{7A04DF90-3DE1-42E3-661E-397B358A2CDC}"/>
              </a:ext>
            </a:extLst>
          </p:cNvPr>
          <p:cNvSpPr>
            <a:spLocks noGrp="1"/>
          </p:cNvSpPr>
          <p:nvPr>
            <p:ph idx="1"/>
          </p:nvPr>
        </p:nvSpPr>
        <p:spPr>
          <a:xfrm>
            <a:off x="457200" y="1417638"/>
            <a:ext cx="8229600" cy="4708525"/>
          </a:xfrm>
        </p:spPr>
        <p:txBody>
          <a:bodyPr>
            <a:normAutofit fontScale="92500" lnSpcReduction="10000"/>
          </a:bodyPr>
          <a:lstStyle/>
          <a:p>
            <a:r>
              <a:rPr lang="en-US" sz="3200" dirty="0">
                <a:latin typeface="Times New Roman" pitchFamily="18" charset="0"/>
                <a:cs typeface="Times New Roman" pitchFamily="18" charset="0"/>
              </a:rPr>
              <a:t>The operations department of a financial institution, often referred to as the institution’s back office, is responsible for handling or overseeing the clearing and settlement processes.</a:t>
            </a:r>
          </a:p>
          <a:p>
            <a:r>
              <a:rPr lang="en-US" sz="3200" dirty="0">
                <a:latin typeface="Times New Roman" pitchFamily="18" charset="0"/>
                <a:cs typeface="Times New Roman" pitchFamily="18" charset="0"/>
              </a:rPr>
              <a:t>A clearing firm is authorized by a clearing house to manage trade comparisons and other back-office operations.</a:t>
            </a:r>
          </a:p>
          <a:p>
            <a:r>
              <a:rPr lang="en-US" sz="3200" dirty="0">
                <a:latin typeface="Times New Roman" pitchFamily="18" charset="0"/>
                <a:cs typeface="Times New Roman" pitchFamily="18" charset="0"/>
              </a:rPr>
              <a:t> Leading clearing firms include Pershing, LLC, JPMorgan Clearing Corp. and National Financial Services, LLC.</a:t>
            </a:r>
          </a:p>
        </p:txBody>
      </p:sp>
    </p:spTree>
    <p:extLst>
      <p:ext uri="{BB962C8B-B14F-4D97-AF65-F5344CB8AC3E}">
        <p14:creationId xmlns:p14="http://schemas.microsoft.com/office/powerpoint/2010/main" val="12875969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a:latin typeface="Times New Roman" pitchFamily="18" charset="0"/>
                <a:cs typeface="Times New Roman" pitchFamily="18" charset="0"/>
              </a:rPr>
              <a:t>Clearing Houses</a:t>
            </a:r>
          </a:p>
        </p:txBody>
      </p:sp>
      <p:sp>
        <p:nvSpPr>
          <p:cNvPr id="3" name="Content Placeholder 2"/>
          <p:cNvSpPr>
            <a:spLocks noGrp="1"/>
          </p:cNvSpPr>
          <p:nvPr>
            <p:ph idx="1"/>
          </p:nvPr>
        </p:nvSpPr>
        <p:spPr>
          <a:xfrm>
            <a:off x="304800" y="1219200"/>
            <a:ext cx="8534400" cy="5334000"/>
          </a:xfrm>
        </p:spPr>
        <p:txBody>
          <a:bodyPr>
            <a:noAutofit/>
          </a:bodyPr>
          <a:lstStyle/>
          <a:p>
            <a:r>
              <a:rPr lang="en-US" sz="3600" dirty="0">
                <a:latin typeface="Times New Roman" pitchFamily="18" charset="0"/>
                <a:cs typeface="Times New Roman" pitchFamily="18" charset="0"/>
              </a:rPr>
              <a:t>A </a:t>
            </a:r>
            <a:r>
              <a:rPr lang="en-US" sz="3600" i="1" dirty="0">
                <a:latin typeface="Times New Roman" pitchFamily="18" charset="0"/>
                <a:cs typeface="Times New Roman" pitchFamily="18" charset="0"/>
              </a:rPr>
              <a:t>clearing house</a:t>
            </a:r>
            <a:r>
              <a:rPr lang="en-US" sz="3600" dirty="0">
                <a:latin typeface="Times New Roman" pitchFamily="18" charset="0"/>
                <a:cs typeface="Times New Roman" pitchFamily="18" charset="0"/>
              </a:rPr>
              <a:t> clears transactions for a market such as the NYSE. </a:t>
            </a:r>
          </a:p>
          <a:p>
            <a:pPr lvl="1"/>
            <a:r>
              <a:rPr lang="en-US" sz="3200" dirty="0">
                <a:latin typeface="Times New Roman" pitchFamily="18" charset="0"/>
                <a:cs typeface="Times New Roman" pitchFamily="18" charset="0"/>
              </a:rPr>
              <a:t>A clearing house facilitates the trade settlement between two clearing firms and seeks to ensure that the clearing firms honor their trade settlement obligations. </a:t>
            </a:r>
          </a:p>
          <a:p>
            <a:pPr lvl="1"/>
            <a:r>
              <a:rPr lang="en-US" sz="3200" dirty="0">
                <a:latin typeface="Times New Roman" pitchFamily="18" charset="0"/>
                <a:cs typeface="Times New Roman" pitchFamily="18" charset="0"/>
              </a:rPr>
              <a:t>The clearing house will typically guarantee the obligations of its member firms.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a:latin typeface="Times New Roman" pitchFamily="18" charset="0"/>
                <a:cs typeface="Times New Roman" pitchFamily="18" charset="0"/>
              </a:rPr>
              <a:t>Novation</a:t>
            </a:r>
          </a:p>
        </p:txBody>
      </p:sp>
      <p:sp>
        <p:nvSpPr>
          <p:cNvPr id="3" name="Content Placeholder 2"/>
          <p:cNvSpPr>
            <a:spLocks noGrp="1"/>
          </p:cNvSpPr>
          <p:nvPr>
            <p:ph idx="1"/>
          </p:nvPr>
        </p:nvSpPr>
        <p:spPr>
          <a:xfrm>
            <a:off x="304800" y="1219200"/>
            <a:ext cx="8534400" cy="5334000"/>
          </a:xfrm>
        </p:spPr>
        <p:txBody>
          <a:bodyPr>
            <a:noAutofit/>
          </a:bodyPr>
          <a:lstStyle/>
          <a:p>
            <a:r>
              <a:rPr lang="en-US" dirty="0">
                <a:latin typeface="Times New Roman" pitchFamily="18" charset="0"/>
                <a:cs typeface="Times New Roman" pitchFamily="18" charset="0"/>
              </a:rPr>
              <a:t>Novation: The process by which the clearing house steps into a transaction to be settled by its members and assumes the settlement obligations of both counterparties.</a:t>
            </a:r>
          </a:p>
          <a:p>
            <a:pPr lvl="1"/>
            <a:r>
              <a:rPr lang="en-US" dirty="0">
                <a:latin typeface="Times New Roman" pitchFamily="18" charset="0"/>
                <a:cs typeface="Times New Roman" pitchFamily="18" charset="0"/>
              </a:rPr>
              <a:t>Novation leads the clearing house to, in effect, become the counterparty to both sides of every transaction</a:t>
            </a:r>
          </a:p>
          <a:p>
            <a:pPr lvl="1"/>
            <a:r>
              <a:rPr lang="en-US" dirty="0">
                <a:latin typeface="Times New Roman" pitchFamily="18" charset="0"/>
                <a:cs typeface="Times New Roman" pitchFamily="18" charset="0"/>
              </a:rPr>
              <a:t>The clearinghouse, acting as a </a:t>
            </a:r>
            <a:r>
              <a:rPr lang="en-US" i="1" dirty="0">
                <a:latin typeface="Times New Roman" pitchFamily="18" charset="0"/>
                <a:cs typeface="Times New Roman" pitchFamily="18" charset="0"/>
              </a:rPr>
              <a:t>central counterparty</a:t>
            </a:r>
            <a:r>
              <a:rPr lang="en-US" dirty="0">
                <a:latin typeface="Times New Roman" pitchFamily="18" charset="0"/>
                <a:cs typeface="Times New Roman" pitchFamily="18" charset="0"/>
              </a:rPr>
              <a:t>, acts as the counterparty for each party to every transaction, and assumes all credit risk.</a:t>
            </a:r>
          </a:p>
        </p:txBody>
      </p:sp>
    </p:spTree>
    <p:extLst>
      <p:ext uri="{BB962C8B-B14F-4D97-AF65-F5344CB8AC3E}">
        <p14:creationId xmlns:p14="http://schemas.microsoft.com/office/powerpoint/2010/main" val="30796149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Clearing</a:t>
            </a:r>
          </a:p>
        </p:txBody>
      </p:sp>
      <p:sp>
        <p:nvSpPr>
          <p:cNvPr id="3" name="Content Placeholder 2"/>
          <p:cNvSpPr>
            <a:spLocks noGrp="1"/>
          </p:cNvSpPr>
          <p:nvPr>
            <p:ph idx="1"/>
          </p:nvPr>
        </p:nvSpPr>
        <p:spPr>
          <a:xfrm>
            <a:off x="457200" y="1219200"/>
            <a:ext cx="8229600" cy="4906963"/>
          </a:xfrm>
        </p:spPr>
        <p:txBody>
          <a:bodyPr>
            <a:normAutofit fontScale="92500"/>
          </a:bodyPr>
          <a:lstStyle/>
          <a:p>
            <a:pPr lvl="1"/>
            <a:endParaRPr lang="en-US" sz="1600" dirty="0">
              <a:latin typeface="Times New Roman" pitchFamily="18" charset="0"/>
              <a:cs typeface="Times New Roman" pitchFamily="18" charset="0"/>
            </a:endParaRPr>
          </a:p>
          <a:p>
            <a:r>
              <a:rPr lang="en-US" dirty="0">
                <a:latin typeface="Times New Roman" pitchFamily="18" charset="0"/>
                <a:cs typeface="Times New Roman" pitchFamily="18" charset="0"/>
              </a:rPr>
              <a:t>In the United States, the </a:t>
            </a:r>
            <a:r>
              <a:rPr lang="en-US" i="1" dirty="0">
                <a:latin typeface="Times New Roman" pitchFamily="18" charset="0"/>
                <a:cs typeface="Times New Roman" pitchFamily="18" charset="0"/>
              </a:rPr>
              <a:t>National Securities Clearing Corporation</a:t>
            </a:r>
            <a:r>
              <a:rPr lang="en-US" dirty="0">
                <a:latin typeface="Times New Roman" pitchFamily="18" charset="0"/>
                <a:cs typeface="Times New Roman" pitchFamily="18" charset="0"/>
              </a:rPr>
              <a:t> (NSCC, a division of the Depository Trust and Clearing Corporation) is the major clearing agent for equity markets. </a:t>
            </a:r>
          </a:p>
          <a:p>
            <a:r>
              <a:rPr lang="en-US" dirty="0">
                <a:latin typeface="Times New Roman" pitchFamily="18" charset="0"/>
                <a:cs typeface="Times New Roman" pitchFamily="18" charset="0"/>
              </a:rPr>
              <a:t>Its primary facility for clearing is the Securities Industry Automated Corporation (SIAC). </a:t>
            </a:r>
          </a:p>
          <a:p>
            <a:r>
              <a:rPr lang="en-US" dirty="0">
                <a:latin typeface="Times New Roman" pitchFamily="18" charset="0"/>
                <a:cs typeface="Times New Roman" pitchFamily="18" charset="0"/>
              </a:rPr>
              <a:t>Clearing generally refers to confirmation and comparison.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Clearing Process</a:t>
            </a:r>
          </a:p>
        </p:txBody>
      </p:sp>
      <p:sp>
        <p:nvSpPr>
          <p:cNvPr id="3" name="Content Placeholder 2"/>
          <p:cNvSpPr>
            <a:spLocks noGrp="1"/>
          </p:cNvSpPr>
          <p:nvPr>
            <p:ph idx="1"/>
          </p:nvPr>
        </p:nvSpPr>
        <p:spPr>
          <a:xfrm>
            <a:off x="457200" y="1447800"/>
            <a:ext cx="8229600" cy="5257800"/>
          </a:xfrm>
        </p:spPr>
        <p:txBody>
          <a:bodyPr>
            <a:normAutofit fontScale="85000" lnSpcReduction="20000"/>
          </a:bodyPr>
          <a:lstStyle/>
          <a:p>
            <a:r>
              <a:rPr lang="en-US" dirty="0">
                <a:latin typeface="Times New Roman" pitchFamily="18" charset="0"/>
                <a:cs typeface="Times New Roman" pitchFamily="18" charset="0"/>
              </a:rPr>
              <a:t>Confirmation is the first step of the clearing process. </a:t>
            </a:r>
          </a:p>
          <a:p>
            <a:pPr lvl="1"/>
            <a:r>
              <a:rPr lang="en-US" dirty="0">
                <a:latin typeface="Times New Roman" pitchFamily="18" charset="0"/>
                <a:cs typeface="Times New Roman" pitchFamily="18" charset="0"/>
              </a:rPr>
              <a:t>Buyers and sellers record trade details. </a:t>
            </a:r>
          </a:p>
          <a:p>
            <a:pPr lvl="1"/>
            <a:r>
              <a:rPr lang="en-US" dirty="0">
                <a:latin typeface="Times New Roman" pitchFamily="18" charset="0"/>
                <a:cs typeface="Times New Roman" pitchFamily="18" charset="0"/>
              </a:rPr>
              <a:t>Brokers and dealers receive confirmations that the trade has been executed and pass on details to clients. </a:t>
            </a:r>
          </a:p>
          <a:p>
            <a:pPr lvl="1"/>
            <a:r>
              <a:rPr lang="en-US" dirty="0">
                <a:latin typeface="Times New Roman" pitchFamily="18" charset="0"/>
                <a:cs typeface="Times New Roman" pitchFamily="18" charset="0"/>
              </a:rPr>
              <a:t>The typical confirmation document received by the client reports the stock's name and CUSIP number, the number of units traded, the security price, the broker commission and other fees, along with trade and settlement dates. </a:t>
            </a:r>
          </a:p>
          <a:p>
            <a:r>
              <a:rPr lang="en-US" dirty="0">
                <a:latin typeface="Times New Roman" pitchFamily="18" charset="0"/>
                <a:cs typeface="Times New Roman" pitchFamily="18" charset="0"/>
              </a:rPr>
              <a:t>Trade comparison is the second step in the clearing process. </a:t>
            </a:r>
          </a:p>
          <a:p>
            <a:pPr lvl="1"/>
            <a:r>
              <a:rPr lang="en-US" dirty="0">
                <a:latin typeface="Times New Roman" pitchFamily="18" charset="0"/>
                <a:cs typeface="Times New Roman" pitchFamily="18" charset="0"/>
              </a:rPr>
              <a:t>Comparison matches counterparties </a:t>
            </a:r>
          </a:p>
          <a:p>
            <a:pPr lvl="1"/>
            <a:r>
              <a:rPr lang="en-US" dirty="0">
                <a:latin typeface="Times New Roman" pitchFamily="18" charset="0"/>
                <a:cs typeface="Times New Roman" pitchFamily="18" charset="0"/>
              </a:rPr>
              <a:t>Trades are compared and are said to be cleared when the counterparties’ records are identical.</a:t>
            </a:r>
          </a:p>
          <a:p>
            <a:pPr lvl="1"/>
            <a:r>
              <a:rPr lang="en-US" i="1" dirty="0">
                <a:latin typeface="Times New Roman" pitchFamily="18" charset="0"/>
                <a:cs typeface="Times New Roman" pitchFamily="18" charset="0"/>
              </a:rPr>
              <a:t>Out-trades</a:t>
            </a:r>
            <a:r>
              <a:rPr lang="en-US" dirty="0">
                <a:latin typeface="Times New Roman" pitchFamily="18" charset="0"/>
                <a:cs typeface="Times New Roman" pitchFamily="18" charset="0"/>
              </a:rPr>
              <a:t> in futures markets or</a:t>
            </a:r>
            <a:r>
              <a:rPr lang="en-US" i="1" dirty="0">
                <a:latin typeface="Times New Roman" pitchFamily="18" charset="0"/>
                <a:cs typeface="Times New Roman" pitchFamily="18" charset="0"/>
              </a:rPr>
              <a:t> DK</a:t>
            </a:r>
            <a:r>
              <a:rPr lang="en-US" dirty="0">
                <a:latin typeface="Times New Roman" pitchFamily="18" charset="0"/>
                <a:cs typeface="Times New Roman" pitchFamily="18" charset="0"/>
              </a:rPr>
              <a:t>’s</a:t>
            </a:r>
            <a:r>
              <a:rPr lang="en-US" i="1" dirty="0">
                <a:latin typeface="Times New Roman" pitchFamily="18" charset="0"/>
                <a:cs typeface="Times New Roman" pitchFamily="18" charset="0"/>
              </a:rPr>
              <a:t> (Don’t Knows)</a:t>
            </a:r>
            <a:r>
              <a:rPr lang="en-US" dirty="0">
                <a:latin typeface="Times New Roman" pitchFamily="18" charset="0"/>
                <a:cs typeface="Times New Roman" pitchFamily="18" charset="0"/>
              </a:rPr>
              <a:t> in other markets, which are trade reports with discrepancies.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200"/>
            <a:ext cx="9144000" cy="990599"/>
          </a:xfrm>
        </p:spPr>
        <p:txBody>
          <a:bodyPr>
            <a:normAutofit/>
          </a:bodyPr>
          <a:lstStyle/>
          <a:p>
            <a:r>
              <a:rPr lang="en-US" sz="3600" b="1" dirty="0">
                <a:latin typeface="Times New Roman" pitchFamily="18" charset="0"/>
                <a:cs typeface="Times New Roman" pitchFamily="18" charset="0"/>
              </a:rPr>
              <a:t>3.1. Securities Trading Infrastructure</a:t>
            </a:r>
            <a:endParaRPr lang="en-US" sz="3400" dirty="0">
              <a:latin typeface="Times New Roman" pitchFamily="18" charset="0"/>
              <a:cs typeface="Times New Roman" pitchFamily="18" charset="0"/>
            </a:endParaRPr>
          </a:p>
        </p:txBody>
      </p:sp>
      <p:sp>
        <p:nvSpPr>
          <p:cNvPr id="3" name="Subtitle 2"/>
          <p:cNvSpPr>
            <a:spLocks noGrp="1"/>
          </p:cNvSpPr>
          <p:nvPr>
            <p:ph type="subTitle" idx="1"/>
          </p:nvPr>
        </p:nvSpPr>
        <p:spPr>
          <a:xfrm>
            <a:off x="190500" y="1103374"/>
            <a:ext cx="8763000" cy="5297425"/>
          </a:xfrm>
        </p:spPr>
        <p:txBody>
          <a:bodyPr>
            <a:normAutofit fontScale="92500" lnSpcReduction="10000"/>
          </a:bodyPr>
          <a:lstStyle/>
          <a:p>
            <a:pPr marL="457200" indent="-457200" algn="l">
              <a:buFont typeface="Arial" panose="020B0604020202020204" pitchFamily="34" charset="0"/>
              <a:buChar char="•"/>
            </a:pPr>
            <a:r>
              <a:rPr lang="en-US" dirty="0">
                <a:solidFill>
                  <a:schemeClr val="tx1"/>
                </a:solidFill>
                <a:latin typeface="Times New Roman" pitchFamily="18" charset="0"/>
                <a:cs typeface="Times New Roman" pitchFamily="18" charset="0"/>
              </a:rPr>
              <a:t>Professional traders need to be better-informed with respect to the “nuts and bolts” of their trading activities.</a:t>
            </a:r>
          </a:p>
          <a:p>
            <a:pPr marL="457200" indent="-457200" algn="l">
              <a:buFont typeface="Arial" panose="020B0604020202020204" pitchFamily="34" charset="0"/>
              <a:buChar char="•"/>
            </a:pPr>
            <a:r>
              <a:rPr lang="en-US" dirty="0">
                <a:solidFill>
                  <a:schemeClr val="tx1"/>
                </a:solidFill>
                <a:latin typeface="Times New Roman" pitchFamily="18" charset="0"/>
                <a:cs typeface="Times New Roman" pitchFamily="18" charset="0"/>
              </a:rPr>
              <a:t>Trader activities all occur within the financial market infrastructures, sometimes called the “plumbing for financial markets” that:</a:t>
            </a:r>
          </a:p>
          <a:p>
            <a:pPr marL="914400" lvl="1" indent="-457200" algn="l">
              <a:buFont typeface="Arial" panose="020B0604020202020204" pitchFamily="34" charset="0"/>
              <a:buChar char="•"/>
            </a:pPr>
            <a:r>
              <a:rPr lang="en-US" dirty="0">
                <a:solidFill>
                  <a:schemeClr val="tx1"/>
                </a:solidFill>
                <a:latin typeface="Times New Roman" pitchFamily="18" charset="0"/>
                <a:cs typeface="Times New Roman" pitchFamily="18" charset="0"/>
              </a:rPr>
              <a:t>provide key services that are critical to the smooth and reliable functioning of markets</a:t>
            </a:r>
          </a:p>
          <a:p>
            <a:pPr marL="914400" lvl="1" indent="-457200" algn="l">
              <a:buFont typeface="Arial" panose="020B0604020202020204" pitchFamily="34" charset="0"/>
              <a:buChar char="•"/>
            </a:pPr>
            <a:r>
              <a:rPr lang="en-US" dirty="0">
                <a:solidFill>
                  <a:schemeClr val="tx1"/>
                </a:solidFill>
                <a:latin typeface="Times New Roman" pitchFamily="18" charset="0"/>
                <a:cs typeface="Times New Roman" pitchFamily="18" charset="0"/>
              </a:rPr>
              <a:t>institutions providing these services often are referred to as financial market utilities, which include</a:t>
            </a:r>
          </a:p>
          <a:p>
            <a:pPr marL="1371600" lvl="2" indent="-457200" algn="l">
              <a:buFont typeface="Arial" panose="020B0604020202020204" pitchFamily="34" charset="0"/>
              <a:buChar char="•"/>
            </a:pPr>
            <a:r>
              <a:rPr lang="en-US" dirty="0">
                <a:solidFill>
                  <a:schemeClr val="tx1"/>
                </a:solidFill>
                <a:latin typeface="Times New Roman" pitchFamily="18" charset="0"/>
                <a:cs typeface="Times New Roman" pitchFamily="18" charset="0"/>
              </a:rPr>
              <a:t>central counterparties</a:t>
            </a:r>
          </a:p>
          <a:p>
            <a:pPr marL="1371600" lvl="2" indent="-457200" algn="l">
              <a:buFont typeface="Arial" panose="020B0604020202020204" pitchFamily="34" charset="0"/>
              <a:buChar char="•"/>
            </a:pPr>
            <a:r>
              <a:rPr lang="en-US" dirty="0">
                <a:solidFill>
                  <a:schemeClr val="tx1"/>
                </a:solidFill>
                <a:latin typeface="Times New Roman" pitchFamily="18" charset="0"/>
                <a:cs typeface="Times New Roman" pitchFamily="18" charset="0"/>
              </a:rPr>
              <a:t>institutions that provide reliable transfer, payments, clearing and settlement systems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Netting</a:t>
            </a:r>
          </a:p>
        </p:txBody>
      </p:sp>
      <p:sp>
        <p:nvSpPr>
          <p:cNvPr id="3" name="Content Placeholder 2"/>
          <p:cNvSpPr>
            <a:spLocks noGrp="1"/>
          </p:cNvSpPr>
          <p:nvPr>
            <p:ph idx="1"/>
          </p:nvPr>
        </p:nvSpPr>
        <p:spPr>
          <a:xfrm>
            <a:off x="457200" y="1447800"/>
            <a:ext cx="8229600" cy="5257800"/>
          </a:xfrm>
        </p:spPr>
        <p:txBody>
          <a:bodyPr>
            <a:normAutofit fontScale="85000" lnSpcReduction="20000"/>
          </a:bodyPr>
          <a:lstStyle/>
          <a:p>
            <a:r>
              <a:rPr lang="en-US" i="1" dirty="0">
                <a:latin typeface="Times New Roman" pitchFamily="18" charset="0"/>
                <a:cs typeface="Times New Roman" pitchFamily="18" charset="0"/>
              </a:rPr>
              <a:t>Netting</a:t>
            </a:r>
            <a:r>
              <a:rPr lang="en-US" dirty="0">
                <a:latin typeface="Times New Roman" pitchFamily="18" charset="0"/>
                <a:cs typeface="Times New Roman" pitchFamily="18" charset="0"/>
              </a:rPr>
              <a:t> is the simplification process used by clearing firms:</a:t>
            </a:r>
          </a:p>
          <a:p>
            <a:pPr lvl="1"/>
            <a:r>
              <a:rPr lang="en-US" dirty="0">
                <a:latin typeface="Times New Roman" pitchFamily="18" charset="0"/>
                <a:cs typeface="Times New Roman" pitchFamily="18" charset="0"/>
              </a:rPr>
              <a:t>add all of an institution’s purchases of each security,</a:t>
            </a:r>
          </a:p>
          <a:p>
            <a:pPr lvl="1"/>
            <a:r>
              <a:rPr lang="en-US" dirty="0">
                <a:latin typeface="Times New Roman" pitchFamily="18" charset="0"/>
                <a:cs typeface="Times New Roman" pitchFamily="18" charset="0"/>
              </a:rPr>
              <a:t>add the sales of each security</a:t>
            </a:r>
          </a:p>
          <a:p>
            <a:pPr lvl="1"/>
            <a:r>
              <a:rPr lang="en-US" dirty="0">
                <a:latin typeface="Times New Roman" pitchFamily="18" charset="0"/>
                <a:cs typeface="Times New Roman" pitchFamily="18" charset="0"/>
              </a:rPr>
              <a:t>deducting sells from buys for each security to determine the net change in holdings of that security for the institution and</a:t>
            </a:r>
          </a:p>
          <a:p>
            <a:pPr lvl="1"/>
            <a:r>
              <a:rPr lang="en-US" dirty="0">
                <a:latin typeface="Times New Roman" pitchFamily="18" charset="0"/>
                <a:cs typeface="Times New Roman" pitchFamily="18" charset="0"/>
              </a:rPr>
              <a:t>compute the net cash flows associated with all transactions. </a:t>
            </a:r>
          </a:p>
          <a:p>
            <a:r>
              <a:rPr lang="en-US" dirty="0">
                <a:latin typeface="Times New Roman" pitchFamily="18" charset="0"/>
                <a:cs typeface="Times New Roman" pitchFamily="18" charset="0"/>
              </a:rPr>
              <a:t>The NSCC uses an automated system through the Securities Industry Automation Corporation (SIAC) to “net down” or reduce the number of trading obligations that require financial settlement.</a:t>
            </a:r>
          </a:p>
          <a:p>
            <a:r>
              <a:rPr lang="en-US" dirty="0">
                <a:latin typeface="Times New Roman" pitchFamily="18" charset="0"/>
                <a:cs typeface="Times New Roman" pitchFamily="18" charset="0"/>
              </a:rPr>
              <a:t>At the end of the netting process, the NSCC delivers to each brokerage firm settlement instructions.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AD74F-FA7A-49F0-970B-FB729C06DC1F}"/>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Clearing Diagram</a:t>
            </a:r>
          </a:p>
        </p:txBody>
      </p:sp>
      <p:pic>
        <p:nvPicPr>
          <p:cNvPr id="5" name="Content Placeholder 4" descr="Diagram&#10;&#10;Description automatically generated">
            <a:extLst>
              <a:ext uri="{FF2B5EF4-FFF2-40B4-BE49-F238E27FC236}">
                <a16:creationId xmlns:a16="http://schemas.microsoft.com/office/drawing/2014/main" id="{A5035718-ED08-470A-2FA0-35B56887B9E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56578" y="1219200"/>
            <a:ext cx="7175239" cy="5364162"/>
          </a:xfrm>
        </p:spPr>
      </p:pic>
    </p:spTree>
    <p:extLst>
      <p:ext uri="{BB962C8B-B14F-4D97-AF65-F5344CB8AC3E}">
        <p14:creationId xmlns:p14="http://schemas.microsoft.com/office/powerpoint/2010/main" val="29228579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Settlement</a:t>
            </a:r>
          </a:p>
        </p:txBody>
      </p:sp>
      <p:sp>
        <p:nvSpPr>
          <p:cNvPr id="3" name="Content Placeholder 2"/>
          <p:cNvSpPr>
            <a:spLocks noGrp="1"/>
          </p:cNvSpPr>
          <p:nvPr>
            <p:ph idx="1"/>
          </p:nvPr>
        </p:nvSpPr>
        <p:spPr>
          <a:xfrm>
            <a:off x="490728" y="1371600"/>
            <a:ext cx="8229600" cy="4953000"/>
          </a:xfrm>
        </p:spPr>
        <p:txBody>
          <a:bodyPr>
            <a:normAutofit/>
          </a:bodyPr>
          <a:lstStyle/>
          <a:p>
            <a:r>
              <a:rPr lang="en-US" i="1" dirty="0">
                <a:latin typeface="Times New Roman" pitchFamily="18" charset="0"/>
                <a:cs typeface="Times New Roman" pitchFamily="18" charset="0"/>
              </a:rPr>
              <a:t>Trade settlement</a:t>
            </a:r>
            <a:r>
              <a:rPr lang="en-US" dirty="0">
                <a:latin typeface="Times New Roman" pitchFamily="18" charset="0"/>
                <a:cs typeface="Times New Roman" pitchFamily="18" charset="0"/>
              </a:rPr>
              <a:t> occurs when buyers receive securities and sellers receive payment.</a:t>
            </a:r>
          </a:p>
          <a:p>
            <a:r>
              <a:rPr lang="en-US" dirty="0">
                <a:latin typeface="Times New Roman" pitchFamily="18" charset="0"/>
                <a:cs typeface="Times New Roman" pitchFamily="18" charset="0"/>
              </a:rPr>
              <a:t>Modern settlement of trades normally takes place in electronic book entry form. </a:t>
            </a:r>
          </a:p>
        </p:txBody>
      </p:sp>
    </p:spTree>
    <p:extLst>
      <p:ext uri="{BB962C8B-B14F-4D97-AF65-F5344CB8AC3E}">
        <p14:creationId xmlns:p14="http://schemas.microsoft.com/office/powerpoint/2010/main" val="34287702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The DTCC</a:t>
            </a:r>
          </a:p>
        </p:txBody>
      </p:sp>
      <p:sp>
        <p:nvSpPr>
          <p:cNvPr id="3" name="Content Placeholder 2"/>
          <p:cNvSpPr>
            <a:spLocks noGrp="1"/>
          </p:cNvSpPr>
          <p:nvPr>
            <p:ph idx="1"/>
          </p:nvPr>
        </p:nvSpPr>
        <p:spPr>
          <a:xfrm>
            <a:off x="490728" y="1371600"/>
            <a:ext cx="8229600" cy="4953000"/>
          </a:xfrm>
        </p:spPr>
        <p:txBody>
          <a:bodyPr>
            <a:normAutofit fontScale="85000" lnSpcReduction="10000"/>
          </a:bodyPr>
          <a:lstStyle/>
          <a:p>
            <a:r>
              <a:rPr lang="en-US" dirty="0">
                <a:latin typeface="Times New Roman" pitchFamily="18" charset="0"/>
                <a:cs typeface="Times New Roman" pitchFamily="18" charset="0"/>
              </a:rPr>
              <a:t>Settlement of a U.S. equity trade is completed when the DTCC transfers the ownership of the shares in the record keeping system and transfers money between firms with net credits and net debits. </a:t>
            </a:r>
          </a:p>
          <a:p>
            <a:r>
              <a:rPr lang="en-US" dirty="0">
                <a:latin typeface="Times New Roman" pitchFamily="18" charset="0"/>
                <a:cs typeface="Times New Roman" pitchFamily="18" charset="0"/>
              </a:rPr>
              <a:t>The </a:t>
            </a:r>
            <a:r>
              <a:rPr lang="en-US" i="1" dirty="0">
                <a:latin typeface="Times New Roman" pitchFamily="18" charset="0"/>
                <a:cs typeface="Times New Roman" pitchFamily="18" charset="0"/>
              </a:rPr>
              <a:t>Depository Trust &amp; Clearing Corporation (DTCC)</a:t>
            </a:r>
            <a:r>
              <a:rPr lang="en-US" dirty="0">
                <a:latin typeface="Times New Roman" pitchFamily="18" charset="0"/>
                <a:cs typeface="Times New Roman" pitchFamily="18" charset="0"/>
              </a:rPr>
              <a:t>, holds stock certificates of member firms, registering them in member names. </a:t>
            </a:r>
          </a:p>
          <a:p>
            <a:pPr lvl="1"/>
            <a:r>
              <a:rPr lang="en-US" dirty="0">
                <a:latin typeface="Times New Roman" pitchFamily="18" charset="0"/>
                <a:cs typeface="Times New Roman" pitchFamily="18" charset="0"/>
              </a:rPr>
              <a:t>In  2018, the DTCC processed over 1.4 billion transactions per day. </a:t>
            </a:r>
          </a:p>
          <a:p>
            <a:pPr lvl="1"/>
            <a:r>
              <a:rPr lang="en-US" dirty="0">
                <a:latin typeface="Times New Roman" pitchFamily="18" charset="0"/>
                <a:cs typeface="Times New Roman" pitchFamily="18" charset="0"/>
              </a:rPr>
              <a:t>The DTCC settled more than $2.329 quadrillion in securities transactions in 2020, including equities, fixed income instruments, mutual funds, insurance products, etc. </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9503527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Settlement Details</a:t>
            </a:r>
          </a:p>
        </p:txBody>
      </p:sp>
      <p:sp>
        <p:nvSpPr>
          <p:cNvPr id="3" name="Content Placeholder 2"/>
          <p:cNvSpPr>
            <a:spLocks noGrp="1"/>
          </p:cNvSpPr>
          <p:nvPr>
            <p:ph idx="1"/>
          </p:nvPr>
        </p:nvSpPr>
        <p:spPr>
          <a:xfrm>
            <a:off x="457200" y="1600200"/>
            <a:ext cx="8229600" cy="4953000"/>
          </a:xfrm>
        </p:spPr>
        <p:txBody>
          <a:bodyPr>
            <a:normAutofit fontScale="92500"/>
          </a:bodyPr>
          <a:lstStyle/>
          <a:p>
            <a:r>
              <a:rPr lang="en-US" dirty="0">
                <a:latin typeface="Times New Roman" pitchFamily="18" charset="0"/>
                <a:cs typeface="Times New Roman" pitchFamily="18" charset="0"/>
              </a:rPr>
              <a:t>In the 1960s, clearing involved the physical transfer of paper securities and checks.</a:t>
            </a:r>
          </a:p>
          <a:p>
            <a:r>
              <a:rPr lang="en-US" dirty="0">
                <a:latin typeface="Times New Roman" pitchFamily="18" charset="0"/>
                <a:cs typeface="Times New Roman" pitchFamily="18" charset="0"/>
              </a:rPr>
              <a:t>Equity securities are held in street name, meaning that securities are held in the names of brokers, who, in turn, maintain their own records of ownership in client accounts. </a:t>
            </a:r>
          </a:p>
          <a:p>
            <a:r>
              <a:rPr lang="en-US" dirty="0">
                <a:latin typeface="Times New Roman" pitchFamily="18" charset="0"/>
                <a:cs typeface="Times New Roman" pitchFamily="18" charset="0"/>
              </a:rPr>
              <a:t>At present, the SEC requires that settlement occur within two days (T+2) after most transactions.</a:t>
            </a:r>
          </a:p>
          <a:p>
            <a:r>
              <a:rPr lang="en-US" dirty="0">
                <a:latin typeface="Times New Roman" pitchFamily="18" charset="0"/>
                <a:cs typeface="Times New Roman" pitchFamily="18" charset="0"/>
              </a:rPr>
              <a:t>The DTCC provides clearing services at low cost, averaging approximately $.0000066 per share.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F7A56-3F75-49B4-2986-958A6AE3990E}"/>
              </a:ext>
            </a:extLst>
          </p:cNvPr>
          <p:cNvSpPr>
            <a:spLocks noGrp="1"/>
          </p:cNvSpPr>
          <p:nvPr>
            <p:ph type="title"/>
          </p:nvPr>
        </p:nvSpPr>
        <p:spPr/>
        <p:txBody>
          <a:bodyPr>
            <a:normAutofit fontScale="90000"/>
          </a:bodyPr>
          <a:lstStyle/>
          <a:p>
            <a:r>
              <a:rPr lang="en-US" b="1" dirty="0">
                <a:latin typeface="Times New Roman" panose="02020603050405020304" pitchFamily="18" charset="0"/>
                <a:cs typeface="Times New Roman" panose="02020603050405020304" pitchFamily="18" charset="0"/>
              </a:rPr>
              <a:t>Margin, Collateral, and Hypothecation</a:t>
            </a:r>
          </a:p>
        </p:txBody>
      </p:sp>
      <p:sp>
        <p:nvSpPr>
          <p:cNvPr id="3" name="Content Placeholder 2">
            <a:extLst>
              <a:ext uri="{FF2B5EF4-FFF2-40B4-BE49-F238E27FC236}">
                <a16:creationId xmlns:a16="http://schemas.microsoft.com/office/drawing/2014/main" id="{34206B2D-7D78-57E8-CE8F-AB31DDF005D8}"/>
              </a:ext>
            </a:extLst>
          </p:cNvPr>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Settlement risk in the market is mitigated by imposing margin or collateral requirements, collectively known as performance bonds.</a:t>
            </a:r>
          </a:p>
          <a:p>
            <a:r>
              <a:rPr lang="en-US" dirty="0">
                <a:latin typeface="Times New Roman" panose="02020603050405020304" pitchFamily="18" charset="0"/>
                <a:cs typeface="Times New Roman" panose="02020603050405020304" pitchFamily="18" charset="0"/>
              </a:rPr>
              <a:t>Hypothecation is the pledge of assets as collateral for debt or other obligation.</a:t>
            </a:r>
          </a:p>
          <a:p>
            <a:r>
              <a:rPr lang="en-US" dirty="0">
                <a:latin typeface="Times New Roman" panose="02020603050405020304" pitchFamily="18" charset="0"/>
                <a:cs typeface="Times New Roman" panose="02020603050405020304" pitchFamily="18" charset="0"/>
              </a:rPr>
              <a:t>Margin is the pledge of funds by traders to ensure they fulfill their trading obligations.</a:t>
            </a:r>
          </a:p>
          <a:p>
            <a:endParaRPr lang="en-US" dirty="0"/>
          </a:p>
          <a:p>
            <a:endParaRPr lang="en-US" dirty="0"/>
          </a:p>
        </p:txBody>
      </p:sp>
    </p:spTree>
    <p:extLst>
      <p:ext uri="{BB962C8B-B14F-4D97-AF65-F5344CB8AC3E}">
        <p14:creationId xmlns:p14="http://schemas.microsoft.com/office/powerpoint/2010/main" val="39124866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07DBB-C224-F308-1763-C7BC3FD045C5}"/>
              </a:ext>
            </a:extLst>
          </p:cNvPr>
          <p:cNvSpPr>
            <a:spLocks noGrp="1"/>
          </p:cNvSpPr>
          <p:nvPr>
            <p:ph type="title"/>
          </p:nvPr>
        </p:nvSpPr>
        <p:spPr/>
        <p:txBody>
          <a:bodyPr>
            <a:normAutofit fontScale="90000"/>
          </a:bodyPr>
          <a:lstStyle/>
          <a:p>
            <a:r>
              <a:rPr lang="en-US" b="1" dirty="0">
                <a:latin typeface="Times New Roman" panose="02020603050405020304" pitchFamily="18" charset="0"/>
                <a:cs typeface="Times New Roman" panose="02020603050405020304" pitchFamily="18" charset="0"/>
              </a:rPr>
              <a:t>3.5. Other Financial Market Utilities and Functions</a:t>
            </a:r>
          </a:p>
        </p:txBody>
      </p:sp>
      <p:sp>
        <p:nvSpPr>
          <p:cNvPr id="3" name="Content Placeholder 2">
            <a:extLst>
              <a:ext uri="{FF2B5EF4-FFF2-40B4-BE49-F238E27FC236}">
                <a16:creationId xmlns:a16="http://schemas.microsoft.com/office/drawing/2014/main" id="{7A04DF90-3DE1-42E3-661E-397B358A2CDC}"/>
              </a:ext>
            </a:extLst>
          </p:cNvPr>
          <p:cNvSpPr>
            <a:spLocks noGrp="1"/>
          </p:cNvSpPr>
          <p:nvPr>
            <p:ph idx="1"/>
          </p:nvPr>
        </p:nvSpPr>
        <p:spPr/>
        <p:txBody>
          <a:bodyPr>
            <a:normAutofit lnSpcReduction="10000"/>
          </a:bodyPr>
          <a:lstStyle/>
          <a:p>
            <a:r>
              <a:rPr lang="en-US" dirty="0">
                <a:latin typeface="Times New Roman" panose="02020603050405020304" pitchFamily="18" charset="0"/>
                <a:cs typeface="Times New Roman" panose="02020603050405020304" pitchFamily="18" charset="0"/>
              </a:rPr>
              <a:t>Companies send dividend payments to DTC’s affiliate Cede &amp; Co., which distributes payments through its automated Dividend Service to appropriate members (brokerage firms, clearing firms, and banks).</a:t>
            </a:r>
          </a:p>
          <a:p>
            <a:r>
              <a:rPr lang="en-US" dirty="0">
                <a:latin typeface="Times New Roman" panose="02020603050405020304" pitchFamily="18" charset="0"/>
                <a:cs typeface="Times New Roman" panose="02020603050405020304" pitchFamily="18" charset="0"/>
              </a:rPr>
              <a:t>A transfer agent (share registry in the U.K., Australia, and New Zealand) maintains records of ownership and transfers of shares and other securities issued by a publicly traded company.</a:t>
            </a:r>
          </a:p>
        </p:txBody>
      </p:sp>
    </p:spTree>
    <p:extLst>
      <p:ext uri="{BB962C8B-B14F-4D97-AF65-F5344CB8AC3E}">
        <p14:creationId xmlns:p14="http://schemas.microsoft.com/office/powerpoint/2010/main" val="26729476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07DBB-C224-F308-1763-C7BC3FD045C5}"/>
              </a:ext>
            </a:extLst>
          </p:cNvPr>
          <p:cNvSpPr>
            <a:spLocks noGrp="1"/>
          </p:cNvSpPr>
          <p:nvPr>
            <p:ph type="title"/>
          </p:nvPr>
        </p:nvSpPr>
        <p:spPr/>
        <p:txBody>
          <a:bodyPr>
            <a:normAutofit fontScale="90000"/>
          </a:bodyPr>
          <a:lstStyle/>
          <a:p>
            <a:r>
              <a:rPr lang="en-US" b="1" dirty="0">
                <a:latin typeface="Times New Roman" panose="02020603050405020304" pitchFamily="18" charset="0"/>
                <a:cs typeface="Times New Roman" panose="02020603050405020304" pitchFamily="18" charset="0"/>
              </a:rPr>
              <a:t>3.6. Systemically Important Financial Market Utilities</a:t>
            </a:r>
          </a:p>
        </p:txBody>
      </p:sp>
      <p:sp>
        <p:nvSpPr>
          <p:cNvPr id="3" name="Content Placeholder 2">
            <a:extLst>
              <a:ext uri="{FF2B5EF4-FFF2-40B4-BE49-F238E27FC236}">
                <a16:creationId xmlns:a16="http://schemas.microsoft.com/office/drawing/2014/main" id="{7A04DF90-3DE1-42E3-661E-397B358A2CDC}"/>
              </a:ext>
            </a:extLst>
          </p:cNvPr>
          <p:cNvSpPr>
            <a:spLocks noGrp="1"/>
          </p:cNvSpPr>
          <p:nvPr>
            <p:ph idx="1"/>
          </p:nvPr>
        </p:nvSpPr>
        <p:spPr/>
        <p:txBody>
          <a:bodyPr>
            <a:normAutofit fontScale="85000" lnSpcReduction="20000"/>
          </a:bodyPr>
          <a:lstStyle/>
          <a:p>
            <a:r>
              <a:rPr lang="en-US" dirty="0">
                <a:latin typeface="Times New Roman" panose="02020603050405020304" pitchFamily="18" charset="0"/>
                <a:cs typeface="Times New Roman" panose="02020603050405020304" pitchFamily="18" charset="0"/>
              </a:rPr>
              <a:t>A systemically important financial market utility (SIFMU) is a non-bank financial institution providing transfer, clearing and settlement services whose failure has the potential to trigger a financial crisis.</a:t>
            </a:r>
          </a:p>
          <a:p>
            <a:r>
              <a:rPr lang="en-US" i="1" dirty="0">
                <a:latin typeface="Times New Roman" panose="02020603050405020304" pitchFamily="18" charset="0"/>
                <a:cs typeface="Times New Roman" panose="02020603050405020304" pitchFamily="18" charset="0"/>
              </a:rPr>
              <a:t>Systemically Important Financial Market Utilities</a:t>
            </a:r>
            <a:r>
              <a:rPr lang="en-US" dirty="0">
                <a:latin typeface="Times New Roman" panose="02020603050405020304" pitchFamily="18" charset="0"/>
                <a:cs typeface="Times New Roman" panose="02020603050405020304" pitchFamily="18" charset="0"/>
              </a:rPr>
              <a:t> are clearinghouses or payments institutions.</a:t>
            </a:r>
          </a:p>
          <a:p>
            <a:r>
              <a:rPr lang="en-US" dirty="0">
                <a:latin typeface="Times New Roman" panose="02020603050405020304" pitchFamily="18" charset="0"/>
                <a:cs typeface="Times New Roman" panose="02020603050405020304" pitchFamily="18" charset="0"/>
              </a:rPr>
              <a:t>Clearinghouses need to match long positions in securities and instruments against short positions in the same instruments.</a:t>
            </a:r>
          </a:p>
          <a:p>
            <a:pPr lvl="1"/>
            <a:r>
              <a:rPr lang="en-US" dirty="0">
                <a:latin typeface="Times New Roman" panose="02020603050405020304" pitchFamily="18" charset="0"/>
                <a:cs typeface="Times New Roman" panose="02020603050405020304" pitchFamily="18" charset="0"/>
              </a:rPr>
              <a:t>Every buy is matched with a sale.</a:t>
            </a:r>
          </a:p>
          <a:p>
            <a:pPr lvl="1"/>
            <a:r>
              <a:rPr lang="en-US" dirty="0">
                <a:latin typeface="Times New Roman" panose="02020603050405020304" pitchFamily="18" charset="0"/>
                <a:cs typeface="Times New Roman" panose="02020603050405020304" pitchFamily="18" charset="0"/>
              </a:rPr>
              <a:t>Exact matching provides protection against clearinghouse risk.</a:t>
            </a:r>
          </a:p>
        </p:txBody>
      </p:sp>
    </p:spTree>
    <p:extLst>
      <p:ext uri="{BB962C8B-B14F-4D97-AF65-F5344CB8AC3E}">
        <p14:creationId xmlns:p14="http://schemas.microsoft.com/office/powerpoint/2010/main" val="21323375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856FA-B3F4-A741-7B7E-561A5E64F5C7}"/>
              </a:ext>
            </a:extLst>
          </p:cNvPr>
          <p:cNvSpPr>
            <a:spLocks noGrp="1"/>
          </p:cNvSpPr>
          <p:nvPr>
            <p:ph type="title"/>
          </p:nvPr>
        </p:nvSpPr>
        <p:spPr>
          <a:xfrm>
            <a:off x="457200" y="304800"/>
            <a:ext cx="8229600" cy="1143000"/>
          </a:xfrm>
        </p:spPr>
        <p:txBody>
          <a:bodyPr/>
          <a:lstStyle/>
          <a:p>
            <a:r>
              <a:rPr lang="en-US" b="1" dirty="0">
                <a:latin typeface="Times New Roman" panose="02020603050405020304" pitchFamily="18" charset="0"/>
                <a:cs typeface="Times New Roman" panose="02020603050405020304" pitchFamily="18" charset="0"/>
              </a:rPr>
              <a:t>Default Waterfall</a:t>
            </a:r>
          </a:p>
        </p:txBody>
      </p:sp>
      <p:sp>
        <p:nvSpPr>
          <p:cNvPr id="3" name="Content Placeholder 2">
            <a:extLst>
              <a:ext uri="{FF2B5EF4-FFF2-40B4-BE49-F238E27FC236}">
                <a16:creationId xmlns:a16="http://schemas.microsoft.com/office/drawing/2014/main" id="{F0160596-75B2-270E-7249-E170CA0D7BA8}"/>
              </a:ext>
            </a:extLst>
          </p:cNvPr>
          <p:cNvSpPr>
            <a:spLocks noGrp="1"/>
          </p:cNvSpPr>
          <p:nvPr>
            <p:ph idx="1"/>
          </p:nvPr>
        </p:nvSpPr>
        <p:spPr>
          <a:xfrm>
            <a:off x="457200" y="1447800"/>
            <a:ext cx="8229600" cy="5105400"/>
          </a:xfrm>
        </p:spPr>
        <p:txBody>
          <a:bodyPr>
            <a:normAutofit fontScale="77500" lnSpcReduction="20000"/>
          </a:bodyPr>
          <a:lstStyle/>
          <a:p>
            <a:r>
              <a:rPr lang="en-US" dirty="0">
                <a:latin typeface="Times New Roman" panose="02020603050405020304" pitchFamily="18" charset="0"/>
                <a:cs typeface="Times New Roman" panose="02020603050405020304" pitchFamily="18" charset="0"/>
              </a:rPr>
              <a:t>A central counterparty’s default waterfall stipulates the sequence of resources to protect the market and its participants from broker and clearing firm defaults.</a:t>
            </a:r>
          </a:p>
          <a:p>
            <a:r>
              <a:rPr lang="en-US" dirty="0">
                <a:latin typeface="Times New Roman" panose="02020603050405020304" pitchFamily="18" charset="0"/>
                <a:cs typeface="Times New Roman" panose="02020603050405020304" pitchFamily="18" charset="0"/>
              </a:rPr>
              <a:t>Although rare, clearinghouses do fail.</a:t>
            </a:r>
          </a:p>
          <a:p>
            <a:r>
              <a:rPr lang="en-US" dirty="0">
                <a:latin typeface="Times New Roman" panose="02020603050405020304" pitchFamily="18" charset="0"/>
                <a:cs typeface="Times New Roman" panose="02020603050405020304" pitchFamily="18" charset="0"/>
              </a:rPr>
              <a:t>Should a SIMFU experience a stress event, the steps are, in order to:</a:t>
            </a:r>
          </a:p>
          <a:p>
            <a:pPr lvl="1"/>
            <a:r>
              <a:rPr lang="en-US" dirty="0">
                <a:latin typeface="Times New Roman" panose="02020603050405020304" pitchFamily="18" charset="0"/>
                <a:cs typeface="Times New Roman" panose="02020603050405020304" pitchFamily="18" charset="0"/>
              </a:rPr>
              <a:t>draw from the accounts of and to demand additional margin from members or specific members associated with the stress.</a:t>
            </a:r>
          </a:p>
          <a:p>
            <a:pPr lvl="1"/>
            <a:r>
              <a:rPr lang="en-US" dirty="0">
                <a:latin typeface="Times New Roman" panose="02020603050405020304" pitchFamily="18" charset="0"/>
                <a:cs typeface="Times New Roman" panose="02020603050405020304" pitchFamily="18" charset="0"/>
              </a:rPr>
              <a:t>draw from  the SIMFU’s own capital</a:t>
            </a:r>
          </a:p>
          <a:p>
            <a:pPr lvl="1"/>
            <a:r>
              <a:rPr lang="en-US" dirty="0">
                <a:latin typeface="Times New Roman" panose="02020603050405020304" pitchFamily="18" charset="0"/>
                <a:cs typeface="Times New Roman" panose="02020603050405020304" pitchFamily="18" charset="0"/>
              </a:rPr>
              <a:t>draw from the SIMFU’s mutual default fund</a:t>
            </a:r>
          </a:p>
          <a:p>
            <a:pPr lvl="1"/>
            <a:r>
              <a:rPr lang="en-US" dirty="0">
                <a:latin typeface="Times New Roman" panose="02020603050405020304" pitchFamily="18" charset="0"/>
                <a:cs typeface="Times New Roman" panose="02020603050405020304" pitchFamily="18" charset="0"/>
              </a:rPr>
              <a:t>most clearinghouses provide for their members to inject additional capital as needed.</a:t>
            </a:r>
          </a:p>
          <a:p>
            <a:r>
              <a:rPr lang="en-US" dirty="0">
                <a:latin typeface="Times New Roman" panose="02020603050405020304" pitchFamily="18" charset="0"/>
                <a:cs typeface="Times New Roman" panose="02020603050405020304" pitchFamily="18" charset="0"/>
              </a:rPr>
              <a:t>Without detailed recovery and resolution plans, additional lines of defense or resolution, including potential government bailouts, tend to be rather ambiguous.</a:t>
            </a:r>
          </a:p>
        </p:txBody>
      </p:sp>
    </p:spTree>
    <p:extLst>
      <p:ext uri="{BB962C8B-B14F-4D97-AF65-F5344CB8AC3E}">
        <p14:creationId xmlns:p14="http://schemas.microsoft.com/office/powerpoint/2010/main" val="319471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3.2. Price and Quotation Systems</a:t>
            </a:r>
            <a:endParaRPr lang="en-US" dirty="0"/>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Fragmentation occurs when identical securities trade in multiple markets.</a:t>
            </a:r>
          </a:p>
          <a:p>
            <a:r>
              <a:rPr lang="en-US" dirty="0">
                <a:latin typeface="Times New Roman" panose="02020603050405020304" pitchFamily="18" charset="0"/>
                <a:cs typeface="Times New Roman" panose="02020603050405020304" pitchFamily="18" charset="0"/>
              </a:rPr>
              <a:t>Fragmentation can hinder market transparency and efficiency.</a:t>
            </a:r>
          </a:p>
          <a:p>
            <a:r>
              <a:rPr lang="en-US" dirty="0">
                <a:latin typeface="Times New Roman" panose="02020603050405020304" pitchFamily="18" charset="0"/>
                <a:cs typeface="Times New Roman" panose="02020603050405020304" pitchFamily="18" charset="0"/>
              </a:rPr>
              <a:t>Price and quotation systems can alleviate negative effects of fragmented markets.</a:t>
            </a:r>
          </a:p>
          <a:p>
            <a:r>
              <a:rPr lang="en-US" dirty="0">
                <a:latin typeface="Times New Roman" panose="02020603050405020304" pitchFamily="18" charset="0"/>
                <a:cs typeface="Times New Roman" panose="02020603050405020304" pitchFamily="18" charset="0"/>
              </a:rPr>
              <a:t>This is the purpose of the National Market System.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Market Fragmentation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latin typeface="Times New Roman" pitchFamily="18" charset="0"/>
                <a:cs typeface="Times New Roman" pitchFamily="18" charset="0"/>
              </a:rPr>
              <a:t>Traders can subscribe to direct price and quote data feeds from any of the various U.S. exchanges</a:t>
            </a:r>
          </a:p>
          <a:p>
            <a:r>
              <a:rPr lang="en-US" dirty="0">
                <a:latin typeface="Times New Roman" pitchFamily="18" charset="0"/>
                <a:cs typeface="Times New Roman" pitchFamily="18" charset="0"/>
              </a:rPr>
              <a:t>Traders often have to contend with the same securities being traded in multiple venues.</a:t>
            </a:r>
          </a:p>
          <a:p>
            <a:r>
              <a:rPr lang="en-US" dirty="0">
                <a:latin typeface="Times New Roman" pitchFamily="18" charset="0"/>
                <a:cs typeface="Times New Roman" pitchFamily="18" charset="0"/>
              </a:rPr>
              <a:t>That is, U.S. markets are fragmented, which</a:t>
            </a:r>
          </a:p>
          <a:p>
            <a:pPr lvl="1"/>
            <a:r>
              <a:rPr lang="en-US" dirty="0">
                <a:latin typeface="Times New Roman" pitchFamily="18" charset="0"/>
                <a:cs typeface="Times New Roman" pitchFamily="18" charset="0"/>
              </a:rPr>
              <a:t>reduces informative quality of pricing</a:t>
            </a:r>
          </a:p>
          <a:p>
            <a:pPr lvl="1"/>
            <a:r>
              <a:rPr lang="en-US" dirty="0">
                <a:latin typeface="Times New Roman" pitchFamily="18" charset="0"/>
                <a:cs typeface="Times New Roman" pitchFamily="18" charset="0"/>
              </a:rPr>
              <a:t>reduces market efficiency</a:t>
            </a:r>
          </a:p>
          <a:p>
            <a:pPr lvl="1"/>
            <a:r>
              <a:rPr lang="en-US" dirty="0">
                <a:latin typeface="Times New Roman" pitchFamily="18" charset="0"/>
                <a:cs typeface="Times New Roman" pitchFamily="18" charset="0"/>
              </a:rPr>
              <a:t>can hinders the ability of traders to obtain the best possible prices</a:t>
            </a:r>
          </a:p>
          <a:p>
            <a:r>
              <a:rPr lang="en-US" dirty="0">
                <a:latin typeface="Times New Roman" pitchFamily="18" charset="0"/>
                <a:cs typeface="Times New Roman" pitchFamily="18" charset="0"/>
              </a:rPr>
              <a:t>Costs of subscribing to and analyzing multiple data feeds are prohibitive for most traders. </a:t>
            </a:r>
          </a:p>
        </p:txBody>
      </p:sp>
    </p:spTree>
    <p:extLst>
      <p:ext uri="{BB962C8B-B14F-4D97-AF65-F5344CB8AC3E}">
        <p14:creationId xmlns:p14="http://schemas.microsoft.com/office/powerpoint/2010/main" val="3557122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BC8C1-9220-04D9-90D4-921AA28F6D44}"/>
              </a:ext>
            </a:extLst>
          </p:cNvPr>
          <p:cNvSpPr>
            <a:spLocks noGrp="1"/>
          </p:cNvSpPr>
          <p:nvPr>
            <p:ph type="title"/>
          </p:nvPr>
        </p:nvSpPr>
        <p:spPr>
          <a:xfrm>
            <a:off x="457200" y="160337"/>
            <a:ext cx="8229600" cy="1143000"/>
          </a:xfrm>
        </p:spPr>
        <p:txBody>
          <a:bodyPr/>
          <a:lstStyle/>
          <a:p>
            <a:r>
              <a:rPr lang="en-US" b="1" dirty="0">
                <a:latin typeface="Times New Roman" panose="02020603050405020304" pitchFamily="18" charset="0"/>
                <a:cs typeface="Times New Roman" panose="02020603050405020304" pitchFamily="18" charset="0"/>
              </a:rPr>
              <a:t>National Market System</a:t>
            </a:r>
          </a:p>
        </p:txBody>
      </p:sp>
      <p:sp>
        <p:nvSpPr>
          <p:cNvPr id="3" name="Content Placeholder 2">
            <a:extLst>
              <a:ext uri="{FF2B5EF4-FFF2-40B4-BE49-F238E27FC236}">
                <a16:creationId xmlns:a16="http://schemas.microsoft.com/office/drawing/2014/main" id="{2CAF5035-DFC6-6AA3-4AF9-378C89D37370}"/>
              </a:ext>
            </a:extLst>
          </p:cNvPr>
          <p:cNvSpPr>
            <a:spLocks noGrp="1"/>
          </p:cNvSpPr>
          <p:nvPr>
            <p:ph idx="1"/>
          </p:nvPr>
        </p:nvSpPr>
        <p:spPr>
          <a:xfrm>
            <a:off x="457200" y="1295400"/>
            <a:ext cx="8229600" cy="4830763"/>
          </a:xfrm>
        </p:spPr>
        <p:txBody>
          <a:bodyPr>
            <a:normAutofit fontScale="77500" lnSpcReduction="20000"/>
          </a:bodyPr>
          <a:lstStyle/>
          <a:p>
            <a:r>
              <a:rPr lang="en-US" dirty="0">
                <a:latin typeface="Times New Roman" panose="02020603050405020304" pitchFamily="18" charset="0"/>
                <a:cs typeface="Times New Roman" panose="02020603050405020304" pitchFamily="18" charset="0"/>
              </a:rPr>
              <a:t>The U.S. Congress has made several efforts to legislate reductions in market fragmentation and its harmful effects on investors without hindering market competition.</a:t>
            </a:r>
          </a:p>
          <a:p>
            <a:r>
              <a:rPr lang="en-US" dirty="0">
                <a:latin typeface="Times New Roman" panose="02020603050405020304" pitchFamily="18" charset="0"/>
                <a:cs typeface="Times New Roman" panose="02020603050405020304" pitchFamily="18" charset="0"/>
              </a:rPr>
              <a:t>The U.S. Congress has encouraged made efforts to improved competition among markets</a:t>
            </a:r>
          </a:p>
          <a:p>
            <a:r>
              <a:rPr lang="en-US" dirty="0">
                <a:latin typeface="Times New Roman" panose="02020603050405020304" pitchFamily="18" charset="0"/>
                <a:cs typeface="Times New Roman" panose="02020603050405020304" pitchFamily="18" charset="0"/>
              </a:rPr>
              <a:t>the Securities Act of 1975 amended the Securities Exchange Act of 1934 to facilitate development of a national market system intended to</a:t>
            </a:r>
          </a:p>
          <a:p>
            <a:pPr lvl="1"/>
            <a:r>
              <a:rPr lang="en-US" dirty="0">
                <a:latin typeface="Times New Roman" panose="02020603050405020304" pitchFamily="18" charset="0"/>
                <a:cs typeface="Times New Roman" panose="02020603050405020304" pitchFamily="18" charset="0"/>
              </a:rPr>
              <a:t>increase competition, efficiency, and price transparency</a:t>
            </a:r>
          </a:p>
          <a:p>
            <a:pPr lvl="1"/>
            <a:r>
              <a:rPr lang="en-US" dirty="0">
                <a:latin typeface="Times New Roman" panose="02020603050405020304" pitchFamily="18" charset="0"/>
                <a:cs typeface="Times New Roman" panose="02020603050405020304" pitchFamily="18" charset="0"/>
              </a:rPr>
              <a:t>promote best execution and order interaction.</a:t>
            </a:r>
          </a:p>
          <a:p>
            <a:r>
              <a:rPr lang="en-US" dirty="0">
                <a:latin typeface="Times New Roman" panose="02020603050405020304" pitchFamily="18" charset="0"/>
                <a:cs typeface="Times New Roman" panose="02020603050405020304" pitchFamily="18" charset="0"/>
              </a:rPr>
              <a:t>In this system, exchanges list security prices simultaneously on relevant quotation and trade reporting systems.</a:t>
            </a:r>
          </a:p>
          <a:p>
            <a:r>
              <a:rPr lang="en-US" dirty="0">
                <a:latin typeface="Times New Roman" panose="02020603050405020304" pitchFamily="18" charset="0"/>
                <a:cs typeface="Times New Roman" panose="02020603050405020304" pitchFamily="18" charset="0"/>
              </a:rPr>
              <a:t>The purpose of this national market system: to ensure that investors would receive the best possible executions</a:t>
            </a:r>
          </a:p>
        </p:txBody>
      </p:sp>
    </p:spTree>
    <p:extLst>
      <p:ext uri="{BB962C8B-B14F-4D97-AF65-F5344CB8AC3E}">
        <p14:creationId xmlns:p14="http://schemas.microsoft.com/office/powerpoint/2010/main" val="1291386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Price and Quotation Institutions</a:t>
            </a:r>
            <a:endParaRPr lang="en-US" dirty="0"/>
          </a:p>
        </p:txBody>
      </p:sp>
      <p:sp>
        <p:nvSpPr>
          <p:cNvPr id="3" name="Content Placeholder 2"/>
          <p:cNvSpPr>
            <a:spLocks noGrp="1"/>
          </p:cNvSpPr>
          <p:nvPr>
            <p:ph idx="1"/>
          </p:nvPr>
        </p:nvSpPr>
        <p:spPr/>
        <p:txBody>
          <a:bodyPr>
            <a:normAutofit fontScale="70000" lnSpcReduction="20000"/>
          </a:bodyPr>
          <a:lstStyle/>
          <a:p>
            <a:r>
              <a:rPr lang="en-US" dirty="0">
                <a:latin typeface="Times New Roman" pitchFamily="18" charset="0"/>
                <a:cs typeface="Times New Roman" pitchFamily="18" charset="0"/>
              </a:rPr>
              <a:t>The </a:t>
            </a:r>
            <a:r>
              <a:rPr lang="en-US" i="1" dirty="0">
                <a:latin typeface="Times New Roman" pitchFamily="18" charset="0"/>
                <a:cs typeface="Times New Roman" pitchFamily="18" charset="0"/>
              </a:rPr>
              <a:t>Securities Industry Automated Corporation</a:t>
            </a:r>
            <a:r>
              <a:rPr lang="en-US" dirty="0">
                <a:latin typeface="Times New Roman" pitchFamily="18" charset="0"/>
                <a:cs typeface="Times New Roman" pitchFamily="18" charset="0"/>
              </a:rPr>
              <a:t> (SIAC), owned by NYSE, maintains the primary systems for disseminating price and quote information to the public.</a:t>
            </a:r>
          </a:p>
          <a:p>
            <a:r>
              <a:rPr lang="en-US" dirty="0">
                <a:latin typeface="Times New Roman" pitchFamily="18" charset="0"/>
                <a:cs typeface="Times New Roman" pitchFamily="18" charset="0"/>
              </a:rPr>
              <a:t>Securities Information Processor (SIP): The National Market System's price and quote reporting systems. The system operated and maintained by the NYSE is simply called the </a:t>
            </a:r>
            <a:r>
              <a:rPr lang="en-US" i="1" dirty="0">
                <a:latin typeface="Times New Roman" pitchFamily="18" charset="0"/>
                <a:cs typeface="Times New Roman" pitchFamily="18" charset="0"/>
              </a:rPr>
              <a:t>Securities Information Processor (SIP). </a:t>
            </a:r>
          </a:p>
          <a:p>
            <a:r>
              <a:rPr lang="en-US" i="1" dirty="0">
                <a:latin typeface="Times New Roman" pitchFamily="18" charset="0"/>
                <a:cs typeface="Times New Roman" pitchFamily="18" charset="0"/>
              </a:rPr>
              <a:t>Consolidated Tape</a:t>
            </a:r>
            <a:r>
              <a:rPr lang="en-US" dirty="0">
                <a:latin typeface="Times New Roman" pitchFamily="18" charset="0"/>
                <a:cs typeface="Times New Roman" pitchFamily="18" charset="0"/>
              </a:rPr>
              <a:t> (CTA): High-speed electronic system maintained by SIAC for reporting transaction prices and volumes for securities on all U.S. exchanges and markets.</a:t>
            </a:r>
          </a:p>
          <a:p>
            <a:r>
              <a:rPr lang="en-US" i="1" dirty="0">
                <a:latin typeface="Times New Roman" pitchFamily="18" charset="0"/>
                <a:cs typeface="Times New Roman" pitchFamily="18" charset="0"/>
              </a:rPr>
              <a:t>Consolidated Quotations System</a:t>
            </a:r>
            <a:r>
              <a:rPr lang="en-US" dirty="0">
                <a:latin typeface="Times New Roman" pitchFamily="18" charset="0"/>
                <a:cs typeface="Times New Roman" pitchFamily="18" charset="0"/>
              </a:rPr>
              <a:t> (CQS): Provides traders with price quotes through SIAC from the various exchanges and FINRA and calculates the NBBO. The CQS does not time delay as the Consolidated Tape can during periods of heavy volume.</a:t>
            </a:r>
          </a:p>
          <a:p>
            <a:endParaRPr lang="en-US" dirty="0"/>
          </a:p>
        </p:txBody>
      </p:sp>
    </p:spTree>
    <p:extLst>
      <p:ext uri="{BB962C8B-B14F-4D97-AF65-F5344CB8AC3E}">
        <p14:creationId xmlns:p14="http://schemas.microsoft.com/office/powerpoint/2010/main" val="3262364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5C47-278C-8B73-264C-F15A3A7464CD}"/>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SIPs</a:t>
            </a:r>
          </a:p>
        </p:txBody>
      </p:sp>
      <p:sp>
        <p:nvSpPr>
          <p:cNvPr id="3" name="Content Placeholder 2">
            <a:extLst>
              <a:ext uri="{FF2B5EF4-FFF2-40B4-BE49-F238E27FC236}">
                <a16:creationId xmlns:a16="http://schemas.microsoft.com/office/drawing/2014/main" id="{1367B431-AC61-7B82-A25A-9D93B0CD4314}"/>
              </a:ext>
            </a:extLst>
          </p:cNvPr>
          <p:cNvSpPr>
            <a:spLocks noGrp="1"/>
          </p:cNvSpPr>
          <p:nvPr>
            <p:ph idx="1"/>
          </p:nvPr>
        </p:nvSpPr>
        <p:spPr/>
        <p:txBody>
          <a:bodyPr>
            <a:normAutofit fontScale="77500" lnSpcReduction="20000"/>
          </a:bodyPr>
          <a:lstStyle/>
          <a:p>
            <a:r>
              <a:rPr lang="en-US" dirty="0">
                <a:latin typeface="Times New Roman" panose="02020603050405020304" pitchFamily="18" charset="0"/>
                <a:cs typeface="Times New Roman" panose="02020603050405020304" pitchFamily="18" charset="0"/>
              </a:rPr>
              <a:t>SIPs link U.S. markets by collecting, consolidating and compiling from all relevant trading venues into a single continuous data feed:</a:t>
            </a:r>
          </a:p>
          <a:p>
            <a:pPr lvl="1"/>
            <a:r>
              <a:rPr lang="en-US" dirty="0">
                <a:latin typeface="Times New Roman" panose="02020603050405020304" pitchFamily="18" charset="0"/>
                <a:cs typeface="Times New Roman" panose="02020603050405020304" pitchFamily="18" charset="0"/>
              </a:rPr>
              <a:t>all trade prices</a:t>
            </a:r>
          </a:p>
          <a:p>
            <a:pPr lvl="1"/>
            <a:r>
              <a:rPr lang="en-US" dirty="0">
                <a:latin typeface="Times New Roman" panose="02020603050405020304" pitchFamily="18" charset="0"/>
                <a:cs typeface="Times New Roman" panose="02020603050405020304" pitchFamily="18" charset="0"/>
              </a:rPr>
              <a:t>all bid/ask quotes</a:t>
            </a:r>
          </a:p>
          <a:p>
            <a:pPr lvl="1"/>
            <a:r>
              <a:rPr lang="en-US" dirty="0">
                <a:latin typeface="Times New Roman" panose="02020603050405020304" pitchFamily="18" charset="0"/>
                <a:cs typeface="Times New Roman" panose="02020603050405020304" pitchFamily="18" charset="0"/>
              </a:rPr>
              <a:t>intraday highs and lows</a:t>
            </a:r>
          </a:p>
          <a:p>
            <a:pPr lvl="1"/>
            <a:r>
              <a:rPr lang="en-US" dirty="0">
                <a:latin typeface="Times New Roman" panose="02020603050405020304" pitchFamily="18" charset="0"/>
                <a:cs typeface="Times New Roman" panose="02020603050405020304" pitchFamily="18" charset="0"/>
              </a:rPr>
              <a:t>the NBBO </a:t>
            </a:r>
          </a:p>
          <a:p>
            <a:r>
              <a:rPr lang="en-US" dirty="0">
                <a:latin typeface="Times New Roman" panose="02020603050405020304" pitchFamily="18" charset="0"/>
                <a:cs typeface="Times New Roman" panose="02020603050405020304" pitchFamily="18" charset="0"/>
              </a:rPr>
              <a:t>SIPs mitigate the adverse effects of market fragmentation while retaining competition among trading venues</a:t>
            </a:r>
          </a:p>
          <a:p>
            <a:r>
              <a:rPr lang="en-US" dirty="0">
                <a:latin typeface="Times New Roman" panose="02020603050405020304" pitchFamily="18" charset="0"/>
                <a:cs typeface="Times New Roman" panose="02020603050405020304" pitchFamily="18" charset="0"/>
              </a:rPr>
              <a:t>Registered exchanges and certain other markets are required to provide quotation and transaction data to a designated SIP. </a:t>
            </a:r>
          </a:p>
        </p:txBody>
      </p:sp>
    </p:spTree>
    <p:extLst>
      <p:ext uri="{BB962C8B-B14F-4D97-AF65-F5344CB8AC3E}">
        <p14:creationId xmlns:p14="http://schemas.microsoft.com/office/powerpoint/2010/main" val="93587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51F97-AE5A-3D2D-49D8-19054021E8E9}"/>
              </a:ext>
            </a:extLst>
          </p:cNvPr>
          <p:cNvSpPr>
            <a:spLocks noGrp="1"/>
          </p:cNvSpPr>
          <p:nvPr>
            <p:ph type="title"/>
          </p:nvPr>
        </p:nvSpPr>
        <p:spPr>
          <a:xfrm>
            <a:off x="457200" y="160337"/>
            <a:ext cx="8229600" cy="1143000"/>
          </a:xfrm>
        </p:spPr>
        <p:txBody>
          <a:bodyPr/>
          <a:lstStyle/>
          <a:p>
            <a:r>
              <a:rPr lang="en-US" b="1" dirty="0">
                <a:latin typeface="Times New Roman" panose="02020603050405020304" pitchFamily="18" charset="0"/>
                <a:cs typeface="Times New Roman" panose="02020603050405020304" pitchFamily="18" charset="0"/>
              </a:rPr>
              <a:t>U.S. Equity SIPs</a:t>
            </a:r>
          </a:p>
        </p:txBody>
      </p:sp>
      <p:sp>
        <p:nvSpPr>
          <p:cNvPr id="3" name="Content Placeholder 2">
            <a:extLst>
              <a:ext uri="{FF2B5EF4-FFF2-40B4-BE49-F238E27FC236}">
                <a16:creationId xmlns:a16="http://schemas.microsoft.com/office/drawing/2014/main" id="{DFC8E961-33B2-267F-B823-D3840840AB74}"/>
              </a:ext>
            </a:extLst>
          </p:cNvPr>
          <p:cNvSpPr>
            <a:spLocks noGrp="1"/>
          </p:cNvSpPr>
          <p:nvPr>
            <p:ph idx="1"/>
          </p:nvPr>
        </p:nvSpPr>
        <p:spPr>
          <a:xfrm>
            <a:off x="457200" y="1303338"/>
            <a:ext cx="8229600" cy="5021262"/>
          </a:xfrm>
        </p:spPr>
        <p:txBody>
          <a:bodyPr>
            <a:normAutofit fontScale="70000" lnSpcReduction="20000"/>
          </a:bodyPr>
          <a:lstStyle/>
          <a:p>
            <a:r>
              <a:rPr lang="en-US" dirty="0"/>
              <a:t>The two U.S. equity SIPs are:</a:t>
            </a:r>
          </a:p>
          <a:p>
            <a:pPr lvl="1"/>
            <a:r>
              <a:rPr lang="en-US" dirty="0"/>
              <a:t>the Consolidated Tape Association (CTA), overseen by the NYSE and </a:t>
            </a:r>
          </a:p>
          <a:p>
            <a:pPr lvl="1"/>
            <a:r>
              <a:rPr lang="en-US" dirty="0"/>
              <a:t>Unlisted Trading Privileges (UTP), overseen by Nasdaq.</a:t>
            </a:r>
          </a:p>
          <a:p>
            <a:r>
              <a:rPr lang="en-US" dirty="0"/>
              <a:t>These SIPs combine and disseminate prices and quotes through three SIP networks:</a:t>
            </a:r>
          </a:p>
          <a:p>
            <a:pPr lvl="1"/>
            <a:r>
              <a:rPr lang="en-US" dirty="0"/>
              <a:t>Tape A governed by CTA, which reports for NYSE securities regardless of where they trade, </a:t>
            </a:r>
          </a:p>
          <a:p>
            <a:pPr lvl="1"/>
            <a:r>
              <a:rPr lang="en-US" dirty="0"/>
              <a:t>Tape B, also governed by CTA, which reports for exchanges, ATSs and venues other than the NYSE and Nasdaq, and </a:t>
            </a:r>
          </a:p>
          <a:p>
            <a:pPr lvl="1"/>
            <a:r>
              <a:rPr lang="en-US" dirty="0"/>
              <a:t>Tape C, governed by UTP for securities listed on Nasdaq</a:t>
            </a:r>
          </a:p>
          <a:p>
            <a:r>
              <a:rPr lang="en-US" dirty="0"/>
              <a:t>The CTA’s two reporting systems are:</a:t>
            </a:r>
          </a:p>
          <a:p>
            <a:pPr lvl="1"/>
            <a:r>
              <a:rPr lang="en-US" dirty="0"/>
              <a:t>the Consolidated Tape System (CTS) that reports transaction prices and volumes and </a:t>
            </a:r>
          </a:p>
          <a:p>
            <a:pPr lvl="1"/>
            <a:r>
              <a:rPr lang="en-US" dirty="0"/>
              <a:t>the Consolidated Quotations System (CQS) that provides quotes data.</a:t>
            </a:r>
          </a:p>
          <a:p>
            <a:r>
              <a:rPr lang="en-US" dirty="0"/>
              <a:t>Both CTS and CQS data are combined into network Tapes A, B and C and sent to subscribers. </a:t>
            </a:r>
          </a:p>
        </p:txBody>
      </p:sp>
    </p:spTree>
    <p:extLst>
      <p:ext uri="{BB962C8B-B14F-4D97-AF65-F5344CB8AC3E}">
        <p14:creationId xmlns:p14="http://schemas.microsoft.com/office/powerpoint/2010/main" val="954194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07DBB-C224-F308-1763-C7BC3FD045C5}"/>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3.3. Brokerage Operations</a:t>
            </a:r>
          </a:p>
        </p:txBody>
      </p:sp>
      <p:sp>
        <p:nvSpPr>
          <p:cNvPr id="3" name="Content Placeholder 2">
            <a:extLst>
              <a:ext uri="{FF2B5EF4-FFF2-40B4-BE49-F238E27FC236}">
                <a16:creationId xmlns:a16="http://schemas.microsoft.com/office/drawing/2014/main" id="{7A04DF90-3DE1-42E3-661E-397B358A2CDC}"/>
              </a:ext>
            </a:extLst>
          </p:cNvPr>
          <p:cNvSpPr>
            <a:spLocks noGrp="1"/>
          </p:cNvSpPr>
          <p:nvPr>
            <p:ph idx="1"/>
          </p:nvPr>
        </p:nvSpPr>
        <p:spPr/>
        <p:txBody>
          <a:bodyPr>
            <a:normAutofit/>
          </a:bodyPr>
          <a:lstStyle/>
          <a:p>
            <a:r>
              <a:rPr lang="en-US" sz="3600" dirty="0">
                <a:latin typeface="Times New Roman" panose="02020603050405020304" pitchFamily="18" charset="0"/>
                <a:cs typeface="Times New Roman" panose="02020603050405020304" pitchFamily="18" charset="0"/>
              </a:rPr>
              <a:t>Brokerage firms appear as the face of trading processes to most investors. </a:t>
            </a:r>
          </a:p>
          <a:p>
            <a:r>
              <a:rPr lang="en-US" sz="3600" dirty="0">
                <a:latin typeface="Times New Roman" panose="02020603050405020304" pitchFamily="18" charset="0"/>
                <a:cs typeface="Times New Roman" panose="02020603050405020304" pitchFamily="18" charset="0"/>
              </a:rPr>
              <a:t>Securities brokers traditionally received commissions for their execution services</a:t>
            </a:r>
          </a:p>
          <a:p>
            <a:r>
              <a:rPr lang="en-US" sz="3600" dirty="0">
                <a:latin typeface="Times New Roman" panose="02020603050405020304" pitchFamily="18" charset="0"/>
                <a:cs typeface="Times New Roman" panose="02020603050405020304" pitchFamily="18" charset="0"/>
              </a:rPr>
              <a:t>They often provide or provided a variety of other services to their clients.</a:t>
            </a:r>
          </a:p>
        </p:txBody>
      </p:sp>
    </p:spTree>
    <p:extLst>
      <p:ext uri="{BB962C8B-B14F-4D97-AF65-F5344CB8AC3E}">
        <p14:creationId xmlns:p14="http://schemas.microsoft.com/office/powerpoint/2010/main" val="8392801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5851</TotalTime>
  <Words>2107</Words>
  <Application>Microsoft Office PowerPoint</Application>
  <PresentationFormat>On-screen Show (4:3)</PresentationFormat>
  <Paragraphs>159</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Times New Roman</vt:lpstr>
      <vt:lpstr>Office Theme</vt:lpstr>
      <vt:lpstr>III. SECURITIES TRADING SUPPORT</vt:lpstr>
      <vt:lpstr>3.1. Securities Trading Infrastructure</vt:lpstr>
      <vt:lpstr>3.2. Price and Quotation Systems</vt:lpstr>
      <vt:lpstr>Market Fragmentation</vt:lpstr>
      <vt:lpstr>National Market System</vt:lpstr>
      <vt:lpstr>Price and Quotation Institutions</vt:lpstr>
      <vt:lpstr>SIPs</vt:lpstr>
      <vt:lpstr>U.S. Equity SIPs</vt:lpstr>
      <vt:lpstr>3.3. Brokerage Operations</vt:lpstr>
      <vt:lpstr>SIPC</vt:lpstr>
      <vt:lpstr>SIPC Resources</vt:lpstr>
      <vt:lpstr>Brokerage Offices</vt:lpstr>
      <vt:lpstr>Back Office Operations</vt:lpstr>
      <vt:lpstr>3.4. Clearing and Settlement</vt:lpstr>
      <vt:lpstr>Clearing Operations</vt:lpstr>
      <vt:lpstr>Clearing Houses</vt:lpstr>
      <vt:lpstr>Novation</vt:lpstr>
      <vt:lpstr>Clearing</vt:lpstr>
      <vt:lpstr>Clearing Process</vt:lpstr>
      <vt:lpstr>Netting</vt:lpstr>
      <vt:lpstr>Clearing Diagram</vt:lpstr>
      <vt:lpstr>Settlement</vt:lpstr>
      <vt:lpstr>The DTCC</vt:lpstr>
      <vt:lpstr>Settlement Details</vt:lpstr>
      <vt:lpstr>Margin, Collateral, and Hypothecation</vt:lpstr>
      <vt:lpstr>3.5. Other Financial Market Utilities and Functions</vt:lpstr>
      <vt:lpstr>3.6. Systemically Important Financial Market Utilities</vt:lpstr>
      <vt:lpstr>Default Waterfall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INTRODUCTION TO SECURITIES TRADING AND MARKETS</dc:title>
  <dc:creator>John</dc:creator>
  <cp:lastModifiedBy>John Teall</cp:lastModifiedBy>
  <cp:revision>158</cp:revision>
  <dcterms:created xsi:type="dcterms:W3CDTF">2012-07-28T11:40:52Z</dcterms:created>
  <dcterms:modified xsi:type="dcterms:W3CDTF">2023-01-15T18:15:43Z</dcterms:modified>
</cp:coreProperties>
</file>