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0" r:id="rId3"/>
    <p:sldId id="301" r:id="rId4"/>
    <p:sldId id="302" r:id="rId5"/>
    <p:sldId id="303" r:id="rId6"/>
    <p:sldId id="304" r:id="rId7"/>
    <p:sldId id="305" r:id="rId8"/>
    <p:sldId id="306" r:id="rId9"/>
    <p:sldId id="307" r:id="rId10"/>
    <p:sldId id="309" r:id="rId11"/>
    <p:sldId id="308" r:id="rId12"/>
    <p:sldId id="311" r:id="rId13"/>
    <p:sldId id="310" r:id="rId14"/>
    <p:sldId id="312" r:id="rId15"/>
    <p:sldId id="313" r:id="rId16"/>
    <p:sldId id="314" r:id="rId17"/>
    <p:sldId id="31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21BFFC-B872-49CA-A934-D8114660CD82}" type="datetimeFigureOut">
              <a:rPr lang="en-US" smtClean="0"/>
              <a:pPr/>
              <a:t>7/30/2012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21BFFC-B872-49CA-A934-D8114660CD82}" type="datetimeFigureOut">
              <a:rPr lang="en-US" smtClean="0"/>
              <a:pPr/>
              <a:t>7/30/2012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1BFFC-B872-49CA-A934-D8114660CD82}" type="datetimeFigureOut">
              <a:rPr lang="en-US" smtClean="0"/>
              <a:pPr/>
              <a:t>7/30/2012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7/30/2012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7/30/2012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7/30/2012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7/30/2012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a:bodyPr>
          <a:lstStyle/>
          <a:p>
            <a:r>
              <a:rPr lang="en-US" b="1" dirty="0" smtClean="0">
                <a:latin typeface="Times New Roman" pitchFamily="18" charset="0"/>
                <a:cs typeface="Times New Roman" pitchFamily="18" charset="0"/>
              </a:rPr>
              <a:t>IV. Regulation of Trading and Securities Markets</a:t>
            </a:r>
            <a:endParaRPr lang="en-US" b="1" u="sng"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Sarbanes-Oxley</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486400"/>
          </a:xfrm>
        </p:spPr>
        <p:txBody>
          <a:bodyPr>
            <a:normAutofit fontScale="55000" lnSpcReduction="20000"/>
          </a:bodyPr>
          <a:lstStyle/>
          <a:p>
            <a:r>
              <a:rPr lang="en-US" i="1"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Sarbanes-Oxley Act of 2002 </a:t>
            </a:r>
            <a:r>
              <a:rPr lang="en-US" dirty="0" smtClean="0">
                <a:latin typeface="Times New Roman" pitchFamily="18" charset="0"/>
                <a:cs typeface="Times New Roman" pitchFamily="18" charset="0"/>
              </a:rPr>
              <a:t>(SOX) was enacted after a wave of corporate scandals </a:t>
            </a:r>
            <a:r>
              <a:rPr lang="en-US" dirty="0" smtClean="0">
                <a:latin typeface="Times New Roman" pitchFamily="18" charset="0"/>
                <a:cs typeface="Times New Roman" pitchFamily="18" charset="0"/>
              </a:rPr>
              <a:t>including </a:t>
            </a:r>
            <a:r>
              <a:rPr lang="en-US" dirty="0" smtClean="0">
                <a:latin typeface="Times New Roman" pitchFamily="18" charset="0"/>
                <a:cs typeface="Times New Roman" pitchFamily="18" charset="0"/>
              </a:rPr>
              <a:t>Enron, WorldCom and Global </a:t>
            </a:r>
            <a:r>
              <a:rPr lang="en-US" dirty="0" smtClean="0">
                <a:latin typeface="Times New Roman" pitchFamily="18" charset="0"/>
                <a:cs typeface="Times New Roman" pitchFamily="18" charset="0"/>
              </a:rPr>
              <a:t>Crossing </a:t>
            </a:r>
            <a:r>
              <a:rPr lang="en-US" dirty="0" smtClean="0">
                <a:latin typeface="Times New Roman" pitchFamily="18" charset="0"/>
                <a:cs typeface="Times New Roman" pitchFamily="18" charset="0"/>
              </a:rPr>
              <a:t>in the late 1990's and early </a:t>
            </a:r>
            <a:r>
              <a:rPr lang="en-US" dirty="0" smtClean="0">
                <a:latin typeface="Times New Roman" pitchFamily="18" charset="0"/>
                <a:cs typeface="Times New Roman" pitchFamily="18" charset="0"/>
              </a:rPr>
              <a:t>2000's.</a:t>
            </a: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Sarbanes-Oxley Act, also known as the </a:t>
            </a:r>
            <a:r>
              <a:rPr lang="en-US" i="1" dirty="0" smtClean="0">
                <a:latin typeface="Times New Roman" pitchFamily="18" charset="0"/>
                <a:cs typeface="Times New Roman" pitchFamily="18" charset="0"/>
              </a:rPr>
              <a:t>Corporate and Criminal Fraud Accountability Act</a:t>
            </a:r>
            <a:r>
              <a:rPr lang="en-US" dirty="0" smtClean="0">
                <a:latin typeface="Times New Roman" pitchFamily="18" charset="0"/>
                <a:cs typeface="Times New Roman" pitchFamily="18" charset="0"/>
              </a:rPr>
              <a:t> was passed to provide for accounting reform, improved financial reporting, reduced conflicts of interest and increased penalties for securities fraud</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Among the highlights of this Act are</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creation of a five-member </a:t>
            </a:r>
            <a:r>
              <a:rPr lang="en-US" i="1" dirty="0" smtClean="0">
                <a:latin typeface="Times New Roman" pitchFamily="18" charset="0"/>
                <a:cs typeface="Times New Roman" pitchFamily="18" charset="0"/>
              </a:rPr>
              <a:t>Public Company Accounting Oversight Board</a:t>
            </a:r>
            <a:r>
              <a:rPr lang="en-US" dirty="0" smtClean="0">
                <a:latin typeface="Times New Roman" pitchFamily="18" charset="0"/>
                <a:cs typeface="Times New Roman" pitchFamily="18" charset="0"/>
              </a:rPr>
              <a:t> (PCAOB) to oversee public auditing firm practices (Section I)</a:t>
            </a:r>
          </a:p>
          <a:p>
            <a:pPr lvl="1"/>
            <a:r>
              <a:rPr lang="en-US" dirty="0" smtClean="0">
                <a:latin typeface="Times New Roman" pitchFamily="18" charset="0"/>
                <a:cs typeface="Times New Roman" pitchFamily="18" charset="0"/>
              </a:rPr>
              <a:t>the requirement for CEOs and CFOs to personally certify the accuracy of their firms’ periodic reports</a:t>
            </a:r>
          </a:p>
          <a:p>
            <a:pPr lvl="1"/>
            <a:r>
              <a:rPr lang="en-US" dirty="0" smtClean="0">
                <a:latin typeface="Times New Roman" pitchFamily="18" charset="0"/>
                <a:cs typeface="Times New Roman" pitchFamily="18" charset="0"/>
              </a:rPr>
              <a:t>restricting public accounting firms from providing non-auditing services contemporaneously with auditing services to prevent certain conflicts of interest (Section II)</a:t>
            </a:r>
          </a:p>
          <a:p>
            <a:pPr lvl="1"/>
            <a:r>
              <a:rPr lang="en-US" dirty="0" smtClean="0">
                <a:latin typeface="Times New Roman" pitchFamily="18" charset="0"/>
                <a:cs typeface="Times New Roman" pitchFamily="18" charset="0"/>
              </a:rPr>
              <a:t>limiting company loans to directors and officers (Subsection 402)</a:t>
            </a:r>
          </a:p>
          <a:p>
            <a:pPr lvl="1"/>
            <a:r>
              <a:rPr lang="en-US" dirty="0" smtClean="0">
                <a:latin typeface="Times New Roman" pitchFamily="18" charset="0"/>
                <a:cs typeface="Times New Roman" pitchFamily="18" charset="0"/>
              </a:rPr>
              <a:t>prohibitions of share trading by officers and directors during certain “blackout” periods</a:t>
            </a:r>
          </a:p>
          <a:p>
            <a:pPr lvl="1"/>
            <a:r>
              <a:rPr lang="en-US" dirty="0" smtClean="0">
                <a:latin typeface="Times New Roman" pitchFamily="18" charset="0"/>
                <a:cs typeface="Times New Roman" pitchFamily="18" charset="0"/>
              </a:rPr>
              <a:t>the requirement that attorneys representing reporting companies report material violations of law or breaches of contracts to appropriate corporate authorities</a:t>
            </a:r>
          </a:p>
          <a:p>
            <a:pPr lvl="1"/>
            <a:r>
              <a:rPr lang="en-US" dirty="0" smtClean="0">
                <a:latin typeface="Times New Roman" pitchFamily="18" charset="0"/>
                <a:cs typeface="Times New Roman" pitchFamily="18" charset="0"/>
              </a:rPr>
              <a:t>Subsection 404 of the </a:t>
            </a:r>
            <a:r>
              <a:rPr lang="en-US" dirty="0" smtClean="0">
                <a:latin typeface="Times New Roman" pitchFamily="18" charset="0"/>
                <a:cs typeface="Times New Roman" pitchFamily="18" charset="0"/>
              </a:rPr>
              <a:t>Act </a:t>
            </a:r>
            <a:r>
              <a:rPr lang="en-US" dirty="0" smtClean="0">
                <a:latin typeface="Times New Roman" pitchFamily="18" charset="0"/>
                <a:cs typeface="Times New Roman" pitchFamily="18" charset="0"/>
              </a:rPr>
              <a:t>requires that companies prepare assessments of their internal controlling practices along with auditors’ reports on those assessments.</a:t>
            </a:r>
          </a:p>
          <a:p>
            <a:pPr lvl="1"/>
            <a:r>
              <a:rPr lang="en-US" dirty="0" smtClean="0">
                <a:latin typeface="Times New Roman" pitchFamily="18" charset="0"/>
                <a:cs typeface="Times New Roman" pitchFamily="18" charset="0"/>
              </a:rPr>
              <a:t>requirement that firms to disclose material off-balance sheet transactions and relationships</a:t>
            </a:r>
          </a:p>
          <a:p>
            <a:pPr lvl="1"/>
            <a:r>
              <a:rPr lang="en-US" dirty="0" smtClean="0">
                <a:latin typeface="Times New Roman" pitchFamily="18" charset="0"/>
                <a:cs typeface="Times New Roman" pitchFamily="18" charset="0"/>
              </a:rPr>
              <a:t>prohibitions on unfair allocations of securities in the IPO process</a:t>
            </a:r>
          </a:p>
          <a:p>
            <a:pPr lvl="1"/>
            <a:r>
              <a:rPr lang="en-US" dirty="0" smtClean="0">
                <a:latin typeface="Times New Roman" pitchFamily="18" charset="0"/>
                <a:cs typeface="Times New Roman" pitchFamily="18" charset="0"/>
              </a:rPr>
              <a:t>prohibitions on misleading research reports issued by financial advisors and advisory services</a:t>
            </a:r>
          </a:p>
          <a:p>
            <a:pPr lvl="1"/>
            <a:r>
              <a:rPr lang="en-US" dirty="0" smtClean="0">
                <a:latin typeface="Times New Roman" pitchFamily="18" charset="0"/>
                <a:cs typeface="Times New Roman" pitchFamily="18" charset="0"/>
              </a:rPr>
              <a:t>requirements for publicly traded firms to have independent directors with financial expertise serve on their audit committees</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200" b="1" dirty="0" smtClean="0">
                <a:latin typeface="Times New Roman" pitchFamily="18" charset="0"/>
                <a:cs typeface="Times New Roman" pitchFamily="18" charset="0"/>
              </a:rPr>
              <a:t>D. Deregulation, Corporate Scandals and the Financial Crisis of </a:t>
            </a:r>
            <a:r>
              <a:rPr lang="en-US" sz="2200" b="1" dirty="0" smtClean="0">
                <a:latin typeface="Times New Roman" pitchFamily="18" charset="0"/>
                <a:cs typeface="Times New Roman" pitchFamily="18" charset="0"/>
              </a:rPr>
              <a:t>2008</a:t>
            </a:r>
            <a:endParaRPr lang="en-US" dirty="0"/>
          </a:p>
        </p:txBody>
      </p:sp>
      <p:sp>
        <p:nvSpPr>
          <p:cNvPr id="3" name="Content Placeholder 2"/>
          <p:cNvSpPr>
            <a:spLocks noGrp="1"/>
          </p:cNvSpPr>
          <p:nvPr>
            <p:ph idx="1"/>
          </p:nvPr>
        </p:nvSpPr>
        <p:spPr>
          <a:xfrm>
            <a:off x="457200" y="914400"/>
            <a:ext cx="8382000" cy="5562600"/>
          </a:xfrm>
        </p:spPr>
        <p:txBody>
          <a:bodyPr>
            <a:normAutofit fontScale="47500" lnSpcReduction="20000"/>
          </a:bodyPr>
          <a:lstStyle/>
          <a:p>
            <a:r>
              <a:rPr lang="en-US" dirty="0" smtClean="0">
                <a:latin typeface="Times New Roman" pitchFamily="18" charset="0"/>
                <a:cs typeface="Times New Roman" pitchFamily="18" charset="0"/>
              </a:rPr>
              <a:t>Wendy </a:t>
            </a:r>
            <a:r>
              <a:rPr lang="en-US" dirty="0" smtClean="0">
                <a:latin typeface="Times New Roman" pitchFamily="18" charset="0"/>
                <a:cs typeface="Times New Roman" pitchFamily="18" charset="0"/>
              </a:rPr>
              <a:t>Gramm (wife of Senator Phil Gramm), as Chair of the CFTC, in 1989 and 1993 exempted a number of swaps and derivative instruments from regulation.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These </a:t>
            </a:r>
            <a:r>
              <a:rPr lang="en-US" dirty="0" smtClean="0">
                <a:latin typeface="Times New Roman" pitchFamily="18" charset="0"/>
                <a:cs typeface="Times New Roman" pitchFamily="18" charset="0"/>
              </a:rPr>
              <a:t>exemptions were broadened </a:t>
            </a:r>
            <a:r>
              <a:rPr lang="en-US" dirty="0" smtClean="0">
                <a:latin typeface="Times New Roman" pitchFamily="18" charset="0"/>
                <a:cs typeface="Times New Roman" pitchFamily="18" charset="0"/>
              </a:rPr>
              <a:t>by </a:t>
            </a:r>
            <a:r>
              <a:rPr lang="en-US" dirty="0" smtClean="0">
                <a:latin typeface="Times New Roman" pitchFamily="18" charset="0"/>
                <a:cs typeface="Times New Roman" pitchFamily="18" charset="0"/>
              </a:rPr>
              <a:t>the Gramm-Leach-Bliley Act.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Federal Reserve Board reinterpreted the Glass-</a:t>
            </a:r>
            <a:r>
              <a:rPr lang="en-US" dirty="0" err="1" smtClean="0">
                <a:latin typeface="Times New Roman" pitchFamily="18" charset="0"/>
                <a:cs typeface="Times New Roman" pitchFamily="18" charset="0"/>
              </a:rPr>
              <a:t>Steagall</a:t>
            </a:r>
            <a:r>
              <a:rPr lang="en-US" dirty="0" smtClean="0">
                <a:latin typeface="Times New Roman" pitchFamily="18" charset="0"/>
                <a:cs typeface="Times New Roman" pitchFamily="18" charset="0"/>
              </a:rPr>
              <a:t> Act several times during the 1980s and 90s so as to ultimately permit bank holding companies to earn up </a:t>
            </a:r>
            <a:r>
              <a:rPr lang="en-US" dirty="0" smtClean="0">
                <a:latin typeface="Times New Roman" pitchFamily="18" charset="0"/>
                <a:cs typeface="Times New Roman" pitchFamily="18" charset="0"/>
              </a:rPr>
              <a:t>25% </a:t>
            </a:r>
            <a:r>
              <a:rPr lang="en-US" dirty="0" smtClean="0">
                <a:latin typeface="Times New Roman" pitchFamily="18" charset="0"/>
                <a:cs typeface="Times New Roman" pitchFamily="18" charset="0"/>
              </a:rPr>
              <a:t>of their revenues from investment banking activities.</a:t>
            </a:r>
          </a:p>
          <a:p>
            <a:r>
              <a:rPr lang="en-US" dirty="0" smtClean="0">
                <a:latin typeface="Times New Roman" pitchFamily="18" charset="0"/>
                <a:cs typeface="Times New Roman" pitchFamily="18" charset="0"/>
              </a:rPr>
              <a:t>The</a:t>
            </a:r>
            <a:r>
              <a:rPr lang="en-US"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Financial Modernization Act of 1999</a:t>
            </a:r>
            <a:r>
              <a:rPr lang="en-US" dirty="0" smtClean="0">
                <a:latin typeface="Times New Roman" pitchFamily="18" charset="0"/>
                <a:cs typeface="Times New Roman" pitchFamily="18" charset="0"/>
              </a:rPr>
              <a:t>, also known as the Gramm-Leach-Bliley Act contributed to the consolidation of the financial services industries, allowing for the formation of "mega-banks</a:t>
            </a:r>
            <a:r>
              <a:rPr lang="en-US" dirty="0" smtClean="0">
                <a:latin typeface="Times New Roman" pitchFamily="18" charset="0"/>
                <a:cs typeface="Times New Roman" pitchFamily="18" charset="0"/>
              </a:rPr>
              <a:t>.”</a:t>
            </a:r>
          </a:p>
          <a:p>
            <a:pPr lvl="1"/>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act formally permitted commercial banks, investment banks and insurance companies to consolidate, repealing the most important provisions of the Glass-</a:t>
            </a:r>
            <a:r>
              <a:rPr lang="en-US" dirty="0" err="1" smtClean="0">
                <a:latin typeface="Times New Roman" pitchFamily="18" charset="0"/>
                <a:cs typeface="Times New Roman" pitchFamily="18" charset="0"/>
              </a:rPr>
              <a:t>Steagall</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Act. </a:t>
            </a:r>
          </a:p>
          <a:p>
            <a:pPr lvl="1"/>
            <a:r>
              <a:rPr lang="en-US" dirty="0" smtClean="0">
                <a:latin typeface="Times New Roman" pitchFamily="18" charset="0"/>
                <a:cs typeface="Times New Roman" pitchFamily="18" charset="0"/>
              </a:rPr>
              <a:t>While </a:t>
            </a:r>
            <a:r>
              <a:rPr lang="en-US" dirty="0" smtClean="0">
                <a:latin typeface="Times New Roman" pitchFamily="18" charset="0"/>
                <a:cs typeface="Times New Roman" pitchFamily="18" charset="0"/>
              </a:rPr>
              <a:t>many combinations had already occurred before </a:t>
            </a:r>
            <a:r>
              <a:rPr lang="en-US" dirty="0" smtClean="0">
                <a:latin typeface="Times New Roman" pitchFamily="18" charset="0"/>
                <a:cs typeface="Times New Roman" pitchFamily="18" charset="0"/>
              </a:rPr>
              <a:t>passage </a:t>
            </a:r>
            <a:r>
              <a:rPr lang="en-US" dirty="0" smtClean="0">
                <a:latin typeface="Times New Roman" pitchFamily="18" charset="0"/>
                <a:cs typeface="Times New Roman" pitchFamily="18" charset="0"/>
              </a:rPr>
              <a:t>(usually through subsidiaries), their legality was questionable.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pending combination of Citigroup (commercial banking) and Travelers (insurance, investment banking and stock brokerage) into the world's largest financial institution accelerated and contributed to passage of this Act</a:t>
            </a:r>
            <a:r>
              <a:rPr lang="en-US" dirty="0" smtClean="0">
                <a:latin typeface="Times New Roman" pitchFamily="18" charset="0"/>
                <a:cs typeface="Times New Roman" pitchFamily="18" charset="0"/>
              </a:rPr>
              <a:t>.</a:t>
            </a:r>
          </a:p>
          <a:p>
            <a:pPr lvl="1"/>
            <a:r>
              <a:rPr lang="en-US" dirty="0" smtClean="0">
                <a:latin typeface="Times New Roman" pitchFamily="18" charset="0"/>
                <a:cs typeface="Times New Roman" pitchFamily="18" charset="0"/>
              </a:rPr>
              <a:t>Mergers </a:t>
            </a:r>
            <a:r>
              <a:rPr lang="en-US" dirty="0" smtClean="0">
                <a:latin typeface="Times New Roman" pitchFamily="18" charset="0"/>
                <a:cs typeface="Times New Roman" pitchFamily="18" charset="0"/>
              </a:rPr>
              <a:t>that would have been impossible prior to passage </a:t>
            </a:r>
            <a:r>
              <a:rPr lang="en-US" dirty="0" smtClean="0">
                <a:latin typeface="Times New Roman" pitchFamily="18" charset="0"/>
                <a:cs typeface="Times New Roman" pitchFamily="18" charset="0"/>
              </a:rPr>
              <a:t>might </a:t>
            </a:r>
            <a:r>
              <a:rPr lang="en-US" dirty="0" smtClean="0">
                <a:latin typeface="Times New Roman" pitchFamily="18" charset="0"/>
                <a:cs typeface="Times New Roman" pitchFamily="18" charset="0"/>
              </a:rPr>
              <a:t>have masked severe operating and financial difficulties, </a:t>
            </a:r>
            <a:r>
              <a:rPr lang="en-US" dirty="0" smtClean="0">
                <a:latin typeface="Times New Roman" pitchFamily="18" charset="0"/>
                <a:cs typeface="Times New Roman" pitchFamily="18" charset="0"/>
              </a:rPr>
              <a:t>forestalling </a:t>
            </a:r>
            <a:r>
              <a:rPr lang="en-US" dirty="0" smtClean="0">
                <a:latin typeface="Times New Roman" pitchFamily="18" charset="0"/>
                <a:cs typeface="Times New Roman" pitchFamily="18" charset="0"/>
              </a:rPr>
              <a:t>some inevitable failures.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Act </a:t>
            </a:r>
            <a:r>
              <a:rPr lang="en-US" dirty="0" smtClean="0">
                <a:latin typeface="Times New Roman" pitchFamily="18" charset="0"/>
                <a:cs typeface="Times New Roman" pitchFamily="18" charset="0"/>
              </a:rPr>
              <a:t>was not replaced with or accompanied by significant regulatory oversight.</a:t>
            </a:r>
          </a:p>
          <a:p>
            <a:r>
              <a:rPr lang="en-US" i="1" dirty="0" smtClean="0">
                <a:latin typeface="Times New Roman" pitchFamily="18" charset="0"/>
                <a:cs typeface="Times New Roman" pitchFamily="18" charset="0"/>
              </a:rPr>
              <a:t>The Commodity Futures Modernization Act of 2000</a:t>
            </a:r>
            <a:r>
              <a:rPr lang="en-US" dirty="0" smtClean="0">
                <a:latin typeface="Times New Roman" pitchFamily="18" charset="0"/>
                <a:cs typeface="Times New Roman" pitchFamily="18" charset="0"/>
              </a:rPr>
              <a:t> exempted most over-the-counter non-agricultural derivatives and transactions between “sophisticated parties” from regulation under the Commodity Exchange Act (CEA) or as “securities” under other federal securities laws.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act excluded most over-the-counter energy trades from CFTC oversight and financial derivatives from SEC and CFTC oversight.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These </a:t>
            </a:r>
            <a:r>
              <a:rPr lang="en-US" dirty="0" smtClean="0">
                <a:latin typeface="Times New Roman" pitchFamily="18" charset="0"/>
                <a:cs typeface="Times New Roman" pitchFamily="18" charset="0"/>
              </a:rPr>
              <a:t>exemptions formed the so-called “Enron Loophole” that contributed to massive fraud and the failure of the Enron company in addition to the role that credit default swaps would play in the 2008 financial crisis.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Act </a:t>
            </a:r>
            <a:r>
              <a:rPr lang="en-US" dirty="0" smtClean="0">
                <a:latin typeface="Times New Roman" pitchFamily="18" charset="0"/>
                <a:cs typeface="Times New Roman" pitchFamily="18" charset="0"/>
              </a:rPr>
              <a:t>sought to </a:t>
            </a:r>
            <a:r>
              <a:rPr lang="en-US" dirty="0" smtClean="0">
                <a:latin typeface="Times New Roman" pitchFamily="18" charset="0"/>
                <a:cs typeface="Times New Roman" pitchFamily="18" charset="0"/>
              </a:rPr>
              <a:t>resolve disputes between the SEC and CFTC concerning overlapping jurisdictions, particularly with respect to certain types of contracts including </a:t>
            </a:r>
            <a:r>
              <a:rPr lang="en-US" i="1" dirty="0" smtClean="0">
                <a:latin typeface="Times New Roman" pitchFamily="18" charset="0"/>
                <a:cs typeface="Times New Roman" pitchFamily="18" charset="0"/>
              </a:rPr>
              <a:t>single equity futures</a:t>
            </a:r>
            <a:r>
              <a:rPr lang="en-US" dirty="0" smtClean="0">
                <a:latin typeface="Times New Roman" pitchFamily="18" charset="0"/>
                <a:cs typeface="Times New Roman" pitchFamily="18" charset="0"/>
              </a:rPr>
              <a:t> (futures contracts on shares of a single firm's stock). The Act led to retail trading of these contracts in 2003</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The 2008 Financial Crisis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In </a:t>
            </a:r>
            <a:r>
              <a:rPr lang="en-US" dirty="0" smtClean="0"/>
              <a:t>the summer of 2007, there were increasing reports of troubled mortgages and weakening of the securitized assets and portfolios that contained them. These reports followed on the peak of U.S. housing prices. By the end of the year, Countrywide Financial Corporation, one of the largest banks in the U.S. was seeking shelter and Northern Rock in the U.K. was on the brink of failure. The financial system took a significant blow in March 2008 when Bear Stearns, one of the largest investment banks in the U.S., collapsed, to be rescued by JP Morgan Chase with backing from the Federal Reserve. The special lending facilities of the Federal Reserve opened the discount window to investment banks to prevent an industry-wide collapse. </a:t>
            </a:r>
            <a:r>
              <a:rPr lang="en-US" dirty="0" err="1" smtClean="0"/>
              <a:t>IndyMac</a:t>
            </a:r>
            <a:r>
              <a:rPr lang="en-US" dirty="0" smtClean="0"/>
              <a:t> Bank F.S.B., another major depository institution failed in July 2008. However, the crisis fell into full swing in September 2008 when Freddie Mac and Fannie Mae were placed under U.S. government conservatorship, Lehman Brothers filed for Chapter 11 bankruptcy protection, and the U.S. entered its worst recession since the Great Depression.</a:t>
            </a:r>
          </a:p>
          <a:p>
            <a:r>
              <a:rPr lang="en-US" dirty="0" smtClean="0"/>
              <a:t>See Sections § 2(g) and (h) of the Commodity Futures Modernization Act of 2000 and </a:t>
            </a:r>
            <a:r>
              <a:rPr lang="en-US" dirty="0" err="1" smtClean="0"/>
              <a:t>Cravath</a:t>
            </a:r>
            <a:r>
              <a:rPr lang="en-US" dirty="0" smtClean="0"/>
              <a:t>, </a:t>
            </a:r>
            <a:r>
              <a:rPr lang="en-US" dirty="0" err="1" smtClean="0"/>
              <a:t>Swaine</a:t>
            </a:r>
            <a:r>
              <a:rPr lang="en-US" dirty="0" smtClean="0"/>
              <a:t> and Moore [2001].</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Post-SOX Legislation</a:t>
            </a:r>
            <a:endParaRPr lang="en-US" dirty="0"/>
          </a:p>
        </p:txBody>
      </p:sp>
      <p:sp>
        <p:nvSpPr>
          <p:cNvPr id="3" name="Content Placeholder 2"/>
          <p:cNvSpPr>
            <a:spLocks noGrp="1"/>
          </p:cNvSpPr>
          <p:nvPr>
            <p:ph idx="1"/>
          </p:nvPr>
        </p:nvSpPr>
        <p:spPr>
          <a:xfrm>
            <a:off x="152400" y="914400"/>
            <a:ext cx="8686800" cy="5867400"/>
          </a:xfrm>
        </p:spPr>
        <p:txBody>
          <a:bodyPr>
            <a:normAutofit fontScale="55000" lnSpcReduction="20000"/>
          </a:bodyPr>
          <a:lstStyle/>
          <a:p>
            <a:r>
              <a:rPr lang="en-US" dirty="0" smtClean="0">
                <a:latin typeface="Times New Roman" pitchFamily="18" charset="0"/>
                <a:cs typeface="Times New Roman" pitchFamily="18" charset="0"/>
              </a:rPr>
              <a:t>Another </a:t>
            </a:r>
            <a:r>
              <a:rPr lang="en-US" dirty="0" smtClean="0">
                <a:latin typeface="Times New Roman" pitchFamily="18" charset="0"/>
                <a:cs typeface="Times New Roman" pitchFamily="18" charset="0"/>
              </a:rPr>
              <a:t>crucial deregulatory action occurred in 2004 when the S.E.C. relaxed the "net capital rule" (Rule 15c3-1) for the five largest investment banks.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enabled the largest investment banks to substantially increase their debt, both increasing their risk of failure and enabling them to invest more heavily in riskier assets.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many respects, relaxation of this Act was consistent with the spirit with the Basel II Accord.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Riskier </a:t>
            </a:r>
            <a:r>
              <a:rPr lang="en-US" dirty="0" smtClean="0">
                <a:latin typeface="Times New Roman" pitchFamily="18" charset="0"/>
                <a:cs typeface="Times New Roman" pitchFamily="18" charset="0"/>
              </a:rPr>
              <a:t>assets were to be discounted more deeply than safer assets.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rule requires broker dealers to limit their debt-to-net capital ratios to 12-to-1. Broker dealers qualifying for exemptions under this 2004 relaxation were to be designated as "consolidated supervised entities," or CSEs.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Goldman </a:t>
            </a:r>
            <a:r>
              <a:rPr lang="en-US" dirty="0" smtClean="0">
                <a:latin typeface="Times New Roman" pitchFamily="18" charset="0"/>
                <a:cs typeface="Times New Roman" pitchFamily="18" charset="0"/>
              </a:rPr>
              <a:t>Sachs, Morgan Stanley, Merrill Lynch, Lehman Brothers and Bear Stearns qualified as CSEs, enabling them to maintain debt-to-equity ratios exceeding 30-to-1.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Four </a:t>
            </a:r>
            <a:r>
              <a:rPr lang="en-US" dirty="0" smtClean="0">
                <a:latin typeface="Times New Roman" pitchFamily="18" charset="0"/>
                <a:cs typeface="Times New Roman" pitchFamily="18" charset="0"/>
              </a:rPr>
              <a:t>of these five firms failed or were bailed out between 2007 and 2009.</a:t>
            </a:r>
          </a:p>
          <a:p>
            <a:r>
              <a:rPr lang="en-US" i="1" dirty="0" smtClean="0">
                <a:latin typeface="Times New Roman" pitchFamily="18" charset="0"/>
                <a:cs typeface="Times New Roman" pitchFamily="18" charset="0"/>
              </a:rPr>
              <a:t>Regulation NMS</a:t>
            </a:r>
            <a:r>
              <a:rPr lang="en-US" dirty="0" smtClean="0">
                <a:latin typeface="Times New Roman" pitchFamily="18" charset="0"/>
                <a:cs typeface="Times New Roman" pitchFamily="18" charset="0"/>
              </a:rPr>
              <a:t> was adopted by the U.S. SEC in 2005 intending to modernize the regulatory structure of U.S. equity </a:t>
            </a:r>
            <a:r>
              <a:rPr lang="en-US" dirty="0" smtClean="0">
                <a:latin typeface="Times New Roman" pitchFamily="18" charset="0"/>
                <a:cs typeface="Times New Roman" pitchFamily="18" charset="0"/>
              </a:rPr>
              <a:t>markets. </a:t>
            </a:r>
          </a:p>
          <a:p>
            <a:pPr lvl="1"/>
            <a:r>
              <a:rPr lang="en-US" dirty="0" smtClean="0">
                <a:latin typeface="Times New Roman" pitchFamily="18" charset="0"/>
                <a:cs typeface="Times New Roman" pitchFamily="18" charset="0"/>
              </a:rPr>
              <a:t>An </a:t>
            </a:r>
            <a:r>
              <a:rPr lang="en-US" dirty="0" smtClean="0">
                <a:latin typeface="Times New Roman" pitchFamily="18" charset="0"/>
                <a:cs typeface="Times New Roman" pitchFamily="18" charset="0"/>
              </a:rPr>
              <a:t>important provision of this regulation is the Order Protection Rule (Rule 611, also known as the “trade-through” rule). This rule requires </a:t>
            </a:r>
            <a:r>
              <a:rPr lang="en-US" dirty="0" smtClean="0">
                <a:latin typeface="Times New Roman" pitchFamily="18" charset="0"/>
                <a:cs typeface="Times New Roman" pitchFamily="18" charset="0"/>
              </a:rPr>
              <a:t>markets to maintain policies </a:t>
            </a:r>
            <a:r>
              <a:rPr lang="en-US" dirty="0" smtClean="0">
                <a:latin typeface="Times New Roman" pitchFamily="18" charset="0"/>
                <a:cs typeface="Times New Roman" pitchFamily="18" charset="0"/>
              </a:rPr>
              <a:t>to ensure the execution of trades at their best </a:t>
            </a:r>
            <a:r>
              <a:rPr lang="en-US" dirty="0" smtClean="0">
                <a:latin typeface="Times New Roman" pitchFamily="18" charset="0"/>
                <a:cs typeface="Times New Roman" pitchFamily="18" charset="0"/>
              </a:rPr>
              <a:t>prices.</a:t>
            </a: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regulation sought to reduce spreads by allowing for sub-penny pricing on certain transactions and to improve public access to market data.</a:t>
            </a:r>
          </a:p>
          <a:p>
            <a:r>
              <a:rPr lang="en-US" i="1"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Credit Rating Reform Act of 2006</a:t>
            </a:r>
            <a:r>
              <a:rPr lang="en-US" dirty="0" smtClean="0">
                <a:latin typeface="Times New Roman" pitchFamily="18" charset="0"/>
                <a:cs typeface="Times New Roman" pitchFamily="18" charset="0"/>
              </a:rPr>
              <a:t> was enacted to improve competition in the credit rating industry and to reduce certain conflicts of interest and </a:t>
            </a:r>
            <a:r>
              <a:rPr lang="en-US" dirty="0" smtClean="0">
                <a:latin typeface="Times New Roman" pitchFamily="18" charset="0"/>
                <a:cs typeface="Times New Roman" pitchFamily="18" charset="0"/>
              </a:rPr>
              <a:t>abuses.</a:t>
            </a: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Act abolished the SEC's authority to designate credit-rating agencies as </a:t>
            </a:r>
            <a:r>
              <a:rPr lang="en-US" dirty="0" smtClean="0">
                <a:latin typeface="Times New Roman" pitchFamily="18" charset="0"/>
                <a:cs typeface="Times New Roman" pitchFamily="18" charset="0"/>
              </a:rPr>
              <a:t>NRSROs</a:t>
            </a:r>
          </a:p>
          <a:p>
            <a:pPr lvl="1"/>
            <a:r>
              <a:rPr lang="en-US" dirty="0" smtClean="0">
                <a:latin typeface="Times New Roman" pitchFamily="18" charset="0"/>
                <a:cs typeface="Times New Roman" pitchFamily="18" charset="0"/>
              </a:rPr>
              <a:t>It allowed any </a:t>
            </a:r>
            <a:r>
              <a:rPr lang="en-US" dirty="0" smtClean="0">
                <a:latin typeface="Times New Roman" pitchFamily="18" charset="0"/>
                <a:cs typeface="Times New Roman" pitchFamily="18" charset="0"/>
              </a:rPr>
              <a:t>credit-rating agency three years of experience fulfilling certain requirements to register with the SEC as a "statistical ratings organization</a:t>
            </a:r>
            <a:r>
              <a:rPr lang="en-US" dirty="0" smtClean="0">
                <a:latin typeface="Times New Roman" pitchFamily="18" charset="0"/>
                <a:cs typeface="Times New Roman" pitchFamily="18" charset="0"/>
              </a:rPr>
              <a:t>.“</a:t>
            </a: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Act sought to curb the practices of sending a company unsolicited ratings along with a bill and packaging ratings with the purchase of consulting and other  services</a:t>
            </a:r>
            <a:r>
              <a:rPr lang="en-US" dirty="0" smtClean="0">
                <a:latin typeface="Times New Roman" pitchFamily="18" charset="0"/>
                <a:cs typeface="Times New Roman" pitchFamily="18" charset="0"/>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b="1" dirty="0" smtClean="0">
                <a:latin typeface="Times New Roman" pitchFamily="18" charset="0"/>
                <a:cs typeface="Times New Roman" pitchFamily="18" charset="0"/>
              </a:rPr>
              <a:t>E. </a:t>
            </a:r>
            <a:r>
              <a:rPr lang="en-US" b="1" dirty="0" smtClean="0">
                <a:latin typeface="Times New Roman" pitchFamily="18" charset="0"/>
                <a:cs typeface="Times New Roman" pitchFamily="18" charset="0"/>
              </a:rPr>
              <a:t>Dodd-Frank</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686800" cy="6019800"/>
          </a:xfrm>
        </p:spPr>
        <p:txBody>
          <a:bodyPr>
            <a:noAutofit/>
          </a:bodyPr>
          <a:lstStyle/>
          <a:p>
            <a:r>
              <a:rPr lang="en-US" sz="1400" dirty="0" smtClean="0">
                <a:latin typeface="Times New Roman" pitchFamily="18" charset="0"/>
                <a:cs typeface="Times New Roman" pitchFamily="18" charset="0"/>
              </a:rPr>
              <a:t>T</a:t>
            </a:r>
            <a:r>
              <a:rPr lang="en-US" sz="1400" dirty="0" smtClean="0">
                <a:latin typeface="Times New Roman" pitchFamily="18" charset="0"/>
                <a:cs typeface="Times New Roman" pitchFamily="18" charset="0"/>
              </a:rPr>
              <a:t>he </a:t>
            </a:r>
            <a:r>
              <a:rPr lang="en-US" sz="1400" dirty="0" smtClean="0">
                <a:latin typeface="Times New Roman" pitchFamily="18" charset="0"/>
                <a:cs typeface="Times New Roman" pitchFamily="18" charset="0"/>
              </a:rPr>
              <a:t>most significant piece of securities legislation passed since the 1930s was the </a:t>
            </a:r>
            <a:r>
              <a:rPr lang="en-US" sz="1400" i="1" dirty="0" smtClean="0">
                <a:latin typeface="Times New Roman" pitchFamily="18" charset="0"/>
                <a:cs typeface="Times New Roman" pitchFamily="18" charset="0"/>
              </a:rPr>
              <a:t>Dodd–Frank Wall Street Reform and Consumer Protection Act</a:t>
            </a:r>
            <a:r>
              <a:rPr lang="en-US" sz="1400" dirty="0" smtClean="0">
                <a:latin typeface="Times New Roman" pitchFamily="18" charset="0"/>
                <a:cs typeface="Times New Roman" pitchFamily="18" charset="0"/>
              </a:rPr>
              <a:t> of 2010. </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Responding </a:t>
            </a:r>
            <a:r>
              <a:rPr lang="en-US" sz="1400" dirty="0" smtClean="0">
                <a:latin typeface="Times New Roman" pitchFamily="18" charset="0"/>
                <a:cs typeface="Times New Roman" pitchFamily="18" charset="0"/>
              </a:rPr>
              <a:t>to the Financial Crisis of 2007-09, Congress passed major reform </a:t>
            </a:r>
            <a:r>
              <a:rPr lang="en-US" sz="1400" dirty="0" smtClean="0">
                <a:latin typeface="Times New Roman" pitchFamily="18" charset="0"/>
                <a:cs typeface="Times New Roman" pitchFamily="18" charset="0"/>
              </a:rPr>
              <a:t>intended </a:t>
            </a:r>
            <a:r>
              <a:rPr lang="en-US" sz="1400" dirty="0" smtClean="0">
                <a:latin typeface="Times New Roman" pitchFamily="18" charset="0"/>
                <a:cs typeface="Times New Roman" pitchFamily="18" charset="0"/>
              </a:rPr>
              <a:t>to</a:t>
            </a:r>
            <a:r>
              <a:rPr lang="en-US" sz="1400" dirty="0" smtClean="0">
                <a:latin typeface="Times New Roman" pitchFamily="18" charset="0"/>
                <a:cs typeface="Times New Roman" pitchFamily="18" charset="0"/>
              </a:rPr>
              <a:t>:</a:t>
            </a:r>
          </a:p>
          <a:p>
            <a:pPr lvl="1"/>
            <a:r>
              <a:rPr lang="en-US" sz="1200" i="1" dirty="0" smtClean="0">
                <a:latin typeface="Times New Roman" pitchFamily="18" charset="0"/>
                <a:cs typeface="Times New Roman" pitchFamily="18" charset="0"/>
              </a:rPr>
              <a:t>promote </a:t>
            </a:r>
            <a:r>
              <a:rPr lang="en-US" sz="1200" i="1" dirty="0" smtClean="0">
                <a:latin typeface="Times New Roman" pitchFamily="18" charset="0"/>
                <a:cs typeface="Times New Roman" pitchFamily="18" charset="0"/>
              </a:rPr>
              <a:t>the financial stability of the United States by improving accountability and transparency in the financial </a:t>
            </a:r>
            <a:r>
              <a:rPr lang="en-US" sz="1200" i="1" dirty="0" smtClean="0">
                <a:latin typeface="Times New Roman" pitchFamily="18" charset="0"/>
                <a:cs typeface="Times New Roman" pitchFamily="18" charset="0"/>
              </a:rPr>
              <a:t>system</a:t>
            </a:r>
          </a:p>
          <a:p>
            <a:pPr lvl="1"/>
            <a:r>
              <a:rPr lang="en-US" sz="1200" i="1" dirty="0" smtClean="0">
                <a:latin typeface="Times New Roman" pitchFamily="18" charset="0"/>
                <a:cs typeface="Times New Roman" pitchFamily="18" charset="0"/>
              </a:rPr>
              <a:t>to </a:t>
            </a:r>
            <a:r>
              <a:rPr lang="en-US" sz="1200" i="1" dirty="0" smtClean="0">
                <a:latin typeface="Times New Roman" pitchFamily="18" charset="0"/>
                <a:cs typeface="Times New Roman" pitchFamily="18" charset="0"/>
              </a:rPr>
              <a:t>end "too big to </a:t>
            </a:r>
            <a:r>
              <a:rPr lang="en-US" sz="1200" i="1" dirty="0" smtClean="0">
                <a:latin typeface="Times New Roman" pitchFamily="18" charset="0"/>
                <a:cs typeface="Times New Roman" pitchFamily="18" charset="0"/>
              </a:rPr>
              <a:t>fail”</a:t>
            </a:r>
          </a:p>
          <a:p>
            <a:pPr lvl="1"/>
            <a:r>
              <a:rPr lang="en-US" sz="1200" i="1" dirty="0" smtClean="0">
                <a:latin typeface="Times New Roman" pitchFamily="18" charset="0"/>
                <a:cs typeface="Times New Roman" pitchFamily="18" charset="0"/>
              </a:rPr>
              <a:t>to </a:t>
            </a:r>
            <a:r>
              <a:rPr lang="en-US" sz="1200" i="1" dirty="0" smtClean="0">
                <a:latin typeface="Times New Roman" pitchFamily="18" charset="0"/>
                <a:cs typeface="Times New Roman" pitchFamily="18" charset="0"/>
              </a:rPr>
              <a:t>protect the American taxpayer by ending </a:t>
            </a:r>
            <a:r>
              <a:rPr lang="en-US" sz="1200" i="1" dirty="0" smtClean="0">
                <a:latin typeface="Times New Roman" pitchFamily="18" charset="0"/>
                <a:cs typeface="Times New Roman" pitchFamily="18" charset="0"/>
              </a:rPr>
              <a:t>bailouts</a:t>
            </a:r>
          </a:p>
          <a:p>
            <a:pPr lvl="1"/>
            <a:r>
              <a:rPr lang="en-US" sz="1200" i="1" dirty="0" smtClean="0">
                <a:latin typeface="Times New Roman" pitchFamily="18" charset="0"/>
                <a:cs typeface="Times New Roman" pitchFamily="18" charset="0"/>
              </a:rPr>
              <a:t>to </a:t>
            </a:r>
            <a:r>
              <a:rPr lang="en-US" sz="1200" i="1" dirty="0" smtClean="0">
                <a:latin typeface="Times New Roman" pitchFamily="18" charset="0"/>
                <a:cs typeface="Times New Roman" pitchFamily="18" charset="0"/>
              </a:rPr>
              <a:t>protect consumers from abusive financial services practices.</a:t>
            </a:r>
            <a:endParaRPr lang="en-US" sz="12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This </a:t>
            </a:r>
            <a:r>
              <a:rPr lang="en-US" sz="1400" dirty="0" smtClean="0">
                <a:latin typeface="Times New Roman" pitchFamily="18" charset="0"/>
                <a:cs typeface="Times New Roman" pitchFamily="18" charset="0"/>
              </a:rPr>
              <a:t>848 page act was intended to promote financial stability and consumer protection, and extended well beyond securities trading. Among the important reforms affecting traders are:</a:t>
            </a:r>
          </a:p>
          <a:p>
            <a:pPr lvl="1"/>
            <a:r>
              <a:rPr lang="en-US" sz="1200" dirty="0" smtClean="0">
                <a:latin typeface="Times New Roman" pitchFamily="18" charset="0"/>
                <a:cs typeface="Times New Roman" pitchFamily="18" charset="0"/>
              </a:rPr>
              <a:t>Providing </a:t>
            </a:r>
            <a:r>
              <a:rPr lang="en-US" sz="1200" dirty="0" smtClean="0">
                <a:latin typeface="Times New Roman" pitchFamily="18" charset="0"/>
                <a:cs typeface="Times New Roman" pitchFamily="18" charset="0"/>
              </a:rPr>
              <a:t>for the establishment of the Financial </a:t>
            </a:r>
            <a:r>
              <a:rPr lang="en-US" sz="1200" i="1" dirty="0" smtClean="0">
                <a:latin typeface="Times New Roman" pitchFamily="18" charset="0"/>
                <a:cs typeface="Times New Roman" pitchFamily="18" charset="0"/>
              </a:rPr>
              <a:t>Stability Oversight Council</a:t>
            </a:r>
            <a:r>
              <a:rPr lang="en-US" sz="1200" dirty="0" smtClean="0">
                <a:latin typeface="Times New Roman" pitchFamily="18" charset="0"/>
                <a:cs typeface="Times New Roman" pitchFamily="18" charset="0"/>
              </a:rPr>
              <a:t> (FSOC) to supervise systemic risk, promote market discipline and respond to threats to financial stability. The council is chaired by the U.S. Treasury Secretary, comprised of 10 voting members and 5 nonvoting members. </a:t>
            </a:r>
          </a:p>
          <a:p>
            <a:pPr lvl="1"/>
            <a:r>
              <a:rPr lang="en-US" sz="1200" dirty="0" smtClean="0">
                <a:latin typeface="Times New Roman" pitchFamily="18" charset="0"/>
                <a:cs typeface="Times New Roman" pitchFamily="18" charset="0"/>
              </a:rPr>
              <a:t>Providing new rules for transparency, independence and accountability for credit rating </a:t>
            </a:r>
            <a:r>
              <a:rPr lang="en-US" sz="1200" dirty="0" smtClean="0">
                <a:latin typeface="Times New Roman" pitchFamily="18" charset="0"/>
                <a:cs typeface="Times New Roman" pitchFamily="18" charset="0"/>
              </a:rPr>
              <a:t>agencies</a:t>
            </a:r>
          </a:p>
          <a:p>
            <a:pPr lvl="1"/>
            <a:r>
              <a:rPr lang="en-US" sz="1200" dirty="0" smtClean="0">
                <a:latin typeface="Times New Roman" pitchFamily="18" charset="0"/>
                <a:cs typeface="Times New Roman" pitchFamily="18" charset="0"/>
              </a:rPr>
              <a:t>C</a:t>
            </a:r>
            <a:r>
              <a:rPr lang="en-US" sz="1200" dirty="0" smtClean="0">
                <a:latin typeface="Times New Roman" pitchFamily="18" charset="0"/>
                <a:cs typeface="Times New Roman" pitchFamily="18" charset="0"/>
              </a:rPr>
              <a:t>reating </a:t>
            </a:r>
            <a:r>
              <a:rPr lang="en-US" sz="1200" dirty="0" smtClean="0">
                <a:latin typeface="Times New Roman" pitchFamily="18" charset="0"/>
                <a:cs typeface="Times New Roman" pitchFamily="18" charset="0"/>
              </a:rPr>
              <a:t>the Office of Credit Ratings</a:t>
            </a:r>
          </a:p>
          <a:p>
            <a:pPr lvl="1"/>
            <a:r>
              <a:rPr lang="en-US" sz="1200" dirty="0" smtClean="0">
                <a:latin typeface="Times New Roman" pitchFamily="18" charset="0"/>
                <a:cs typeface="Times New Roman" pitchFamily="18" charset="0"/>
              </a:rPr>
              <a:t>Providing for the </a:t>
            </a:r>
            <a:r>
              <a:rPr lang="en-US" sz="1200" i="1" dirty="0" smtClean="0">
                <a:latin typeface="Times New Roman" pitchFamily="18" charset="0"/>
                <a:cs typeface="Times New Roman" pitchFamily="18" charset="0"/>
              </a:rPr>
              <a:t>Volcker </a:t>
            </a:r>
            <a:r>
              <a:rPr lang="en-US" sz="1200" i="1" dirty="0" smtClean="0">
                <a:latin typeface="Times New Roman" pitchFamily="18" charset="0"/>
                <a:cs typeface="Times New Roman" pitchFamily="18" charset="0"/>
              </a:rPr>
              <a:t>Rule</a:t>
            </a:r>
            <a:r>
              <a:rPr lang="en-US" sz="1200" dirty="0" smtClean="0">
                <a:latin typeface="Times New Roman" pitchFamily="18" charset="0"/>
                <a:cs typeface="Times New Roman" pitchFamily="18" charset="0"/>
              </a:rPr>
              <a:t>, regulating and limiting banks, their affiliates and non-bank financial institutions supervised by the Fed with respect to proprietary trading, investment in and sponsorship of hedge funds and private equity funds. </a:t>
            </a:r>
          </a:p>
          <a:p>
            <a:pPr lvl="1"/>
            <a:r>
              <a:rPr lang="en-US" sz="1200" dirty="0" smtClean="0">
                <a:latin typeface="Times New Roman" pitchFamily="18" charset="0"/>
                <a:cs typeface="Times New Roman" pitchFamily="18" charset="0"/>
              </a:rPr>
              <a:t>Authorizing the Federal Reserve Board or FSOC to </a:t>
            </a:r>
            <a:r>
              <a:rPr lang="en-US" sz="1200" dirty="0" smtClean="0">
                <a:latin typeface="Times New Roman" pitchFamily="18" charset="0"/>
                <a:cs typeface="Times New Roman" pitchFamily="18" charset="0"/>
              </a:rPr>
              <a:t>supervise activities of clearing agents</a:t>
            </a:r>
            <a:endParaRPr lang="en-US" sz="1200" dirty="0" smtClean="0">
              <a:latin typeface="Times New Roman" pitchFamily="18" charset="0"/>
              <a:cs typeface="Times New Roman" pitchFamily="18" charset="0"/>
            </a:endParaRPr>
          </a:p>
          <a:p>
            <a:pPr lvl="1"/>
            <a:r>
              <a:rPr lang="en-US" sz="1200" dirty="0" smtClean="0">
                <a:latin typeface="Times New Roman" pitchFamily="18" charset="0"/>
                <a:cs typeface="Times New Roman" pitchFamily="18" charset="0"/>
              </a:rPr>
              <a:t>Providing for regulatory authority over </a:t>
            </a:r>
            <a:r>
              <a:rPr lang="en-US" sz="1200" dirty="0" smtClean="0">
                <a:latin typeface="Times New Roman" pitchFamily="18" charset="0"/>
                <a:cs typeface="Times New Roman" pitchFamily="18" charset="0"/>
              </a:rPr>
              <a:t>swaps </a:t>
            </a:r>
            <a:r>
              <a:rPr lang="en-US" sz="1200" dirty="0" smtClean="0">
                <a:latin typeface="Times New Roman" pitchFamily="18" charset="0"/>
                <a:cs typeface="Times New Roman" pitchFamily="18" charset="0"/>
              </a:rPr>
              <a:t>between the SEC (security-based swaps) and the CFTS (all other swaps)</a:t>
            </a:r>
          </a:p>
          <a:p>
            <a:pPr lvl="1"/>
            <a:r>
              <a:rPr lang="en-US" sz="1200" dirty="0" smtClean="0">
                <a:latin typeface="Times New Roman" pitchFamily="18" charset="0"/>
                <a:cs typeface="Times New Roman" pitchFamily="18" charset="0"/>
              </a:rPr>
              <a:t>Rather than mandate that all swap contracts be traded on exchanges, Dodd-Frank provided for the creation of a swap execution facility (SEF), specifically designed to provide for trade transparency, encourage competitive execution, and ensure a complete record and audit trail of trades, all designed to enhance swaps markets.</a:t>
            </a:r>
          </a:p>
          <a:p>
            <a:pPr lvl="1"/>
            <a:r>
              <a:rPr lang="en-US" sz="1200" dirty="0" smtClean="0">
                <a:latin typeface="Times New Roman" pitchFamily="18" charset="0"/>
                <a:cs typeface="Times New Roman" pitchFamily="18" charset="0"/>
              </a:rPr>
              <a:t>Requiring companies selling credit and mortgage-backed products to retain at least 5% of the instruments’ credit risk unless the underlying loans meet certain standards that reduce risk</a:t>
            </a:r>
          </a:p>
          <a:p>
            <a:r>
              <a:rPr lang="en-US" sz="1400" dirty="0" smtClean="0">
                <a:latin typeface="Times New Roman" pitchFamily="18" charset="0"/>
                <a:cs typeface="Times New Roman" pitchFamily="18" charset="0"/>
              </a:rPr>
              <a:t>As </a:t>
            </a:r>
            <a:r>
              <a:rPr lang="en-US" sz="1400" dirty="0" smtClean="0">
                <a:latin typeface="Times New Roman" pitchFamily="18" charset="0"/>
                <a:cs typeface="Times New Roman" pitchFamily="18" charset="0"/>
              </a:rPr>
              <a:t>of early 2012, many provisions of the Dodd-Frank Act are awaiting finalization and implementation. For example, rules governing trading in the $601 trillion </a:t>
            </a:r>
            <a:r>
              <a:rPr lang="en-US" sz="1400" dirty="0" smtClean="0">
                <a:latin typeface="Times New Roman" pitchFamily="18" charset="0"/>
                <a:cs typeface="Times New Roman" pitchFamily="18" charset="0"/>
              </a:rPr>
              <a:t>swaps </a:t>
            </a:r>
            <a:r>
              <a:rPr lang="en-US" sz="1400" dirty="0" smtClean="0">
                <a:latin typeface="Times New Roman" pitchFamily="18" charset="0"/>
                <a:cs typeface="Times New Roman" pitchFamily="18" charset="0"/>
              </a:rPr>
              <a:t>market are expected to be completed in </a:t>
            </a:r>
            <a:r>
              <a:rPr lang="en-US" sz="1400" dirty="0" smtClean="0">
                <a:latin typeface="Times New Roman" pitchFamily="18" charset="0"/>
                <a:cs typeface="Times New Roman" pitchFamily="18" charset="0"/>
              </a:rPr>
              <a:t>early </a:t>
            </a:r>
            <a:r>
              <a:rPr lang="en-US" sz="1400" dirty="0" smtClean="0">
                <a:latin typeface="Times New Roman" pitchFamily="18" charset="0"/>
                <a:cs typeface="Times New Roman" pitchFamily="18" charset="0"/>
              </a:rPr>
              <a:t>2012. </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Implementation </a:t>
            </a:r>
            <a:r>
              <a:rPr lang="en-US" sz="1400" dirty="0" smtClean="0">
                <a:latin typeface="Times New Roman" pitchFamily="18" charset="0"/>
                <a:cs typeface="Times New Roman" pitchFamily="18" charset="0"/>
              </a:rPr>
              <a:t>of the Volcker Rule is expected to be pushed back from its original deadline of July 21, 2012. However, many of the larger U.S. banks had already sold or closed proprietary trading desks by summer of 2011</a:t>
            </a:r>
            <a:r>
              <a:rPr lang="en-US" sz="1400"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atin typeface="Times New Roman" pitchFamily="18" charset="0"/>
                <a:cs typeface="Times New Roman" pitchFamily="18" charset="0"/>
              </a:rPr>
              <a:t>F. Government Oversight of Self-Regulation: The S.E.C. and C.F.T.C.</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382000" cy="4953000"/>
          </a:xfrm>
        </p:spPr>
        <p:txBody>
          <a:bodyPr>
            <a:normAutofit fontScale="55000" lnSpcReduction="20000"/>
          </a:bodyPr>
          <a:lstStyle/>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U.S. securities regulatory system might be characterized as a </a:t>
            </a:r>
            <a:r>
              <a:rPr lang="en-US" dirty="0" smtClean="0">
                <a:latin typeface="Times New Roman" pitchFamily="18" charset="0"/>
                <a:cs typeface="Times New Roman" pitchFamily="18" charset="0"/>
              </a:rPr>
              <a:t>cooperative </a:t>
            </a:r>
            <a:r>
              <a:rPr lang="en-US" dirty="0" smtClean="0">
                <a:latin typeface="Times New Roman" pitchFamily="18" charset="0"/>
                <a:cs typeface="Times New Roman" pitchFamily="18" charset="0"/>
              </a:rPr>
              <a:t>coordination of industry, state and federal </a:t>
            </a:r>
            <a:r>
              <a:rPr lang="en-US" dirty="0" smtClean="0">
                <a:latin typeface="Times New Roman" pitchFamily="18" charset="0"/>
                <a:cs typeface="Times New Roman" pitchFamily="18" charset="0"/>
              </a:rPr>
              <a:t>systems serving </a:t>
            </a:r>
            <a:r>
              <a:rPr lang="en-US" dirty="0" smtClean="0">
                <a:latin typeface="Times New Roman" pitchFamily="18" charset="0"/>
                <a:cs typeface="Times New Roman" pitchFamily="18" charset="0"/>
              </a:rPr>
              <a:t>as complementary components under </a:t>
            </a:r>
            <a:r>
              <a:rPr lang="en-US" dirty="0" smtClean="0">
                <a:latin typeface="Times New Roman" pitchFamily="18" charset="0"/>
                <a:cs typeface="Times New Roman" pitchFamily="18" charset="0"/>
              </a:rPr>
              <a:t>U.S. Federal authority.</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1930's </a:t>
            </a:r>
            <a:r>
              <a:rPr lang="en-US" dirty="0" smtClean="0">
                <a:latin typeface="Times New Roman" pitchFamily="18" charset="0"/>
                <a:cs typeface="Times New Roman" pitchFamily="18" charset="0"/>
              </a:rPr>
              <a:t>securities legislation provided for some degree of self-regulation in securities markets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While </a:t>
            </a:r>
            <a:r>
              <a:rPr lang="en-US" dirty="0" smtClean="0">
                <a:latin typeface="Times New Roman" pitchFamily="18" charset="0"/>
                <a:cs typeface="Times New Roman" pitchFamily="18" charset="0"/>
              </a:rPr>
              <a:t>FINRA, exchanges and other markets and self-regulatory organizations (SROs) themselves still play a primary role in regulating and monitoring </a:t>
            </a:r>
            <a:r>
              <a:rPr lang="en-US" dirty="0" smtClean="0">
                <a:latin typeface="Times New Roman" pitchFamily="18" charset="0"/>
                <a:cs typeface="Times New Roman" pitchFamily="18" charset="0"/>
              </a:rPr>
              <a:t>market, </a:t>
            </a:r>
            <a:r>
              <a:rPr lang="en-US" dirty="0" smtClean="0">
                <a:latin typeface="Times New Roman" pitchFamily="18" charset="0"/>
                <a:cs typeface="Times New Roman" pitchFamily="18" charset="0"/>
              </a:rPr>
              <a:t>the SEC and other government agencies retain ultimate regulatory powers and </a:t>
            </a:r>
            <a:r>
              <a:rPr lang="en-US" dirty="0" smtClean="0">
                <a:latin typeface="Times New Roman" pitchFamily="18" charset="0"/>
                <a:cs typeface="Times New Roman" pitchFamily="18" charset="0"/>
              </a:rPr>
              <a:t>play </a:t>
            </a:r>
            <a:r>
              <a:rPr lang="en-US" dirty="0" smtClean="0">
                <a:latin typeface="Times New Roman" pitchFamily="18" charset="0"/>
                <a:cs typeface="Times New Roman" pitchFamily="18" charset="0"/>
              </a:rPr>
              <a:t>oversight and technical roles in regulatory </a:t>
            </a:r>
            <a:r>
              <a:rPr lang="en-US" dirty="0" smtClean="0">
                <a:latin typeface="Times New Roman" pitchFamily="18" charset="0"/>
                <a:cs typeface="Times New Roman" pitchFamily="18" charset="0"/>
              </a:rPr>
              <a:t>activity.</a:t>
            </a:r>
          </a:p>
          <a:p>
            <a:r>
              <a:rPr lang="en-US" dirty="0" smtClean="0">
                <a:latin typeface="Times New Roman" pitchFamily="18" charset="0"/>
                <a:cs typeface="Times New Roman" pitchFamily="18" charset="0"/>
              </a:rPr>
              <a:t>SROs </a:t>
            </a:r>
            <a:r>
              <a:rPr lang="en-US" dirty="0" smtClean="0">
                <a:latin typeface="Times New Roman" pitchFamily="18" charset="0"/>
                <a:cs typeface="Times New Roman" pitchFamily="18" charset="0"/>
              </a:rPr>
              <a:t>such as the NYSE </a:t>
            </a:r>
            <a:r>
              <a:rPr lang="en-US" dirty="0" smtClean="0">
                <a:latin typeface="Times New Roman" pitchFamily="18" charset="0"/>
                <a:cs typeface="Times New Roman" pitchFamily="18" charset="0"/>
              </a:rPr>
              <a:t>regularly pursue </a:t>
            </a:r>
            <a:r>
              <a:rPr lang="en-US" dirty="0" smtClean="0">
                <a:latin typeface="Times New Roman" pitchFamily="18" charset="0"/>
                <a:cs typeface="Times New Roman" pitchFamily="18" charset="0"/>
              </a:rPr>
              <a:t>actions against insider trading. If markets fail to properly monitor and regulate themselves, the SEC or CFTC can take action, as might state </a:t>
            </a:r>
            <a:r>
              <a:rPr lang="en-US" dirty="0" smtClean="0">
                <a:latin typeface="Times New Roman" pitchFamily="18" charset="0"/>
                <a:cs typeface="Times New Roman" pitchFamily="18" charset="0"/>
              </a:rPr>
              <a:t>authorities.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some eras, the SEC has been considered to have been either lax or weak in its enforcement</a:t>
            </a:r>
            <a:r>
              <a:rPr lang="en-US" dirty="0" smtClean="0">
                <a:latin typeface="Times New Roman" pitchFamily="18" charset="0"/>
                <a:cs typeface="Times New Roman" pitchFamily="18" charset="0"/>
              </a:rPr>
              <a:t>.</a:t>
            </a:r>
          </a:p>
          <a:p>
            <a:pPr lvl="1"/>
            <a:r>
              <a:rPr lang="en-US" dirty="0" smtClean="0">
                <a:latin typeface="Times New Roman" pitchFamily="18" charset="0"/>
                <a:cs typeface="Times New Roman" pitchFamily="18" charset="0"/>
              </a:rPr>
              <a:t>Other </a:t>
            </a:r>
            <a:r>
              <a:rPr lang="en-US" dirty="0" smtClean="0">
                <a:latin typeface="Times New Roman" pitchFamily="18" charset="0"/>
                <a:cs typeface="Times New Roman" pitchFamily="18" charset="0"/>
              </a:rPr>
              <a:t>regulatory authorities such as state attorneys general have </a:t>
            </a:r>
            <a:r>
              <a:rPr lang="en-US" dirty="0" smtClean="0">
                <a:latin typeface="Times New Roman" pitchFamily="18" charset="0"/>
                <a:cs typeface="Times New Roman" pitchFamily="18" charset="0"/>
              </a:rPr>
              <a:t>pursued enforcement.</a:t>
            </a:r>
          </a:p>
          <a:p>
            <a:pPr lvl="1"/>
            <a:r>
              <a:rPr lang="en-US" dirty="0" smtClean="0">
                <a:latin typeface="Times New Roman" pitchFamily="18" charset="0"/>
                <a:cs typeface="Times New Roman" pitchFamily="18" charset="0"/>
              </a:rPr>
              <a:t>State </a:t>
            </a:r>
            <a:r>
              <a:rPr lang="en-US" dirty="0" smtClean="0">
                <a:latin typeface="Times New Roman" pitchFamily="18" charset="0"/>
                <a:cs typeface="Times New Roman" pitchFamily="18" charset="0"/>
              </a:rPr>
              <a:t>"Blue-Sky" laws, even those predating 1930s legislation, have been used by states attorneys general to pursue abuses. For example, the former Attorney General of New York, Elliot Spitzer, used the New York 1921 Martin Law prohibiting certain "boiler room" activities and securities fraud to obtain a $100 million settlement from Merrill Lynch &amp; Co. in </a:t>
            </a:r>
            <a:r>
              <a:rPr lang="en-US" dirty="0" smtClean="0">
                <a:latin typeface="Times New Roman" pitchFamily="18" charset="0"/>
                <a:cs typeface="Times New Roman" pitchFamily="18" charset="0"/>
              </a:rPr>
              <a:t>2002.</a:t>
            </a:r>
          </a:p>
          <a:p>
            <a:pPr lvl="1"/>
            <a:r>
              <a:rPr lang="en-US" dirty="0" smtClean="0">
                <a:latin typeface="Times New Roman" pitchFamily="18" charset="0"/>
                <a:cs typeface="Times New Roman" pitchFamily="18" charset="0"/>
              </a:rPr>
              <a:t>Similar </a:t>
            </a:r>
            <a:r>
              <a:rPr lang="en-US" dirty="0" smtClean="0">
                <a:latin typeface="Times New Roman" pitchFamily="18" charset="0"/>
                <a:cs typeface="Times New Roman" pitchFamily="18" charset="0"/>
              </a:rPr>
              <a:t>pursuits by this state office led to a $1.4 billion settlement with 10 of the world's leading brokerage firms for fraudulent and/or exaggerated or unwarranted statements in analyst reports</a:t>
            </a:r>
            <a:r>
              <a:rPr lang="en-US" dirty="0" smtClean="0">
                <a:latin typeface="Times New Roman" pitchFamily="18" charset="0"/>
                <a:cs typeface="Times New Roman" pitchFamily="18" charset="0"/>
              </a:rPr>
              <a:t>.</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smtClean="0">
                <a:latin typeface="Times New Roman" pitchFamily="18" charset="0"/>
                <a:cs typeface="Times New Roman" pitchFamily="18" charset="0"/>
              </a:rPr>
              <a:t>The S.E.C</a:t>
            </a:r>
            <a:r>
              <a:rPr lang="en-US" b="1" dirty="0" smtClean="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a:xfrm>
            <a:off x="457200" y="1371600"/>
            <a:ext cx="8229600" cy="4754563"/>
          </a:xfrm>
        </p:spPr>
        <p:txBody>
          <a:bodyPr>
            <a:normAutofit fontScale="62500" lnSpcReduction="20000"/>
          </a:bodyPr>
          <a:lstStyle/>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U.S. </a:t>
            </a:r>
            <a:r>
              <a:rPr lang="en-US" i="1" dirty="0" smtClean="0">
                <a:latin typeface="Times New Roman" pitchFamily="18" charset="0"/>
                <a:cs typeface="Times New Roman" pitchFamily="18" charset="0"/>
              </a:rPr>
              <a:t>Securities and Exchange Commission</a:t>
            </a:r>
            <a:r>
              <a:rPr lang="en-US" dirty="0" smtClean="0">
                <a:latin typeface="Times New Roman" pitchFamily="18" charset="0"/>
                <a:cs typeface="Times New Roman" pitchFamily="18" charset="0"/>
              </a:rPr>
              <a:t> (SEC) was created as an independent agency by the Securities and Exchange Act of 1934 to protect investors, to maintain fair, orderly, and efficient markets and to facilitate capital formation, particularly in the business </a:t>
            </a:r>
            <a:r>
              <a:rPr lang="en-US" dirty="0" smtClean="0">
                <a:latin typeface="Times New Roman" pitchFamily="18" charset="0"/>
                <a:cs typeface="Times New Roman" pitchFamily="18" charset="0"/>
              </a:rPr>
              <a:t>sectors.</a:t>
            </a: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SEC seeks to ensure that firms and organizations raising money by selling securities to investors disclose certain essential facts about these securities prior to their sale and while they are held</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SEC also seeks to ensure that those who trade securities are dealt with fairly and honestly.</a:t>
            </a:r>
          </a:p>
          <a:p>
            <a:r>
              <a:rPr lang="en-US" dirty="0" smtClean="0">
                <a:latin typeface="Times New Roman" pitchFamily="18" charset="0"/>
                <a:cs typeface="Times New Roman" pitchFamily="18" charset="0"/>
              </a:rPr>
              <a:t>The president of the U.S., with advice and consent from the Senate, appoints the 5 members of the SEC including its chair to staggered 5-year terms.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No </a:t>
            </a:r>
            <a:r>
              <a:rPr lang="en-US" dirty="0" smtClean="0">
                <a:latin typeface="Times New Roman" pitchFamily="18" charset="0"/>
                <a:cs typeface="Times New Roman" pitchFamily="18" charset="0"/>
              </a:rPr>
              <a:t>more than 3 can belong to any one political party.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Commission is comprised of </a:t>
            </a:r>
            <a:r>
              <a:rPr lang="en-US" dirty="0" smtClean="0">
                <a:latin typeface="Times New Roman" pitchFamily="18" charset="0"/>
                <a:cs typeface="Times New Roman" pitchFamily="18" charset="0"/>
              </a:rPr>
              <a:t>five Divisions and 16 Offices, with headquarters in Washington, DC, and in 11 Regional Offices around the country</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SEC not only investigates regulatory infractions and enforces legislation, it is an essential rule maker itself. </a:t>
            </a:r>
            <a:r>
              <a:rPr lang="en-US" dirty="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CFTC</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686800" cy="5334000"/>
          </a:xfrm>
        </p:spPr>
        <p:txBody>
          <a:bodyPr>
            <a:normAutofit fontScale="55000" lnSpcReduction="20000"/>
          </a:bodyPr>
          <a:lstStyle/>
          <a:p>
            <a:r>
              <a:rPr lang="en-US"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Commodity Futures Trading Commission</a:t>
            </a:r>
            <a:r>
              <a:rPr lang="en-US" dirty="0" smtClean="0">
                <a:latin typeface="Times New Roman" pitchFamily="18" charset="0"/>
                <a:cs typeface="Times New Roman" pitchFamily="18" charset="0"/>
              </a:rPr>
              <a:t> (CFTC) was created as an independent agency in 1974 after the enactment of the Commodity Futures Trading Commission Act to regulate U.S. commodity futures and option markets.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a manner similar to the SEC, the CFTC has 5 commissioners including its Chair appointed by the president to staggered 5-year terms, with no more than 3 from any one political party.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Its </a:t>
            </a:r>
            <a:r>
              <a:rPr lang="en-US" dirty="0" smtClean="0">
                <a:latin typeface="Times New Roman" pitchFamily="18" charset="0"/>
                <a:cs typeface="Times New Roman" pitchFamily="18" charset="0"/>
              </a:rPr>
              <a:t>mission is to protect market participants and the public from fraud, manipulation, and abusive practices related to futures and options, and to foster open, competitive, and financially sound markets. The CFTC maintains a number of essential offices and divisions</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lvl="1"/>
            <a:r>
              <a:rPr lang="en-US" dirty="0" smtClean="0">
                <a:latin typeface="Times New Roman" pitchFamily="18" charset="0"/>
                <a:cs typeface="Times New Roman" pitchFamily="18" charset="0"/>
              </a:rPr>
              <a:t>The CFTC Office of the General </a:t>
            </a:r>
            <a:r>
              <a:rPr lang="en-US" dirty="0" smtClean="0">
                <a:latin typeface="Times New Roman" pitchFamily="18" charset="0"/>
                <a:cs typeface="Times New Roman" pitchFamily="18" charset="0"/>
              </a:rPr>
              <a:t>Counsel, </a:t>
            </a:r>
            <a:r>
              <a:rPr lang="en-US" dirty="0" smtClean="0">
                <a:latin typeface="Times New Roman" pitchFamily="18" charset="0"/>
                <a:cs typeface="Times New Roman" pitchFamily="18" charset="0"/>
              </a:rPr>
              <a:t>represents the Commission in appellate litigation and certain trial-level cases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advises the Commission on the application and interpretation of the Commodity Exchange Act and other administrative statutes.</a:t>
            </a:r>
          </a:p>
          <a:p>
            <a:pPr lvl="1"/>
            <a:r>
              <a:rPr lang="en-US" dirty="0" smtClean="0">
                <a:latin typeface="Times New Roman" pitchFamily="18" charset="0"/>
                <a:cs typeface="Times New Roman" pitchFamily="18" charset="0"/>
              </a:rPr>
              <a:t>The Office of the Executive Director formulates and implements the management and administrative functions of the CFTC and the agency's budget.</a:t>
            </a:r>
          </a:p>
          <a:p>
            <a:pPr lvl="1"/>
            <a:r>
              <a:rPr lang="en-US" dirty="0" smtClean="0">
                <a:latin typeface="Times New Roman" pitchFamily="18" charset="0"/>
                <a:cs typeface="Times New Roman" pitchFamily="18" charset="0"/>
              </a:rPr>
              <a:t>The Division of Clearing and Risk oversees derivatives clearing organizations (DCOs), the clearing of swaps, futures, and options on futures, and market participants that may pose risk to the clearing process. </a:t>
            </a:r>
          </a:p>
          <a:p>
            <a:pPr lvl="1"/>
            <a:r>
              <a:rPr lang="en-US" dirty="0" smtClean="0">
                <a:latin typeface="Times New Roman" pitchFamily="18" charset="0"/>
                <a:cs typeface="Times New Roman" pitchFamily="18" charset="0"/>
              </a:rPr>
              <a:t>The Division of Market Oversight is responsible for fostering markets that accurately reflect </a:t>
            </a:r>
            <a:r>
              <a:rPr lang="en-US" dirty="0" smtClean="0">
                <a:latin typeface="Times New Roman" pitchFamily="18" charset="0"/>
                <a:cs typeface="Times New Roman" pitchFamily="18" charset="0"/>
              </a:rPr>
              <a:t>supply </a:t>
            </a:r>
            <a:r>
              <a:rPr lang="en-US" dirty="0" smtClean="0">
                <a:latin typeface="Times New Roman" pitchFamily="18" charset="0"/>
                <a:cs typeface="Times New Roman" pitchFamily="18" charset="0"/>
              </a:rPr>
              <a:t>and demand for the underlying commodity and are free of abusive trading activity, oversees trade execution facilities, and performs market surveillance, market compliance, and market and product review functions.</a:t>
            </a:r>
          </a:p>
          <a:p>
            <a:pPr lvl="1"/>
            <a:r>
              <a:rPr lang="en-US" dirty="0" smtClean="0">
                <a:latin typeface="Times New Roman" pitchFamily="18" charset="0"/>
                <a:cs typeface="Times New Roman" pitchFamily="18" charset="0"/>
              </a:rPr>
              <a:t>The Division of Enforcement investigates and prosecutes alleged </a:t>
            </a:r>
            <a:r>
              <a:rPr lang="en-US" dirty="0" smtClean="0">
                <a:latin typeface="Times New Roman" pitchFamily="18" charset="0"/>
                <a:cs typeface="Times New Roman" pitchFamily="18" charset="0"/>
              </a:rPr>
              <a:t>violations.</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Office of the Chief Economist provides economic support and advice to the </a:t>
            </a:r>
            <a:r>
              <a:rPr lang="en-US" dirty="0" smtClean="0">
                <a:latin typeface="Times New Roman" pitchFamily="18" charset="0"/>
                <a:cs typeface="Times New Roman" pitchFamily="18" charset="0"/>
              </a:rPr>
              <a:t>Commission</a:t>
            </a:r>
            <a:r>
              <a:rPr lang="en-US" dirty="0" smtClean="0">
                <a:latin typeface="Times New Roman" pitchFamily="18" charset="0"/>
                <a:cs typeface="Times New Roman" pitchFamily="18" charset="0"/>
              </a:rPr>
              <a:t>.</a:t>
            </a:r>
          </a:p>
          <a:p>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latin typeface="Times New Roman" pitchFamily="18" charset="0"/>
                <a:cs typeface="Times New Roman" pitchFamily="18" charset="0"/>
              </a:rPr>
              <a:t>A. Background and Early Regulation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r>
              <a:rPr lang="en-US" dirty="0" smtClean="0">
                <a:latin typeface="Times New Roman" pitchFamily="18" charset="0"/>
                <a:cs typeface="Times New Roman" pitchFamily="18" charset="0"/>
              </a:rPr>
              <a:t>The primary purpose of government regulation of competitive markets is to prevent market failure or </a:t>
            </a:r>
            <a:r>
              <a:rPr lang="en-US" dirty="0" smtClean="0">
                <a:latin typeface="Times New Roman" pitchFamily="18" charset="0"/>
                <a:cs typeface="Times New Roman" pitchFamily="18" charset="0"/>
              </a:rPr>
              <a:t>collapse.</a:t>
            </a:r>
          </a:p>
          <a:p>
            <a:r>
              <a:rPr lang="en-US" dirty="0" smtClean="0">
                <a:latin typeface="Times New Roman" pitchFamily="18" charset="0"/>
                <a:cs typeface="Times New Roman" pitchFamily="18" charset="0"/>
              </a:rPr>
              <a:t>Proponents </a:t>
            </a:r>
            <a:r>
              <a:rPr lang="en-US" dirty="0" smtClean="0">
                <a:latin typeface="Times New Roman" pitchFamily="18" charset="0"/>
                <a:cs typeface="Times New Roman" pitchFamily="18" charset="0"/>
              </a:rPr>
              <a:t>of regulation argue that financial markets, left unregulated, will tend towards loss of competition, stability, efficiency and credibility, leading to individuals and firms withdrawing from participation.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Senator </a:t>
            </a:r>
            <a:r>
              <a:rPr lang="en-US" dirty="0" smtClean="0">
                <a:latin typeface="Times New Roman" pitchFamily="18" charset="0"/>
                <a:cs typeface="Times New Roman" pitchFamily="18" charset="0"/>
              </a:rPr>
              <a:t>Edmund Muskie, in his 1970 introduction of what was to become the Securities Investor Protection Act to the Senate stated</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The economic function of the securities markets is to channel individual institutional savings to private industry and thereby contribute to the growth of capital investment. Without strong capital markets it would be difficult for our national economy to sustain continued growth: indeed, the state of U.S. capital market development, more advanced than that of any other industrial country, is an important contributing factor in the rapid economic growth this country has experienced. Securities brokers support the proper functioning of these markets by maintaining a constant flow of debt and equity instruments. The continued financial wellbeing of the economy thus depends, in part, on public willingness to entrust assets to the securities industry." </a:t>
            </a:r>
            <a:endParaRPr lang="en-US"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Regulatory Approaches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228600" y="990600"/>
            <a:ext cx="8686800" cy="5638800"/>
          </a:xfrm>
        </p:spPr>
        <p:txBody>
          <a:bodyPr>
            <a:normAutofit fontScale="55000" lnSpcReduction="20000"/>
          </a:bodyPr>
          <a:lstStyle/>
          <a:p>
            <a:r>
              <a:rPr lang="en-US" sz="3800" dirty="0" smtClean="0">
                <a:latin typeface="Times New Roman" pitchFamily="18" charset="0"/>
                <a:cs typeface="Times New Roman" pitchFamily="18" charset="0"/>
              </a:rPr>
              <a:t>	Regulatory approaches around the world can be strikingly different, despite the coordination efforts of global </a:t>
            </a:r>
            <a:r>
              <a:rPr lang="en-US" sz="3800" dirty="0" smtClean="0">
                <a:latin typeface="Times New Roman" pitchFamily="18" charset="0"/>
                <a:cs typeface="Times New Roman" pitchFamily="18" charset="0"/>
              </a:rPr>
              <a:t>organizations. </a:t>
            </a:r>
          </a:p>
          <a:p>
            <a:r>
              <a:rPr lang="en-US" sz="3800" dirty="0" smtClean="0">
                <a:latin typeface="Times New Roman" pitchFamily="18" charset="0"/>
                <a:cs typeface="Times New Roman" pitchFamily="18" charset="0"/>
              </a:rPr>
              <a:t>Securities </a:t>
            </a:r>
            <a:r>
              <a:rPr lang="en-US" sz="3800" dirty="0" smtClean="0">
                <a:latin typeface="Times New Roman" pitchFamily="18" charset="0"/>
                <a:cs typeface="Times New Roman" pitchFamily="18" charset="0"/>
              </a:rPr>
              <a:t>regulatory authorities tend to take some combination of two basic approaches to designing a regulatory system</a:t>
            </a:r>
            <a:r>
              <a:rPr lang="en-US" sz="3800" dirty="0" smtClean="0">
                <a:latin typeface="Times New Roman" pitchFamily="18" charset="0"/>
                <a:cs typeface="Times New Roman" pitchFamily="18" charset="0"/>
              </a:rPr>
              <a:t>:</a:t>
            </a:r>
            <a:r>
              <a:rPr lang="en-US" sz="3800" dirty="0" smtClean="0">
                <a:latin typeface="Times New Roman" pitchFamily="18" charset="0"/>
                <a:cs typeface="Times New Roman" pitchFamily="18" charset="0"/>
              </a:rPr>
              <a:t> </a:t>
            </a:r>
          </a:p>
          <a:p>
            <a:pPr lvl="1"/>
            <a:r>
              <a:rPr lang="en-US" sz="3800" i="1" dirty="0" smtClean="0">
                <a:latin typeface="Times New Roman" pitchFamily="18" charset="0"/>
                <a:cs typeface="Times New Roman" pitchFamily="18" charset="0"/>
              </a:rPr>
              <a:t>Rules-based approach</a:t>
            </a:r>
            <a:r>
              <a:rPr lang="en-US" sz="3800" dirty="0" smtClean="0">
                <a:latin typeface="Times New Roman" pitchFamily="18" charset="0"/>
                <a:cs typeface="Times New Roman" pitchFamily="18" charset="0"/>
              </a:rPr>
              <a:t>, where authorities set forth specific and detail prescriptive rules to which securities markets participants must adhere</a:t>
            </a:r>
            <a:r>
              <a:rPr lang="en-US" sz="3800" dirty="0" smtClean="0">
                <a:latin typeface="Times New Roman" pitchFamily="18" charset="0"/>
                <a:cs typeface="Times New Roman" pitchFamily="18" charset="0"/>
              </a:rPr>
              <a:t>.</a:t>
            </a:r>
          </a:p>
          <a:p>
            <a:pPr lvl="1"/>
            <a:r>
              <a:rPr lang="en-US" sz="3800" dirty="0" smtClean="0">
                <a:latin typeface="Times New Roman" pitchFamily="18" charset="0"/>
                <a:cs typeface="Times New Roman" pitchFamily="18" charset="0"/>
              </a:rPr>
              <a:t>Securities </a:t>
            </a:r>
            <a:r>
              <a:rPr lang="en-US" sz="3800" dirty="0" smtClean="0">
                <a:latin typeface="Times New Roman" pitchFamily="18" charset="0"/>
                <a:cs typeface="Times New Roman" pitchFamily="18" charset="0"/>
              </a:rPr>
              <a:t>regulatory authorities taking this approach often focus on risk, where the authority considers whether there is a potential market failure that needs to be addressed and conducts an analysis to determine how to address the problem given the constraint of limited </a:t>
            </a:r>
            <a:r>
              <a:rPr lang="en-US" sz="3800" dirty="0" smtClean="0">
                <a:latin typeface="Times New Roman" pitchFamily="18" charset="0"/>
                <a:cs typeface="Times New Roman" pitchFamily="18" charset="0"/>
              </a:rPr>
              <a:t>resources.</a:t>
            </a:r>
          </a:p>
          <a:p>
            <a:pPr lvl="1"/>
            <a:r>
              <a:rPr lang="en-US" sz="3800" dirty="0" smtClean="0">
                <a:latin typeface="Times New Roman" pitchFamily="18" charset="0"/>
                <a:cs typeface="Times New Roman" pitchFamily="18" charset="0"/>
              </a:rPr>
              <a:t>Rules-based </a:t>
            </a:r>
            <a:r>
              <a:rPr lang="en-US" sz="3800" dirty="0" smtClean="0">
                <a:latin typeface="Times New Roman" pitchFamily="18" charset="0"/>
                <a:cs typeface="Times New Roman" pitchFamily="18" charset="0"/>
              </a:rPr>
              <a:t>regulation is frequently implemented as a preventative mechanism.</a:t>
            </a:r>
          </a:p>
          <a:p>
            <a:pPr lvl="1"/>
            <a:r>
              <a:rPr lang="en-US" sz="3800" i="1" dirty="0" smtClean="0">
                <a:latin typeface="Times New Roman" pitchFamily="18" charset="0"/>
                <a:cs typeface="Times New Roman" pitchFamily="18" charset="0"/>
              </a:rPr>
              <a:t>Principles-based approach</a:t>
            </a:r>
            <a:r>
              <a:rPr lang="en-US" sz="3800" dirty="0" smtClean="0">
                <a:latin typeface="Times New Roman" pitchFamily="18" charset="0"/>
                <a:cs typeface="Times New Roman" pitchFamily="18" charset="0"/>
              </a:rPr>
              <a:t>, where authorities set forth a small number of regulatory objectives and principles, granting regulatory authorities and firm operating and compliance officers more judgment in ensuring that policy objectives are being fulfilled</a:t>
            </a:r>
            <a:r>
              <a:rPr lang="en-US" sz="3800" dirty="0" smtClean="0">
                <a:latin typeface="Times New Roman" pitchFamily="18" charset="0"/>
                <a:cs typeface="Times New Roman" pitchFamily="18" charset="0"/>
              </a:rPr>
              <a:t>.</a:t>
            </a:r>
            <a:endParaRPr lang="en-US" sz="38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100" b="1" dirty="0" smtClean="0">
                <a:latin typeface="Times New Roman" pitchFamily="18" charset="0"/>
                <a:cs typeface="Times New Roman" pitchFamily="18" charset="0"/>
              </a:rPr>
              <a:t>Pre-1930s Securities Regulation: The </a:t>
            </a:r>
            <a:r>
              <a:rPr lang="en-US" sz="3100" b="1" dirty="0" smtClean="0">
                <a:latin typeface="Times New Roman" pitchFamily="18" charset="0"/>
                <a:cs typeface="Times New Roman" pitchFamily="18" charset="0"/>
              </a:rPr>
              <a:t>Background</a:t>
            </a:r>
            <a:endParaRPr lang="en-US" dirty="0"/>
          </a:p>
        </p:txBody>
      </p:sp>
      <p:sp>
        <p:nvSpPr>
          <p:cNvPr id="3" name="Content Placeholder 2"/>
          <p:cNvSpPr>
            <a:spLocks noGrp="1"/>
          </p:cNvSpPr>
          <p:nvPr>
            <p:ph idx="1"/>
          </p:nvPr>
        </p:nvSpPr>
        <p:spPr>
          <a:xfrm>
            <a:off x="228600" y="914400"/>
            <a:ext cx="8610600" cy="5562600"/>
          </a:xfrm>
        </p:spPr>
        <p:txBody>
          <a:bodyPr>
            <a:normAutofit fontScale="77500" lnSpcReduction="20000"/>
          </a:bodyPr>
          <a:lstStyle/>
          <a:p>
            <a:r>
              <a:rPr lang="en-US" dirty="0" smtClean="0">
                <a:latin typeface="Times New Roman" pitchFamily="18" charset="0"/>
                <a:cs typeface="Times New Roman" pitchFamily="18" charset="0"/>
              </a:rPr>
              <a:t>Securities </a:t>
            </a:r>
            <a:r>
              <a:rPr lang="en-US" dirty="0" smtClean="0">
                <a:latin typeface="Times New Roman" pitchFamily="18" charset="0"/>
                <a:cs typeface="Times New Roman" pitchFamily="18" charset="0"/>
              </a:rPr>
              <a:t>market regulation, with some notable exceptions, is primarily a fairly recent phenomenon. </a:t>
            </a:r>
            <a:r>
              <a:rPr lang="en-US" dirty="0" smtClean="0">
                <a:latin typeface="Times New Roman" pitchFamily="18" charset="0"/>
                <a:cs typeface="Times New Roman" pitchFamily="18" charset="0"/>
              </a:rPr>
              <a:t> There were exceptions:</a:t>
            </a:r>
          </a:p>
          <a:p>
            <a:pPr lvl="1"/>
            <a:r>
              <a:rPr lang="en-US" dirty="0" smtClean="0">
                <a:latin typeface="Times New Roman" pitchFamily="18" charset="0"/>
                <a:cs typeface="Times New Roman" pitchFamily="18" charset="0"/>
              </a:rPr>
              <a:t>Under King </a:t>
            </a:r>
            <a:r>
              <a:rPr lang="en-US" dirty="0" smtClean="0">
                <a:latin typeface="Times New Roman" pitchFamily="18" charset="0"/>
                <a:cs typeface="Times New Roman" pitchFamily="18" charset="0"/>
              </a:rPr>
              <a:t>Edward I in 1285, broker licensure was instituted after the finding that English brokers provided less satisfactory service than their Italian counterparts.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Brokers Act of 1696</a:t>
            </a:r>
            <a:r>
              <a:rPr lang="en-US" dirty="0" smtClean="0">
                <a:latin typeface="Times New Roman" pitchFamily="18" charset="0"/>
                <a:cs typeface="Times New Roman" pitchFamily="18" charset="0"/>
              </a:rPr>
              <a:t> required stock brokers to be licensed and limited the number of these licenses to </a:t>
            </a:r>
            <a:r>
              <a:rPr lang="en-US" dirty="0" smtClean="0">
                <a:latin typeface="Times New Roman" pitchFamily="18" charset="0"/>
                <a:cs typeface="Times New Roman" pitchFamily="18" charset="0"/>
              </a:rPr>
              <a:t>100. </a:t>
            </a:r>
          </a:p>
          <a:p>
            <a:pPr lvl="1"/>
            <a:r>
              <a:rPr lang="en-US"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1720 Bubble Act</a:t>
            </a:r>
            <a:r>
              <a:rPr lang="en-US" dirty="0" smtClean="0">
                <a:latin typeface="Times New Roman" pitchFamily="18" charset="0"/>
                <a:cs typeface="Times New Roman" pitchFamily="18" charset="0"/>
              </a:rPr>
              <a:t> passed in Britain provided for the issuance of security prospectuses and prohibited certain types of trading fraud, but was ultimately repealed in 1825</a:t>
            </a:r>
            <a:r>
              <a:rPr lang="en-US" dirty="0" smtClean="0">
                <a:latin typeface="Times New Roman" pitchFamily="18" charset="0"/>
                <a:cs typeface="Times New Roman" pitchFamily="18" charset="0"/>
              </a:rPr>
              <a:t>.</a:t>
            </a:r>
          </a:p>
          <a:p>
            <a:pPr lvl="1"/>
            <a:r>
              <a:rPr lang="en-US"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Companies Act of 1844</a:t>
            </a:r>
            <a:r>
              <a:rPr lang="en-US" dirty="0" smtClean="0">
                <a:latin typeface="Times New Roman" pitchFamily="18" charset="0"/>
                <a:cs typeface="Times New Roman" pitchFamily="18" charset="0"/>
              </a:rPr>
              <a:t> provided once again for company issuances of prospectuses, and the</a:t>
            </a:r>
            <a:r>
              <a:rPr lang="en-US" i="1" dirty="0" smtClean="0">
                <a:latin typeface="Times New Roman" pitchFamily="18" charset="0"/>
                <a:cs typeface="Times New Roman" pitchFamily="18" charset="0"/>
              </a:rPr>
              <a:t> Companies Act of 1867</a:t>
            </a:r>
            <a:r>
              <a:rPr lang="en-US" dirty="0" smtClean="0">
                <a:latin typeface="Times New Roman" pitchFamily="18" charset="0"/>
                <a:cs typeface="Times New Roman" pitchFamily="18" charset="0"/>
              </a:rPr>
              <a:t> along with subsequent legislation provided for specific details in those prospectuses.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19th century British legislation, based largely on full disclosure of material information, served as an important conceptual foundation to 1930s U.S. securities legislation.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Early U.S Securities Legislation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r>
              <a:rPr lang="en-US" dirty="0" smtClean="0">
                <a:latin typeface="Times New Roman" pitchFamily="18" charset="0"/>
                <a:cs typeface="Times New Roman" pitchFamily="18" charset="0"/>
              </a:rPr>
              <a:t>Securities legislation activity in the U.S. was very slow to start.</a:t>
            </a:r>
          </a:p>
          <a:p>
            <a:pPr lvl="1"/>
            <a:r>
              <a:rPr lang="en-US" dirty="0" smtClean="0">
                <a:latin typeface="Times New Roman" pitchFamily="18" charset="0"/>
                <a:cs typeface="Times New Roman" pitchFamily="18" charset="0"/>
              </a:rPr>
              <a:t>Massachusetts enacted one of the earliest securities regulations in 1852, requiring railroad companies to certify that “responsible parties” had subscribed to their stock. </a:t>
            </a:r>
          </a:p>
          <a:p>
            <a:pPr lvl="1"/>
            <a:r>
              <a:rPr lang="en-US" dirty="0" smtClean="0">
                <a:latin typeface="Times New Roman" pitchFamily="18" charset="0"/>
                <a:cs typeface="Times New Roman" pitchFamily="18" charset="0"/>
              </a:rPr>
              <a:t>The Constitution of the State of California signed in 1879 prohibited the sale of stock on margin. </a:t>
            </a:r>
          </a:p>
          <a:p>
            <a:pPr lvl="1"/>
            <a:r>
              <a:rPr lang="en-US" dirty="0" smtClean="0">
                <a:latin typeface="Times New Roman" pitchFamily="18" charset="0"/>
                <a:cs typeface="Times New Roman" pitchFamily="18" charset="0"/>
              </a:rPr>
              <a:t>At the Federal level, Congress passed and then quickly repealed the </a:t>
            </a:r>
            <a:r>
              <a:rPr lang="en-US" i="1" dirty="0" smtClean="0">
                <a:latin typeface="Times New Roman" pitchFamily="18" charset="0"/>
                <a:cs typeface="Times New Roman" pitchFamily="18" charset="0"/>
              </a:rPr>
              <a:t>Anti-Gold Futures Act of 1864</a:t>
            </a:r>
            <a:r>
              <a:rPr lang="en-US" dirty="0" smtClean="0">
                <a:latin typeface="Times New Roman" pitchFamily="18" charset="0"/>
                <a:cs typeface="Times New Roman" pitchFamily="18" charset="0"/>
              </a:rPr>
              <a:t>, intending to restrict trading in gold and exchange contracts. </a:t>
            </a:r>
          </a:p>
          <a:p>
            <a:pPr lvl="1"/>
            <a:r>
              <a:rPr lang="en-US" dirty="0" smtClean="0">
                <a:latin typeface="Times New Roman" pitchFamily="18" charset="0"/>
                <a:cs typeface="Times New Roman" pitchFamily="18" charset="0"/>
              </a:rPr>
              <a:t>Congress attempted to regulate agricultural futures trading with the </a:t>
            </a:r>
            <a:r>
              <a:rPr lang="en-US" i="1" dirty="0" smtClean="0">
                <a:latin typeface="Times New Roman" pitchFamily="18" charset="0"/>
                <a:cs typeface="Times New Roman" pitchFamily="18" charset="0"/>
              </a:rPr>
              <a:t>Future Trading Act of 1921</a:t>
            </a:r>
            <a:r>
              <a:rPr lang="en-US" dirty="0" smtClean="0">
                <a:latin typeface="Times New Roman" pitchFamily="18" charset="0"/>
                <a:cs typeface="Times New Roman" pitchFamily="18" charset="0"/>
              </a:rPr>
              <a:t>, but this Act was found by the U.S. Supreme Court to be unconstitutional.</a:t>
            </a:r>
          </a:p>
          <a:p>
            <a:pPr lvl="1"/>
            <a:r>
              <a:rPr lang="en-US" dirty="0" smtClean="0">
                <a:latin typeface="Times New Roman" pitchFamily="18" charset="0"/>
                <a:cs typeface="Times New Roman" pitchFamily="18" charset="0"/>
              </a:rPr>
              <a:t>In the early 1900s, several states passed limited legislation to regulate securities markets. These earlier laws sought to prevent issuance of securities that were considered to be unfair or did not promise a "fair return." Securities were potentially subject to merit tests.</a:t>
            </a:r>
          </a:p>
          <a:p>
            <a:pPr lvl="1"/>
            <a:r>
              <a:rPr lang="en-US" dirty="0" smtClean="0">
                <a:latin typeface="Times New Roman" pitchFamily="18" charset="0"/>
                <a:cs typeface="Times New Roman" pitchFamily="18" charset="0"/>
              </a:rPr>
              <a:t>For example, in response to numerous incidents of brokers having sold worthless securities of sham companies, Kansas enacted a securities law in 1911 requiring registration of brokers and securities.</a:t>
            </a:r>
          </a:p>
          <a:p>
            <a:pPr lvl="1"/>
            <a:r>
              <a:rPr lang="en-US" dirty="0" smtClean="0">
                <a:latin typeface="Times New Roman" pitchFamily="18" charset="0"/>
                <a:cs typeface="Times New Roman" pitchFamily="18" charset="0"/>
              </a:rPr>
              <a:t>These worthless securities were said to be backed by “nothing but the blue skies of Kansas." </a:t>
            </a:r>
          </a:p>
          <a:p>
            <a:pPr lvl="1"/>
            <a:r>
              <a:rPr lang="en-US" dirty="0" smtClean="0">
                <a:latin typeface="Times New Roman" pitchFamily="18" charset="0"/>
                <a:cs typeface="Times New Roman" pitchFamily="18" charset="0"/>
              </a:rPr>
              <a:t>This state legislation was considered to be the first of the state </a:t>
            </a:r>
            <a:r>
              <a:rPr lang="en-US" i="1" dirty="0" smtClean="0">
                <a:latin typeface="Times New Roman" pitchFamily="18" charset="0"/>
                <a:cs typeface="Times New Roman" pitchFamily="18" charset="0"/>
              </a:rPr>
              <a:t>Blue Sky Laws</a:t>
            </a:r>
            <a:r>
              <a:rPr lang="en-US" dirty="0" smtClean="0">
                <a:latin typeface="Times New Roman" pitchFamily="18" charset="0"/>
                <a:cs typeface="Times New Roman" pitchFamily="18" charset="0"/>
              </a:rPr>
              <a:t> intended to regulate securities markets.</a:t>
            </a:r>
          </a:p>
          <a:p>
            <a:pPr lvl="1"/>
            <a:r>
              <a:rPr lang="en-US" dirty="0" smtClean="0">
                <a:latin typeface="Times New Roman" pitchFamily="18" charset="0"/>
                <a:cs typeface="Times New Roman" pitchFamily="18" charset="0"/>
              </a:rPr>
              <a:t>Prior to the 1930's, most regulation of U.S. securities markets were provided by these so-called Blue Sky Laws.</a:t>
            </a:r>
          </a:p>
          <a:p>
            <a:r>
              <a:rPr lang="en-US" dirty="0" smtClean="0">
                <a:latin typeface="Times New Roman" pitchFamily="18" charset="0"/>
                <a:cs typeface="Times New Roman" pitchFamily="18" charset="0"/>
              </a:rPr>
              <a:t>The precise meaning and origin of the term "Blue Sky Laws" is somewhat unclear.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700" b="1" dirty="0" smtClean="0">
                <a:latin typeface="Times New Roman" pitchFamily="18" charset="0"/>
                <a:cs typeface="Times New Roman" pitchFamily="18" charset="0"/>
              </a:rPr>
              <a:t>B. U.S. Securities Market Legislation: The Foundation</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fontScale="77500" lnSpcReduction="20000"/>
          </a:bodyPr>
          <a:lstStyle/>
          <a:p>
            <a:r>
              <a:rPr lang="en-US" dirty="0" smtClean="0">
                <a:latin typeface="Times New Roman" pitchFamily="18" charset="0"/>
                <a:cs typeface="Times New Roman" pitchFamily="18" charset="0"/>
              </a:rPr>
              <a:t>Beginning </a:t>
            </a:r>
            <a:r>
              <a:rPr lang="en-US" dirty="0" smtClean="0">
                <a:latin typeface="Times New Roman" pitchFamily="18" charset="0"/>
                <a:cs typeface="Times New Roman" pitchFamily="18" charset="0"/>
              </a:rPr>
              <a:t>in the 1930s, a series of regulatory acts were proposed to prevent or mitigate market failures such as the Great Crash of 1929.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Such </a:t>
            </a:r>
            <a:r>
              <a:rPr lang="en-US" dirty="0" smtClean="0">
                <a:latin typeface="Times New Roman" pitchFamily="18" charset="0"/>
                <a:cs typeface="Times New Roman" pitchFamily="18" charset="0"/>
              </a:rPr>
              <a:t>sweeping legislation was made possible, in part due to overwhelming </a:t>
            </a:r>
            <a:r>
              <a:rPr lang="en-US" dirty="0" smtClean="0">
                <a:latin typeface="Times New Roman" pitchFamily="18" charset="0"/>
                <a:cs typeface="Times New Roman" pitchFamily="18" charset="0"/>
              </a:rPr>
              <a:t>Democratic </a:t>
            </a:r>
            <a:r>
              <a:rPr lang="en-US" dirty="0" smtClean="0">
                <a:latin typeface="Times New Roman" pitchFamily="18" charset="0"/>
                <a:cs typeface="Times New Roman" pitchFamily="18" charset="0"/>
              </a:rPr>
              <a:t>majorities having been elected to both houses of Congress and the election of President Roosevelt in 1932.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25 </a:t>
            </a:r>
            <a:r>
              <a:rPr lang="en-US" dirty="0" smtClean="0">
                <a:latin typeface="Times New Roman" pitchFamily="18" charset="0"/>
                <a:cs typeface="Times New Roman" pitchFamily="18" charset="0"/>
              </a:rPr>
              <a:t>days after his inauguration in 1933, President Roosevelt asked Congress for a new law that would “put the burden of telling the whole truth on the seller” of securities, and, referring to the </a:t>
            </a:r>
            <a:r>
              <a:rPr lang="en-US" i="1" dirty="0" smtClean="0">
                <a:latin typeface="Times New Roman" pitchFamily="18" charset="0"/>
                <a:cs typeface="Times New Roman" pitchFamily="18" charset="0"/>
              </a:rPr>
              <a:t>caveat emptor</a:t>
            </a:r>
            <a:r>
              <a:rPr lang="en-US" dirty="0" smtClean="0">
                <a:latin typeface="Times New Roman" pitchFamily="18" charset="0"/>
                <a:cs typeface="Times New Roman" pitchFamily="18" charset="0"/>
              </a:rPr>
              <a:t> rule generally preferred in business circles, added: “Let the seller also beware</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Business </a:t>
            </a:r>
            <a:r>
              <a:rPr lang="en-US" dirty="0" smtClean="0">
                <a:latin typeface="Times New Roman" pitchFamily="18" charset="0"/>
                <a:cs typeface="Times New Roman" pitchFamily="18" charset="0"/>
              </a:rPr>
              <a:t>leaders were in poor position to effectively protest this imposition of regulation at the height of the Great Depression</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latin typeface="Times New Roman" pitchFamily="18" charset="0"/>
                <a:cs typeface="Times New Roman" pitchFamily="18" charset="0"/>
              </a:rPr>
              <a:t>The Securities Act of 1933</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686800" cy="5334000"/>
          </a:xfrm>
        </p:spPr>
        <p:txBody>
          <a:bodyPr>
            <a:normAutofit fontScale="62500" lnSpcReduction="20000"/>
          </a:bodyPr>
          <a:lstStyle/>
          <a:p>
            <a:r>
              <a:rPr lang="en-US" i="1" dirty="0" smtClean="0">
                <a:latin typeface="Times New Roman" pitchFamily="18" charset="0"/>
                <a:cs typeface="Times New Roman" pitchFamily="18" charset="0"/>
              </a:rPr>
              <a:t>The Securities Act of 1933</a:t>
            </a:r>
            <a:r>
              <a:rPr lang="en-US" dirty="0" smtClean="0">
                <a:latin typeface="Times New Roman" pitchFamily="18" charset="0"/>
                <a:cs typeface="Times New Roman" pitchFamily="18" charset="0"/>
              </a:rPr>
              <a:t>, sometimes called the "Truth in Securities </a:t>
            </a:r>
            <a:r>
              <a:rPr lang="en-US" dirty="0" smtClean="0">
                <a:latin typeface="Times New Roman" pitchFamily="18" charset="0"/>
                <a:cs typeface="Times New Roman" pitchFamily="18" charset="0"/>
              </a:rPr>
              <a:t>Law“</a:t>
            </a:r>
          </a:p>
          <a:p>
            <a:r>
              <a:rPr lang="en-US" dirty="0" smtClean="0">
                <a:latin typeface="Times New Roman" pitchFamily="18" charset="0"/>
                <a:cs typeface="Times New Roman" pitchFamily="18" charset="0"/>
              </a:rPr>
              <a:t>Deals </a:t>
            </a:r>
            <a:r>
              <a:rPr lang="en-US" dirty="0" smtClean="0">
                <a:latin typeface="Times New Roman" pitchFamily="18" charset="0"/>
                <a:cs typeface="Times New Roman" pitchFamily="18" charset="0"/>
              </a:rPr>
              <a:t>primarily with new issues of securities</a:t>
            </a:r>
            <a:r>
              <a:rPr lang="en-US" dirty="0" smtClean="0">
                <a:latin typeface="Times New Roman" pitchFamily="18" charset="0"/>
                <a:cs typeface="Times New Roman" pitchFamily="18" charset="0"/>
              </a:rPr>
              <a:t>.</a:t>
            </a: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Act requires that issuers and underwriters provide financial and other significant information concerning securities offered for public sale</a:t>
            </a:r>
            <a:r>
              <a:rPr lang="en-US" dirty="0" smtClean="0">
                <a:latin typeface="Times New Roman" pitchFamily="18" charset="0"/>
                <a:cs typeface="Times New Roman" pitchFamily="18" charset="0"/>
              </a:rPr>
              <a:t>.</a:t>
            </a:r>
          </a:p>
          <a:p>
            <a:pPr lvl="1"/>
            <a:r>
              <a:rPr lang="en-US"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smtClean="0">
                <a:latin typeface="Times New Roman" pitchFamily="18" charset="0"/>
                <a:cs typeface="Times New Roman" pitchFamily="18" charset="0"/>
              </a:rPr>
              <a:t>Act prohibits deceit, misrepresentations, and other fraud in the sale of </a:t>
            </a:r>
            <a:r>
              <a:rPr lang="en-US" dirty="0" smtClean="0">
                <a:latin typeface="Times New Roman" pitchFamily="18" charset="0"/>
                <a:cs typeface="Times New Roman" pitchFamily="18" charset="0"/>
              </a:rPr>
              <a:t>securities.</a:t>
            </a:r>
          </a:p>
          <a:p>
            <a:pPr lvl="1"/>
            <a:r>
              <a:rPr lang="en-US" dirty="0" smtClean="0">
                <a:latin typeface="Times New Roman" pitchFamily="18" charset="0"/>
                <a:cs typeface="Times New Roman" pitchFamily="18" charset="0"/>
              </a:rPr>
              <a:t>Unlike </a:t>
            </a:r>
            <a:r>
              <a:rPr lang="en-US" dirty="0" smtClean="0">
                <a:latin typeface="Times New Roman" pitchFamily="18" charset="0"/>
                <a:cs typeface="Times New Roman" pitchFamily="18" charset="0"/>
              </a:rPr>
              <a:t>most of the "Blue Skies Laws" that focused on the merits of securities, the Securities Act focused on making reliable information available to prospective investors in securities.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Its </a:t>
            </a:r>
            <a:r>
              <a:rPr lang="en-US" dirty="0" smtClean="0">
                <a:latin typeface="Times New Roman" pitchFamily="18" charset="0"/>
                <a:cs typeface="Times New Roman" pitchFamily="18" charset="0"/>
              </a:rPr>
              <a:t>major provisions are as follows</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lvl="1"/>
            <a:r>
              <a:rPr lang="en-US" dirty="0" smtClean="0">
                <a:latin typeface="Times New Roman" pitchFamily="18" charset="0"/>
                <a:cs typeface="Times New Roman" pitchFamily="18" charset="0"/>
              </a:rPr>
              <a:t>All primary issues must be registered with an appropriate government agency (later to be the Securities Exchange Commission or S.E.C.).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registration will include proper statements and documentation.</a:t>
            </a:r>
          </a:p>
          <a:p>
            <a:pPr lvl="1"/>
            <a:r>
              <a:rPr lang="en-US" dirty="0" smtClean="0">
                <a:latin typeface="Times New Roman" pitchFamily="18" charset="0"/>
                <a:cs typeface="Times New Roman" pitchFamily="18" charset="0"/>
              </a:rPr>
              <a:t>A prospectus must accompany each new issue. This prospectus must contain a complete and accurate accounting of the firm's condition, risks and prospects and state how the proceeds of the new issue will be used.</a:t>
            </a:r>
          </a:p>
          <a:p>
            <a:pPr lvl="1"/>
            <a:r>
              <a:rPr lang="en-US" dirty="0" smtClean="0">
                <a:latin typeface="Times New Roman" pitchFamily="18" charset="0"/>
                <a:cs typeface="Times New Roman" pitchFamily="18" charset="0"/>
              </a:rPr>
              <a:t>Small and private issues are exempt from the registration provisions. In addition, a more recently (1982) instituted S.E.C. Rule 415 (shelf registration) allows up two years for securities to actually be issued after completing the S.E.C. registration process.</a:t>
            </a:r>
          </a:p>
          <a:p>
            <a:pPr lvl="1"/>
            <a:r>
              <a:rPr lang="en-US" dirty="0" smtClean="0">
                <a:latin typeface="Times New Roman" pitchFamily="18" charset="0"/>
                <a:cs typeface="Times New Roman" pitchFamily="18" charset="0"/>
              </a:rPr>
              <a:t>Firms, officers of firms and underwriters are prohibited from making false statements regarding their new issues, and may be criminally liable for doing so</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The Securities Exchange Act of 1934</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486400"/>
          </a:xfrm>
        </p:spPr>
        <p:txBody>
          <a:bodyPr>
            <a:normAutofit fontScale="62500" lnSpcReduction="20000"/>
          </a:bodyPr>
          <a:lstStyle/>
          <a:p>
            <a:r>
              <a:rPr lang="en-US" i="1" dirty="0" smtClean="0">
                <a:latin typeface="Times New Roman" pitchFamily="18" charset="0"/>
                <a:cs typeface="Times New Roman" pitchFamily="18" charset="0"/>
              </a:rPr>
              <a:t>The Securities Exchange Act of 1934</a:t>
            </a:r>
            <a:r>
              <a:rPr lang="en-US" dirty="0" smtClean="0">
                <a:latin typeface="Times New Roman" pitchFamily="18" charset="0"/>
                <a:cs typeface="Times New Roman" pitchFamily="18" charset="0"/>
              </a:rPr>
              <a:t> was primarily intended to improve information availability and to prevent price manipulation.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Whereas </a:t>
            </a:r>
            <a:r>
              <a:rPr lang="en-US" dirty="0" smtClean="0">
                <a:latin typeface="Times New Roman" pitchFamily="18" charset="0"/>
                <a:cs typeface="Times New Roman" pitchFamily="18" charset="0"/>
              </a:rPr>
              <a:t>the Securities Act of 1933 dealt mainly with primary issues, the Securities Exchange Act of 1934 dealt mainly with secondary markets, </a:t>
            </a:r>
            <a:r>
              <a:rPr lang="en-US" dirty="0" smtClean="0">
                <a:latin typeface="Times New Roman" pitchFamily="18" charset="0"/>
                <a:cs typeface="Times New Roman" pitchFamily="18" charset="0"/>
              </a:rPr>
              <a:t>accomplishing:</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Established the S.E.C. as the nation's primary federal securities regulatory authority</a:t>
            </a:r>
          </a:p>
          <a:p>
            <a:pPr lvl="1"/>
            <a:r>
              <a:rPr lang="en-US" dirty="0" smtClean="0">
                <a:latin typeface="Times New Roman" pitchFamily="18" charset="0"/>
                <a:cs typeface="Times New Roman" pitchFamily="18" charset="0"/>
              </a:rPr>
              <a:t>Provided for annual and other periodic reporting by public companies</a:t>
            </a:r>
          </a:p>
          <a:p>
            <a:pPr lvl="1"/>
            <a:r>
              <a:rPr lang="en-US" dirty="0" smtClean="0">
                <a:latin typeface="Times New Roman" pitchFamily="18" charset="0"/>
                <a:cs typeface="Times New Roman" pitchFamily="18" charset="0"/>
              </a:rPr>
              <a:t>Limited insider trading activity</a:t>
            </a:r>
          </a:p>
          <a:p>
            <a:pPr lvl="1"/>
            <a:r>
              <a:rPr lang="en-US" dirty="0" smtClean="0">
                <a:latin typeface="Times New Roman" pitchFamily="18" charset="0"/>
                <a:cs typeface="Times New Roman" pitchFamily="18" charset="0"/>
              </a:rPr>
              <a:t>Provided rules for proxy solicitation</a:t>
            </a:r>
          </a:p>
          <a:p>
            <a:pPr lvl="1"/>
            <a:r>
              <a:rPr lang="en-US" dirty="0" smtClean="0">
                <a:latin typeface="Times New Roman" pitchFamily="18" charset="0"/>
                <a:cs typeface="Times New Roman" pitchFamily="18" charset="0"/>
              </a:rPr>
              <a:t>Required registration of exchanges</a:t>
            </a:r>
          </a:p>
          <a:p>
            <a:pPr lvl="1"/>
            <a:r>
              <a:rPr lang="en-US" dirty="0" smtClean="0">
                <a:latin typeface="Times New Roman" pitchFamily="18" charset="0"/>
                <a:cs typeface="Times New Roman" pitchFamily="18" charset="0"/>
              </a:rPr>
              <a:t>Provided for credit regulation: </a:t>
            </a:r>
            <a:endParaRPr lang="en-US" dirty="0" smtClean="0">
              <a:latin typeface="Times New Roman" pitchFamily="18" charset="0"/>
              <a:cs typeface="Times New Roman" pitchFamily="18" charset="0"/>
            </a:endParaRPr>
          </a:p>
          <a:p>
            <a:pPr lvl="2"/>
            <a:r>
              <a:rPr lang="en-US" dirty="0" smtClean="0">
                <a:latin typeface="Times New Roman" pitchFamily="18" charset="0"/>
                <a:cs typeface="Times New Roman" pitchFamily="18" charset="0"/>
              </a:rPr>
              <a:t>Regulations </a:t>
            </a:r>
            <a:r>
              <a:rPr lang="en-US" dirty="0" smtClean="0">
                <a:latin typeface="Times New Roman" pitchFamily="18" charset="0"/>
                <a:cs typeface="Times New Roman" pitchFamily="18" charset="0"/>
              </a:rPr>
              <a:t>T (for brokerage firms) and U (for non-broker lenders) permit the Board of Governors of the Federal Reserve to set margin requirements. </a:t>
            </a:r>
            <a:endParaRPr lang="en-US" dirty="0" smtClean="0">
              <a:latin typeface="Times New Roman" pitchFamily="18" charset="0"/>
              <a:cs typeface="Times New Roman" pitchFamily="18" charset="0"/>
            </a:endParaRPr>
          </a:p>
          <a:p>
            <a:pPr lvl="2"/>
            <a:r>
              <a:rPr lang="en-US" dirty="0" smtClean="0">
                <a:latin typeface="Times New Roman" pitchFamily="18" charset="0"/>
                <a:cs typeface="Times New Roman" pitchFamily="18" charset="0"/>
              </a:rPr>
              <a:t>Since </a:t>
            </a:r>
            <a:r>
              <a:rPr lang="en-US" dirty="0" smtClean="0">
                <a:latin typeface="Times New Roman" pitchFamily="18" charset="0"/>
                <a:cs typeface="Times New Roman" pitchFamily="18" charset="0"/>
              </a:rPr>
              <a:t>1974, investors have been required to post 50% margin (deposit or collateral) when purchasing stock on margin. FINRA Rule 2520 permits pattern day traders 25% initial margin requirements (subject to a $25,000 account equity balance).</a:t>
            </a:r>
          </a:p>
          <a:p>
            <a:pPr lvl="1"/>
            <a:r>
              <a:rPr lang="en-US" dirty="0" smtClean="0">
                <a:latin typeface="Times New Roman" pitchFamily="18" charset="0"/>
                <a:cs typeface="Times New Roman" pitchFamily="18" charset="0"/>
              </a:rPr>
              <a:t>Subjected institutions to the Net Capital </a:t>
            </a:r>
            <a:r>
              <a:rPr lang="en-US" dirty="0" smtClean="0">
                <a:latin typeface="Times New Roman" pitchFamily="18" charset="0"/>
                <a:cs typeface="Times New Roman" pitchFamily="18" charset="0"/>
              </a:rPr>
              <a:t>Rule, </a:t>
            </a:r>
            <a:r>
              <a:rPr lang="en-US" dirty="0" smtClean="0">
                <a:latin typeface="Times New Roman" pitchFamily="18" charset="0"/>
                <a:cs typeface="Times New Roman" pitchFamily="18" charset="0"/>
              </a:rPr>
              <a:t>imposing limits on broker-dealer debt-to-net capital ratios. Certain exceptions were made in 2004 to five of the largest institutions, all of which were bankrupted, merged or otherwise suffered significant financial distress in the financial market crisis of 2008.</a:t>
            </a:r>
          </a:p>
          <a:p>
            <a:pPr lvl="1"/>
            <a:r>
              <a:rPr lang="en-US" dirty="0" smtClean="0">
                <a:latin typeface="Times New Roman" pitchFamily="18" charset="0"/>
                <a:cs typeface="Times New Roman" pitchFamily="18" charset="0"/>
              </a:rPr>
              <a:t>Prohibited securities price manipulation</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smtClean="0">
                <a:latin typeface="Times New Roman" pitchFamily="18" charset="0"/>
                <a:cs typeface="Times New Roman" pitchFamily="18" charset="0"/>
              </a:rPr>
              <a:t>Additional Major Depression-Era </a:t>
            </a:r>
            <a:r>
              <a:rPr lang="en-US" sz="3600" b="1" dirty="0" smtClean="0">
                <a:latin typeface="Times New Roman" pitchFamily="18" charset="0"/>
                <a:cs typeface="Times New Roman" pitchFamily="18" charset="0"/>
              </a:rPr>
              <a:t>Legislation</a:t>
            </a:r>
            <a:endParaRPr lang="en-US" dirty="0"/>
          </a:p>
        </p:txBody>
      </p:sp>
      <p:sp>
        <p:nvSpPr>
          <p:cNvPr id="3" name="Content Placeholder 2"/>
          <p:cNvSpPr>
            <a:spLocks noGrp="1"/>
          </p:cNvSpPr>
          <p:nvPr>
            <p:ph idx="1"/>
          </p:nvPr>
        </p:nvSpPr>
        <p:spPr>
          <a:xfrm>
            <a:off x="152400" y="838200"/>
            <a:ext cx="8839200" cy="5867400"/>
          </a:xfrm>
        </p:spPr>
        <p:txBody>
          <a:bodyPr>
            <a:noAutofit/>
          </a:bodyPr>
          <a:lstStyle/>
          <a:p>
            <a:r>
              <a:rPr lang="en-US" sz="1400" dirty="0" smtClean="0">
                <a:latin typeface="Times New Roman" pitchFamily="18" charset="0"/>
                <a:cs typeface="Times New Roman" pitchFamily="18" charset="0"/>
              </a:rPr>
              <a:t>The </a:t>
            </a:r>
            <a:r>
              <a:rPr lang="en-US" sz="1400" i="1" dirty="0" smtClean="0">
                <a:latin typeface="Times New Roman" pitchFamily="18" charset="0"/>
                <a:cs typeface="Times New Roman" pitchFamily="18" charset="0"/>
              </a:rPr>
              <a:t>Banking Acts of 1933 (Glass </a:t>
            </a:r>
            <a:r>
              <a:rPr lang="en-US" sz="1400" i="1" dirty="0" err="1" smtClean="0">
                <a:latin typeface="Times New Roman" pitchFamily="18" charset="0"/>
                <a:cs typeface="Times New Roman" pitchFamily="18" charset="0"/>
              </a:rPr>
              <a:t>Steagall</a:t>
            </a:r>
            <a:r>
              <a:rPr lang="en-US" sz="1400" i="1"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 was motivated by </a:t>
            </a:r>
            <a:r>
              <a:rPr lang="en-US" sz="1400" dirty="0" smtClean="0">
                <a:latin typeface="Times New Roman" pitchFamily="18" charset="0"/>
                <a:cs typeface="Times New Roman" pitchFamily="18" charset="0"/>
              </a:rPr>
              <a:t>the </a:t>
            </a:r>
            <a:r>
              <a:rPr lang="en-US" sz="1400" dirty="0" smtClean="0">
                <a:latin typeface="Times New Roman" pitchFamily="18" charset="0"/>
                <a:cs typeface="Times New Roman" pitchFamily="18" charset="0"/>
              </a:rPr>
              <a:t>failure of thousands of </a:t>
            </a:r>
            <a:r>
              <a:rPr lang="en-US" sz="1400" dirty="0" smtClean="0">
                <a:latin typeface="Times New Roman" pitchFamily="18" charset="0"/>
                <a:cs typeface="Times New Roman" pitchFamily="18" charset="0"/>
              </a:rPr>
              <a:t>banks.</a:t>
            </a:r>
          </a:p>
          <a:p>
            <a:r>
              <a:rPr lang="en-US" sz="1400" dirty="0" smtClean="0">
                <a:latin typeface="Times New Roman" pitchFamily="18" charset="0"/>
                <a:cs typeface="Times New Roman" pitchFamily="18" charset="0"/>
              </a:rPr>
              <a:t>Glass </a:t>
            </a:r>
            <a:r>
              <a:rPr lang="en-US" sz="1400" dirty="0" err="1" smtClean="0">
                <a:latin typeface="Times New Roman" pitchFamily="18" charset="0"/>
                <a:cs typeface="Times New Roman" pitchFamily="18" charset="0"/>
              </a:rPr>
              <a:t>Steagall</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sought to restore </a:t>
            </a:r>
            <a:r>
              <a:rPr lang="en-US" sz="1400" dirty="0" smtClean="0">
                <a:latin typeface="Times New Roman" pitchFamily="18" charset="0"/>
                <a:cs typeface="Times New Roman" pitchFamily="18" charset="0"/>
              </a:rPr>
              <a:t>faith in the banking system and prevent a similar </a:t>
            </a:r>
            <a:r>
              <a:rPr lang="en-US" sz="1400" dirty="0" smtClean="0">
                <a:latin typeface="Times New Roman" pitchFamily="18" charset="0"/>
                <a:cs typeface="Times New Roman" pitchFamily="18" charset="0"/>
              </a:rPr>
              <a:t>crisis. There </a:t>
            </a:r>
            <a:r>
              <a:rPr lang="en-US" sz="1400" dirty="0" smtClean="0">
                <a:latin typeface="Times New Roman" pitchFamily="18" charset="0"/>
                <a:cs typeface="Times New Roman" pitchFamily="18" charset="0"/>
              </a:rPr>
              <a:t>were </a:t>
            </a:r>
            <a:r>
              <a:rPr lang="en-US" sz="1400" dirty="0" smtClean="0">
                <a:latin typeface="Times New Roman" pitchFamily="18" charset="0"/>
                <a:cs typeface="Times New Roman" pitchFamily="18" charset="0"/>
              </a:rPr>
              <a:t>3 main features:</a:t>
            </a:r>
          </a:p>
          <a:p>
            <a:pPr lvl="1"/>
            <a:r>
              <a:rPr lang="en-US" sz="1200" dirty="0" smtClean="0">
                <a:latin typeface="Times New Roman" pitchFamily="18" charset="0"/>
                <a:cs typeface="Times New Roman" pitchFamily="18" charset="0"/>
              </a:rPr>
              <a:t>FDIC </a:t>
            </a:r>
            <a:r>
              <a:rPr lang="en-US" sz="1200" dirty="0" smtClean="0">
                <a:latin typeface="Times New Roman" pitchFamily="18" charset="0"/>
                <a:cs typeface="Times New Roman" pitchFamily="18" charset="0"/>
              </a:rPr>
              <a:t>was created to provide federal insurance on bank deposits (subject to a current $250,000 ceiling</a:t>
            </a:r>
            <a:r>
              <a:rPr lang="en-US" sz="1200" dirty="0" smtClean="0">
                <a:latin typeface="Times New Roman" pitchFamily="18" charset="0"/>
                <a:cs typeface="Times New Roman" pitchFamily="18" charset="0"/>
              </a:rPr>
              <a:t>).</a:t>
            </a:r>
          </a:p>
          <a:p>
            <a:pPr lvl="1"/>
            <a:r>
              <a:rPr lang="en-US" sz="1200" dirty="0" smtClean="0">
                <a:latin typeface="Times New Roman" pitchFamily="18" charset="0"/>
                <a:cs typeface="Times New Roman" pitchFamily="18" charset="0"/>
              </a:rPr>
              <a:t>It imposed </a:t>
            </a:r>
            <a:r>
              <a:rPr lang="en-US" sz="1200" dirty="0" smtClean="0">
                <a:latin typeface="Times New Roman" pitchFamily="18" charset="0"/>
                <a:cs typeface="Times New Roman" pitchFamily="18" charset="0"/>
              </a:rPr>
              <a:t>restrictions on the activities of commercial banks. It prevented commercial banks from underwriting securities, to trade with the public (excepting certain U.S. government and municipal bonds and real estate loans) and owning risky </a:t>
            </a:r>
            <a:r>
              <a:rPr lang="en-US" sz="1200" dirty="0" smtClean="0">
                <a:latin typeface="Times New Roman" pitchFamily="18" charset="0"/>
                <a:cs typeface="Times New Roman" pitchFamily="18" charset="0"/>
              </a:rPr>
              <a:t>securities. Much </a:t>
            </a:r>
            <a:r>
              <a:rPr lang="en-US" sz="1200" dirty="0" smtClean="0">
                <a:latin typeface="Times New Roman" pitchFamily="18" charset="0"/>
                <a:cs typeface="Times New Roman" pitchFamily="18" charset="0"/>
              </a:rPr>
              <a:t>of this provision was relaxed by </a:t>
            </a:r>
            <a:r>
              <a:rPr lang="en-US" sz="1200" dirty="0" smtClean="0">
                <a:latin typeface="Times New Roman" pitchFamily="18" charset="0"/>
                <a:cs typeface="Times New Roman" pitchFamily="18" charset="0"/>
              </a:rPr>
              <a:t>court </a:t>
            </a:r>
            <a:r>
              <a:rPr lang="en-US" sz="1200" dirty="0" smtClean="0">
                <a:latin typeface="Times New Roman" pitchFamily="18" charset="0"/>
                <a:cs typeface="Times New Roman" pitchFamily="18" charset="0"/>
              </a:rPr>
              <a:t>decisions, </a:t>
            </a:r>
            <a:r>
              <a:rPr lang="en-US" sz="1200" dirty="0" smtClean="0">
                <a:latin typeface="Times New Roman" pitchFamily="18" charset="0"/>
                <a:cs typeface="Times New Roman" pitchFamily="18" charset="0"/>
              </a:rPr>
              <a:t>regulators </a:t>
            </a:r>
            <a:r>
              <a:rPr lang="en-US" sz="1200" dirty="0" smtClean="0">
                <a:latin typeface="Times New Roman" pitchFamily="18" charset="0"/>
                <a:cs typeface="Times New Roman" pitchFamily="18" charset="0"/>
              </a:rPr>
              <a:t>and the Gramm-Leach-Bliley Act of </a:t>
            </a:r>
            <a:r>
              <a:rPr lang="en-US" sz="1200" dirty="0" smtClean="0">
                <a:latin typeface="Times New Roman" pitchFamily="18" charset="0"/>
                <a:cs typeface="Times New Roman" pitchFamily="18" charset="0"/>
              </a:rPr>
              <a:t>1999.</a:t>
            </a:r>
          </a:p>
          <a:p>
            <a:pPr lvl="1"/>
            <a:r>
              <a:rPr lang="en-US" sz="1200" dirty="0" smtClean="0">
                <a:latin typeface="Times New Roman" pitchFamily="18" charset="0"/>
                <a:cs typeface="Times New Roman" pitchFamily="18" charset="0"/>
              </a:rPr>
              <a:t>The </a:t>
            </a:r>
            <a:r>
              <a:rPr lang="en-US" sz="1200" dirty="0" smtClean="0">
                <a:latin typeface="Times New Roman" pitchFamily="18" charset="0"/>
                <a:cs typeface="Times New Roman" pitchFamily="18" charset="0"/>
              </a:rPr>
              <a:t>Act placed </a:t>
            </a:r>
            <a:r>
              <a:rPr lang="en-US" sz="1200" dirty="0" smtClean="0">
                <a:latin typeface="Times New Roman" pitchFamily="18" charset="0"/>
                <a:cs typeface="Times New Roman" pitchFamily="18" charset="0"/>
              </a:rPr>
              <a:t>regulations </a:t>
            </a:r>
            <a:r>
              <a:rPr lang="en-US" sz="1200" dirty="0" smtClean="0">
                <a:latin typeface="Times New Roman" pitchFamily="18" charset="0"/>
                <a:cs typeface="Times New Roman" pitchFamily="18" charset="0"/>
              </a:rPr>
              <a:t>on </a:t>
            </a:r>
            <a:r>
              <a:rPr lang="en-US" sz="1200" dirty="0" smtClean="0">
                <a:latin typeface="Times New Roman" pitchFamily="18" charset="0"/>
                <a:cs typeface="Times New Roman" pitchFamily="18" charset="0"/>
              </a:rPr>
              <a:t>bank interest rates </a:t>
            </a:r>
            <a:r>
              <a:rPr lang="en-US" sz="1200" dirty="0" smtClean="0">
                <a:latin typeface="Times New Roman" pitchFamily="18" charset="0"/>
                <a:cs typeface="Times New Roman" pitchFamily="18" charset="0"/>
              </a:rPr>
              <a:t>(</a:t>
            </a:r>
            <a:r>
              <a:rPr lang="en-US" sz="1200" dirty="0" err="1" smtClean="0">
                <a:latin typeface="Times New Roman" pitchFamily="18" charset="0"/>
                <a:cs typeface="Times New Roman" pitchFamily="18" charset="0"/>
              </a:rPr>
              <a:t>Reg</a:t>
            </a:r>
            <a:r>
              <a:rPr lang="en-US" sz="1200" dirty="0" smtClean="0">
                <a:latin typeface="Times New Roman" pitchFamily="18" charset="0"/>
                <a:cs typeface="Times New Roman" pitchFamily="18" charset="0"/>
              </a:rPr>
              <a:t> Q), though most of these provisions were relaxed in the 1980s.</a:t>
            </a:r>
          </a:p>
          <a:p>
            <a:r>
              <a:rPr lang="en-US" sz="1400" i="1" dirty="0" smtClean="0">
                <a:latin typeface="Times New Roman" pitchFamily="18" charset="0"/>
                <a:cs typeface="Times New Roman" pitchFamily="18" charset="0"/>
              </a:rPr>
              <a:t>The Commodity Exchange Act of 1936</a:t>
            </a:r>
            <a:r>
              <a:rPr lang="en-US" sz="1400" dirty="0" smtClean="0">
                <a:latin typeface="Times New Roman" pitchFamily="18" charset="0"/>
                <a:cs typeface="Times New Roman" pitchFamily="18" charset="0"/>
              </a:rPr>
              <a:t> provided for regulation of commodities and futures trading markets by the Department of Agriculture and required all futures and commodity options to be traded on organized exchanges</a:t>
            </a:r>
            <a:r>
              <a:rPr lang="en-US" sz="1400"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a:p>
            <a:r>
              <a:rPr lang="en-US" sz="1400" i="1" dirty="0" smtClean="0">
                <a:latin typeface="Times New Roman" pitchFamily="18" charset="0"/>
                <a:cs typeface="Times New Roman" pitchFamily="18" charset="0"/>
              </a:rPr>
              <a:t>The Maloney Act of 1938</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provided </a:t>
            </a:r>
            <a:r>
              <a:rPr lang="en-US" sz="1400" dirty="0" smtClean="0">
                <a:latin typeface="Times New Roman" pitchFamily="18" charset="0"/>
                <a:cs typeface="Times New Roman" pitchFamily="18" charset="0"/>
              </a:rPr>
              <a:t>for the self-regulation of the Over the Counter markets, leading to the establishment of the National Association of Securities Dealers (N.A.S.D., which merged into FINRA approximately 70 years later</a:t>
            </a:r>
            <a:r>
              <a:rPr lang="en-US" sz="1400"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a:p>
            <a:r>
              <a:rPr lang="en-US" sz="1400" i="1" dirty="0" smtClean="0">
                <a:latin typeface="Times New Roman" pitchFamily="18" charset="0"/>
                <a:cs typeface="Times New Roman" pitchFamily="18" charset="0"/>
              </a:rPr>
              <a:t>The Trust Indenture Act of 1939</a:t>
            </a:r>
            <a:r>
              <a:rPr lang="en-US" sz="1400" dirty="0" smtClean="0">
                <a:latin typeface="Times New Roman" pitchFamily="18" charset="0"/>
                <a:cs typeface="Times New Roman" pitchFamily="18" charset="0"/>
              </a:rPr>
              <a:t> provided that issuers of bonds must clearly specify </a:t>
            </a:r>
            <a:r>
              <a:rPr lang="en-US" sz="1400" dirty="0" smtClean="0">
                <a:latin typeface="Times New Roman" pitchFamily="18" charset="0"/>
                <a:cs typeface="Times New Roman" pitchFamily="18" charset="0"/>
              </a:rPr>
              <a:t>purchaser rights </a:t>
            </a:r>
            <a:r>
              <a:rPr lang="en-US" sz="1400" dirty="0" smtClean="0">
                <a:latin typeface="Times New Roman" pitchFamily="18" charset="0"/>
                <a:cs typeface="Times New Roman" pitchFamily="18" charset="0"/>
              </a:rPr>
              <a:t>in </a:t>
            </a:r>
            <a:r>
              <a:rPr lang="en-US" sz="1400" dirty="0" smtClean="0">
                <a:latin typeface="Times New Roman" pitchFamily="18" charset="0"/>
                <a:cs typeface="Times New Roman" pitchFamily="18" charset="0"/>
              </a:rPr>
              <a:t>a </a:t>
            </a:r>
            <a:r>
              <a:rPr lang="en-US" sz="1400" i="1" dirty="0" smtClean="0">
                <a:latin typeface="Times New Roman" pitchFamily="18" charset="0"/>
                <a:cs typeface="Times New Roman" pitchFamily="18" charset="0"/>
              </a:rPr>
              <a:t>trust indenture</a:t>
            </a:r>
            <a:r>
              <a:rPr lang="en-US" sz="1400" dirty="0" smtClean="0">
                <a:latin typeface="Times New Roman" pitchFamily="18" charset="0"/>
                <a:cs typeface="Times New Roman" pitchFamily="18" charset="0"/>
              </a:rPr>
              <a:t>, provide bond trustees with periodic financial reports, and that the trustee not impair its right or willingness to sue the issuing corporation</a:t>
            </a:r>
            <a:r>
              <a:rPr lang="en-US" sz="1400"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a:p>
            <a:r>
              <a:rPr lang="en-US" sz="1400" i="1" dirty="0" smtClean="0">
                <a:latin typeface="Times New Roman" pitchFamily="18" charset="0"/>
                <a:cs typeface="Times New Roman" pitchFamily="18" charset="0"/>
              </a:rPr>
              <a:t>The Investment Companies Act of 1940</a:t>
            </a:r>
            <a:r>
              <a:rPr lang="en-US" sz="1400" dirty="0" smtClean="0">
                <a:latin typeface="Times New Roman" pitchFamily="18" charset="0"/>
                <a:cs typeface="Times New Roman" pitchFamily="18" charset="0"/>
              </a:rPr>
              <a:t> extended the Securities Act and the Securities and Exchange Act to investment companies such as mutual </a:t>
            </a:r>
            <a:r>
              <a:rPr lang="en-US" sz="1400" dirty="0" smtClean="0">
                <a:latin typeface="Times New Roman" pitchFamily="18" charset="0"/>
                <a:cs typeface="Times New Roman" pitchFamily="18" charset="0"/>
              </a:rPr>
              <a:t>funds. </a:t>
            </a:r>
            <a:r>
              <a:rPr lang="en-US" sz="1400" dirty="0" smtClean="0">
                <a:latin typeface="Times New Roman" pitchFamily="18" charset="0"/>
                <a:cs typeface="Times New Roman" pitchFamily="18" charset="0"/>
              </a:rPr>
              <a:t>This Act provided that investment companies must</a:t>
            </a:r>
            <a:r>
              <a:rPr lang="en-US" sz="1400"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 </a:t>
            </a:r>
          </a:p>
          <a:p>
            <a:pPr lvl="1"/>
            <a:r>
              <a:rPr lang="en-US" sz="1200" dirty="0" smtClean="0">
                <a:latin typeface="Times New Roman" pitchFamily="18" charset="0"/>
                <a:cs typeface="Times New Roman" pitchFamily="18" charset="0"/>
              </a:rPr>
              <a:t>avoid </a:t>
            </a:r>
            <a:r>
              <a:rPr lang="en-US" sz="1200" dirty="0" smtClean="0">
                <a:latin typeface="Times New Roman" pitchFamily="18" charset="0"/>
                <a:cs typeface="Times New Roman" pitchFamily="18" charset="0"/>
              </a:rPr>
              <a:t>fraudulent practices</a:t>
            </a:r>
          </a:p>
          <a:p>
            <a:pPr lvl="1"/>
            <a:r>
              <a:rPr lang="en-US" sz="1200" dirty="0" smtClean="0">
                <a:latin typeface="Times New Roman" pitchFamily="18" charset="0"/>
                <a:cs typeface="Times New Roman" pitchFamily="18" charset="0"/>
              </a:rPr>
              <a:t>fully </a:t>
            </a:r>
            <a:r>
              <a:rPr lang="en-US" sz="1200" dirty="0" smtClean="0">
                <a:latin typeface="Times New Roman" pitchFamily="18" charset="0"/>
                <a:cs typeface="Times New Roman" pitchFamily="18" charset="0"/>
              </a:rPr>
              <a:t>disclose financial statements</a:t>
            </a:r>
          </a:p>
          <a:p>
            <a:pPr lvl="1"/>
            <a:r>
              <a:rPr lang="en-US" sz="1200" dirty="0" smtClean="0">
                <a:latin typeface="Times New Roman" pitchFamily="18" charset="0"/>
                <a:cs typeface="Times New Roman" pitchFamily="18" charset="0"/>
              </a:rPr>
              <a:t>distribute </a:t>
            </a:r>
            <a:r>
              <a:rPr lang="en-US" sz="1200" dirty="0" smtClean="0">
                <a:latin typeface="Times New Roman" pitchFamily="18" charset="0"/>
                <a:cs typeface="Times New Roman" pitchFamily="18" charset="0"/>
              </a:rPr>
              <a:t>prospectuses</a:t>
            </a:r>
          </a:p>
          <a:p>
            <a:pPr lvl="1"/>
            <a:r>
              <a:rPr lang="en-US" sz="1200" dirty="0" smtClean="0">
                <a:latin typeface="Times New Roman" pitchFamily="18" charset="0"/>
                <a:cs typeface="Times New Roman" pitchFamily="18" charset="0"/>
              </a:rPr>
              <a:t>publish </a:t>
            </a:r>
            <a:r>
              <a:rPr lang="en-US" sz="1200" dirty="0" smtClean="0">
                <a:latin typeface="Times New Roman" pitchFamily="18" charset="0"/>
                <a:cs typeface="Times New Roman" pitchFamily="18" charset="0"/>
              </a:rPr>
              <a:t>statements outlining goals, which will not be changed without appropriate process.</a:t>
            </a:r>
          </a:p>
          <a:p>
            <a:pPr lvl="1"/>
            <a:r>
              <a:rPr lang="en-US" sz="1200" dirty="0" smtClean="0">
                <a:latin typeface="Times New Roman" pitchFamily="18" charset="0"/>
                <a:cs typeface="Times New Roman" pitchFamily="18" charset="0"/>
              </a:rPr>
              <a:t>limit </a:t>
            </a:r>
            <a:r>
              <a:rPr lang="en-US" sz="1200" dirty="0" smtClean="0">
                <a:latin typeface="Times New Roman" pitchFamily="18" charset="0"/>
                <a:cs typeface="Times New Roman" pitchFamily="18" charset="0"/>
              </a:rPr>
              <a:t>issuance of debt</a:t>
            </a:r>
          </a:p>
          <a:p>
            <a:pPr lvl="1"/>
            <a:r>
              <a:rPr lang="en-US" sz="1200" dirty="0" smtClean="0">
                <a:latin typeface="Times New Roman" pitchFamily="18" charset="0"/>
                <a:cs typeface="Times New Roman" pitchFamily="18" charset="0"/>
              </a:rPr>
              <a:t>follow </a:t>
            </a:r>
            <a:r>
              <a:rPr lang="en-US" sz="1200" dirty="0" smtClean="0">
                <a:latin typeface="Times New Roman" pitchFamily="18" charset="0"/>
                <a:cs typeface="Times New Roman" pitchFamily="18" charset="0"/>
              </a:rPr>
              <a:t>uniform accounting procedures</a:t>
            </a:r>
          </a:p>
          <a:p>
            <a:pPr lvl="1"/>
            <a:r>
              <a:rPr lang="en-US" sz="1200" dirty="0" smtClean="0">
                <a:latin typeface="Times New Roman" pitchFamily="18" charset="0"/>
                <a:cs typeface="Times New Roman" pitchFamily="18" charset="0"/>
              </a:rPr>
              <a:t>operate </a:t>
            </a:r>
            <a:r>
              <a:rPr lang="en-US" sz="1200" dirty="0" smtClean="0">
                <a:latin typeface="Times New Roman" pitchFamily="18" charset="0"/>
                <a:cs typeface="Times New Roman" pitchFamily="18" charset="0"/>
              </a:rPr>
              <a:t>the fund to benefit its owners, not managers</a:t>
            </a:r>
            <a:r>
              <a:rPr lang="en-US" sz="1200"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a:t>
            </a:r>
          </a:p>
          <a:p>
            <a:r>
              <a:rPr lang="en-US" sz="1400" i="1" dirty="0" smtClean="0">
                <a:latin typeface="Times New Roman" pitchFamily="18" charset="0"/>
                <a:cs typeface="Times New Roman" pitchFamily="18" charset="0"/>
              </a:rPr>
              <a:t>The Investment Advisers Act of 1940</a:t>
            </a:r>
            <a:r>
              <a:rPr lang="en-US" sz="1400" dirty="0" smtClean="0">
                <a:latin typeface="Times New Roman" pitchFamily="18" charset="0"/>
                <a:cs typeface="Times New Roman" pitchFamily="18" charset="0"/>
              </a:rPr>
              <a:t> requires advisors and certain investment institutions who provide clients with paid investment advice to register with the S.E.C.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2726</TotalTime>
  <Words>3627</Words>
  <Application>Microsoft Office PowerPoint</Application>
  <PresentationFormat>On-screen Show (4:3)</PresentationFormat>
  <Paragraphs>172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IV. Regulation of Trading and Securities Markets</vt:lpstr>
      <vt:lpstr>A. Background and Early Regulation</vt:lpstr>
      <vt:lpstr>Regulatory Approaches </vt:lpstr>
      <vt:lpstr>Pre-1930s Securities Regulation: The Background</vt:lpstr>
      <vt:lpstr>Early U.S Securities Legislation</vt:lpstr>
      <vt:lpstr>B. U.S. Securities Market Legislation: The Foundation </vt:lpstr>
      <vt:lpstr>The Securities Act of 1933</vt:lpstr>
      <vt:lpstr>The Securities Exchange Act of 1934</vt:lpstr>
      <vt:lpstr>Additional Major Depression-Era Legislation</vt:lpstr>
      <vt:lpstr>Sarbanes-Oxley </vt:lpstr>
      <vt:lpstr>D. Deregulation, Corporate Scandals and the Financial Crisis of 2008</vt:lpstr>
      <vt:lpstr>The 2008 Financial Crisis </vt:lpstr>
      <vt:lpstr>Post-SOX Legislation</vt:lpstr>
      <vt:lpstr>E. Dodd-Frank</vt:lpstr>
      <vt:lpstr>F. Government Oversight of Self-Regulation: The S.E.C. and C.F.T.C. </vt:lpstr>
      <vt:lpstr>The S.E.C.</vt:lpstr>
      <vt:lpstr>The CFTC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cp:lastModifiedBy>
  <cp:revision>187</cp:revision>
  <dcterms:created xsi:type="dcterms:W3CDTF">2012-07-28T11:40:52Z</dcterms:created>
  <dcterms:modified xsi:type="dcterms:W3CDTF">2012-07-30T22:48:24Z</dcterms:modified>
</cp:coreProperties>
</file>