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00" r:id="rId3"/>
    <p:sldId id="301" r:id="rId4"/>
    <p:sldId id="302" r:id="rId5"/>
    <p:sldId id="323" r:id="rId6"/>
    <p:sldId id="303" r:id="rId7"/>
    <p:sldId id="304" r:id="rId8"/>
    <p:sldId id="305" r:id="rId9"/>
    <p:sldId id="306" r:id="rId10"/>
    <p:sldId id="307" r:id="rId11"/>
    <p:sldId id="308" r:id="rId12"/>
    <p:sldId id="309" r:id="rId13"/>
    <p:sldId id="310" r:id="rId14"/>
    <p:sldId id="312" r:id="rId15"/>
    <p:sldId id="311" r:id="rId16"/>
    <p:sldId id="313" r:id="rId17"/>
    <p:sldId id="314" r:id="rId18"/>
    <p:sldId id="315" r:id="rId19"/>
    <p:sldId id="316" r:id="rId20"/>
    <p:sldId id="317" r:id="rId21"/>
    <p:sldId id="318" r:id="rId22"/>
    <p:sldId id="319" r:id="rId23"/>
    <p:sldId id="320" r:id="rId24"/>
    <p:sldId id="321" r:id="rId25"/>
    <p:sldId id="322"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image" Target="../media/image1.emf"/><Relationship Id="rId5" Type="http://schemas.openxmlformats.org/officeDocument/2006/relationships/image" Target="../media/image5.emf"/><Relationship Id="rId4" Type="http://schemas.openxmlformats.org/officeDocument/2006/relationships/image" Target="../media/image4.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image" Target="../media/image7.emf"/><Relationship Id="rId6" Type="http://schemas.openxmlformats.org/officeDocument/2006/relationships/image" Target="../media/image12.emf"/><Relationship Id="rId5" Type="http://schemas.openxmlformats.org/officeDocument/2006/relationships/image" Target="../media/image11.emf"/><Relationship Id="rId4" Type="http://schemas.openxmlformats.org/officeDocument/2006/relationships/image" Target="../media/image10.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image" Target="../media/image13.emf"/><Relationship Id="rId5" Type="http://schemas.openxmlformats.org/officeDocument/2006/relationships/image" Target="../media/image17.emf"/><Relationship Id="rId4" Type="http://schemas.openxmlformats.org/officeDocument/2006/relationships/image" Target="../media/image16.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image" Target="../media/image1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2.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3.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21BFFC-B872-49CA-A934-D8114660CD82}" type="datetimeFigureOut">
              <a:rPr lang="en-US" smtClean="0"/>
              <a:pPr/>
              <a:t>5/12/2014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21BFFC-B872-49CA-A934-D8114660CD82}" type="datetimeFigureOut">
              <a:rPr lang="en-US" smtClean="0"/>
              <a:pPr/>
              <a:t>5/12/2014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21BFFC-B872-49CA-A934-D8114660CD82}" type="datetimeFigureOut">
              <a:rPr lang="en-US" smtClean="0"/>
              <a:pPr/>
              <a:t>5/12/2014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21BFFC-B872-49CA-A934-D8114660CD82}" type="datetimeFigureOut">
              <a:rPr lang="en-US" smtClean="0"/>
              <a:pPr/>
              <a:t>5/12/2014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21BFFC-B872-49CA-A934-D8114660CD82}" type="datetimeFigureOut">
              <a:rPr lang="en-US" smtClean="0"/>
              <a:pPr/>
              <a:t>5/12/2014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21BFFC-B872-49CA-A934-D8114660CD82}" type="datetimeFigureOut">
              <a:rPr lang="en-US" smtClean="0"/>
              <a:pPr/>
              <a:t>5/12/2014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21BFFC-B872-49CA-A934-D8114660CD82}" type="datetimeFigureOut">
              <a:rPr lang="en-US" smtClean="0"/>
              <a:pPr/>
              <a:t>5/12/2014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21BFFC-B872-49CA-A934-D8114660CD82}" type="datetimeFigureOut">
              <a:rPr lang="en-US" smtClean="0"/>
              <a:pPr/>
              <a:t>5/12/2014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21BFFC-B872-49CA-A934-D8114660CD82}" type="datetimeFigureOut">
              <a:rPr lang="en-US" smtClean="0"/>
              <a:pPr/>
              <a:t>5/12/2014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21BFFC-B872-49CA-A934-D8114660CD82}" type="datetimeFigureOut">
              <a:rPr lang="en-US" smtClean="0"/>
              <a:pPr/>
              <a:t>5/12/2014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21BFFC-B872-49CA-A934-D8114660CD82}" type="datetimeFigureOut">
              <a:rPr lang="en-US" smtClean="0"/>
              <a:pPr/>
              <a:t>5/12/2014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21BFFC-B872-49CA-A934-D8114660CD82}" type="datetimeFigureOut">
              <a:rPr lang="en-US" smtClean="0"/>
              <a:pPr/>
              <a:t>5/12/2014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1814BC-E8DE-4C42-A08C-7EFFF67A8B1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Office_Word_Document6.docx"/><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1.xml.rels><?xml version="1.0" encoding="UTF-8" standalone="yes"?>
<Relationships xmlns="http://schemas.openxmlformats.org/package/2006/relationships"><Relationship Id="rId8" Type="http://schemas.openxmlformats.org/officeDocument/2006/relationships/package" Target="../embeddings/Microsoft_Office_Word_Document12.docx"/><Relationship Id="rId3" Type="http://schemas.openxmlformats.org/officeDocument/2006/relationships/package" Target="../embeddings/Microsoft_Office_Word_Document7.docx"/><Relationship Id="rId7" Type="http://schemas.openxmlformats.org/officeDocument/2006/relationships/package" Target="../embeddings/Microsoft_Office_Word_Document11.docx"/><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package" Target="../embeddings/Microsoft_Office_Word_Document10.docx"/><Relationship Id="rId5" Type="http://schemas.openxmlformats.org/officeDocument/2006/relationships/package" Target="../embeddings/Microsoft_Office_Word_Document9.docx"/><Relationship Id="rId4" Type="http://schemas.openxmlformats.org/officeDocument/2006/relationships/package" Target="../embeddings/Microsoft_Office_Word_Document8.docx"/></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Office_Word_Document13.docx"/><Relationship Id="rId7" Type="http://schemas.openxmlformats.org/officeDocument/2006/relationships/package" Target="../embeddings/Microsoft_Office_Word_Document17.docx"/><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package" Target="../embeddings/Microsoft_Office_Word_Document16.docx"/><Relationship Id="rId5" Type="http://schemas.openxmlformats.org/officeDocument/2006/relationships/package" Target="../embeddings/Microsoft_Office_Word_Document15.docx"/><Relationship Id="rId4" Type="http://schemas.openxmlformats.org/officeDocument/2006/relationships/package" Target="../embeddings/Microsoft_Office_Word_Document14.docx"/></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Office_Word_Document18.docx"/><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package" Target="../embeddings/Microsoft_Office_Word_Document19.docx"/></Relationships>
</file>

<file path=ppt/slides/_rels/slide14.xml.rels><?xml version="1.0" encoding="UTF-8" standalone="yes"?>
<Relationships xmlns="http://schemas.openxmlformats.org/package/2006/relationships"><Relationship Id="rId3" Type="http://schemas.openxmlformats.org/officeDocument/2006/relationships/package" Target="../embeddings/Microsoft_Office_Word_Document20.docx"/><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Office_Word_Document21.docx"/><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Office_Word_Document22.docx"/><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17.xml.rels><?xml version="1.0" encoding="UTF-8" standalone="yes"?>
<Relationships xmlns="http://schemas.openxmlformats.org/package/2006/relationships"><Relationship Id="rId3" Type="http://schemas.openxmlformats.org/officeDocument/2006/relationships/package" Target="../embeddings/Microsoft_Office_Word_Document23.docx"/><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18.xml.rels><?xml version="1.0" encoding="UTF-8" standalone="yes"?>
<Relationships xmlns="http://schemas.openxmlformats.org/package/2006/relationships"><Relationship Id="rId3" Type="http://schemas.openxmlformats.org/officeDocument/2006/relationships/package" Target="../embeddings/Microsoft_Office_Word_Document24.docx"/><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Office_Word_Document1.docx"/><Relationship Id="rId7" Type="http://schemas.openxmlformats.org/officeDocument/2006/relationships/package" Target="../embeddings/Microsoft_Office_Word_Document5.docx"/><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package" Target="../embeddings/Microsoft_Office_Word_Document4.docx"/><Relationship Id="rId5" Type="http://schemas.openxmlformats.org/officeDocument/2006/relationships/package" Target="../embeddings/Microsoft_Office_Word_Document3.docx"/><Relationship Id="rId4" Type="http://schemas.openxmlformats.org/officeDocument/2006/relationships/package" Target="../embeddings/Microsoft_Office_Word_Document2.doc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19200"/>
            <a:ext cx="9144000" cy="2133600"/>
          </a:xfrm>
        </p:spPr>
        <p:txBody>
          <a:bodyPr>
            <a:normAutofit/>
          </a:bodyPr>
          <a:lstStyle/>
          <a:p>
            <a:r>
              <a:rPr lang="en-US" b="1" dirty="0" smtClean="0">
                <a:latin typeface="Times New Roman" pitchFamily="18" charset="0"/>
                <a:cs typeface="Times New Roman" pitchFamily="18" charset="0"/>
              </a:rPr>
              <a:t>V. ADVERSE SELECTION, TRADING AND SPREADS</a:t>
            </a:r>
            <a:r>
              <a:rPr lang="en-US" dirty="0" smtClean="0"/>
              <a:t/>
            </a:r>
            <a:br>
              <a:rPr lang="en-US" dirty="0" smtClean="0"/>
            </a:br>
            <a:endParaRPr lang="en-US" b="1" u="sng"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b="1" dirty="0" smtClean="0">
                <a:latin typeface="Times New Roman" pitchFamily="18" charset="0"/>
                <a:cs typeface="Times New Roman" pitchFamily="18" charset="0"/>
              </a:rPr>
              <a:t>Dealer Price Setting</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0" y="838200"/>
            <a:ext cx="8991600" cy="5791200"/>
          </a:xfrm>
        </p:spPr>
        <p:txBody>
          <a:bodyPr>
            <a:normAutofit fontScale="62500" lnSpcReduction="20000"/>
          </a:bodyPr>
          <a:lstStyle/>
          <a:p>
            <a:r>
              <a:rPr lang="en-US" dirty="0" smtClean="0">
                <a:latin typeface="Times New Roman" pitchFamily="18" charset="0"/>
                <a:cs typeface="Times New Roman" pitchFamily="18" charset="0"/>
              </a:rPr>
              <a:t>We now explore our coefficients </a:t>
            </a:r>
            <a:r>
              <a:rPr lang="en-US" i="1" dirty="0" smtClean="0">
                <a:latin typeface="Times New Roman" pitchFamily="18" charset="0"/>
                <a:cs typeface="Times New Roman" pitchFamily="18" charset="0"/>
              </a:rPr>
              <a:t>α</a:t>
            </a:r>
            <a:r>
              <a:rPr lang="en-US" dirty="0" smtClean="0">
                <a:latin typeface="Times New Roman" pitchFamily="18" charset="0"/>
                <a:cs typeface="Times New Roman" pitchFamily="18" charset="0"/>
              </a:rPr>
              <a:t> and </a:t>
            </a:r>
            <a:r>
              <a:rPr lang="en-US" i="1" dirty="0" smtClean="0">
                <a:latin typeface="Times New Roman" pitchFamily="18" charset="0"/>
                <a:cs typeface="Times New Roman" pitchFamily="18" charset="0"/>
              </a:rPr>
              <a:t>β</a:t>
            </a: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The dealer observes total order flow </a:t>
            </a:r>
            <a:r>
              <a:rPr lang="en-US" i="1" dirty="0" smtClean="0">
                <a:latin typeface="Times New Roman" pitchFamily="18" charset="0"/>
                <a:cs typeface="Times New Roman" pitchFamily="18" charset="0"/>
              </a:rPr>
              <a:t>X = x + u</a:t>
            </a:r>
            <a:r>
              <a:rPr lang="en-US" dirty="0" smtClean="0">
                <a:latin typeface="Times New Roman" pitchFamily="18" charset="0"/>
                <a:cs typeface="Times New Roman" pitchFamily="18" charset="0"/>
              </a:rPr>
              <a:t> and sets a single market clearing price </a:t>
            </a:r>
            <a:r>
              <a:rPr lang="en-US" i="1" dirty="0" smtClean="0">
                <a:latin typeface="Times New Roman" pitchFamily="18" charset="0"/>
                <a:cs typeface="Times New Roman" pitchFamily="18" charset="0"/>
              </a:rPr>
              <a:t>p</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 E[</a:t>
            </a:r>
            <a:r>
              <a:rPr lang="en-US" i="1" dirty="0" err="1" smtClean="0">
                <a:latin typeface="Times New Roman" pitchFamily="18" charset="0"/>
                <a:cs typeface="Times New Roman" pitchFamily="18" charset="0"/>
              </a:rPr>
              <a:t>v│x</a:t>
            </a:r>
            <a:r>
              <a:rPr lang="en-US" i="1" dirty="0" smtClean="0">
                <a:latin typeface="Times New Roman" pitchFamily="18" charset="0"/>
                <a:cs typeface="Times New Roman" pitchFamily="18" charset="0"/>
              </a:rPr>
              <a:t> + u]</a:t>
            </a:r>
            <a:r>
              <a:rPr lang="en-US" dirty="0" smtClean="0">
                <a:latin typeface="Times New Roman" pitchFamily="18" charset="0"/>
                <a:cs typeface="Times New Roman" pitchFamily="18" charset="0"/>
              </a:rPr>
              <a:t> where </a:t>
            </a:r>
            <a:r>
              <a:rPr lang="en-US" i="1" dirty="0" smtClean="0">
                <a:latin typeface="Times New Roman" pitchFamily="18" charset="0"/>
                <a:cs typeface="Times New Roman" pitchFamily="18" charset="0"/>
              </a:rPr>
              <a:t>x = α + </a:t>
            </a:r>
            <a:r>
              <a:rPr lang="en-US" i="1" dirty="0" err="1" smtClean="0">
                <a:latin typeface="Times New Roman" pitchFamily="18" charset="0"/>
                <a:cs typeface="Times New Roman" pitchFamily="18" charset="0"/>
              </a:rPr>
              <a:t>βv</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Since </a:t>
            </a:r>
            <a:r>
              <a:rPr lang="en-US" i="1" dirty="0" smtClean="0">
                <a:latin typeface="Times New Roman" pitchFamily="18" charset="0"/>
                <a:cs typeface="Times New Roman" pitchFamily="18" charset="0"/>
              </a:rPr>
              <a:t>v</a:t>
            </a:r>
            <a:r>
              <a:rPr lang="en-US" dirty="0" smtClean="0">
                <a:latin typeface="Times New Roman" pitchFamily="18" charset="0"/>
                <a:cs typeface="Times New Roman" pitchFamily="18" charset="0"/>
              </a:rPr>
              <a:t> and </a:t>
            </a:r>
            <a:r>
              <a:rPr lang="en-US" i="1" dirty="0" smtClean="0">
                <a:latin typeface="Times New Roman" pitchFamily="18" charset="0"/>
                <a:cs typeface="Times New Roman" pitchFamily="18" charset="0"/>
              </a:rPr>
              <a:t>X</a:t>
            </a:r>
            <a:r>
              <a:rPr lang="en-US" dirty="0" smtClean="0">
                <a:latin typeface="Times New Roman" pitchFamily="18" charset="0"/>
                <a:cs typeface="Times New Roman" pitchFamily="18" charset="0"/>
              </a:rPr>
              <a:t> are normally distributed, we apply the Projection Theorem to </a:t>
            </a:r>
            <a:r>
              <a:rPr lang="en-US" i="1" dirty="0" smtClean="0">
                <a:latin typeface="Times New Roman" pitchFamily="18" charset="0"/>
                <a:cs typeface="Times New Roman" pitchFamily="18" charset="0"/>
              </a:rPr>
              <a:t>p</a:t>
            </a:r>
            <a:r>
              <a:rPr lang="en-US" dirty="0" smtClean="0">
                <a:latin typeface="Times New Roman" pitchFamily="18" charset="0"/>
                <a:cs typeface="Times New Roman" pitchFamily="18" charset="0"/>
              </a:rPr>
              <a:t>:</a:t>
            </a:r>
          </a:p>
          <a:p>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(5)			</a:t>
            </a:r>
          </a:p>
          <a:p>
            <a:pPr>
              <a:buNone/>
            </a:pP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This dealer pricing function has a straightforward interpretation.</a:t>
            </a:r>
          </a:p>
          <a:p>
            <a:r>
              <a:rPr lang="en-US" dirty="0" smtClean="0">
                <a:latin typeface="Times New Roman" pitchFamily="18" charset="0"/>
                <a:cs typeface="Times New Roman" pitchFamily="18" charset="0"/>
              </a:rPr>
              <a:t>The sensitivity of the dealer price to total share demand  is a function of the covariance between the stock’s value and total demand for the shares.</a:t>
            </a:r>
          </a:p>
          <a:p>
            <a:pPr lvl="1"/>
            <a:r>
              <a:rPr lang="en-US" dirty="0" smtClean="0">
                <a:latin typeface="Times New Roman" pitchFamily="18" charset="0"/>
                <a:cs typeface="Times New Roman" pitchFamily="18" charset="0"/>
              </a:rPr>
              <a:t>Thus, if the dealer believes that total demand for the stock increases dramatically with its intrinsic value </a:t>
            </a:r>
            <a:r>
              <a:rPr lang="en-US" i="1" dirty="0" smtClean="0">
                <a:latin typeface="Times New Roman" pitchFamily="18" charset="0"/>
                <a:cs typeface="Times New Roman" pitchFamily="18" charset="0"/>
              </a:rPr>
              <a:t>v</a:t>
            </a:r>
            <a:r>
              <a:rPr lang="en-US" dirty="0" smtClean="0">
                <a:latin typeface="Times New Roman" pitchFamily="18" charset="0"/>
                <a:cs typeface="Times New Roman" pitchFamily="18" charset="0"/>
              </a:rPr>
              <a:t> (unknown to him, but known to the informed trader), the price that the dealer sets for shares will be very sensitive to total demand.</a:t>
            </a:r>
          </a:p>
          <a:p>
            <a:pPr lvl="1"/>
            <a:r>
              <a:rPr lang="en-US" dirty="0" smtClean="0">
                <a:latin typeface="Times New Roman" pitchFamily="18" charset="0"/>
                <a:cs typeface="Times New Roman" pitchFamily="18" charset="0"/>
              </a:rPr>
              <a:t>If the informed trader dominates trading, the dealer will set the price of the security mostly or entirely as a function of total demand for the security.</a:t>
            </a:r>
          </a:p>
          <a:p>
            <a:pPr lvl="1"/>
            <a:r>
              <a:rPr lang="en-US" dirty="0" smtClean="0">
                <a:latin typeface="Times New Roman" pitchFamily="18" charset="0"/>
                <a:cs typeface="Times New Roman" pitchFamily="18" charset="0"/>
              </a:rPr>
              <a:t>Sensitivity to total demand will diminish as uninformed demand volatility increases.</a:t>
            </a:r>
          </a:p>
          <a:p>
            <a:pPr lvl="1"/>
            <a:r>
              <a:rPr lang="en-US" dirty="0" smtClean="0">
                <a:latin typeface="Times New Roman" pitchFamily="18" charset="0"/>
                <a:cs typeface="Times New Roman" pitchFamily="18" charset="0"/>
              </a:rPr>
              <a:t>As total demand deviates more from expected demand, share prices will increase. </a:t>
            </a:r>
          </a:p>
          <a:p>
            <a:endParaRPr lang="en-US" dirty="0"/>
          </a:p>
        </p:txBody>
      </p:sp>
      <p:graphicFrame>
        <p:nvGraphicFramePr>
          <p:cNvPr id="76803" name="Object 3"/>
          <p:cNvGraphicFramePr>
            <a:graphicFrameLocks noChangeAspect="1"/>
          </p:cNvGraphicFramePr>
          <p:nvPr/>
        </p:nvGraphicFramePr>
        <p:xfrm>
          <a:off x="1321279" y="2254370"/>
          <a:ext cx="6934200" cy="533400"/>
        </p:xfrm>
        <a:graphic>
          <a:graphicData uri="http://schemas.openxmlformats.org/presentationml/2006/ole">
            <p:oleObj spid="_x0000_s76804" name="Document" r:id="rId3" imgW="5956042" imgH="381506" progId="Word.Document.12">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sz="2700" b="1" dirty="0" smtClean="0">
                <a:latin typeface="Times New Roman" pitchFamily="18" charset="0"/>
                <a:cs typeface="Times New Roman" pitchFamily="18" charset="0"/>
              </a:rPr>
              <a:t>Informed Trader Demand and Dealer Price Adjustment</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
        <p:nvSpPr>
          <p:cNvPr id="3" name="Content Placeholder 2"/>
          <p:cNvSpPr>
            <a:spLocks noGrp="1"/>
          </p:cNvSpPr>
          <p:nvPr>
            <p:ph idx="1"/>
          </p:nvPr>
        </p:nvSpPr>
        <p:spPr>
          <a:xfrm>
            <a:off x="457200" y="838200"/>
            <a:ext cx="8229600" cy="5562600"/>
          </a:xfrm>
        </p:spPr>
        <p:txBody>
          <a:bodyPr>
            <a:normAutofit fontScale="40000" lnSpcReduction="20000"/>
          </a:bodyPr>
          <a:lstStyle/>
          <a:p>
            <a:r>
              <a:rPr lang="en-US" dirty="0" smtClean="0">
                <a:latin typeface="Times New Roman" pitchFamily="18" charset="0"/>
                <a:cs typeface="Times New Roman" pitchFamily="18" charset="0"/>
              </a:rPr>
              <a:t>Since </a:t>
            </a:r>
            <a:r>
              <a:rPr lang="en-US" i="1" dirty="0" smtClean="0">
                <a:latin typeface="Times New Roman" pitchFamily="18" charset="0"/>
                <a:cs typeface="Times New Roman" pitchFamily="18" charset="0"/>
              </a:rPr>
              <a:t>x = α + </a:t>
            </a:r>
            <a:r>
              <a:rPr lang="en-US" i="1" dirty="0" err="1" smtClean="0">
                <a:latin typeface="Times New Roman" pitchFamily="18" charset="0"/>
                <a:cs typeface="Times New Roman" pitchFamily="18" charset="0"/>
              </a:rPr>
              <a:t>βv</a:t>
            </a:r>
            <a:r>
              <a:rPr lang="en-US" dirty="0" smtClean="0">
                <a:latin typeface="Times New Roman" pitchFamily="18" charset="0"/>
                <a:cs typeface="Times New Roman" pitchFamily="18" charset="0"/>
              </a:rPr>
              <a:t>, and </a:t>
            </a:r>
            <a:r>
              <a:rPr lang="en-US" i="1" dirty="0" smtClean="0">
                <a:latin typeface="Times New Roman" pitchFamily="18" charset="0"/>
                <a:cs typeface="Times New Roman" pitchFamily="18" charset="0"/>
              </a:rPr>
              <a:t>Σ</a:t>
            </a:r>
            <a:r>
              <a:rPr lang="en-US" i="1" baseline="-25000" dirty="0" smtClean="0">
                <a:latin typeface="Times New Roman" pitchFamily="18" charset="0"/>
                <a:cs typeface="Times New Roman" pitchFamily="18" charset="0"/>
              </a:rPr>
              <a:t>0</a:t>
            </a:r>
            <a:r>
              <a:rPr lang="en-US" dirty="0" smtClean="0">
                <a:latin typeface="Times New Roman" pitchFamily="18" charset="0"/>
                <a:cs typeface="Times New Roman" pitchFamily="18" charset="0"/>
              </a:rPr>
              <a:t> is the variance of asset payoffs </a:t>
            </a:r>
            <a:r>
              <a:rPr lang="en-US" i="1" dirty="0" smtClean="0">
                <a:latin typeface="Times New Roman" pitchFamily="18" charset="0"/>
                <a:cs typeface="Times New Roman" pitchFamily="18" charset="0"/>
              </a:rPr>
              <a:t>v</a:t>
            </a:r>
            <a:r>
              <a:rPr lang="en-US" dirty="0" smtClean="0">
                <a:latin typeface="Times New Roman" pitchFamily="18" charset="0"/>
                <a:cs typeface="Times New Roman" pitchFamily="18" charset="0"/>
              </a:rPr>
              <a:t>, the variance of informed trader demand VAR[</a:t>
            </a:r>
            <a:r>
              <a:rPr lang="en-US" i="1" dirty="0" smtClean="0">
                <a:latin typeface="Times New Roman" pitchFamily="18" charset="0"/>
                <a:cs typeface="Times New Roman" pitchFamily="18" charset="0"/>
              </a:rPr>
              <a:t>x</a:t>
            </a:r>
            <a:r>
              <a:rPr lang="en-US" dirty="0" smtClean="0">
                <a:latin typeface="Times New Roman" pitchFamily="18" charset="0"/>
                <a:cs typeface="Times New Roman" pitchFamily="18" charset="0"/>
              </a:rPr>
              <a:t>] will equal </a:t>
            </a:r>
            <a:r>
              <a:rPr lang="en-US" dirty="0" smtClean="0">
                <a:latin typeface="Times New Roman" pitchFamily="18" charset="0"/>
                <a:cs typeface="Times New Roman" pitchFamily="18" charset="0"/>
                <a:sym typeface="Symbol"/>
              </a:rPr>
              <a:t></a:t>
            </a:r>
            <a:r>
              <a:rPr lang="en-US" baseline="30000" dirty="0" smtClean="0">
                <a:latin typeface="Times New Roman" pitchFamily="18" charset="0"/>
                <a:cs typeface="Times New Roman" pitchFamily="18" charset="0"/>
                <a:sym typeface="Symbol"/>
              </a:rPr>
              <a:t>2</a:t>
            </a:r>
            <a:r>
              <a:rPr lang="en-US" dirty="0" smtClean="0">
                <a:latin typeface="Times New Roman" pitchFamily="18" charset="0"/>
                <a:cs typeface="Times New Roman" pitchFamily="18" charset="0"/>
                <a:sym typeface="Symbol"/>
              </a:rPr>
              <a:t></a:t>
            </a:r>
            <a:r>
              <a:rPr lang="en-US" baseline="-25000" dirty="0" smtClean="0">
                <a:latin typeface="Times New Roman" pitchFamily="18" charset="0"/>
                <a:cs typeface="Times New Roman" pitchFamily="18" charset="0"/>
                <a:sym typeface="Symbol"/>
              </a:rPr>
              <a:t>0</a:t>
            </a:r>
            <a:r>
              <a:rPr lang="en-US" dirty="0" smtClean="0">
                <a:latin typeface="Times New Roman" pitchFamily="18" charset="0"/>
                <a:cs typeface="Times New Roman" pitchFamily="18" charset="0"/>
              </a:rPr>
              <a:t>. This means that VAR[</a:t>
            </a:r>
            <a:r>
              <a:rPr lang="en-US" i="1" dirty="0" err="1" smtClean="0">
                <a:latin typeface="Times New Roman" pitchFamily="18" charset="0"/>
                <a:cs typeface="Times New Roman" pitchFamily="18" charset="0"/>
              </a:rPr>
              <a:t>x+u</a:t>
            </a:r>
            <a:r>
              <a:rPr lang="en-US" dirty="0" smtClean="0">
                <a:latin typeface="Times New Roman" pitchFamily="18" charset="0"/>
                <a:cs typeface="Times New Roman" pitchFamily="18" charset="0"/>
              </a:rPr>
              <a:t>] = Σ</a:t>
            </a:r>
            <a:r>
              <a:rPr lang="en-US" baseline="-25000" dirty="0" smtClean="0">
                <a:latin typeface="Times New Roman" pitchFamily="18" charset="0"/>
                <a:cs typeface="Times New Roman" pitchFamily="18" charset="0"/>
              </a:rPr>
              <a:t>0</a:t>
            </a:r>
            <a:r>
              <a:rPr lang="en-US" dirty="0" smtClean="0">
                <a:latin typeface="Times New Roman" pitchFamily="18" charset="0"/>
                <a:cs typeface="Times New Roman" pitchFamily="18" charset="0"/>
              </a:rPr>
              <a:t> + </a:t>
            </a:r>
            <a:r>
              <a:rPr lang="en-US" dirty="0" smtClean="0">
                <a:latin typeface="Times New Roman" pitchFamily="18" charset="0"/>
                <a:cs typeface="Times New Roman" pitchFamily="18" charset="0"/>
                <a:sym typeface="Symbol"/>
              </a:rPr>
              <a:t></a:t>
            </a:r>
            <a:r>
              <a:rPr lang="en-US" baseline="-25000" dirty="0" smtClean="0">
                <a:latin typeface="Times New Roman" pitchFamily="18" charset="0"/>
                <a:cs typeface="Times New Roman" pitchFamily="18" charset="0"/>
                <a:sym typeface="Symbol"/>
              </a:rPr>
              <a:t>u</a:t>
            </a:r>
            <a:r>
              <a:rPr lang="en-US" baseline="30000" dirty="0" smtClean="0">
                <a:latin typeface="Times New Roman" pitchFamily="18" charset="0"/>
                <a:cs typeface="Times New Roman" pitchFamily="18" charset="0"/>
                <a:sym typeface="Symbol"/>
              </a:rPr>
              <a:t>2</a:t>
            </a:r>
            <a:r>
              <a:rPr lang="en-US" dirty="0" smtClean="0">
                <a:latin typeface="Times New Roman" pitchFamily="18" charset="0"/>
                <a:cs typeface="Times New Roman" pitchFamily="18" charset="0"/>
              </a:rPr>
              <a:t>, which means that the dealer pricing equation is:</a:t>
            </a:r>
          </a:p>
          <a:p>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(6)			</a:t>
            </a:r>
          </a:p>
          <a:p>
            <a:pPr>
              <a:buNone/>
            </a:pPr>
            <a:r>
              <a:rPr lang="en-US" dirty="0" smtClean="0">
                <a:latin typeface="Times New Roman" pitchFamily="18" charset="0"/>
                <a:cs typeface="Times New Roman" pitchFamily="18" charset="0"/>
              </a:rPr>
              <a:t> </a:t>
            </a:r>
          </a:p>
          <a:p>
            <a:r>
              <a:rPr lang="en-US" i="1" dirty="0" smtClean="0">
                <a:latin typeface="Times New Roman" pitchFamily="18" charset="0"/>
                <a:cs typeface="Times New Roman" pitchFamily="18" charset="0"/>
              </a:rPr>
              <a:t>β</a:t>
            </a:r>
            <a:r>
              <a:rPr lang="en-US" dirty="0" smtClean="0">
                <a:latin typeface="Times New Roman" pitchFamily="18" charset="0"/>
                <a:cs typeface="Times New Roman" pitchFamily="18" charset="0"/>
              </a:rPr>
              <a:t> is the slope of a line plotting a random dependent variable </a:t>
            </a:r>
            <a:r>
              <a:rPr lang="en-US" i="1" dirty="0" smtClean="0">
                <a:latin typeface="Times New Roman" pitchFamily="18" charset="0"/>
                <a:cs typeface="Times New Roman" pitchFamily="18" charset="0"/>
              </a:rPr>
              <a:t>X</a:t>
            </a:r>
            <a:r>
              <a:rPr lang="en-US" dirty="0" smtClean="0">
                <a:latin typeface="Times New Roman" pitchFamily="18" charset="0"/>
                <a:cs typeface="Times New Roman" pitchFamily="18" charset="0"/>
              </a:rPr>
              <a:t> or (</a:t>
            </a:r>
            <a:r>
              <a:rPr lang="en-US" i="1" dirty="0" smtClean="0">
                <a:latin typeface="Times New Roman" pitchFamily="18" charset="0"/>
                <a:cs typeface="Times New Roman" pitchFamily="18" charset="0"/>
              </a:rPr>
              <a:t>x + u</a:t>
            </a:r>
            <a:r>
              <a:rPr lang="en-US" dirty="0" smtClean="0">
                <a:latin typeface="Times New Roman" pitchFamily="18" charset="0"/>
                <a:cs typeface="Times New Roman" pitchFamily="18" charset="0"/>
              </a:rPr>
              <a:t>) with respect random variable </a:t>
            </a:r>
            <a:r>
              <a:rPr lang="en-US" i="1" dirty="0" smtClean="0">
                <a:latin typeface="Times New Roman" pitchFamily="18" charset="0"/>
                <a:cs typeface="Times New Roman" pitchFamily="18" charset="0"/>
              </a:rPr>
              <a:t>v</a:t>
            </a:r>
            <a:r>
              <a:rPr lang="en-US"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(7)			</a:t>
            </a:r>
          </a:p>
          <a:p>
            <a:pPr>
              <a:buNone/>
            </a:pP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Kyle suggested a linear relationship between the security price and its demand: </a:t>
            </a:r>
            <a:r>
              <a:rPr lang="en-US" i="1" dirty="0" smtClean="0">
                <a:latin typeface="Times New Roman" pitchFamily="18" charset="0"/>
                <a:cs typeface="Times New Roman" pitchFamily="18" charset="0"/>
              </a:rPr>
              <a:t>p = μ + λ(x + u)</a:t>
            </a:r>
            <a:r>
              <a:rPr lang="en-US" dirty="0" smtClean="0">
                <a:latin typeface="Times New Roman" pitchFamily="18" charset="0"/>
                <a:cs typeface="Times New Roman" pitchFamily="18" charset="0"/>
              </a:rPr>
              <a:t>. This implies a slope </a:t>
            </a:r>
            <a:r>
              <a:rPr lang="en-US" i="1" dirty="0" smtClean="0">
                <a:latin typeface="Times New Roman" pitchFamily="18" charset="0"/>
                <a:cs typeface="Times New Roman" pitchFamily="18" charset="0"/>
              </a:rPr>
              <a:t>λ</a:t>
            </a:r>
            <a:r>
              <a:rPr lang="en-US" dirty="0" smtClean="0">
                <a:latin typeface="Times New Roman" pitchFamily="18" charset="0"/>
                <a:cs typeface="Times New Roman" pitchFamily="18" charset="0"/>
              </a:rPr>
              <a:t> equal to:</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(8)					</a:t>
            </a:r>
          </a:p>
          <a:p>
            <a:pPr>
              <a:buNone/>
            </a:pP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which implies </a:t>
            </a:r>
            <a:r>
              <a:rPr lang="en-US" i="1" dirty="0" smtClean="0">
                <a:latin typeface="Times New Roman" pitchFamily="18" charset="0"/>
                <a:cs typeface="Times New Roman" pitchFamily="18" charset="0"/>
              </a:rPr>
              <a:t>μ = p + λ(-x - u)</a:t>
            </a:r>
            <a:r>
              <a:rPr lang="en-US" dirty="0" smtClean="0">
                <a:latin typeface="Times New Roman" pitchFamily="18" charset="0"/>
                <a:cs typeface="Times New Roman" pitchFamily="18" charset="0"/>
              </a:rPr>
              <a:t> and: </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(9)				</a:t>
            </a:r>
          </a:p>
          <a:p>
            <a:pPr>
              <a:buNone/>
            </a:pP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Next, we will use </a:t>
            </a:r>
            <a:r>
              <a:rPr lang="en-US" i="1" dirty="0" smtClean="0">
                <a:latin typeface="Times New Roman" pitchFamily="18" charset="0"/>
                <a:cs typeface="Times New Roman" pitchFamily="18" charset="0"/>
              </a:rPr>
              <a:t>α</a:t>
            </a:r>
            <a:r>
              <a:rPr lang="en-US" dirty="0" smtClean="0">
                <a:latin typeface="Times New Roman" pitchFamily="18" charset="0"/>
                <a:cs typeface="Times New Roman" pitchFamily="18" charset="0"/>
              </a:rPr>
              <a:t> and </a:t>
            </a:r>
            <a:r>
              <a:rPr lang="en-US" i="1" dirty="0" smtClean="0">
                <a:latin typeface="Times New Roman" pitchFamily="18" charset="0"/>
                <a:cs typeface="Times New Roman" pitchFamily="18" charset="0"/>
              </a:rPr>
              <a:t>β </a:t>
            </a:r>
            <a:r>
              <a:rPr lang="en-US" dirty="0" smtClean="0">
                <a:latin typeface="Times New Roman" pitchFamily="18" charset="0"/>
                <a:cs typeface="Times New Roman" pitchFamily="18" charset="0"/>
              </a:rPr>
              <a:t>coefficients from above to demonstrate that μ = E[v]:</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(10)	</a:t>
            </a:r>
          </a:p>
          <a:p>
            <a:pPr>
              <a:buNone/>
            </a:pP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Now, we will rewrite </a:t>
            </a:r>
            <a:r>
              <a:rPr lang="en-US" i="1" dirty="0" smtClean="0">
                <a:latin typeface="Times New Roman" pitchFamily="18" charset="0"/>
                <a:cs typeface="Times New Roman" pitchFamily="18" charset="0"/>
              </a:rPr>
              <a:t>λ</a:t>
            </a:r>
            <a:r>
              <a:rPr lang="en-US" dirty="0" smtClean="0">
                <a:latin typeface="Times New Roman" pitchFamily="18" charset="0"/>
                <a:cs typeface="Times New Roman" pitchFamily="18" charset="0"/>
              </a:rPr>
              <a:t>, substituting in for </a:t>
            </a:r>
            <a:r>
              <a:rPr lang="en-US" i="1" dirty="0" smtClean="0">
                <a:latin typeface="Times New Roman" pitchFamily="18" charset="0"/>
                <a:cs typeface="Times New Roman" pitchFamily="18" charset="0"/>
              </a:rPr>
              <a:t>β</a:t>
            </a: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(11)					</a:t>
            </a:r>
          </a:p>
          <a:p>
            <a:pPr>
              <a:buNone/>
            </a:pPr>
            <a:r>
              <a:rPr lang="en-US" dirty="0" smtClean="0">
                <a:latin typeface="Times New Roman" pitchFamily="18" charset="0"/>
                <a:cs typeface="Times New Roman" pitchFamily="18" charset="0"/>
              </a:rPr>
              <a:t> </a:t>
            </a:r>
          </a:p>
        </p:txBody>
      </p:sp>
      <p:graphicFrame>
        <p:nvGraphicFramePr>
          <p:cNvPr id="77826" name="Object 2"/>
          <p:cNvGraphicFramePr>
            <a:graphicFrameLocks noChangeAspect="1"/>
          </p:cNvGraphicFramePr>
          <p:nvPr/>
        </p:nvGraphicFramePr>
        <p:xfrm>
          <a:off x="1371600" y="1295400"/>
          <a:ext cx="5956300" cy="379413"/>
        </p:xfrm>
        <a:graphic>
          <a:graphicData uri="http://schemas.openxmlformats.org/presentationml/2006/ole">
            <p:oleObj spid="_x0000_s77832" name="Document" r:id="rId3" imgW="5956042" imgH="379707" progId="Word.Document.12">
              <p:embed/>
            </p:oleObj>
          </a:graphicData>
        </a:graphic>
      </p:graphicFrame>
      <p:graphicFrame>
        <p:nvGraphicFramePr>
          <p:cNvPr id="77827" name="Object 3"/>
          <p:cNvGraphicFramePr>
            <a:graphicFrameLocks noChangeAspect="1"/>
          </p:cNvGraphicFramePr>
          <p:nvPr/>
        </p:nvGraphicFramePr>
        <p:xfrm>
          <a:off x="1524000" y="2133600"/>
          <a:ext cx="5956300" cy="377825"/>
        </p:xfrm>
        <a:graphic>
          <a:graphicData uri="http://schemas.openxmlformats.org/presentationml/2006/ole">
            <p:oleObj spid="_x0000_s77833" name="Document" r:id="rId4" imgW="5956042" imgH="378267" progId="Word.Document.12">
              <p:embed/>
            </p:oleObj>
          </a:graphicData>
        </a:graphic>
      </p:graphicFrame>
      <p:graphicFrame>
        <p:nvGraphicFramePr>
          <p:cNvPr id="77828" name="Object 4"/>
          <p:cNvGraphicFramePr>
            <a:graphicFrameLocks noChangeAspect="1"/>
          </p:cNvGraphicFramePr>
          <p:nvPr/>
        </p:nvGraphicFramePr>
        <p:xfrm>
          <a:off x="1600200" y="3048000"/>
          <a:ext cx="5956300" cy="377825"/>
        </p:xfrm>
        <a:graphic>
          <a:graphicData uri="http://schemas.openxmlformats.org/presentationml/2006/ole">
            <p:oleObj spid="_x0000_s77834" name="Document" r:id="rId5" imgW="5956042" imgH="378267" progId="Word.Document.12">
              <p:embed/>
            </p:oleObj>
          </a:graphicData>
        </a:graphic>
      </p:graphicFrame>
      <p:graphicFrame>
        <p:nvGraphicFramePr>
          <p:cNvPr id="77829" name="Object 5"/>
          <p:cNvGraphicFramePr>
            <a:graphicFrameLocks noChangeAspect="1"/>
          </p:cNvGraphicFramePr>
          <p:nvPr/>
        </p:nvGraphicFramePr>
        <p:xfrm>
          <a:off x="1600200" y="3962400"/>
          <a:ext cx="5956300" cy="179387"/>
        </p:xfrm>
        <a:graphic>
          <a:graphicData uri="http://schemas.openxmlformats.org/presentationml/2006/ole">
            <p:oleObj spid="_x0000_s77835" name="Document" r:id="rId6" imgW="5956042" imgH="178876" progId="Word.Document.12">
              <p:embed/>
            </p:oleObj>
          </a:graphicData>
        </a:graphic>
      </p:graphicFrame>
      <p:graphicFrame>
        <p:nvGraphicFramePr>
          <p:cNvPr id="77830" name="Object 6"/>
          <p:cNvGraphicFramePr>
            <a:graphicFrameLocks noChangeAspect="1"/>
          </p:cNvGraphicFramePr>
          <p:nvPr/>
        </p:nvGraphicFramePr>
        <p:xfrm>
          <a:off x="1600200" y="4648200"/>
          <a:ext cx="5956300" cy="347663"/>
        </p:xfrm>
        <a:graphic>
          <a:graphicData uri="http://schemas.openxmlformats.org/presentationml/2006/ole">
            <p:oleObj spid="_x0000_s77836" name="Document" r:id="rId7" imgW="5956042" imgH="348394" progId="Word.Document.12">
              <p:embed/>
            </p:oleObj>
          </a:graphicData>
        </a:graphic>
      </p:graphicFrame>
      <p:graphicFrame>
        <p:nvGraphicFramePr>
          <p:cNvPr id="77831" name="Object 7"/>
          <p:cNvGraphicFramePr>
            <a:graphicFrameLocks noChangeAspect="1"/>
          </p:cNvGraphicFramePr>
          <p:nvPr/>
        </p:nvGraphicFramePr>
        <p:xfrm>
          <a:off x="1600200" y="5410200"/>
          <a:ext cx="5956300" cy="679450"/>
        </p:xfrm>
        <a:graphic>
          <a:graphicData uri="http://schemas.openxmlformats.org/presentationml/2006/ole">
            <p:oleObj spid="_x0000_s77837" name="Document" r:id="rId8" imgW="5956042" imgH="680233" progId="Word.Document.12">
              <p:embed/>
            </p:oleObj>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3200" b="1" dirty="0" smtClean="0">
                <a:latin typeface="Times New Roman" pitchFamily="18" charset="0"/>
                <a:cs typeface="Times New Roman" pitchFamily="18" charset="0"/>
              </a:rPr>
              <a:t>Solving for Demand and Pricing Coefficients</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990600"/>
            <a:ext cx="8229600" cy="5486400"/>
          </a:xfrm>
        </p:spPr>
        <p:txBody>
          <a:bodyPr>
            <a:normAutofit fontScale="47500" lnSpcReduction="20000"/>
          </a:bodyPr>
          <a:lstStyle/>
          <a:p>
            <a:r>
              <a:rPr lang="en-US" dirty="0" smtClean="0">
                <a:latin typeface="Times New Roman" pitchFamily="18" charset="0"/>
                <a:cs typeface="Times New Roman" pitchFamily="18" charset="0"/>
              </a:rPr>
              <a:t>We for </a:t>
            </a:r>
            <a:r>
              <a:rPr lang="en-US" i="1" dirty="0" smtClean="0">
                <a:latin typeface="Times New Roman" pitchFamily="18" charset="0"/>
                <a:cs typeface="Times New Roman" pitchFamily="18" charset="0"/>
              </a:rPr>
              <a:t>λ</a:t>
            </a:r>
            <a:r>
              <a:rPr lang="en-US" dirty="0" smtClean="0">
                <a:latin typeface="Times New Roman" pitchFamily="18" charset="0"/>
                <a:cs typeface="Times New Roman" pitchFamily="18" charset="0"/>
              </a:rPr>
              <a:t>, starting by multiplying </a:t>
            </a:r>
            <a:r>
              <a:rPr lang="en-US" i="1" dirty="0" smtClean="0">
                <a:latin typeface="Times New Roman" pitchFamily="18" charset="0"/>
                <a:cs typeface="Times New Roman" pitchFamily="18" charset="0"/>
              </a:rPr>
              <a:t>λ</a:t>
            </a:r>
            <a:r>
              <a:rPr lang="en-US" dirty="0" smtClean="0">
                <a:latin typeface="Times New Roman" pitchFamily="18" charset="0"/>
                <a:cs typeface="Times New Roman" pitchFamily="18" charset="0"/>
              </a:rPr>
              <a:t> and the right hand side of equation 11 by the denominator of the right hand side of the equation:</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(12)					</a:t>
            </a:r>
          </a:p>
          <a:p>
            <a:pPr>
              <a:buNone/>
            </a:pP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Simplify the left hand side, then multiply both sides by </a:t>
            </a:r>
            <a:r>
              <a:rPr lang="en-US" i="1" dirty="0" smtClean="0">
                <a:latin typeface="Times New Roman" pitchFamily="18" charset="0"/>
                <a:cs typeface="Times New Roman" pitchFamily="18" charset="0"/>
              </a:rPr>
              <a:t>λ</a:t>
            </a:r>
            <a:r>
              <a:rPr lang="en-US" dirty="0" smtClean="0">
                <a:latin typeface="Times New Roman" pitchFamily="18" charset="0"/>
                <a:cs typeface="Times New Roman" pitchFamily="18" charset="0"/>
              </a:rPr>
              <a:t> and simplify further by subtracting </a:t>
            </a:r>
            <a:r>
              <a:rPr lang="en-US" baseline="30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a:t>
            </a:r>
            <a:r>
              <a:rPr lang="en-US" baseline="-25000" dirty="0" smtClean="0">
                <a:latin typeface="Times New Roman" pitchFamily="18" charset="0"/>
                <a:cs typeface="Times New Roman" pitchFamily="18" charset="0"/>
              </a:rPr>
              <a:t>4</a:t>
            </a:r>
            <a:r>
              <a:rPr lang="en-US" i="1" dirty="0" smtClean="0">
                <a:latin typeface="Times New Roman" pitchFamily="18" charset="0"/>
                <a:cs typeface="Times New Roman" pitchFamily="18" charset="0"/>
              </a:rPr>
              <a:t>Σ</a:t>
            </a:r>
            <a:r>
              <a:rPr lang="en-US" i="1" baseline="-25000" dirty="0" smtClean="0">
                <a:latin typeface="Times New Roman" pitchFamily="18" charset="0"/>
                <a:cs typeface="Times New Roman" pitchFamily="18" charset="0"/>
              </a:rPr>
              <a:t>0</a:t>
            </a:r>
            <a:r>
              <a:rPr lang="en-US" dirty="0" smtClean="0">
                <a:latin typeface="Times New Roman" pitchFamily="18" charset="0"/>
                <a:cs typeface="Times New Roman" pitchFamily="18" charset="0"/>
              </a:rPr>
              <a:t> from both sides:</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(13)					</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(14)					</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(15)						</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(16)					</a:t>
            </a:r>
          </a:p>
          <a:p>
            <a:pPr>
              <a:buNone/>
            </a:pPr>
            <a:r>
              <a:rPr lang="en-US" dirty="0" smtClean="0">
                <a:latin typeface="Times New Roman" pitchFamily="18" charset="0"/>
                <a:cs typeface="Times New Roman" pitchFamily="18" charset="0"/>
              </a:rPr>
              <a:t> </a:t>
            </a:r>
          </a:p>
          <a:p>
            <a:r>
              <a:rPr lang="en-US" i="1" dirty="0" smtClean="0">
                <a:latin typeface="Times New Roman" pitchFamily="18" charset="0"/>
                <a:cs typeface="Times New Roman" pitchFamily="18" charset="0"/>
              </a:rPr>
              <a:t>λ</a:t>
            </a:r>
            <a:r>
              <a:rPr lang="en-US" dirty="0" smtClean="0">
                <a:latin typeface="Times New Roman" pitchFamily="18" charset="0"/>
                <a:cs typeface="Times New Roman" pitchFamily="18" charset="0"/>
              </a:rPr>
              <a:t> is positive and that our second order condition for profit maximization has been fulfilled.</a:t>
            </a:r>
          </a:p>
          <a:p>
            <a:r>
              <a:rPr lang="en-US" dirty="0" smtClean="0">
                <a:latin typeface="Times New Roman" pitchFamily="18" charset="0"/>
                <a:cs typeface="Times New Roman" pitchFamily="18" charset="0"/>
                <a:sym typeface="Symbol"/>
              </a:rPr>
              <a:t></a:t>
            </a:r>
            <a:r>
              <a:rPr lang="en-US" dirty="0" smtClean="0">
                <a:latin typeface="Times New Roman" pitchFamily="18" charset="0"/>
                <a:cs typeface="Times New Roman" pitchFamily="18" charset="0"/>
              </a:rPr>
              <a:t> is the dealer price adjustment for total stock demand or </a:t>
            </a:r>
            <a:r>
              <a:rPr lang="en-US" i="1" dirty="0" smtClean="0">
                <a:latin typeface="Times New Roman" pitchFamily="18" charset="0"/>
                <a:cs typeface="Times New Roman" pitchFamily="18" charset="0"/>
              </a:rPr>
              <a:t>the illiquidity adjustment</a:t>
            </a:r>
            <a:r>
              <a:rPr lang="en-US" dirty="0" smtClean="0">
                <a:latin typeface="Times New Roman" pitchFamily="18" charset="0"/>
                <a:cs typeface="Times New Roman" pitchFamily="18" charset="0"/>
              </a:rPr>
              <a:t>.</a:t>
            </a:r>
          </a:p>
          <a:p>
            <a:r>
              <a:rPr lang="en-US" i="1" dirty="0" smtClean="0">
                <a:latin typeface="Times New Roman" pitchFamily="18" charset="0"/>
                <a:cs typeface="Times New Roman" pitchFamily="18" charset="0"/>
              </a:rPr>
              <a:t>Σ</a:t>
            </a:r>
            <a:r>
              <a:rPr lang="en-US" i="1" baseline="-25000" dirty="0" smtClean="0">
                <a:latin typeface="Times New Roman" pitchFamily="18" charset="0"/>
                <a:cs typeface="Times New Roman" pitchFamily="18" charset="0"/>
              </a:rPr>
              <a:t>0</a:t>
            </a:r>
            <a:r>
              <a:rPr lang="en-US" i="1" dirty="0" smtClean="0">
                <a:latin typeface="Times New Roman" pitchFamily="18" charset="0"/>
                <a:cs typeface="Times New Roman" pitchFamily="18" charset="0"/>
              </a:rPr>
              <a:t>/</a:t>
            </a:r>
            <a:r>
              <a:rPr lang="en-US" dirty="0" smtClean="0">
                <a:latin typeface="Times New Roman" pitchFamily="18" charset="0"/>
                <a:cs typeface="Times New Roman" pitchFamily="18" charset="0"/>
                <a:sym typeface="Symbol"/>
              </a:rPr>
              <a:t></a:t>
            </a:r>
            <a:r>
              <a:rPr lang="en-US" baseline="-25000" dirty="0" smtClean="0">
                <a:latin typeface="Times New Roman" pitchFamily="18" charset="0"/>
                <a:cs typeface="Times New Roman" pitchFamily="18" charset="0"/>
                <a:sym typeface="Symbol"/>
              </a:rPr>
              <a:t>u</a:t>
            </a:r>
            <a:r>
              <a:rPr lang="en-US" baseline="30000" dirty="0" smtClean="0">
                <a:latin typeface="Times New Roman" pitchFamily="18" charset="0"/>
                <a:cs typeface="Times New Roman" pitchFamily="18" charset="0"/>
                <a:sym typeface="Symbol"/>
              </a:rPr>
              <a:t>2</a:t>
            </a:r>
            <a:r>
              <a:rPr lang="en-US" dirty="0" smtClean="0">
                <a:latin typeface="Times New Roman" pitchFamily="18" charset="0"/>
                <a:cs typeface="Times New Roman" pitchFamily="18" charset="0"/>
              </a:rPr>
              <a:t> is the ratio of informed trader private information resolution to the level of noise trading.</a:t>
            </a:r>
          </a:p>
          <a:p>
            <a:r>
              <a:rPr lang="en-US" dirty="0" smtClean="0">
                <a:latin typeface="Times New Roman" pitchFamily="18" charset="0"/>
                <a:cs typeface="Times New Roman" pitchFamily="18" charset="0"/>
              </a:rPr>
              <a:t>The dealer price adjustment is proportional to the square root of this ratio, increasing as private information </a:t>
            </a:r>
            <a:r>
              <a:rPr lang="en-US" i="1" dirty="0" smtClean="0">
                <a:latin typeface="Times New Roman" pitchFamily="18" charset="0"/>
                <a:cs typeface="Times New Roman" pitchFamily="18" charset="0"/>
              </a:rPr>
              <a:t>Σ</a:t>
            </a:r>
            <a:r>
              <a:rPr lang="en-US" i="1" baseline="-25000" dirty="0" smtClean="0">
                <a:latin typeface="Times New Roman" pitchFamily="18" charset="0"/>
                <a:cs typeface="Times New Roman" pitchFamily="18" charset="0"/>
              </a:rPr>
              <a:t>0</a:t>
            </a:r>
            <a:r>
              <a:rPr lang="en-US" dirty="0" smtClean="0">
                <a:latin typeface="Times New Roman" pitchFamily="18" charset="0"/>
                <a:cs typeface="Times New Roman" pitchFamily="18" charset="0"/>
              </a:rPr>
              <a:t> is increasing and decreasing as noise trading  increases. This means that if the dealer determines that the informed trader resolves a substantial level of risk relative to the amount of noise trading, the level of dealer price adjustment  will be large. </a:t>
            </a:r>
            <a:endParaRPr lang="en-US" dirty="0"/>
          </a:p>
        </p:txBody>
      </p:sp>
      <p:graphicFrame>
        <p:nvGraphicFramePr>
          <p:cNvPr id="78850" name="Object 2"/>
          <p:cNvGraphicFramePr>
            <a:graphicFrameLocks noChangeAspect="1"/>
          </p:cNvGraphicFramePr>
          <p:nvPr/>
        </p:nvGraphicFramePr>
        <p:xfrm>
          <a:off x="1676400" y="1524000"/>
          <a:ext cx="5956300" cy="423863"/>
        </p:xfrm>
        <a:graphic>
          <a:graphicData uri="http://schemas.openxmlformats.org/presentationml/2006/ole">
            <p:oleObj spid="_x0000_s78856" name="Document" r:id="rId3" imgW="5956042" imgH="423256" progId="Word.Document.12">
              <p:embed/>
            </p:oleObj>
          </a:graphicData>
        </a:graphic>
      </p:graphicFrame>
      <p:graphicFrame>
        <p:nvGraphicFramePr>
          <p:cNvPr id="78851" name="Object 3"/>
          <p:cNvGraphicFramePr>
            <a:graphicFrameLocks noChangeAspect="1"/>
          </p:cNvGraphicFramePr>
          <p:nvPr/>
        </p:nvGraphicFramePr>
        <p:xfrm>
          <a:off x="1600200" y="2667000"/>
          <a:ext cx="5956300" cy="347663"/>
        </p:xfrm>
        <a:graphic>
          <a:graphicData uri="http://schemas.openxmlformats.org/presentationml/2006/ole">
            <p:oleObj spid="_x0000_s78857" name="Document" r:id="rId4" imgW="5956042" imgH="348394" progId="Word.Document.12">
              <p:embed/>
            </p:oleObj>
          </a:graphicData>
        </a:graphic>
      </p:graphicFrame>
      <p:graphicFrame>
        <p:nvGraphicFramePr>
          <p:cNvPr id="78853" name="Object 5"/>
          <p:cNvGraphicFramePr>
            <a:graphicFrameLocks noChangeAspect="1"/>
          </p:cNvGraphicFramePr>
          <p:nvPr/>
        </p:nvGraphicFramePr>
        <p:xfrm>
          <a:off x="2895600" y="3200400"/>
          <a:ext cx="5956300" cy="273050"/>
        </p:xfrm>
        <a:graphic>
          <a:graphicData uri="http://schemas.openxmlformats.org/presentationml/2006/ole">
            <p:oleObj spid="_x0000_s78858" name="Document" r:id="rId5" imgW="5956042" imgH="273533" progId="Word.Document.12">
              <p:embed/>
            </p:oleObj>
          </a:graphicData>
        </a:graphic>
      </p:graphicFrame>
      <p:graphicFrame>
        <p:nvGraphicFramePr>
          <p:cNvPr id="78854" name="Object 6"/>
          <p:cNvGraphicFramePr>
            <a:graphicFrameLocks noChangeAspect="1"/>
          </p:cNvGraphicFramePr>
          <p:nvPr/>
        </p:nvGraphicFramePr>
        <p:xfrm>
          <a:off x="1600200" y="3581400"/>
          <a:ext cx="5956300" cy="342900"/>
        </p:xfrm>
        <a:graphic>
          <a:graphicData uri="http://schemas.openxmlformats.org/presentationml/2006/ole">
            <p:oleObj spid="_x0000_s78859" name="Document" r:id="rId6" imgW="5956042" imgH="342276" progId="Word.Document.12">
              <p:embed/>
            </p:oleObj>
          </a:graphicData>
        </a:graphic>
      </p:graphicFrame>
      <p:graphicFrame>
        <p:nvGraphicFramePr>
          <p:cNvPr id="78855" name="Object 7"/>
          <p:cNvGraphicFramePr>
            <a:graphicFrameLocks noChangeAspect="1"/>
          </p:cNvGraphicFramePr>
          <p:nvPr/>
        </p:nvGraphicFramePr>
        <p:xfrm>
          <a:off x="1600200" y="3962400"/>
          <a:ext cx="5956300" cy="541337"/>
        </p:xfrm>
        <a:graphic>
          <a:graphicData uri="http://schemas.openxmlformats.org/presentationml/2006/ole">
            <p:oleObj spid="_x0000_s78860" name="Document" r:id="rId7" imgW="5956042" imgH="540947" progId="Word.Document.12">
              <p:embed/>
            </p:oleObj>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smtClean="0">
                <a:latin typeface="Times New Roman" pitchFamily="18" charset="0"/>
                <a:cs typeface="Times New Roman" pitchFamily="18" charset="0"/>
              </a:rPr>
              <a:t>Informed Trader Demand</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410200"/>
          </a:xfrm>
        </p:spPr>
        <p:txBody>
          <a:bodyPr>
            <a:normAutofit fontScale="62500" lnSpcReduction="20000"/>
          </a:bodyPr>
          <a:lstStyle/>
          <a:p>
            <a:r>
              <a:rPr lang="en-US" dirty="0" smtClean="0">
                <a:latin typeface="Times New Roman" pitchFamily="18" charset="0"/>
                <a:cs typeface="Times New Roman" pitchFamily="18" charset="0"/>
              </a:rPr>
              <a:t>Informed investor demand coefficients </a:t>
            </a:r>
            <a:r>
              <a:rPr lang="en-US" i="1" dirty="0" smtClean="0">
                <a:latin typeface="Times New Roman" pitchFamily="18" charset="0"/>
                <a:cs typeface="Times New Roman" pitchFamily="18" charset="0"/>
              </a:rPr>
              <a:t>α</a:t>
            </a:r>
            <a:r>
              <a:rPr lang="en-US" dirty="0" smtClean="0">
                <a:latin typeface="Times New Roman" pitchFamily="18" charset="0"/>
                <a:cs typeface="Times New Roman" pitchFamily="18" charset="0"/>
              </a:rPr>
              <a:t> and </a:t>
            </a:r>
            <a:r>
              <a:rPr lang="en-US" i="1" dirty="0" smtClean="0">
                <a:latin typeface="Times New Roman" pitchFamily="18" charset="0"/>
                <a:cs typeface="Times New Roman" pitchFamily="18" charset="0"/>
              </a:rPr>
              <a:t>β</a:t>
            </a:r>
            <a:r>
              <a:rPr lang="en-US" dirty="0" smtClean="0">
                <a:latin typeface="Times New Roman" pitchFamily="18" charset="0"/>
                <a:cs typeface="Times New Roman" pitchFamily="18" charset="0"/>
              </a:rPr>
              <a:t> are:</a:t>
            </a: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The informed trader demand function is:</a:t>
            </a: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(17)</a:t>
            </a:r>
          </a:p>
          <a:p>
            <a:pPr>
              <a:buNone/>
            </a:pP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Informed trader transaction sizes will increase as the variance of uninformed noise demand for shares </a:t>
            </a:r>
            <a:r>
              <a:rPr lang="en-US" i="1" dirty="0" smtClean="0">
                <a:latin typeface="Times New Roman" pitchFamily="18" charset="0"/>
                <a:cs typeface="Times New Roman" pitchFamily="18" charset="0"/>
              </a:rPr>
              <a:t>σ</a:t>
            </a:r>
            <a:r>
              <a:rPr lang="en-US" i="1" baseline="-25000" dirty="0" smtClean="0">
                <a:latin typeface="Times New Roman" pitchFamily="18" charset="0"/>
                <a:cs typeface="Times New Roman" pitchFamily="18" charset="0"/>
              </a:rPr>
              <a:t>u</a:t>
            </a:r>
            <a:r>
              <a:rPr lang="en-US" i="1"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increases. </a:t>
            </a:r>
          </a:p>
          <a:p>
            <a:r>
              <a:rPr lang="en-US" dirty="0" smtClean="0">
                <a:latin typeface="Times New Roman" pitchFamily="18" charset="0"/>
                <a:cs typeface="Times New Roman" pitchFamily="18" charset="0"/>
              </a:rPr>
              <a:t>This increased noise volume will better enable informed traders to camouflage their information advantage over the dealer. </a:t>
            </a:r>
          </a:p>
          <a:p>
            <a:r>
              <a:rPr lang="en-US" dirty="0" smtClean="0">
                <a:latin typeface="Times New Roman" pitchFamily="18" charset="0"/>
                <a:cs typeface="Times New Roman" pitchFamily="18" charset="0"/>
              </a:rPr>
              <a:t>As the informed trader’s information improves relative to the dealer, the informed trader will seek to camouflage his advantage by reducing his trade volume. The informed trader will earn his profits by maintaining more profit on a per share basis rather than on transaction volume.</a:t>
            </a:r>
          </a:p>
        </p:txBody>
      </p:sp>
      <p:graphicFrame>
        <p:nvGraphicFramePr>
          <p:cNvPr id="79874" name="Object 2"/>
          <p:cNvGraphicFramePr>
            <a:graphicFrameLocks noChangeAspect="1"/>
          </p:cNvGraphicFramePr>
          <p:nvPr/>
        </p:nvGraphicFramePr>
        <p:xfrm>
          <a:off x="1524000" y="1752600"/>
          <a:ext cx="5956300" cy="744537"/>
        </p:xfrm>
        <a:graphic>
          <a:graphicData uri="http://schemas.openxmlformats.org/presentationml/2006/ole">
            <p:oleObj spid="_x0000_s79878" name="Document" r:id="rId3" imgW="5956042" imgH="743937" progId="Word.Document.12">
              <p:embed/>
            </p:oleObj>
          </a:graphicData>
        </a:graphic>
      </p:graphicFrame>
      <p:graphicFrame>
        <p:nvGraphicFramePr>
          <p:cNvPr id="79877" name="Object 5"/>
          <p:cNvGraphicFramePr>
            <a:graphicFrameLocks noChangeAspect="1"/>
          </p:cNvGraphicFramePr>
          <p:nvPr/>
        </p:nvGraphicFramePr>
        <p:xfrm>
          <a:off x="1524000" y="3276600"/>
          <a:ext cx="5956300" cy="744537"/>
        </p:xfrm>
        <a:graphic>
          <a:graphicData uri="http://schemas.openxmlformats.org/presentationml/2006/ole">
            <p:oleObj spid="_x0000_s79879" name="Document" r:id="rId4" imgW="5956042" imgH="743937" progId="Word.Document.12">
              <p:embed/>
            </p:oleObj>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Dealer Price Setting</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724400"/>
          </a:xfrm>
        </p:spPr>
        <p:txBody>
          <a:bodyPr>
            <a:normAutofit fontScale="62500" lnSpcReduction="20000"/>
          </a:bodyPr>
          <a:lstStyle/>
          <a:p>
            <a:r>
              <a:rPr lang="en-US" dirty="0" smtClean="0">
                <a:latin typeface="Times New Roman" pitchFamily="18" charset="0"/>
                <a:cs typeface="Times New Roman" pitchFamily="18" charset="0"/>
              </a:rPr>
              <a:t>	Recall from equation (7) that the market maker sets the price at </a:t>
            </a:r>
            <a:r>
              <a:rPr lang="en-US" i="1" dirty="0" smtClean="0">
                <a:latin typeface="Times New Roman" pitchFamily="18" charset="0"/>
                <a:cs typeface="Times New Roman" pitchFamily="18" charset="0"/>
              </a:rPr>
              <a:t>p</a:t>
            </a:r>
            <a:r>
              <a:rPr lang="en-US" dirty="0" smtClean="0">
                <a:latin typeface="Times New Roman" pitchFamily="18" charset="0"/>
                <a:cs typeface="Times New Roman" pitchFamily="18" charset="0"/>
              </a:rPr>
              <a:t>, which we will rewrite using the result of equation 16:</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(18)		</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(19)</a:t>
            </a:r>
            <a:r>
              <a:rPr lang="en-US" i="1" dirty="0" smtClean="0">
                <a:latin typeface="Times New Roman" pitchFamily="18" charset="0"/>
                <a:cs typeface="Times New Roman" pitchFamily="18" charset="0"/>
              </a:rPr>
              <a:t>		p = μ + λ(x + u) = E[v] +  (</a:t>
            </a:r>
            <a:r>
              <a:rPr lang="en-US" i="1" dirty="0" err="1" smtClean="0">
                <a:latin typeface="Times New Roman" pitchFamily="18" charset="0"/>
                <a:cs typeface="Times New Roman" pitchFamily="18" charset="0"/>
              </a:rPr>
              <a:t>x+u</a:t>
            </a:r>
            <a:r>
              <a:rPr lang="en-US" i="1"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Notice that the dealer price </a:t>
            </a:r>
            <a:r>
              <a:rPr lang="en-US" i="1" dirty="0" smtClean="0">
                <a:latin typeface="Times New Roman" pitchFamily="18" charset="0"/>
                <a:cs typeface="Times New Roman" pitchFamily="18" charset="0"/>
              </a:rPr>
              <a:t>p</a:t>
            </a:r>
            <a:r>
              <a:rPr lang="en-US" dirty="0" smtClean="0">
                <a:latin typeface="Times New Roman" pitchFamily="18" charset="0"/>
                <a:cs typeface="Times New Roman" pitchFamily="18" charset="0"/>
              </a:rPr>
              <a:t> is the security’s expected value </a:t>
            </a:r>
            <a:r>
              <a:rPr lang="en-US" i="1" dirty="0" smtClean="0">
                <a:latin typeface="Times New Roman" pitchFamily="18" charset="0"/>
                <a:cs typeface="Times New Roman" pitchFamily="18" charset="0"/>
              </a:rPr>
              <a:t>E[v]</a:t>
            </a:r>
            <a:r>
              <a:rPr lang="en-US" dirty="0" smtClean="0">
                <a:latin typeface="Times New Roman" pitchFamily="18" charset="0"/>
                <a:cs typeface="Times New Roman" pitchFamily="18" charset="0"/>
              </a:rPr>
              <a:t> conditioned on total demand [</a:t>
            </a:r>
            <a:r>
              <a:rPr lang="en-US" i="1" dirty="0" err="1" smtClean="0">
                <a:latin typeface="Times New Roman" pitchFamily="18" charset="0"/>
                <a:cs typeface="Times New Roman" pitchFamily="18" charset="0"/>
              </a:rPr>
              <a:t>x+u</a:t>
            </a:r>
            <a:r>
              <a:rPr lang="en-US" dirty="0" smtClean="0">
                <a:latin typeface="Times New Roman" pitchFamily="18" charset="0"/>
                <a:cs typeface="Times New Roman" pitchFamily="18" charset="0"/>
              </a:rPr>
              <a:t>] for the security. </a:t>
            </a:r>
          </a:p>
          <a:p>
            <a:r>
              <a:rPr lang="en-US" dirty="0" smtClean="0">
                <a:latin typeface="Times New Roman" pitchFamily="18" charset="0"/>
                <a:cs typeface="Times New Roman" pitchFamily="18" charset="0"/>
              </a:rPr>
              <a:t>Higher noise or uninformed trader uncertainty reduces the security price unless total demand (</a:t>
            </a:r>
            <a:r>
              <a:rPr lang="en-US" i="1" dirty="0" err="1" smtClean="0">
                <a:latin typeface="Times New Roman" pitchFamily="18" charset="0"/>
                <a:cs typeface="Times New Roman" pitchFamily="18" charset="0"/>
              </a:rPr>
              <a:t>x+u</a:t>
            </a:r>
            <a:r>
              <a:rPr lang="en-US" dirty="0" smtClean="0">
                <a:latin typeface="Times New Roman" pitchFamily="18" charset="0"/>
                <a:cs typeface="Times New Roman" pitchFamily="18" charset="0"/>
              </a:rPr>
              <a:t>) is negative.</a:t>
            </a:r>
          </a:p>
          <a:p>
            <a:r>
              <a:rPr lang="en-US" dirty="0" smtClean="0">
                <a:latin typeface="Times New Roman" pitchFamily="18" charset="0"/>
                <a:cs typeface="Times New Roman" pitchFamily="18" charset="0"/>
              </a:rPr>
              <a:t>The opposite is true for value or cash flow uncertainty, which increases the informed trader's informational advantage. </a:t>
            </a:r>
          </a:p>
          <a:p>
            <a:r>
              <a:rPr lang="en-US" dirty="0" smtClean="0">
                <a:latin typeface="Times New Roman" pitchFamily="18" charset="0"/>
                <a:cs typeface="Times New Roman" pitchFamily="18" charset="0"/>
              </a:rPr>
              <a:t>The market maker sets the price at </a:t>
            </a:r>
            <a:r>
              <a:rPr lang="en-US" i="1" dirty="0" smtClean="0">
                <a:latin typeface="Times New Roman" pitchFamily="18" charset="0"/>
                <a:cs typeface="Times New Roman" pitchFamily="18" charset="0"/>
              </a:rPr>
              <a:t>p</a:t>
            </a:r>
            <a:r>
              <a:rPr lang="en-US" dirty="0" smtClean="0">
                <a:latin typeface="Times New Roman" pitchFamily="18" charset="0"/>
                <a:cs typeface="Times New Roman" pitchFamily="18" charset="0"/>
              </a:rPr>
              <a:t>, such that the informed trader buys (sells) whenever v &gt; E[v] (v &lt; E[v]), and buys (sells) more aggressively as this difference increases. </a:t>
            </a:r>
          </a:p>
          <a:p>
            <a:endParaRPr lang="en-US" dirty="0"/>
          </a:p>
        </p:txBody>
      </p:sp>
      <p:graphicFrame>
        <p:nvGraphicFramePr>
          <p:cNvPr id="81922" name="Object 2"/>
          <p:cNvGraphicFramePr>
            <a:graphicFrameLocks noChangeAspect="1"/>
          </p:cNvGraphicFramePr>
          <p:nvPr/>
        </p:nvGraphicFramePr>
        <p:xfrm>
          <a:off x="2438400" y="2362200"/>
          <a:ext cx="5956300" cy="293687"/>
        </p:xfrm>
        <a:graphic>
          <a:graphicData uri="http://schemas.openxmlformats.org/presentationml/2006/ole">
            <p:oleObj spid="_x0000_s81923" name="Document" r:id="rId3" imgW="5956042" imgH="294048" progId="Word.Document.12">
              <p:embed/>
            </p:oleObj>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smtClean="0">
                <a:latin typeface="Times New Roman" pitchFamily="18" charset="0"/>
                <a:cs typeface="Times New Roman" pitchFamily="18" charset="0"/>
              </a:rPr>
              <a:t>Informed Trader Profits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914400"/>
            <a:ext cx="8229600" cy="5715000"/>
          </a:xfrm>
        </p:spPr>
        <p:txBody>
          <a:bodyPr>
            <a:normAutofit fontScale="55000" lnSpcReduction="20000"/>
          </a:bodyPr>
          <a:lstStyle/>
          <a:p>
            <a:r>
              <a:rPr lang="en-US" dirty="0" smtClean="0">
                <a:latin typeface="Times New Roman" pitchFamily="18" charset="0"/>
                <a:cs typeface="Times New Roman" pitchFamily="18" charset="0"/>
              </a:rPr>
              <a:t>Notice that some of these implications might be clarified with the following informed trader profit function:</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(20)</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Informed trader profits are linear and increasing in the quality of their information advantage and the demand uncertainty </a:t>
            </a:r>
            <a:r>
              <a:rPr lang="en-US" i="1" dirty="0" err="1" smtClean="0">
                <a:latin typeface="Times New Roman" pitchFamily="18" charset="0"/>
                <a:cs typeface="Times New Roman" pitchFamily="18" charset="0"/>
              </a:rPr>
              <a:t>σ</a:t>
            </a:r>
            <a:r>
              <a:rPr lang="en-US" i="1" baseline="-25000" dirty="0" err="1" smtClean="0">
                <a:latin typeface="Times New Roman" pitchFamily="18" charset="0"/>
                <a:cs typeface="Times New Roman" pitchFamily="18" charset="0"/>
              </a:rPr>
              <a:t>u</a:t>
            </a:r>
            <a:r>
              <a:rPr lang="en-US" dirty="0" smtClean="0">
                <a:latin typeface="Times New Roman" pitchFamily="18" charset="0"/>
                <a:cs typeface="Times New Roman" pitchFamily="18" charset="0"/>
              </a:rPr>
              <a:t> of noise traders. </a:t>
            </a:r>
          </a:p>
          <a:p>
            <a:r>
              <a:rPr lang="en-US" dirty="0" smtClean="0">
                <a:latin typeface="Times New Roman" pitchFamily="18" charset="0"/>
                <a:cs typeface="Times New Roman" pitchFamily="18" charset="0"/>
              </a:rPr>
              <a:t>A larger value for </a:t>
            </a:r>
            <a:r>
              <a:rPr lang="en-US" i="1" dirty="0" smtClean="0">
                <a:latin typeface="Times New Roman" pitchFamily="18" charset="0"/>
                <a:cs typeface="Times New Roman" pitchFamily="18" charset="0"/>
              </a:rPr>
              <a:t>Σ</a:t>
            </a:r>
            <a:r>
              <a:rPr lang="en-US" i="1" baseline="-25000" dirty="0" smtClean="0">
                <a:latin typeface="Times New Roman" pitchFamily="18" charset="0"/>
                <a:cs typeface="Times New Roman" pitchFamily="18" charset="0"/>
              </a:rPr>
              <a:t>0</a:t>
            </a:r>
            <a:r>
              <a:rPr lang="en-US" dirty="0" smtClean="0">
                <a:latin typeface="Times New Roman" pitchFamily="18" charset="0"/>
                <a:cs typeface="Times New Roman" pitchFamily="18" charset="0"/>
              </a:rPr>
              <a:t> implies a greater deviation in the security value </a:t>
            </a:r>
            <a:r>
              <a:rPr lang="en-US" i="1" dirty="0" smtClean="0">
                <a:latin typeface="Times New Roman" pitchFamily="18" charset="0"/>
                <a:cs typeface="Times New Roman" pitchFamily="18" charset="0"/>
              </a:rPr>
              <a:t>v</a:t>
            </a:r>
            <a:r>
              <a:rPr lang="en-US" dirty="0" smtClean="0">
                <a:latin typeface="Times New Roman" pitchFamily="18" charset="0"/>
                <a:cs typeface="Times New Roman" pitchFamily="18" charset="0"/>
              </a:rPr>
              <a:t> (known by the informed trader) from its expected value </a:t>
            </a:r>
            <a:r>
              <a:rPr lang="en-US" i="1" dirty="0" smtClean="0">
                <a:latin typeface="Times New Roman" pitchFamily="18" charset="0"/>
                <a:cs typeface="Times New Roman" pitchFamily="18" charset="0"/>
              </a:rPr>
              <a:t>E[v]</a:t>
            </a:r>
            <a:r>
              <a:rPr lang="en-US" dirty="0" smtClean="0">
                <a:latin typeface="Times New Roman" pitchFamily="18" charset="0"/>
                <a:cs typeface="Times New Roman" pitchFamily="18" charset="0"/>
              </a:rPr>
              <a:t> (estimated by the dealer). </a:t>
            </a:r>
          </a:p>
          <a:p>
            <a:r>
              <a:rPr lang="en-US" dirty="0" smtClean="0">
                <a:latin typeface="Times New Roman" pitchFamily="18" charset="0"/>
                <a:cs typeface="Times New Roman" pitchFamily="18" charset="0"/>
              </a:rPr>
              <a:t>A larger value for </a:t>
            </a:r>
            <a:r>
              <a:rPr lang="en-US" i="1" dirty="0" smtClean="0">
                <a:latin typeface="Times New Roman" pitchFamily="18" charset="0"/>
                <a:cs typeface="Times New Roman" pitchFamily="18" charset="0"/>
              </a:rPr>
              <a:t>Σ</a:t>
            </a:r>
            <a:r>
              <a:rPr lang="en-US" i="1" baseline="-25000" dirty="0" smtClean="0">
                <a:latin typeface="Times New Roman" pitchFamily="18" charset="0"/>
                <a:cs typeface="Times New Roman" pitchFamily="18" charset="0"/>
              </a:rPr>
              <a:t>0</a:t>
            </a:r>
            <a:r>
              <a:rPr lang="en-US" dirty="0" smtClean="0">
                <a:latin typeface="Times New Roman" pitchFamily="18" charset="0"/>
                <a:cs typeface="Times New Roman" pitchFamily="18" charset="0"/>
              </a:rPr>
              <a:t> implies a larger information advantage to the informed trader. </a:t>
            </a:r>
          </a:p>
          <a:p>
            <a:r>
              <a:rPr lang="en-US" dirty="0" smtClean="0">
                <a:latin typeface="Times New Roman" pitchFamily="18" charset="0"/>
                <a:cs typeface="Times New Roman" pitchFamily="18" charset="0"/>
              </a:rPr>
              <a:t>Greater dealer price uncertainty increases informed trader trading profits. </a:t>
            </a:r>
          </a:p>
          <a:p>
            <a:r>
              <a:rPr lang="en-US" dirty="0" smtClean="0">
                <a:latin typeface="Times New Roman" pitchFamily="18" charset="0"/>
                <a:cs typeface="Times New Roman" pitchFamily="18" charset="0"/>
              </a:rPr>
              <a:t>Increased uninformed trader uncertainty and its associated increase in transactions mean that the informed trader is better able to disguise from the market maker his information advantage and trading activity through the increased noise trader volume </a:t>
            </a:r>
            <a:r>
              <a:rPr lang="en-US" i="1" dirty="0" err="1" smtClean="0">
                <a:latin typeface="Times New Roman" pitchFamily="18" charset="0"/>
                <a:cs typeface="Times New Roman" pitchFamily="18" charset="0"/>
              </a:rPr>
              <a:t>σ</a:t>
            </a:r>
            <a:r>
              <a:rPr lang="en-US" i="1" baseline="-25000" dirty="0" err="1" smtClean="0">
                <a:latin typeface="Times New Roman" pitchFamily="18" charset="0"/>
                <a:cs typeface="Times New Roman" pitchFamily="18" charset="0"/>
              </a:rPr>
              <a:t>u</a:t>
            </a:r>
            <a:r>
              <a:rPr lang="en-US" dirty="0" smtClean="0">
                <a:latin typeface="Times New Roman" pitchFamily="18" charset="0"/>
                <a:cs typeface="Times New Roman" pitchFamily="18" charset="0"/>
              </a:rPr>
              <a:t>. This ability to camouflage means that the informed trader can trade more aggressively, taking larger positions (</a:t>
            </a:r>
            <a:r>
              <a:rPr lang="en-US" i="1" dirty="0" smtClean="0">
                <a:latin typeface="Times New Roman" pitchFamily="18" charset="0"/>
                <a:cs typeface="Times New Roman" pitchFamily="18" charset="0"/>
              </a:rPr>
              <a:t>x</a:t>
            </a:r>
            <a:r>
              <a:rPr lang="en-US" dirty="0" smtClean="0">
                <a:latin typeface="Times New Roman" pitchFamily="18" charset="0"/>
                <a:cs typeface="Times New Roman" pitchFamily="18" charset="0"/>
              </a:rPr>
              <a:t> or </a:t>
            </a:r>
            <a:r>
              <a:rPr lang="en-US" i="1" dirty="0" smtClean="0">
                <a:latin typeface="Times New Roman" pitchFamily="18" charset="0"/>
                <a:cs typeface="Times New Roman" pitchFamily="18" charset="0"/>
              </a:rPr>
              <a:t>–x</a:t>
            </a:r>
            <a:r>
              <a:rPr lang="en-US" dirty="0" smtClean="0">
                <a:latin typeface="Times New Roman" pitchFamily="18" charset="0"/>
                <a:cs typeface="Times New Roman" pitchFamily="18" charset="0"/>
              </a:rPr>
              <a:t>) and profits in the stock without accurately revealing his transactions to the market maker. </a:t>
            </a:r>
          </a:p>
          <a:p>
            <a:r>
              <a:rPr lang="en-US" dirty="0" smtClean="0">
                <a:latin typeface="Times New Roman" pitchFamily="18" charset="0"/>
                <a:cs typeface="Times New Roman" pitchFamily="18" charset="0"/>
              </a:rPr>
              <a:t>The market maker sets a price </a:t>
            </a:r>
            <a:r>
              <a:rPr lang="en-US" i="1" dirty="0" smtClean="0">
                <a:latin typeface="Times New Roman" pitchFamily="18" charset="0"/>
                <a:cs typeface="Times New Roman" pitchFamily="18" charset="0"/>
              </a:rPr>
              <a:t>p</a:t>
            </a:r>
            <a:r>
              <a:rPr lang="en-US" dirty="0" smtClean="0">
                <a:latin typeface="Times New Roman" pitchFamily="18" charset="0"/>
                <a:cs typeface="Times New Roman" pitchFamily="18" charset="0"/>
              </a:rPr>
              <a:t> such that informed traders earn their profits indirectly from noise traders. The market maker loses on trades with informed traders and earns profits on trades with noise traders, earning a competitive profit as long as informed traders successfully camouflage their intentions at the ultimate expense of noise traders.</a:t>
            </a:r>
            <a:r>
              <a:rPr lang="en-US" i="1"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p>
          <a:p>
            <a:endParaRPr lang="en-US" dirty="0" smtClean="0"/>
          </a:p>
          <a:p>
            <a:endParaRPr lang="en-US" dirty="0"/>
          </a:p>
        </p:txBody>
      </p:sp>
      <p:graphicFrame>
        <p:nvGraphicFramePr>
          <p:cNvPr id="80897" name="Object 1"/>
          <p:cNvGraphicFramePr>
            <a:graphicFrameLocks noChangeAspect="1"/>
          </p:cNvGraphicFramePr>
          <p:nvPr/>
        </p:nvGraphicFramePr>
        <p:xfrm>
          <a:off x="1600200" y="1524000"/>
          <a:ext cx="5956300" cy="849313"/>
        </p:xfrm>
        <a:graphic>
          <a:graphicData uri="http://schemas.openxmlformats.org/presentationml/2006/ole">
            <p:oleObj spid="_x0000_s80898" name="Document" r:id="rId3" imgW="5956042" imgH="849031" progId="Word.Document.12">
              <p:embed/>
            </p:oleObj>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latin typeface="Times New Roman" pitchFamily="18" charset="0"/>
                <a:cs typeface="Times New Roman" pitchFamily="18" charset="0"/>
              </a:rPr>
              <a:t>Illustration: Kyle's Adverse Selection Model</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4830763"/>
          </a:xfrm>
        </p:spPr>
        <p:txBody>
          <a:bodyPr>
            <a:normAutofit fontScale="62500" lnSpcReduction="20000"/>
          </a:bodyPr>
          <a:lstStyle/>
          <a:p>
            <a:r>
              <a:rPr lang="en-US" dirty="0" smtClean="0">
                <a:latin typeface="Times New Roman" pitchFamily="18" charset="0"/>
                <a:cs typeface="Times New Roman" pitchFamily="18" charset="0"/>
              </a:rPr>
              <a:t>Suppose that the unconditional value of a stock in a Kyle framework is normally distributed with an expected value equal to E[</a:t>
            </a:r>
            <a:r>
              <a:rPr lang="en-US" i="1" dirty="0" smtClean="0">
                <a:latin typeface="Times New Roman" pitchFamily="18" charset="0"/>
                <a:cs typeface="Times New Roman" pitchFamily="18" charset="0"/>
              </a:rPr>
              <a:t>v</a:t>
            </a:r>
            <a:r>
              <a:rPr lang="en-US" dirty="0" smtClean="0">
                <a:latin typeface="Times New Roman" pitchFamily="18" charset="0"/>
                <a:cs typeface="Times New Roman" pitchFamily="18" charset="0"/>
              </a:rPr>
              <a:t>] = $50 and a variance equal to </a:t>
            </a:r>
            <a:r>
              <a:rPr lang="en-US" i="1" dirty="0" smtClean="0">
                <a:latin typeface="Times New Roman" pitchFamily="18" charset="0"/>
                <a:cs typeface="Times New Roman" pitchFamily="18" charset="0"/>
              </a:rPr>
              <a:t>Σ</a:t>
            </a:r>
            <a:r>
              <a:rPr lang="en-US" i="1" baseline="-25000" dirty="0" smtClean="0">
                <a:latin typeface="Times New Roman" pitchFamily="18" charset="0"/>
                <a:cs typeface="Times New Roman" pitchFamily="18" charset="0"/>
              </a:rPr>
              <a:t>0 </a:t>
            </a:r>
            <a:r>
              <a:rPr lang="en-US" dirty="0" smtClean="0">
                <a:latin typeface="Times New Roman" pitchFamily="18" charset="0"/>
                <a:cs typeface="Times New Roman" pitchFamily="18" charset="0"/>
              </a:rPr>
              <a:t>= 30. </a:t>
            </a:r>
          </a:p>
          <a:p>
            <a:r>
              <a:rPr lang="en-US" dirty="0" smtClean="0">
                <a:latin typeface="Times New Roman" pitchFamily="18" charset="0"/>
                <a:cs typeface="Times New Roman" pitchFamily="18" charset="0"/>
              </a:rPr>
              <a:t>An informed trader has private information that the value of the stock is actually </a:t>
            </a:r>
            <a:r>
              <a:rPr lang="en-US" i="1" dirty="0" smtClean="0">
                <a:latin typeface="Times New Roman" pitchFamily="18" charset="0"/>
                <a:cs typeface="Times New Roman" pitchFamily="18" charset="0"/>
              </a:rPr>
              <a:t>v</a:t>
            </a:r>
            <a:r>
              <a:rPr lang="en-US" dirty="0" smtClean="0">
                <a:latin typeface="Times New Roman" pitchFamily="18" charset="0"/>
                <a:cs typeface="Times New Roman" pitchFamily="18" charset="0"/>
              </a:rPr>
              <a:t> = $45 per share. </a:t>
            </a:r>
          </a:p>
          <a:p>
            <a:r>
              <a:rPr lang="en-US" dirty="0" smtClean="0">
                <a:latin typeface="Times New Roman" pitchFamily="18" charset="0"/>
                <a:cs typeface="Times New Roman" pitchFamily="18" charset="0"/>
              </a:rPr>
              <a:t>Uninformed investor trading is random and normally distributed with an expected net share demand of zero </a:t>
            </a:r>
            <a:r>
              <a:rPr lang="en-US" i="1" dirty="0" smtClean="0">
                <a:latin typeface="Times New Roman" pitchFamily="18" charset="0"/>
                <a:cs typeface="Times New Roman" pitchFamily="18" charset="0"/>
              </a:rPr>
              <a:t>σ</a:t>
            </a:r>
            <a:r>
              <a:rPr lang="en-US" i="1" baseline="-25000" dirty="0" smtClean="0">
                <a:latin typeface="Times New Roman" pitchFamily="18" charset="0"/>
                <a:cs typeface="Times New Roman" pitchFamily="18" charset="0"/>
              </a:rPr>
              <a:t>u</a:t>
            </a:r>
            <a:r>
              <a:rPr lang="en-US" i="1"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equal to 5,000.</a:t>
            </a:r>
          </a:p>
          <a:p>
            <a:r>
              <a:rPr lang="en-US" dirty="0" smtClean="0">
                <a:latin typeface="Times New Roman" pitchFamily="18" charset="0"/>
                <a:cs typeface="Times New Roman" pitchFamily="18" charset="0"/>
              </a:rPr>
              <a:t>The dealer can observe the total level of order volume </a:t>
            </a:r>
            <a:r>
              <a:rPr lang="en-US" i="1" dirty="0" smtClean="0">
                <a:latin typeface="Times New Roman" pitchFamily="18" charset="0"/>
                <a:cs typeface="Times New Roman" pitchFamily="18" charset="0"/>
              </a:rPr>
              <a:t>X = x + u</a:t>
            </a:r>
            <a:r>
              <a:rPr lang="en-US" dirty="0" smtClean="0">
                <a:latin typeface="Times New Roman" pitchFamily="18" charset="0"/>
                <a:cs typeface="Times New Roman" pitchFamily="18" charset="0"/>
              </a:rPr>
              <a:t> where </a:t>
            </a:r>
            <a:r>
              <a:rPr lang="en-US" i="1" dirty="0" smtClean="0">
                <a:latin typeface="Times New Roman" pitchFamily="18" charset="0"/>
                <a:cs typeface="Times New Roman" pitchFamily="18" charset="0"/>
              </a:rPr>
              <a:t>u</a:t>
            </a:r>
            <a:r>
              <a:rPr lang="en-US" dirty="0" smtClean="0">
                <a:latin typeface="Times New Roman" pitchFamily="18" charset="0"/>
                <a:cs typeface="Times New Roman" pitchFamily="18" charset="0"/>
              </a:rPr>
              <a:t> reflects noise trader transactions and </a:t>
            </a:r>
            <a:r>
              <a:rPr lang="en-US" i="1" dirty="0" smtClean="0">
                <a:latin typeface="Times New Roman" pitchFamily="18" charset="0"/>
                <a:cs typeface="Times New Roman" pitchFamily="18" charset="0"/>
              </a:rPr>
              <a:t>x</a:t>
            </a:r>
            <a:r>
              <a:rPr lang="en-US" dirty="0" smtClean="0">
                <a:latin typeface="Times New Roman" pitchFamily="18" charset="0"/>
                <a:cs typeface="Times New Roman" pitchFamily="18" charset="0"/>
              </a:rPr>
              <a:t> reflects informed demand, but the dealer cannot distinguish between </a:t>
            </a:r>
            <a:r>
              <a:rPr lang="en-US" i="1" dirty="0" smtClean="0">
                <a:latin typeface="Times New Roman" pitchFamily="18" charset="0"/>
                <a:cs typeface="Times New Roman" pitchFamily="18" charset="0"/>
              </a:rPr>
              <a:t>x</a:t>
            </a:r>
            <a:r>
              <a:rPr lang="en-US" dirty="0" smtClean="0">
                <a:latin typeface="Times New Roman" pitchFamily="18" charset="0"/>
                <a:cs typeface="Times New Roman" pitchFamily="18" charset="0"/>
              </a:rPr>
              <a:t> and </a:t>
            </a:r>
            <a:r>
              <a:rPr lang="en-US" i="1" dirty="0" smtClean="0">
                <a:latin typeface="Times New Roman" pitchFamily="18" charset="0"/>
                <a:cs typeface="Times New Roman" pitchFamily="18" charset="0"/>
              </a:rPr>
              <a:t>u</a:t>
            </a: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The ability of the informed trader to camouflage his activity is directly related to </a:t>
            </a:r>
            <a:r>
              <a:rPr lang="en-US" i="1" dirty="0" smtClean="0">
                <a:latin typeface="Times New Roman" pitchFamily="18" charset="0"/>
                <a:cs typeface="Times New Roman" pitchFamily="18" charset="0"/>
              </a:rPr>
              <a:t>σ</a:t>
            </a:r>
            <a:r>
              <a:rPr lang="en-US" i="1" baseline="-25000" dirty="0" smtClean="0">
                <a:latin typeface="Times New Roman" pitchFamily="18" charset="0"/>
                <a:cs typeface="Times New Roman" pitchFamily="18" charset="0"/>
              </a:rPr>
              <a:t>u</a:t>
            </a:r>
            <a:r>
              <a:rPr lang="en-US" i="1"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and inversely related to </a:t>
            </a:r>
            <a:r>
              <a:rPr lang="en-US" i="1" dirty="0" smtClean="0">
                <a:latin typeface="Times New Roman" pitchFamily="18" charset="0"/>
                <a:cs typeface="Times New Roman" pitchFamily="18" charset="0"/>
              </a:rPr>
              <a:t>x</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What would be the level of informed trader demand for the stock? We solve for </a:t>
            </a:r>
            <a:r>
              <a:rPr lang="en-US" i="1" dirty="0" smtClean="0">
                <a:latin typeface="Times New Roman" pitchFamily="18" charset="0"/>
                <a:cs typeface="Times New Roman" pitchFamily="18" charset="0"/>
              </a:rPr>
              <a:t>x</a:t>
            </a:r>
            <a:r>
              <a:rPr lang="en-US" dirty="0" smtClean="0">
                <a:latin typeface="Times New Roman" pitchFamily="18" charset="0"/>
                <a:cs typeface="Times New Roman" pitchFamily="18" charset="0"/>
              </a:rPr>
              <a:t> as follows, using equation 17:</a:t>
            </a:r>
          </a:p>
          <a:p>
            <a:pPr>
              <a:buNone/>
            </a:pP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 </a:t>
            </a:r>
          </a:p>
          <a:p>
            <a:endParaRPr lang="en-US" dirty="0"/>
          </a:p>
        </p:txBody>
      </p:sp>
      <p:graphicFrame>
        <p:nvGraphicFramePr>
          <p:cNvPr id="82946" name="Object 2"/>
          <p:cNvGraphicFramePr>
            <a:graphicFrameLocks noChangeAspect="1"/>
          </p:cNvGraphicFramePr>
          <p:nvPr/>
        </p:nvGraphicFramePr>
        <p:xfrm>
          <a:off x="1524000" y="5257800"/>
          <a:ext cx="5956300" cy="744537"/>
        </p:xfrm>
        <a:graphic>
          <a:graphicData uri="http://schemas.openxmlformats.org/presentationml/2006/ole">
            <p:oleObj spid="_x0000_s82947" name="Document" r:id="rId3" imgW="5956042" imgH="743937" progId="Word.Document.12">
              <p:embed/>
            </p:oleObj>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latin typeface="Times New Roman" pitchFamily="18" charset="0"/>
                <a:cs typeface="Times New Roman" pitchFamily="18" charset="0"/>
              </a:rPr>
              <a:t>Informed Demand and Dealer Pricing Coefficients</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62500" lnSpcReduction="20000"/>
          </a:bodyPr>
          <a:lstStyle/>
          <a:p>
            <a:r>
              <a:rPr lang="en-US" dirty="0" smtClean="0">
                <a:latin typeface="Times New Roman" pitchFamily="18" charset="0"/>
                <a:cs typeface="Times New Roman" pitchFamily="18" charset="0"/>
              </a:rPr>
              <a:t>The informed trader would wish to sell an infinite number of shares to earn a $5 profit on each, but cannot because the dealer would correctly infer that his share sales convey meaningful information, and the dealer's price revisions would lead to slippage.</a:t>
            </a:r>
          </a:p>
          <a:p>
            <a:r>
              <a:rPr lang="en-US" dirty="0" smtClean="0">
                <a:latin typeface="Times New Roman" pitchFamily="18" charset="0"/>
                <a:cs typeface="Times New Roman" pitchFamily="18" charset="0"/>
              </a:rPr>
              <a:t>Thus, at what level does the dealer set his price, given the total demand X = [</a:t>
            </a:r>
            <a:r>
              <a:rPr lang="en-US" i="1" dirty="0" smtClean="0">
                <a:latin typeface="Times New Roman" pitchFamily="18" charset="0"/>
                <a:cs typeface="Times New Roman" pitchFamily="18" charset="0"/>
              </a:rPr>
              <a:t>x</a:t>
            </a:r>
            <a:r>
              <a:rPr lang="en-US" dirty="0" smtClean="0">
                <a:latin typeface="Times New Roman" pitchFamily="18" charset="0"/>
                <a:cs typeface="Times New Roman" pitchFamily="18" charset="0"/>
              </a:rPr>
              <a:t> + </a:t>
            </a:r>
            <a:r>
              <a:rPr lang="en-US" i="1" dirty="0" smtClean="0">
                <a:latin typeface="Times New Roman" pitchFamily="18" charset="0"/>
                <a:cs typeface="Times New Roman" pitchFamily="18" charset="0"/>
              </a:rPr>
              <a:t>u</a:t>
            </a:r>
            <a:r>
              <a:rPr lang="en-US" dirty="0" smtClean="0">
                <a:latin typeface="Times New Roman" pitchFamily="18" charset="0"/>
                <a:cs typeface="Times New Roman" pitchFamily="18" charset="0"/>
              </a:rPr>
              <a:t>] = -64.5497 + 0 that he observes? First, we solve for parameters in the dealer pricing equation:</a:t>
            </a: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a:t>
            </a:r>
          </a:p>
          <a:p>
            <a:endParaRPr lang="en-US" dirty="0"/>
          </a:p>
        </p:txBody>
      </p:sp>
      <p:graphicFrame>
        <p:nvGraphicFramePr>
          <p:cNvPr id="83972" name="Object 4"/>
          <p:cNvGraphicFramePr>
            <a:graphicFrameLocks noChangeAspect="1"/>
          </p:cNvGraphicFramePr>
          <p:nvPr/>
        </p:nvGraphicFramePr>
        <p:xfrm>
          <a:off x="1600200" y="3657600"/>
          <a:ext cx="5956300" cy="2222500"/>
        </p:xfrm>
        <a:graphic>
          <a:graphicData uri="http://schemas.openxmlformats.org/presentationml/2006/ole">
            <p:oleObj spid="_x0000_s83973" name="Document" r:id="rId3" imgW="5956042" imgH="2222453" progId="Word.Document.12">
              <p:embed/>
            </p:oleObj>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The Dealer Price</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The Dealer sets her price as follows:</a:t>
            </a:r>
          </a:p>
          <a:p>
            <a:endParaRPr lang="en-US" dirty="0"/>
          </a:p>
        </p:txBody>
      </p:sp>
      <p:graphicFrame>
        <p:nvGraphicFramePr>
          <p:cNvPr id="84994" name="Object 2"/>
          <p:cNvGraphicFramePr>
            <a:graphicFrameLocks noChangeAspect="1"/>
          </p:cNvGraphicFramePr>
          <p:nvPr/>
        </p:nvGraphicFramePr>
        <p:xfrm>
          <a:off x="838200" y="2830513"/>
          <a:ext cx="7467600" cy="2122487"/>
        </p:xfrm>
        <a:graphic>
          <a:graphicData uri="http://schemas.openxmlformats.org/presentationml/2006/ole">
            <p:oleObj spid="_x0000_s84995" name="Document" r:id="rId3" imgW="5956042" imgH="1196706" progId="Word.Document.12">
              <p:embed/>
            </p:oleObj>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latin typeface="Times New Roman" pitchFamily="18" charset="0"/>
                <a:cs typeface="Times New Roman" pitchFamily="18" charset="0"/>
              </a:rPr>
              <a:t>D. Adverse Selection and the Spread</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52400" y="914400"/>
            <a:ext cx="8534400" cy="5867400"/>
          </a:xfrm>
        </p:spPr>
        <p:txBody>
          <a:bodyPr>
            <a:normAutofit fontScale="47500" lnSpcReduction="20000"/>
          </a:bodyPr>
          <a:lstStyle/>
          <a:p>
            <a:r>
              <a:rPr lang="en-US" sz="3400" dirty="0" err="1" smtClean="0">
                <a:latin typeface="Times New Roman" pitchFamily="18" charset="0"/>
                <a:cs typeface="Times New Roman" pitchFamily="18" charset="0"/>
              </a:rPr>
              <a:t>Walrasian</a:t>
            </a:r>
            <a:r>
              <a:rPr lang="en-US" sz="3400" dirty="0" smtClean="0">
                <a:latin typeface="Times New Roman" pitchFamily="18" charset="0"/>
                <a:cs typeface="Times New Roman" pitchFamily="18" charset="0"/>
              </a:rPr>
              <a:t> markets assume perfect and frictionless competition and symmetric information availability.</a:t>
            </a:r>
          </a:p>
          <a:p>
            <a:r>
              <a:rPr lang="en-US" sz="3400" dirty="0" smtClean="0">
                <a:latin typeface="Times New Roman" pitchFamily="18" charset="0"/>
                <a:cs typeface="Times New Roman" pitchFamily="18" charset="0"/>
              </a:rPr>
              <a:t>In security markets, imperfect competition, bid-offer imbalances and frictions often reveal themselves in bid-offer spreads. Here, we are concerned with the determinants of the bid-offer spread. </a:t>
            </a:r>
          </a:p>
          <a:p>
            <a:r>
              <a:rPr lang="en-US" sz="3400" dirty="0" smtClean="0">
                <a:latin typeface="Times New Roman" pitchFamily="18" charset="0"/>
                <a:cs typeface="Times New Roman" pitchFamily="18" charset="0"/>
              </a:rPr>
              <a:t>The evolution of prices through time should provide insight as to what affects the spread.</a:t>
            </a:r>
          </a:p>
          <a:p>
            <a:pPr lvl="1"/>
            <a:r>
              <a:rPr lang="en-US" sz="2900" dirty="0" smtClean="0">
                <a:latin typeface="Times New Roman" pitchFamily="18" charset="0"/>
                <a:cs typeface="Times New Roman" pitchFamily="18" charset="0"/>
              </a:rPr>
              <a:t>If market frictions were the only factors affecting the spread, we should expect that, in the absence of new information, execution prices would tend to bounce between bid and ask prices. Thus, frictions such as transactions costs will tend to be either leave execution prices unchanged or to change in the opposite direction. Thus, transactions costs tend to induce negative serial correlation in asset prices.</a:t>
            </a:r>
          </a:p>
          <a:p>
            <a:pPr lvl="1"/>
            <a:r>
              <a:rPr lang="en-US" sz="2900" dirty="0" smtClean="0">
                <a:latin typeface="Times New Roman" pitchFamily="18" charset="0"/>
                <a:cs typeface="Times New Roman" pitchFamily="18" charset="0"/>
              </a:rPr>
              <a:t>Asymmetric information produces positive serial correlation in asset prices. Suppose that asymmetric information is the only source of the spread, such that transaction prices reflect information communicated by transactions. Transactions executed at bid prices would cause permanent drops in prices to reflect negative information and transactions executed at offer prices would cause permanent increases in prices to reflect positive information. If price changes are solely a function of random news arrival, price changes will be random. If the distribution of information is asymmetric, prices will exhibit positive serial correlation as informed traders communicate their information through their trading activity (recall that this is what informed traders try to avoid in the Kyle model). Thus, the extent to which information distribution is asymmetric will affect the serial correlation of asset prices.</a:t>
            </a:r>
          </a:p>
          <a:p>
            <a:pPr lvl="1"/>
            <a:r>
              <a:rPr lang="en-US" sz="2900" dirty="0" smtClean="0">
                <a:latin typeface="Times New Roman" pitchFamily="18" charset="0"/>
                <a:cs typeface="Times New Roman" pitchFamily="18" charset="0"/>
              </a:rPr>
              <a:t>Inventory costs (such as unsystematic risk from the dealer’s inability to diversify) will tend to cause negative serial correlations in price quotes. Transactions at the bid will tend to cause risk averse dealers to reduce their bid quotes as they become more reluctant not to over-diversify their inventories. Similarly, transactions at the ask will tend to cause dealers to raise their quotes as they become more reluctant not to under-diversify their inventories. </a:t>
            </a:r>
          </a:p>
          <a:p>
            <a:pPr lvl="1"/>
            <a:r>
              <a:rPr lang="en-US" sz="2900" dirty="0" smtClean="0">
                <a:latin typeface="Times New Roman" pitchFamily="18" charset="0"/>
                <a:cs typeface="Times New Roman" pitchFamily="18" charset="0"/>
              </a:rPr>
              <a:t>Inventory costs and transactions costs will tend to lead towards negative serial correlation in security prices.</a:t>
            </a:r>
          </a:p>
          <a:p>
            <a:pPr lvl="1"/>
            <a:r>
              <a:rPr lang="en-US" sz="2900" dirty="0" smtClean="0">
                <a:latin typeface="Times New Roman" pitchFamily="18" charset="0"/>
                <a:cs typeface="Times New Roman" pitchFamily="18" charset="0"/>
              </a:rPr>
              <a:t>Asymmetric information availability will lead towards positive serial correlation in security prices as transactions communicate new information.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b="1" dirty="0" smtClean="0">
                <a:latin typeface="Times New Roman" pitchFamily="18" charset="0"/>
                <a:cs typeface="Times New Roman" pitchFamily="18" charset="0"/>
              </a:rPr>
              <a:t>A. Information and Trading</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4830763"/>
          </a:xfrm>
        </p:spPr>
        <p:txBody>
          <a:bodyPr>
            <a:normAutofit fontScale="55000" lnSpcReduction="20000"/>
          </a:bodyPr>
          <a:lstStyle/>
          <a:p>
            <a:r>
              <a:rPr lang="en-US" dirty="0" smtClean="0">
                <a:latin typeface="Times New Roman" pitchFamily="18" charset="0"/>
                <a:cs typeface="Times New Roman" pitchFamily="18" charset="0"/>
              </a:rPr>
              <a:t>The </a:t>
            </a:r>
            <a:r>
              <a:rPr lang="en-US" i="1" dirty="0" smtClean="0">
                <a:latin typeface="Times New Roman" pitchFamily="18" charset="0"/>
                <a:cs typeface="Times New Roman" pitchFamily="18" charset="0"/>
              </a:rPr>
              <a:t>economics of information</a:t>
            </a:r>
            <a:r>
              <a:rPr lang="en-US" dirty="0" smtClean="0">
                <a:latin typeface="Times New Roman" pitchFamily="18" charset="0"/>
                <a:cs typeface="Times New Roman" pitchFamily="18" charset="0"/>
              </a:rPr>
              <a:t> is concerned with how information along with the quality and value of this information affect an economy and economic decisions. </a:t>
            </a:r>
          </a:p>
          <a:p>
            <a:r>
              <a:rPr lang="en-US" dirty="0" smtClean="0">
                <a:latin typeface="Times New Roman" pitchFamily="18" charset="0"/>
                <a:cs typeface="Times New Roman" pitchFamily="18" charset="0"/>
              </a:rPr>
              <a:t>Information can be inexpensively created, can be reliable and, when reliable, is valuable. </a:t>
            </a:r>
          </a:p>
          <a:p>
            <a:r>
              <a:rPr lang="en-US" dirty="0" smtClean="0">
                <a:latin typeface="Times New Roman" pitchFamily="18" charset="0"/>
                <a:cs typeface="Times New Roman" pitchFamily="18" charset="0"/>
              </a:rPr>
              <a:t>The simplest microeconomics models assume that information is costless and all agents have equal access to relevant information. </a:t>
            </a:r>
          </a:p>
          <a:p>
            <a:r>
              <a:rPr lang="en-US" dirty="0" smtClean="0">
                <a:latin typeface="Times New Roman" pitchFamily="18" charset="0"/>
                <a:cs typeface="Times New Roman" pitchFamily="18" charset="0"/>
              </a:rPr>
              <a:t>But, such assumptions do not hold in reality, and costly and asymmetric access to information very much affects how traders interact with each other. </a:t>
            </a:r>
          </a:p>
          <a:p>
            <a:r>
              <a:rPr lang="en-US" dirty="0" smtClean="0">
                <a:latin typeface="Times New Roman" pitchFamily="18" charset="0"/>
                <a:cs typeface="Times New Roman" pitchFamily="18" charset="0"/>
              </a:rPr>
              <a:t>Investors and traders look to the trading behavior of other investors and traders for information, which affects the trading behavior of informed investors who seek to limit the information that they reveal.</a:t>
            </a:r>
          </a:p>
          <a:p>
            <a:r>
              <a:rPr lang="en-US" dirty="0" smtClean="0">
                <a:latin typeface="Times New Roman" pitchFamily="18" charset="0"/>
                <a:cs typeface="Times New Roman" pitchFamily="18" charset="0"/>
              </a:rPr>
              <a:t>Here, we discuss the market mechanisms causing prices to react to the information content of trades (market impact or slippage), and how traders and dealers can react to this information content to maximize their own profits (or minimize losses). </a:t>
            </a:r>
          </a:p>
          <a:p>
            <a:r>
              <a:rPr lang="en-US" dirty="0" smtClean="0">
                <a:latin typeface="Times New Roman" pitchFamily="18" charset="0"/>
                <a:cs typeface="Times New Roman" pitchFamily="18" charset="0"/>
              </a:rPr>
              <a:t>This chapter is concerned primarily with problems that arise when traders and other market participants have inadequate, different (</a:t>
            </a:r>
            <a:r>
              <a:rPr lang="en-US" i="1" dirty="0" smtClean="0">
                <a:latin typeface="Times New Roman" pitchFamily="18" charset="0"/>
                <a:cs typeface="Times New Roman" pitchFamily="18" charset="0"/>
              </a:rPr>
              <a:t>asymmetric information availability</a:t>
            </a:r>
            <a:r>
              <a:rPr lang="en-US" dirty="0" smtClean="0">
                <a:latin typeface="Times New Roman" pitchFamily="18" charset="0"/>
                <a:cs typeface="Times New Roman" pitchFamily="18" charset="0"/>
              </a:rPr>
              <a:t>) and costly access to information.</a:t>
            </a:r>
          </a:p>
          <a:p>
            <a:endParaRPr lang="en-US" dirty="0" smtClean="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latin typeface="Times New Roman" pitchFamily="18" charset="0"/>
                <a:cs typeface="Times New Roman" pitchFamily="18" charset="0"/>
              </a:rPr>
              <a:t>The </a:t>
            </a:r>
            <a:r>
              <a:rPr lang="en-US" sz="3600" b="1" dirty="0" err="1" smtClean="0">
                <a:latin typeface="Times New Roman" pitchFamily="18" charset="0"/>
                <a:cs typeface="Times New Roman" pitchFamily="18" charset="0"/>
              </a:rPr>
              <a:t>Demsetz</a:t>
            </a:r>
            <a:r>
              <a:rPr lang="en-US" sz="3600" b="1" dirty="0" smtClean="0">
                <a:latin typeface="Times New Roman" pitchFamily="18" charset="0"/>
                <a:cs typeface="Times New Roman" pitchFamily="18" charset="0"/>
              </a:rPr>
              <a:t> [1968] Immediacy Argument</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
        <p:nvSpPr>
          <p:cNvPr id="3" name="Content Placeholder 2"/>
          <p:cNvSpPr>
            <a:spLocks noGrp="1"/>
          </p:cNvSpPr>
          <p:nvPr>
            <p:ph idx="1"/>
          </p:nvPr>
        </p:nvSpPr>
        <p:spPr>
          <a:xfrm>
            <a:off x="457200" y="1143000"/>
            <a:ext cx="8229600" cy="4983163"/>
          </a:xfrm>
        </p:spPr>
        <p:txBody>
          <a:bodyPr>
            <a:normAutofit fontScale="62500" lnSpcReduction="20000"/>
          </a:bodyPr>
          <a:lstStyle/>
          <a:p>
            <a:r>
              <a:rPr lang="en-US" dirty="0" smtClean="0">
                <a:latin typeface="Times New Roman" pitchFamily="18" charset="0"/>
                <a:cs typeface="Times New Roman" pitchFamily="18" charset="0"/>
              </a:rPr>
              <a:t>Order imbalances impose waits on impatient traders requiring immediacy. </a:t>
            </a:r>
          </a:p>
          <a:p>
            <a:r>
              <a:rPr lang="en-US" dirty="0" smtClean="0">
                <a:latin typeface="Times New Roman" pitchFamily="18" charset="0"/>
                <a:cs typeface="Times New Roman" pitchFamily="18" charset="0"/>
              </a:rPr>
              <a:t>The costs of providing immediacy to liquidity traders include order processing costs (transactions costs), information and adverse selection costs, inventory holding costs, costs of absorbing inventory risks and costs of providing trading options. </a:t>
            </a:r>
          </a:p>
          <a:p>
            <a:r>
              <a:rPr lang="en-US" dirty="0" smtClean="0">
                <a:latin typeface="Times New Roman" pitchFamily="18" charset="0"/>
                <a:cs typeface="Times New Roman" pitchFamily="18" charset="0"/>
              </a:rPr>
              <a:t>The bid-offer spread provides the dealer compensation for assuming these costs on behalf of the market. </a:t>
            </a:r>
          </a:p>
          <a:p>
            <a:r>
              <a:rPr lang="en-US" dirty="0" smtClean="0">
                <a:latin typeface="Times New Roman" pitchFamily="18" charset="0"/>
                <a:cs typeface="Times New Roman" pitchFamily="18" charset="0"/>
              </a:rPr>
              <a:t>In the </a:t>
            </a:r>
            <a:r>
              <a:rPr lang="en-US" dirty="0" err="1" smtClean="0">
                <a:latin typeface="Times New Roman" pitchFamily="18" charset="0"/>
                <a:cs typeface="Times New Roman" pitchFamily="18" charset="0"/>
              </a:rPr>
              <a:t>Demsetz</a:t>
            </a:r>
            <a:r>
              <a:rPr lang="en-US" dirty="0" smtClean="0">
                <a:latin typeface="Times New Roman" pitchFamily="18" charset="0"/>
                <a:cs typeface="Times New Roman" pitchFamily="18" charset="0"/>
              </a:rPr>
              <a:t> [1968] analysis, buyers and sellers of a security are each of two types, one of which who wants an immediate transaction and a second who wants a transaction, but can wait. </a:t>
            </a:r>
          </a:p>
          <a:p>
            <a:r>
              <a:rPr lang="en-US" dirty="0" smtClean="0">
                <a:latin typeface="Times New Roman" pitchFamily="18" charset="0"/>
                <a:cs typeface="Times New Roman" pitchFamily="18" charset="0"/>
              </a:rPr>
              <a:t>Buy and sell orders arrive to the market in a non-synchronous fashion, causing order imbalances. </a:t>
            </a:r>
          </a:p>
          <a:p>
            <a:r>
              <a:rPr lang="en-US" dirty="0" smtClean="0">
                <a:latin typeface="Times New Roman" pitchFamily="18" charset="0"/>
                <a:cs typeface="Times New Roman" pitchFamily="18" charset="0"/>
              </a:rPr>
              <a:t>An imbalance of traders demanding an immediate trade forces the price to move against themselves, causing less patient traders to pay for immediacy.</a:t>
            </a:r>
          </a:p>
          <a:p>
            <a:r>
              <a:rPr lang="en-US" dirty="0" smtClean="0">
                <a:latin typeface="Times New Roman" pitchFamily="18" charset="0"/>
                <a:cs typeface="Times New Roman" pitchFamily="18" charset="0"/>
              </a:rPr>
              <a:t>The greater the costs of trading, and the greater the desire for immediacy, the greater will be the market spread.</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sz="2700" b="1" dirty="0" err="1" smtClean="0">
                <a:latin typeface="Times New Roman" pitchFamily="18" charset="0"/>
                <a:cs typeface="Times New Roman" pitchFamily="18" charset="0"/>
              </a:rPr>
              <a:t>Glosten</a:t>
            </a:r>
            <a:r>
              <a:rPr lang="en-US" sz="2700" b="1" dirty="0" smtClean="0">
                <a:latin typeface="Times New Roman" pitchFamily="18" charset="0"/>
                <a:cs typeface="Times New Roman" pitchFamily="18" charset="0"/>
              </a:rPr>
              <a:t> and </a:t>
            </a:r>
            <a:r>
              <a:rPr lang="en-US" sz="2700" b="1" dirty="0" err="1" smtClean="0">
                <a:latin typeface="Times New Roman" pitchFamily="18" charset="0"/>
                <a:cs typeface="Times New Roman" pitchFamily="18" charset="0"/>
              </a:rPr>
              <a:t>Milgrom</a:t>
            </a:r>
            <a:r>
              <a:rPr lang="en-US" sz="2700" b="1" dirty="0" smtClean="0">
                <a:latin typeface="Times New Roman" pitchFamily="18" charset="0"/>
                <a:cs typeface="Times New Roman" pitchFamily="18" charset="0"/>
              </a:rPr>
              <a:t> [1985] Information Asymmetry Model</a:t>
            </a:r>
            <a:r>
              <a:rPr lang="en-US" dirty="0" smtClean="0"/>
              <a:t/>
            </a:r>
            <a:br>
              <a:rPr lang="en-US" dirty="0" smtClean="0"/>
            </a:br>
            <a:endParaRPr lang="en-US" dirty="0"/>
          </a:p>
        </p:txBody>
      </p:sp>
      <p:sp>
        <p:nvSpPr>
          <p:cNvPr id="3" name="Content Placeholder 2"/>
          <p:cNvSpPr>
            <a:spLocks noGrp="1"/>
          </p:cNvSpPr>
          <p:nvPr>
            <p:ph idx="1"/>
          </p:nvPr>
        </p:nvSpPr>
        <p:spPr>
          <a:xfrm>
            <a:off x="457200" y="838200"/>
            <a:ext cx="8229600" cy="5287963"/>
          </a:xfrm>
        </p:spPr>
        <p:txBody>
          <a:bodyPr>
            <a:normAutofit fontScale="47500" lnSpcReduction="20000"/>
          </a:bodyPr>
          <a:lstStyle/>
          <a:p>
            <a:r>
              <a:rPr lang="en-US" dirty="0" smtClean="0">
                <a:latin typeface="Times New Roman" pitchFamily="18" charset="0"/>
                <a:cs typeface="Times New Roman" pitchFamily="18" charset="0"/>
              </a:rPr>
              <a:t>The </a:t>
            </a:r>
            <a:r>
              <a:rPr lang="en-US" dirty="0" err="1" smtClean="0">
                <a:latin typeface="Times New Roman" pitchFamily="18" charset="0"/>
                <a:cs typeface="Times New Roman" pitchFamily="18" charset="0"/>
              </a:rPr>
              <a:t>Glosten</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Milgrom</a:t>
            </a:r>
            <a:r>
              <a:rPr lang="en-US" dirty="0" smtClean="0">
                <a:latin typeface="Times New Roman" pitchFamily="18" charset="0"/>
                <a:cs typeface="Times New Roman" pitchFamily="18" charset="0"/>
              </a:rPr>
              <a:t> [1985] adverse selection model assumes that dealer spreads are based on the likelihood </a:t>
            </a:r>
            <a:r>
              <a:rPr lang="en-US" i="1" dirty="0" smtClean="0">
                <a:latin typeface="Times New Roman" pitchFamily="18" charset="0"/>
                <a:cs typeface="Times New Roman" pitchFamily="18" charset="0"/>
              </a:rPr>
              <a:t>π</a:t>
            </a:r>
            <a:r>
              <a:rPr lang="en-US" dirty="0" smtClean="0">
                <a:latin typeface="Times New Roman" pitchFamily="18" charset="0"/>
                <a:cs typeface="Times New Roman" pitchFamily="18" charset="0"/>
              </a:rPr>
              <a:t> that an informed trader will trade. </a:t>
            </a:r>
          </a:p>
          <a:p>
            <a:r>
              <a:rPr lang="en-US" dirty="0" smtClean="0">
                <a:latin typeface="Times New Roman" pitchFamily="18" charset="0"/>
                <a:cs typeface="Times New Roman" pitchFamily="18" charset="0"/>
              </a:rPr>
              <a:t>Trades arrive to the market maker, each with some random chance of originating from either an informed or uninformed trader. </a:t>
            </a:r>
          </a:p>
          <a:p>
            <a:r>
              <a:rPr lang="en-US" dirty="0" smtClean="0">
                <a:latin typeface="Times New Roman" pitchFamily="18" charset="0"/>
                <a:cs typeface="Times New Roman" pitchFamily="18" charset="0"/>
              </a:rPr>
              <a:t>The asset can take on one of two prices, a high price </a:t>
            </a:r>
            <a:r>
              <a:rPr lang="en-US" i="1" dirty="0" smtClean="0">
                <a:latin typeface="Times New Roman" pitchFamily="18" charset="0"/>
                <a:cs typeface="Times New Roman" pitchFamily="18" charset="0"/>
              </a:rPr>
              <a:t>P</a:t>
            </a:r>
            <a:r>
              <a:rPr lang="en-US" i="1" baseline="-25000" dirty="0" smtClean="0">
                <a:latin typeface="Times New Roman" pitchFamily="18" charset="0"/>
                <a:cs typeface="Times New Roman" pitchFamily="18" charset="0"/>
              </a:rPr>
              <a:t>H</a:t>
            </a:r>
            <a:r>
              <a:rPr lang="en-US" dirty="0" smtClean="0">
                <a:latin typeface="Times New Roman" pitchFamily="18" charset="0"/>
                <a:cs typeface="Times New Roman" pitchFamily="18" charset="0"/>
              </a:rPr>
              <a:t> and a low price </a:t>
            </a:r>
            <a:r>
              <a:rPr lang="en-US" i="1" dirty="0" smtClean="0">
                <a:latin typeface="Times New Roman" pitchFamily="18" charset="0"/>
                <a:cs typeface="Times New Roman" pitchFamily="18" charset="0"/>
              </a:rPr>
              <a:t>P</a:t>
            </a:r>
            <a:r>
              <a:rPr lang="en-US" i="1" baseline="-25000" dirty="0" smtClean="0">
                <a:latin typeface="Times New Roman" pitchFamily="18" charset="0"/>
                <a:cs typeface="Times New Roman" pitchFamily="18" charset="0"/>
              </a:rPr>
              <a:t>L</a:t>
            </a:r>
            <a:r>
              <a:rPr lang="en-US" dirty="0" smtClean="0">
                <a:latin typeface="Times New Roman" pitchFamily="18" charset="0"/>
                <a:cs typeface="Times New Roman" pitchFamily="18" charset="0"/>
              </a:rPr>
              <a:t>, each with probability ½.</a:t>
            </a:r>
          </a:p>
          <a:p>
            <a:r>
              <a:rPr lang="en-US" dirty="0" smtClean="0">
                <a:latin typeface="Times New Roman" pitchFamily="18" charset="0"/>
                <a:cs typeface="Times New Roman" pitchFamily="18" charset="0"/>
              </a:rPr>
              <a:t>Uninformed traders will not pay more than </a:t>
            </a:r>
            <a:r>
              <a:rPr lang="en-US" i="1" dirty="0" smtClean="0">
                <a:latin typeface="Times New Roman" pitchFamily="18" charset="0"/>
                <a:cs typeface="Times New Roman" pitchFamily="18" charset="0"/>
              </a:rPr>
              <a:t>P</a:t>
            </a:r>
            <a:r>
              <a:rPr lang="en-US" i="1" baseline="-25000" dirty="0" smtClean="0">
                <a:latin typeface="Times New Roman" pitchFamily="18" charset="0"/>
                <a:cs typeface="Times New Roman" pitchFamily="18" charset="0"/>
              </a:rPr>
              <a:t>H</a:t>
            </a:r>
            <a:r>
              <a:rPr lang="en-US" dirty="0" smtClean="0">
                <a:latin typeface="Times New Roman" pitchFamily="18" charset="0"/>
                <a:cs typeface="Times New Roman" pitchFamily="18" charset="0"/>
              </a:rPr>
              <a:t> for the asset and they will not sell for less than </a:t>
            </a:r>
            <a:r>
              <a:rPr lang="en-US" i="1" dirty="0" smtClean="0">
                <a:latin typeface="Times New Roman" pitchFamily="18" charset="0"/>
                <a:cs typeface="Times New Roman" pitchFamily="18" charset="0"/>
              </a:rPr>
              <a:t>P</a:t>
            </a:r>
            <a:r>
              <a:rPr lang="en-US" i="1" baseline="-25000" dirty="0" smtClean="0">
                <a:latin typeface="Times New Roman" pitchFamily="18" charset="0"/>
                <a:cs typeface="Times New Roman" pitchFamily="18" charset="0"/>
              </a:rPr>
              <a:t>L</a:t>
            </a: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Risk neutral liquidity traders value the asset at (</a:t>
            </a:r>
            <a:r>
              <a:rPr lang="en-US" i="1" dirty="0" smtClean="0">
                <a:latin typeface="Times New Roman" pitchFamily="18" charset="0"/>
                <a:cs typeface="Times New Roman" pitchFamily="18" charset="0"/>
              </a:rPr>
              <a:t>P</a:t>
            </a:r>
            <a:r>
              <a:rPr lang="en-US" i="1" baseline="-25000" dirty="0" smtClean="0">
                <a:latin typeface="Times New Roman" pitchFamily="18" charset="0"/>
                <a:cs typeface="Times New Roman" pitchFamily="18" charset="0"/>
              </a:rPr>
              <a:t>H</a:t>
            </a:r>
            <a:r>
              <a:rPr lang="en-US" i="1" dirty="0" smtClean="0">
                <a:latin typeface="Times New Roman" pitchFamily="18" charset="0"/>
                <a:cs typeface="Times New Roman" pitchFamily="18" charset="0"/>
              </a:rPr>
              <a:t> + P</a:t>
            </a:r>
            <a:r>
              <a:rPr lang="en-US" i="1" baseline="-25000" dirty="0" smtClean="0">
                <a:latin typeface="Times New Roman" pitchFamily="18" charset="0"/>
                <a:cs typeface="Times New Roman" pitchFamily="18" charset="0"/>
              </a:rPr>
              <a:t>L</a:t>
            </a:r>
            <a:r>
              <a:rPr lang="en-US" dirty="0" smtClean="0">
                <a:latin typeface="Times New Roman" pitchFamily="18" charset="0"/>
                <a:cs typeface="Times New Roman" pitchFamily="18" charset="0"/>
              </a:rPr>
              <a:t>)/2.</a:t>
            </a:r>
          </a:p>
          <a:p>
            <a:r>
              <a:rPr lang="en-US" dirty="0" smtClean="0">
                <a:latin typeface="Times New Roman" pitchFamily="18" charset="0"/>
                <a:cs typeface="Times New Roman" pitchFamily="18" charset="0"/>
              </a:rPr>
              <a:t>When setting his quotes, the dealer needs to account for the probability that an informed trader will transact at his quote, and will set his bid price </a:t>
            </a:r>
            <a:r>
              <a:rPr lang="en-US" i="1" dirty="0" err="1" smtClean="0">
                <a:latin typeface="Times New Roman" pitchFamily="18" charset="0"/>
                <a:cs typeface="Times New Roman" pitchFamily="18" charset="0"/>
              </a:rPr>
              <a:t>P</a:t>
            </a:r>
            <a:r>
              <a:rPr lang="en-US" i="1" baseline="-25000" dirty="0" err="1" smtClean="0">
                <a:latin typeface="Times New Roman" pitchFamily="18" charset="0"/>
                <a:cs typeface="Times New Roman" pitchFamily="18" charset="0"/>
              </a:rPr>
              <a:t>b</a:t>
            </a:r>
            <a:r>
              <a:rPr lang="en-US" dirty="0" smtClean="0">
                <a:latin typeface="Times New Roman" pitchFamily="18" charset="0"/>
                <a:cs typeface="Times New Roman" pitchFamily="18" charset="0"/>
              </a:rPr>
              <a:t> and ask price </a:t>
            </a:r>
            <a:r>
              <a:rPr lang="en-US" i="1" dirty="0" smtClean="0">
                <a:latin typeface="Times New Roman" pitchFamily="18" charset="0"/>
                <a:cs typeface="Times New Roman" pitchFamily="18" charset="0"/>
              </a:rPr>
              <a:t>P</a:t>
            </a:r>
            <a:r>
              <a:rPr lang="en-US" i="1" baseline="-25000" dirty="0" smtClean="0">
                <a:latin typeface="Times New Roman" pitchFamily="18" charset="0"/>
                <a:cs typeface="Times New Roman" pitchFamily="18" charset="0"/>
              </a:rPr>
              <a:t>a</a:t>
            </a:r>
            <a:r>
              <a:rPr lang="en-US" dirty="0" smtClean="0">
                <a:latin typeface="Times New Roman" pitchFamily="18" charset="0"/>
                <a:cs typeface="Times New Roman" pitchFamily="18" charset="0"/>
              </a:rPr>
              <a:t> as follows:</a:t>
            </a:r>
          </a:p>
          <a:p>
            <a:pPr>
              <a:buNone/>
            </a:pPr>
            <a:r>
              <a:rPr lang="en-US" dirty="0" smtClean="0">
                <a:latin typeface="Times New Roman" pitchFamily="18" charset="0"/>
                <a:cs typeface="Times New Roman" pitchFamily="18" charset="0"/>
              </a:rPr>
              <a:t> </a:t>
            </a:r>
          </a:p>
          <a:p>
            <a:pPr>
              <a:buNone/>
            </a:pP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P</a:t>
            </a:r>
            <a:r>
              <a:rPr lang="en-US" i="1" baseline="-25000" dirty="0" err="1" smtClean="0">
                <a:latin typeface="Times New Roman" pitchFamily="18" charset="0"/>
                <a:cs typeface="Times New Roman" pitchFamily="18" charset="0"/>
              </a:rPr>
              <a:t>b</a:t>
            </a:r>
            <a:r>
              <a:rPr lang="en-US" i="1" dirty="0" smtClean="0">
                <a:latin typeface="Times New Roman" pitchFamily="18" charset="0"/>
                <a:cs typeface="Times New Roman" pitchFamily="18" charset="0"/>
              </a:rPr>
              <a:t> = </a:t>
            </a:r>
            <a:r>
              <a:rPr lang="en-US" i="1" dirty="0" err="1" smtClean="0">
                <a:latin typeface="Times New Roman" pitchFamily="18" charset="0"/>
                <a:cs typeface="Times New Roman" pitchFamily="18" charset="0"/>
              </a:rPr>
              <a:t>πP</a:t>
            </a:r>
            <a:r>
              <a:rPr lang="en-US" i="1" baseline="-25000" dirty="0" err="1" smtClean="0">
                <a:latin typeface="Times New Roman" pitchFamily="18" charset="0"/>
                <a:cs typeface="Times New Roman" pitchFamily="18" charset="0"/>
              </a:rPr>
              <a:t>L</a:t>
            </a:r>
            <a:r>
              <a:rPr lang="en-US" i="1" dirty="0" smtClean="0">
                <a:latin typeface="Times New Roman" pitchFamily="18" charset="0"/>
                <a:cs typeface="Times New Roman" pitchFamily="18" charset="0"/>
              </a:rPr>
              <a:t> + (1 – π)(P</a:t>
            </a:r>
            <a:r>
              <a:rPr lang="en-US" i="1" baseline="-25000" dirty="0" smtClean="0">
                <a:latin typeface="Times New Roman" pitchFamily="18" charset="0"/>
                <a:cs typeface="Times New Roman" pitchFamily="18" charset="0"/>
              </a:rPr>
              <a:t>H</a:t>
            </a:r>
            <a:r>
              <a:rPr lang="en-US" i="1" dirty="0" smtClean="0">
                <a:latin typeface="Times New Roman" pitchFamily="18" charset="0"/>
                <a:cs typeface="Times New Roman" pitchFamily="18" charset="0"/>
              </a:rPr>
              <a:t> + P</a:t>
            </a:r>
            <a:r>
              <a:rPr lang="en-US" i="1" baseline="-25000" dirty="0" smtClean="0">
                <a:latin typeface="Times New Roman" pitchFamily="18" charset="0"/>
                <a:cs typeface="Times New Roman" pitchFamily="18" charset="0"/>
              </a:rPr>
              <a:t>L</a:t>
            </a:r>
            <a:r>
              <a:rPr lang="en-US" i="1" dirty="0" smtClean="0">
                <a:latin typeface="Times New Roman" pitchFamily="18" charset="0"/>
                <a:cs typeface="Times New Roman" pitchFamily="18" charset="0"/>
              </a:rPr>
              <a:t>)/2</a:t>
            </a: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pPr>
              <a:buNone/>
            </a:pPr>
            <a:r>
              <a:rPr lang="en-US" i="1" dirty="0" smtClean="0">
                <a:latin typeface="Times New Roman" pitchFamily="18" charset="0"/>
                <a:cs typeface="Times New Roman" pitchFamily="18" charset="0"/>
              </a:rPr>
              <a:t>			P</a:t>
            </a:r>
            <a:r>
              <a:rPr lang="en-US" i="1" baseline="-25000" dirty="0" smtClean="0">
                <a:latin typeface="Times New Roman" pitchFamily="18" charset="0"/>
                <a:cs typeface="Times New Roman" pitchFamily="18" charset="0"/>
              </a:rPr>
              <a:t>a</a:t>
            </a:r>
            <a:r>
              <a:rPr lang="en-US" i="1" dirty="0" smtClean="0">
                <a:latin typeface="Times New Roman" pitchFamily="18" charset="0"/>
                <a:cs typeface="Times New Roman" pitchFamily="18" charset="0"/>
              </a:rPr>
              <a:t> = </a:t>
            </a:r>
            <a:r>
              <a:rPr lang="en-US" i="1" dirty="0" err="1" smtClean="0">
                <a:latin typeface="Times New Roman" pitchFamily="18" charset="0"/>
                <a:cs typeface="Times New Roman" pitchFamily="18" charset="0"/>
              </a:rPr>
              <a:t>πP</a:t>
            </a:r>
            <a:r>
              <a:rPr lang="en-US" i="1" baseline="-25000" dirty="0" err="1" smtClean="0">
                <a:latin typeface="Times New Roman" pitchFamily="18" charset="0"/>
                <a:cs typeface="Times New Roman" pitchFamily="18" charset="0"/>
              </a:rPr>
              <a:t>H</a:t>
            </a:r>
            <a:r>
              <a:rPr lang="en-US" i="1" dirty="0" smtClean="0">
                <a:latin typeface="Times New Roman" pitchFamily="18" charset="0"/>
                <a:cs typeface="Times New Roman" pitchFamily="18" charset="0"/>
              </a:rPr>
              <a:t> + (1 – π)(P</a:t>
            </a:r>
            <a:r>
              <a:rPr lang="en-US" i="1" baseline="-25000" dirty="0" smtClean="0">
                <a:latin typeface="Times New Roman" pitchFamily="18" charset="0"/>
                <a:cs typeface="Times New Roman" pitchFamily="18" charset="0"/>
              </a:rPr>
              <a:t>H</a:t>
            </a:r>
            <a:r>
              <a:rPr lang="en-US" i="1" dirty="0" smtClean="0">
                <a:latin typeface="Times New Roman" pitchFamily="18" charset="0"/>
                <a:cs typeface="Times New Roman" pitchFamily="18" charset="0"/>
              </a:rPr>
              <a:t> + P</a:t>
            </a:r>
            <a:r>
              <a:rPr lang="en-US" i="1" baseline="-25000" dirty="0" smtClean="0">
                <a:latin typeface="Times New Roman" pitchFamily="18" charset="0"/>
                <a:cs typeface="Times New Roman" pitchFamily="18" charset="0"/>
              </a:rPr>
              <a:t>L</a:t>
            </a:r>
            <a:r>
              <a:rPr lang="en-US" i="1" dirty="0" smtClean="0">
                <a:latin typeface="Times New Roman" pitchFamily="18" charset="0"/>
                <a:cs typeface="Times New Roman" pitchFamily="18" charset="0"/>
              </a:rPr>
              <a:t>)/2</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The spread is simply the difference between the ask and bid prices:</a:t>
            </a:r>
          </a:p>
          <a:p>
            <a:endParaRPr lang="en-US" dirty="0" smtClean="0">
              <a:latin typeface="Times New Roman" pitchFamily="18" charset="0"/>
              <a:cs typeface="Times New Roman" pitchFamily="18" charset="0"/>
            </a:endParaRPr>
          </a:p>
          <a:p>
            <a:pPr>
              <a:buNone/>
            </a:pPr>
            <a:r>
              <a:rPr lang="en-US" i="1" dirty="0" smtClean="0">
                <a:latin typeface="Times New Roman" pitchFamily="18" charset="0"/>
                <a:cs typeface="Times New Roman" pitchFamily="18" charset="0"/>
              </a:rPr>
              <a:t>			P</a:t>
            </a:r>
            <a:r>
              <a:rPr lang="en-US" i="1" baseline="-25000" dirty="0" smtClean="0">
                <a:latin typeface="Times New Roman" pitchFamily="18" charset="0"/>
                <a:cs typeface="Times New Roman" pitchFamily="18" charset="0"/>
              </a:rPr>
              <a:t>a</a:t>
            </a:r>
            <a:r>
              <a:rPr lang="en-US" i="1" dirty="0" smtClean="0">
                <a:latin typeface="Times New Roman" pitchFamily="18" charset="0"/>
                <a:cs typeface="Times New Roman" pitchFamily="18" charset="0"/>
              </a:rPr>
              <a:t> - </a:t>
            </a:r>
            <a:r>
              <a:rPr lang="en-US" i="1" dirty="0" err="1" smtClean="0">
                <a:latin typeface="Times New Roman" pitchFamily="18" charset="0"/>
                <a:cs typeface="Times New Roman" pitchFamily="18" charset="0"/>
              </a:rPr>
              <a:t>P</a:t>
            </a:r>
            <a:r>
              <a:rPr lang="en-US" i="1" baseline="-25000" dirty="0" err="1" smtClean="0">
                <a:latin typeface="Times New Roman" pitchFamily="18" charset="0"/>
                <a:cs typeface="Times New Roman" pitchFamily="18" charset="0"/>
              </a:rPr>
              <a:t>b</a:t>
            </a:r>
            <a:r>
              <a:rPr lang="en-US" i="1" dirty="0" smtClean="0">
                <a:latin typeface="Times New Roman" pitchFamily="18" charset="0"/>
                <a:cs typeface="Times New Roman" pitchFamily="18" charset="0"/>
              </a:rPr>
              <a:t> = π(P</a:t>
            </a:r>
            <a:r>
              <a:rPr lang="en-US" i="1" baseline="-25000" dirty="0" smtClean="0">
                <a:latin typeface="Times New Roman" pitchFamily="18" charset="0"/>
                <a:cs typeface="Times New Roman" pitchFamily="18" charset="0"/>
              </a:rPr>
              <a:t>H</a:t>
            </a:r>
            <a:r>
              <a:rPr lang="en-US" i="1" dirty="0" smtClean="0">
                <a:latin typeface="Times New Roman" pitchFamily="18" charset="0"/>
                <a:cs typeface="Times New Roman" pitchFamily="18" charset="0"/>
              </a:rPr>
              <a:t> - P</a:t>
            </a:r>
            <a:r>
              <a:rPr lang="en-US" i="1" baseline="-25000" dirty="0" smtClean="0">
                <a:latin typeface="Times New Roman" pitchFamily="18" charset="0"/>
                <a:cs typeface="Times New Roman" pitchFamily="18" charset="0"/>
              </a:rPr>
              <a:t>L</a:t>
            </a:r>
            <a:r>
              <a:rPr lang="en-US" i="1"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Thus, in the single-period </a:t>
            </a:r>
            <a:r>
              <a:rPr lang="en-US" dirty="0" err="1" smtClean="0">
                <a:latin typeface="Times New Roman" pitchFamily="18" charset="0"/>
                <a:cs typeface="Times New Roman" pitchFamily="18" charset="0"/>
              </a:rPr>
              <a:t>Glosten</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Milgrom</a:t>
            </a:r>
            <a:r>
              <a:rPr lang="en-US" dirty="0" smtClean="0">
                <a:latin typeface="Times New Roman" pitchFamily="18" charset="0"/>
                <a:cs typeface="Times New Roman" pitchFamily="18" charset="0"/>
              </a:rPr>
              <a:t> model, the spread is a function of the likelihood that there exists an informed trader in the market and the uncertainty in the value of the traded asset. </a:t>
            </a:r>
          </a:p>
          <a:p>
            <a:r>
              <a:rPr lang="en-US" dirty="0" smtClean="0">
                <a:latin typeface="Times New Roman" pitchFamily="18" charset="0"/>
                <a:cs typeface="Times New Roman" pitchFamily="18" charset="0"/>
              </a:rPr>
              <a:t>The greater the uncertainty in the value of the traded asset as reflected by (</a:t>
            </a:r>
            <a:r>
              <a:rPr lang="en-US" i="1" dirty="0" smtClean="0">
                <a:latin typeface="Times New Roman" pitchFamily="18" charset="0"/>
                <a:cs typeface="Times New Roman" pitchFamily="18" charset="0"/>
              </a:rPr>
              <a:t>P</a:t>
            </a:r>
            <a:r>
              <a:rPr lang="en-US" i="1" baseline="-25000" dirty="0" smtClean="0">
                <a:latin typeface="Times New Roman" pitchFamily="18" charset="0"/>
                <a:cs typeface="Times New Roman" pitchFamily="18" charset="0"/>
              </a:rPr>
              <a:t>H</a:t>
            </a:r>
            <a:r>
              <a:rPr lang="en-US" i="1" dirty="0" smtClean="0">
                <a:latin typeface="Times New Roman" pitchFamily="18" charset="0"/>
                <a:cs typeface="Times New Roman" pitchFamily="18" charset="0"/>
              </a:rPr>
              <a:t> + P</a:t>
            </a:r>
            <a:r>
              <a:rPr lang="en-US" i="1" baseline="-25000" dirty="0" smtClean="0">
                <a:latin typeface="Times New Roman" pitchFamily="18" charset="0"/>
                <a:cs typeface="Times New Roman" pitchFamily="18" charset="0"/>
              </a:rPr>
              <a:t>L</a:t>
            </a:r>
            <a:r>
              <a:rPr lang="en-US" dirty="0" smtClean="0">
                <a:latin typeface="Times New Roman" pitchFamily="18" charset="0"/>
                <a:cs typeface="Times New Roman" pitchFamily="18" charset="0"/>
              </a:rPr>
              <a:t>)/2, and the greater the probability </a:t>
            </a:r>
            <a:r>
              <a:rPr lang="en-US" i="1" dirty="0" smtClean="0">
                <a:latin typeface="Times New Roman" pitchFamily="18" charset="0"/>
                <a:cs typeface="Times New Roman" pitchFamily="18" charset="0"/>
              </a:rPr>
              <a:t>π</a:t>
            </a:r>
            <a:r>
              <a:rPr lang="en-US" dirty="0" smtClean="0">
                <a:latin typeface="Times New Roman" pitchFamily="18" charset="0"/>
                <a:cs typeface="Times New Roman" pitchFamily="18" charset="0"/>
              </a:rPr>
              <a:t> that a trade has originated with an informed trader, the greater will be the spread.</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b="1" dirty="0" smtClean="0">
                <a:latin typeface="Times New Roman" pitchFamily="18" charset="0"/>
                <a:cs typeface="Times New Roman" pitchFamily="18" charset="0"/>
              </a:rPr>
              <a:t>The Stoll [1978] Inventory Model</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4906963"/>
          </a:xfrm>
        </p:spPr>
        <p:txBody>
          <a:bodyPr>
            <a:normAutofit fontScale="47500" lnSpcReduction="20000"/>
          </a:bodyPr>
          <a:lstStyle/>
          <a:p>
            <a:r>
              <a:rPr lang="en-US" dirty="0" smtClean="0">
                <a:latin typeface="Times New Roman" pitchFamily="18" charset="0"/>
                <a:cs typeface="Times New Roman" pitchFamily="18" charset="0"/>
              </a:rPr>
              <a:t>A dealer needs to maintain inventories in assets in which he makes a market to sell to investors as well as cash to purchase assets from investors. </a:t>
            </a:r>
          </a:p>
          <a:p>
            <a:r>
              <a:rPr lang="en-US" dirty="0" smtClean="0">
                <a:latin typeface="Times New Roman" pitchFamily="18" charset="0"/>
                <a:cs typeface="Times New Roman" pitchFamily="18" charset="0"/>
              </a:rPr>
              <a:t>Suppose that a dealer currently without inventory in a particular asset  trades so as to maximize his expected utility level.</a:t>
            </a:r>
          </a:p>
          <a:p>
            <a:r>
              <a:rPr lang="en-US" dirty="0" smtClean="0">
                <a:latin typeface="Times New Roman" pitchFamily="18" charset="0"/>
                <a:cs typeface="Times New Roman" pitchFamily="18" charset="0"/>
              </a:rPr>
              <a:t>Assume that the dealer's wealth level could be subject to some uncertain normally distributed security return </a:t>
            </a:r>
            <a:r>
              <a:rPr lang="en-US" i="1" dirty="0" smtClean="0">
                <a:latin typeface="Times New Roman" pitchFamily="18" charset="0"/>
                <a:cs typeface="Times New Roman" pitchFamily="18" charset="0"/>
              </a:rPr>
              <a:t>r</a:t>
            </a:r>
            <a:r>
              <a:rPr lang="en-US" dirty="0" smtClean="0">
                <a:latin typeface="Times New Roman" pitchFamily="18" charset="0"/>
                <a:cs typeface="Times New Roman" pitchFamily="18" charset="0"/>
              </a:rPr>
              <a:t> whose expected value is zero and variance </a:t>
            </a:r>
            <a:r>
              <a:rPr lang="en-US" i="1" dirty="0" smtClean="0">
                <a:latin typeface="Times New Roman" pitchFamily="18" charset="0"/>
                <a:cs typeface="Times New Roman" pitchFamily="18" charset="0"/>
              </a:rPr>
              <a:t>σ</a:t>
            </a:r>
            <a:r>
              <a:rPr lang="en-US" i="1"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The dealer is willing to quote a bid price </a:t>
            </a:r>
            <a:r>
              <a:rPr lang="en-US" i="1" dirty="0" err="1" smtClean="0">
                <a:latin typeface="Times New Roman" pitchFamily="18" charset="0"/>
                <a:cs typeface="Times New Roman" pitchFamily="18" charset="0"/>
              </a:rPr>
              <a:t>P</a:t>
            </a:r>
            <a:r>
              <a:rPr lang="en-US" i="1" baseline="-25000" dirty="0" err="1" smtClean="0">
                <a:latin typeface="Times New Roman" pitchFamily="18" charset="0"/>
                <a:cs typeface="Times New Roman" pitchFamily="18" charset="0"/>
              </a:rPr>
              <a:t>b</a:t>
            </a:r>
            <a:r>
              <a:rPr lang="en-US" dirty="0" smtClean="0">
                <a:latin typeface="Times New Roman" pitchFamily="18" charset="0"/>
                <a:cs typeface="Times New Roman" pitchFamily="18" charset="0"/>
              </a:rPr>
              <a:t> to purchase this security whose consensus value or price is </a:t>
            </a:r>
            <a:r>
              <a:rPr lang="en-US" i="1" dirty="0" smtClean="0">
                <a:latin typeface="Times New Roman" pitchFamily="18" charset="0"/>
                <a:cs typeface="Times New Roman" pitchFamily="18" charset="0"/>
              </a:rPr>
              <a:t>P</a:t>
            </a:r>
            <a:r>
              <a:rPr lang="en-US" dirty="0" smtClean="0">
                <a:latin typeface="Times New Roman" pitchFamily="18" charset="0"/>
                <a:cs typeface="Times New Roman" pitchFamily="18" charset="0"/>
              </a:rPr>
              <a:t>. Our problem here is to determine the maximum price that a risk averse dealer would be willing to bid:</a:t>
            </a:r>
          </a:p>
          <a:p>
            <a:pPr>
              <a:buNone/>
            </a:pPr>
            <a:r>
              <a:rPr lang="en-US" dirty="0" smtClean="0">
                <a:latin typeface="Times New Roman" pitchFamily="18" charset="0"/>
                <a:cs typeface="Times New Roman" pitchFamily="18" charset="0"/>
              </a:rPr>
              <a:t> </a:t>
            </a:r>
          </a:p>
          <a:p>
            <a:pPr>
              <a:buNone/>
            </a:pPr>
            <a:r>
              <a:rPr lang="en-US" i="1" dirty="0" smtClean="0">
                <a:latin typeface="Times New Roman" pitchFamily="18" charset="0"/>
                <a:cs typeface="Times New Roman" pitchFamily="18" charset="0"/>
              </a:rPr>
              <a:t>				E[U(W – </a:t>
            </a:r>
            <a:r>
              <a:rPr lang="en-US" i="1" dirty="0" err="1" smtClean="0">
                <a:latin typeface="Times New Roman" pitchFamily="18" charset="0"/>
                <a:cs typeface="Times New Roman" pitchFamily="18" charset="0"/>
              </a:rPr>
              <a:t>P</a:t>
            </a:r>
            <a:r>
              <a:rPr lang="en-US" i="1" baseline="-25000" dirty="0" err="1" smtClean="0">
                <a:latin typeface="Times New Roman" pitchFamily="18" charset="0"/>
                <a:cs typeface="Times New Roman" pitchFamily="18" charset="0"/>
              </a:rPr>
              <a:t>b</a:t>
            </a:r>
            <a:r>
              <a:rPr lang="en-US" i="1" dirty="0" smtClean="0">
                <a:latin typeface="Times New Roman" pitchFamily="18" charset="0"/>
                <a:cs typeface="Times New Roman" pitchFamily="18" charset="0"/>
              </a:rPr>
              <a:t> + (1+r)P)] = U(W)</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E[U(W + (P - </a:t>
            </a:r>
            <a:r>
              <a:rPr lang="en-US" i="1" dirty="0" err="1" smtClean="0">
                <a:latin typeface="Times New Roman" pitchFamily="18" charset="0"/>
                <a:cs typeface="Times New Roman" pitchFamily="18" charset="0"/>
              </a:rPr>
              <a:t>P</a:t>
            </a:r>
            <a:r>
              <a:rPr lang="en-US" i="1" baseline="-25000" dirty="0" err="1" smtClean="0">
                <a:latin typeface="Times New Roman" pitchFamily="18" charset="0"/>
                <a:cs typeface="Times New Roman" pitchFamily="18" charset="0"/>
              </a:rPr>
              <a:t>b</a:t>
            </a:r>
            <a:r>
              <a:rPr lang="en-US" i="1" dirty="0" smtClean="0">
                <a:latin typeface="Times New Roman" pitchFamily="18" charset="0"/>
                <a:cs typeface="Times New Roman" pitchFamily="18" charset="0"/>
              </a:rPr>
              <a:t>) + </a:t>
            </a:r>
            <a:r>
              <a:rPr lang="en-US" i="1" dirty="0" err="1" smtClean="0">
                <a:latin typeface="Times New Roman" pitchFamily="18" charset="0"/>
                <a:cs typeface="Times New Roman" pitchFamily="18" charset="0"/>
              </a:rPr>
              <a:t>rP</a:t>
            </a:r>
            <a:r>
              <a:rPr lang="en-US" i="1" dirty="0" smtClean="0">
                <a:latin typeface="Times New Roman" pitchFamily="18" charset="0"/>
                <a:cs typeface="Times New Roman" pitchFamily="18" charset="0"/>
              </a:rPr>
              <a:t>)] = U(W)</a:t>
            </a: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dealer’s expected utility after the security purchase is a function of his current level of wealth </a:t>
            </a:r>
            <a:r>
              <a:rPr lang="en-US" i="1" dirty="0" smtClean="0">
                <a:latin typeface="Times New Roman" pitchFamily="18" charset="0"/>
                <a:cs typeface="Times New Roman" pitchFamily="18" charset="0"/>
              </a:rPr>
              <a:t>W</a:t>
            </a:r>
            <a:r>
              <a:rPr lang="en-US" dirty="0" smtClean="0">
                <a:latin typeface="Times New Roman" pitchFamily="18" charset="0"/>
                <a:cs typeface="Times New Roman" pitchFamily="18" charset="0"/>
              </a:rPr>
              <a:t>, his bid price </a:t>
            </a:r>
            <a:r>
              <a:rPr lang="en-US" i="1" dirty="0" err="1" smtClean="0">
                <a:latin typeface="Times New Roman" pitchFamily="18" charset="0"/>
                <a:cs typeface="Times New Roman" pitchFamily="18" charset="0"/>
              </a:rPr>
              <a:t>P</a:t>
            </a:r>
            <a:r>
              <a:rPr lang="en-US" i="1" baseline="-25000" dirty="0" err="1" smtClean="0">
                <a:latin typeface="Times New Roman" pitchFamily="18" charset="0"/>
                <a:cs typeface="Times New Roman" pitchFamily="18" charset="0"/>
              </a:rPr>
              <a:t>b</a:t>
            </a:r>
            <a:r>
              <a:rPr lang="en-US" dirty="0" smtClean="0">
                <a:latin typeface="Times New Roman" pitchFamily="18" charset="0"/>
                <a:cs typeface="Times New Roman" pitchFamily="18" charset="0"/>
              </a:rPr>
              <a:t> and his uncertain return. Our problem is to solve this equality for </a:t>
            </a:r>
            <a:r>
              <a:rPr lang="en-US" i="1" dirty="0" err="1" smtClean="0">
                <a:latin typeface="Times New Roman" pitchFamily="18" charset="0"/>
                <a:cs typeface="Times New Roman" pitchFamily="18" charset="0"/>
              </a:rPr>
              <a:t>P</a:t>
            </a:r>
            <a:r>
              <a:rPr lang="en-US" i="1" baseline="-25000" dirty="0" err="1" smtClean="0">
                <a:latin typeface="Times New Roman" pitchFamily="18" charset="0"/>
                <a:cs typeface="Times New Roman" pitchFamily="18" charset="0"/>
              </a:rPr>
              <a:t>b</a:t>
            </a: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We start by performing a Taylor series expansion around the left side of the equality:</a:t>
            </a:r>
          </a:p>
          <a:p>
            <a:pPr>
              <a:buNone/>
            </a:pPr>
            <a:r>
              <a:rPr lang="en-US" dirty="0" smtClean="0">
                <a:latin typeface="Times New Roman" pitchFamily="18" charset="0"/>
                <a:cs typeface="Times New Roman" pitchFamily="18" charset="0"/>
              </a:rPr>
              <a:t> </a:t>
            </a:r>
          </a:p>
          <a:p>
            <a:pPr>
              <a:buNone/>
            </a:pPr>
            <a:r>
              <a:rPr lang="en-US" i="1" dirty="0" smtClean="0">
                <a:latin typeface="Times New Roman" pitchFamily="18" charset="0"/>
                <a:cs typeface="Times New Roman" pitchFamily="18" charset="0"/>
              </a:rPr>
              <a:t>			E[U(W) + (P - </a:t>
            </a:r>
            <a:r>
              <a:rPr lang="en-US" i="1" dirty="0" err="1" smtClean="0">
                <a:latin typeface="Times New Roman" pitchFamily="18" charset="0"/>
                <a:cs typeface="Times New Roman" pitchFamily="18" charset="0"/>
              </a:rPr>
              <a:t>P</a:t>
            </a:r>
            <a:r>
              <a:rPr lang="en-US" i="1" baseline="-25000" dirty="0" err="1" smtClean="0">
                <a:latin typeface="Times New Roman" pitchFamily="18" charset="0"/>
                <a:cs typeface="Times New Roman" pitchFamily="18" charset="0"/>
              </a:rPr>
              <a:t>b</a:t>
            </a:r>
            <a:r>
              <a:rPr lang="en-US" i="1" dirty="0" smtClean="0">
                <a:latin typeface="Times New Roman" pitchFamily="18" charset="0"/>
                <a:cs typeface="Times New Roman" pitchFamily="18" charset="0"/>
              </a:rPr>
              <a:t> + </a:t>
            </a:r>
            <a:r>
              <a:rPr lang="en-US" i="1" dirty="0" err="1" smtClean="0">
                <a:latin typeface="Times New Roman" pitchFamily="18" charset="0"/>
                <a:cs typeface="Times New Roman" pitchFamily="18" charset="0"/>
              </a:rPr>
              <a:t>rP</a:t>
            </a:r>
            <a:r>
              <a:rPr lang="en-US" i="1" dirty="0" smtClean="0">
                <a:latin typeface="Times New Roman" pitchFamily="18" charset="0"/>
                <a:cs typeface="Times New Roman" pitchFamily="18" charset="0"/>
              </a:rPr>
              <a:t>)(U’(W)) + ½(P - </a:t>
            </a:r>
            <a:r>
              <a:rPr lang="en-US" i="1" dirty="0" err="1" smtClean="0">
                <a:latin typeface="Times New Roman" pitchFamily="18" charset="0"/>
                <a:cs typeface="Times New Roman" pitchFamily="18" charset="0"/>
              </a:rPr>
              <a:t>P</a:t>
            </a:r>
            <a:r>
              <a:rPr lang="en-US" i="1" baseline="-25000" dirty="0" err="1" smtClean="0">
                <a:latin typeface="Times New Roman" pitchFamily="18" charset="0"/>
                <a:cs typeface="Times New Roman" pitchFamily="18" charset="0"/>
              </a:rPr>
              <a:t>b</a:t>
            </a:r>
            <a:r>
              <a:rPr lang="en-US" i="1" dirty="0" smtClean="0">
                <a:latin typeface="Times New Roman" pitchFamily="18" charset="0"/>
                <a:cs typeface="Times New Roman" pitchFamily="18" charset="0"/>
              </a:rPr>
              <a:t> + </a:t>
            </a:r>
            <a:r>
              <a:rPr lang="en-US" i="1" dirty="0" err="1" smtClean="0">
                <a:latin typeface="Times New Roman" pitchFamily="18" charset="0"/>
                <a:cs typeface="Times New Roman" pitchFamily="18" charset="0"/>
              </a:rPr>
              <a:t>rP</a:t>
            </a:r>
            <a:r>
              <a:rPr lang="en-US" i="1" dirty="0" smtClean="0">
                <a:latin typeface="Times New Roman" pitchFamily="18" charset="0"/>
                <a:cs typeface="Times New Roman" pitchFamily="18" charset="0"/>
              </a:rPr>
              <a:t>)</a:t>
            </a:r>
            <a:r>
              <a:rPr lang="en-US" i="1" baseline="30000" dirty="0" smtClean="0">
                <a:latin typeface="Times New Roman" pitchFamily="18" charset="0"/>
                <a:cs typeface="Times New Roman" pitchFamily="18" charset="0"/>
              </a:rPr>
              <a:t> 2</a:t>
            </a:r>
            <a:r>
              <a:rPr lang="en-US" i="1" dirty="0" smtClean="0">
                <a:latin typeface="Times New Roman" pitchFamily="18" charset="0"/>
                <a:cs typeface="Times New Roman" pitchFamily="18" charset="0"/>
              </a:rPr>
              <a:t>(U”(W)) + …] = U(W)</a:t>
            </a: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Since </a:t>
            </a:r>
            <a:r>
              <a:rPr lang="en-US" i="1" dirty="0" smtClean="0">
                <a:latin typeface="Times New Roman" pitchFamily="18" charset="0"/>
                <a:cs typeface="Times New Roman" pitchFamily="18" charset="0"/>
              </a:rPr>
              <a:t>E[r] = 0</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E[</a:t>
            </a:r>
            <a:r>
              <a:rPr lang="en-US" i="1" dirty="0" err="1" smtClean="0">
                <a:latin typeface="Times New Roman" pitchFamily="18" charset="0"/>
                <a:cs typeface="Times New Roman" pitchFamily="18" charset="0"/>
              </a:rPr>
              <a:t>rP</a:t>
            </a:r>
            <a:r>
              <a:rPr lang="en-US" i="1" dirty="0" smtClean="0">
                <a:latin typeface="Times New Roman" pitchFamily="18" charset="0"/>
                <a:cs typeface="Times New Roman" pitchFamily="18" charset="0"/>
              </a:rPr>
              <a:t>]U’(W)</a:t>
            </a:r>
            <a:r>
              <a:rPr lang="en-US" dirty="0" smtClean="0">
                <a:latin typeface="Times New Roman" pitchFamily="18" charset="0"/>
                <a:cs typeface="Times New Roman" pitchFamily="18" charset="0"/>
              </a:rPr>
              <a:t> can be dropped from the equality and </a:t>
            </a:r>
            <a:r>
              <a:rPr lang="en-US" i="1" dirty="0" smtClean="0">
                <a:latin typeface="Times New Roman" pitchFamily="18" charset="0"/>
                <a:cs typeface="Times New Roman" pitchFamily="18" charset="0"/>
              </a:rPr>
              <a:t>σ</a:t>
            </a:r>
            <a:r>
              <a:rPr lang="en-US" i="1" baseline="30000" dirty="0" smtClean="0">
                <a:latin typeface="Times New Roman" pitchFamily="18" charset="0"/>
                <a:cs typeface="Times New Roman" pitchFamily="18" charset="0"/>
              </a:rPr>
              <a:t>2</a:t>
            </a:r>
            <a:r>
              <a:rPr lang="en-US" i="1" dirty="0" smtClean="0">
                <a:latin typeface="Times New Roman" pitchFamily="18" charset="0"/>
                <a:cs typeface="Times New Roman" pitchFamily="18" charset="0"/>
              </a:rPr>
              <a:t> = E[(P - </a:t>
            </a:r>
            <a:r>
              <a:rPr lang="en-US" i="1" dirty="0" err="1" smtClean="0">
                <a:latin typeface="Times New Roman" pitchFamily="18" charset="0"/>
                <a:cs typeface="Times New Roman" pitchFamily="18" charset="0"/>
              </a:rPr>
              <a:t>P</a:t>
            </a:r>
            <a:r>
              <a:rPr lang="en-US" i="1" baseline="-25000" dirty="0" err="1" smtClean="0">
                <a:latin typeface="Times New Roman" pitchFamily="18" charset="0"/>
                <a:cs typeface="Times New Roman" pitchFamily="18" charset="0"/>
              </a:rPr>
              <a:t>b</a:t>
            </a:r>
            <a:r>
              <a:rPr lang="en-US" i="1" dirty="0" smtClean="0">
                <a:latin typeface="Times New Roman" pitchFamily="18" charset="0"/>
                <a:cs typeface="Times New Roman" pitchFamily="18" charset="0"/>
              </a:rPr>
              <a:t> + </a:t>
            </a:r>
            <a:r>
              <a:rPr lang="en-US" i="1" dirty="0" err="1" smtClean="0">
                <a:latin typeface="Times New Roman" pitchFamily="18" charset="0"/>
                <a:cs typeface="Times New Roman" pitchFamily="18" charset="0"/>
              </a:rPr>
              <a:t>rP</a:t>
            </a:r>
            <a:r>
              <a:rPr lang="en-US" i="1" dirty="0" smtClean="0">
                <a:latin typeface="Times New Roman" pitchFamily="18" charset="0"/>
                <a:cs typeface="Times New Roman" pitchFamily="18" charset="0"/>
              </a:rPr>
              <a:t>)</a:t>
            </a:r>
            <a:r>
              <a:rPr lang="en-US" i="1" baseline="30000" dirty="0" smtClean="0">
                <a:latin typeface="Times New Roman" pitchFamily="18" charset="0"/>
                <a:cs typeface="Times New Roman" pitchFamily="18" charset="0"/>
              </a:rPr>
              <a:t>2</a:t>
            </a:r>
            <a:r>
              <a:rPr lang="en-US" i="1"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 </a:t>
            </a:r>
          </a:p>
          <a:p>
            <a:pPr>
              <a:buNone/>
            </a:pPr>
            <a:r>
              <a:rPr lang="en-US" i="1" dirty="0" smtClean="0">
                <a:latin typeface="Times New Roman" pitchFamily="18" charset="0"/>
                <a:cs typeface="Times New Roman" pitchFamily="18" charset="0"/>
              </a:rPr>
              <a:t>				E[U(W) + (P - </a:t>
            </a:r>
            <a:r>
              <a:rPr lang="en-US" i="1" dirty="0" err="1" smtClean="0">
                <a:latin typeface="Times New Roman" pitchFamily="18" charset="0"/>
                <a:cs typeface="Times New Roman" pitchFamily="18" charset="0"/>
              </a:rPr>
              <a:t>P</a:t>
            </a:r>
            <a:r>
              <a:rPr lang="en-US" i="1" baseline="-25000" dirty="0" err="1" smtClean="0">
                <a:latin typeface="Times New Roman" pitchFamily="18" charset="0"/>
                <a:cs typeface="Times New Roman" pitchFamily="18" charset="0"/>
              </a:rPr>
              <a:t>b</a:t>
            </a:r>
            <a:r>
              <a:rPr lang="en-US" i="1" dirty="0" smtClean="0">
                <a:latin typeface="Times New Roman" pitchFamily="18" charset="0"/>
                <a:cs typeface="Times New Roman" pitchFamily="18" charset="0"/>
              </a:rPr>
              <a:t>)(U’(W)) + ½(σ</a:t>
            </a:r>
            <a:r>
              <a:rPr lang="en-US" i="1" baseline="30000" dirty="0" smtClean="0">
                <a:latin typeface="Times New Roman" pitchFamily="18" charset="0"/>
                <a:cs typeface="Times New Roman" pitchFamily="18" charset="0"/>
              </a:rPr>
              <a:t>2</a:t>
            </a:r>
            <a:r>
              <a:rPr lang="en-US" i="1" dirty="0" smtClean="0">
                <a:latin typeface="Times New Roman" pitchFamily="18" charset="0"/>
                <a:cs typeface="Times New Roman" pitchFamily="18" charset="0"/>
              </a:rPr>
              <a:t>)U”(W) + …] = U(W)</a:t>
            </a:r>
            <a:endParaRPr lang="en-US" dirty="0" smtClean="0">
              <a:latin typeface="Times New Roman" pitchFamily="18" charset="0"/>
              <a:cs typeface="Times New Roman" pitchFamily="18" charset="0"/>
            </a:endParaRPr>
          </a:p>
          <a:p>
            <a:endParaRPr lang="en-US"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r>
              <a:rPr lang="en-US" sz="2400" b="1" dirty="0" smtClean="0">
                <a:latin typeface="Times New Roman" pitchFamily="18" charset="0"/>
                <a:cs typeface="Times New Roman" pitchFamily="18" charset="0"/>
              </a:rPr>
              <a:t>Simplifying the Stoll Pricing Model for the Bid</a:t>
            </a:r>
            <a:endParaRPr lang="en-US" sz="2400"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1066800"/>
            <a:ext cx="8534400" cy="5410200"/>
          </a:xfrm>
        </p:spPr>
        <p:txBody>
          <a:bodyPr>
            <a:normAutofit fontScale="40000" lnSpcReduction="20000"/>
          </a:bodyPr>
          <a:lstStyle/>
          <a:p>
            <a:r>
              <a:rPr lang="en-US" dirty="0" smtClean="0">
                <a:latin typeface="Times New Roman" pitchFamily="18" charset="0"/>
                <a:cs typeface="Times New Roman" pitchFamily="18" charset="0"/>
              </a:rPr>
              <a:t>Drop left-hand side higher order terms not explicitly stated in the above equality:</a:t>
            </a:r>
          </a:p>
          <a:p>
            <a:pPr>
              <a:buNone/>
            </a:pPr>
            <a:r>
              <a:rPr lang="en-US" dirty="0" smtClean="0">
                <a:latin typeface="Times New Roman" pitchFamily="18" charset="0"/>
                <a:cs typeface="Times New Roman" pitchFamily="18" charset="0"/>
              </a:rPr>
              <a:t> </a:t>
            </a:r>
          </a:p>
          <a:p>
            <a:pPr>
              <a:buNone/>
            </a:pPr>
            <a:r>
              <a:rPr lang="en-US" i="1" dirty="0" smtClean="0">
                <a:latin typeface="Times New Roman" pitchFamily="18" charset="0"/>
                <a:cs typeface="Times New Roman" pitchFamily="18" charset="0"/>
              </a:rPr>
              <a:t>			(P - </a:t>
            </a:r>
            <a:r>
              <a:rPr lang="en-US" i="1" dirty="0" err="1" smtClean="0">
                <a:latin typeface="Times New Roman" pitchFamily="18" charset="0"/>
                <a:cs typeface="Times New Roman" pitchFamily="18" charset="0"/>
              </a:rPr>
              <a:t>P</a:t>
            </a:r>
            <a:r>
              <a:rPr lang="en-US" i="1" baseline="-25000" dirty="0" err="1" smtClean="0">
                <a:latin typeface="Times New Roman" pitchFamily="18" charset="0"/>
                <a:cs typeface="Times New Roman" pitchFamily="18" charset="0"/>
              </a:rPr>
              <a:t>b</a:t>
            </a:r>
            <a:r>
              <a:rPr lang="en-US" i="1" dirty="0" smtClean="0">
                <a:latin typeface="Times New Roman" pitchFamily="18" charset="0"/>
                <a:cs typeface="Times New Roman" pitchFamily="18" charset="0"/>
              </a:rPr>
              <a:t>)(U’(W)) </a:t>
            </a:r>
            <a:r>
              <a:rPr lang="en-US" i="1" dirty="0" smtClean="0">
                <a:latin typeface="Times New Roman" pitchFamily="18" charset="0"/>
                <a:cs typeface="Times New Roman" pitchFamily="18" charset="0"/>
                <a:sym typeface="Symbol"/>
              </a:rPr>
              <a:t></a:t>
            </a:r>
            <a:r>
              <a:rPr lang="en-US" i="1" dirty="0" smtClean="0">
                <a:latin typeface="Times New Roman" pitchFamily="18" charset="0"/>
                <a:cs typeface="Times New Roman" pitchFamily="18" charset="0"/>
              </a:rPr>
              <a:t> - ½(σ</a:t>
            </a:r>
            <a:r>
              <a:rPr lang="en-US" i="1" baseline="30000" dirty="0" smtClean="0">
                <a:latin typeface="Times New Roman" pitchFamily="18" charset="0"/>
                <a:cs typeface="Times New Roman" pitchFamily="18" charset="0"/>
              </a:rPr>
              <a:t>2</a:t>
            </a:r>
            <a:r>
              <a:rPr lang="en-US" i="1" dirty="0" smtClean="0">
                <a:latin typeface="Times New Roman" pitchFamily="18" charset="0"/>
                <a:cs typeface="Times New Roman" pitchFamily="18" charset="0"/>
              </a:rPr>
              <a:t>)U”(W)</a:t>
            </a:r>
            <a:endParaRPr lang="en-US" dirty="0" smtClean="0">
              <a:latin typeface="Times New Roman" pitchFamily="18" charset="0"/>
              <a:cs typeface="Times New Roman" pitchFamily="18" charset="0"/>
            </a:endParaRPr>
          </a:p>
          <a:p>
            <a:pPr>
              <a:buNone/>
            </a:pPr>
            <a:r>
              <a:rPr lang="en-US" i="1" dirty="0" smtClean="0">
                <a:latin typeface="Times New Roman" pitchFamily="18" charset="0"/>
                <a:cs typeface="Times New Roman" pitchFamily="18" charset="0"/>
              </a:rPr>
              <a:t>			(P - </a:t>
            </a:r>
            <a:r>
              <a:rPr lang="en-US" i="1" dirty="0" err="1" smtClean="0">
                <a:latin typeface="Times New Roman" pitchFamily="18" charset="0"/>
                <a:cs typeface="Times New Roman" pitchFamily="18" charset="0"/>
              </a:rPr>
              <a:t>P</a:t>
            </a:r>
            <a:r>
              <a:rPr lang="en-US" i="1" baseline="-25000" dirty="0" err="1" smtClean="0">
                <a:latin typeface="Times New Roman" pitchFamily="18" charset="0"/>
                <a:cs typeface="Times New Roman" pitchFamily="18" charset="0"/>
              </a:rPr>
              <a:t>b</a:t>
            </a:r>
            <a:r>
              <a:rPr lang="en-US" i="1"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sym typeface="Symbol"/>
              </a:rPr>
              <a:t></a:t>
            </a:r>
            <a:r>
              <a:rPr lang="en-US" i="1" dirty="0" smtClean="0">
                <a:latin typeface="Times New Roman" pitchFamily="18" charset="0"/>
                <a:cs typeface="Times New Roman" pitchFamily="18" charset="0"/>
              </a:rPr>
              <a:t> - ½(σ</a:t>
            </a:r>
            <a:r>
              <a:rPr lang="en-US" i="1" baseline="30000" dirty="0" smtClean="0">
                <a:latin typeface="Times New Roman" pitchFamily="18" charset="0"/>
                <a:cs typeface="Times New Roman" pitchFamily="18" charset="0"/>
              </a:rPr>
              <a:t>2</a:t>
            </a:r>
            <a:r>
              <a:rPr lang="en-US" i="1" dirty="0" smtClean="0">
                <a:latin typeface="Times New Roman" pitchFamily="18" charset="0"/>
                <a:cs typeface="Times New Roman" pitchFamily="18" charset="0"/>
              </a:rPr>
              <a:t>)U”(W)/ U’(W)</a:t>
            </a:r>
            <a:endParaRPr lang="en-US" dirty="0" smtClean="0">
              <a:latin typeface="Times New Roman" pitchFamily="18" charset="0"/>
              <a:cs typeface="Times New Roman" pitchFamily="18" charset="0"/>
            </a:endParaRPr>
          </a:p>
          <a:p>
            <a:pPr>
              <a:buNone/>
            </a:pPr>
            <a:r>
              <a:rPr lang="en-US" i="1" dirty="0" smtClean="0">
                <a:latin typeface="Times New Roman" pitchFamily="18" charset="0"/>
                <a:cs typeface="Times New Roman" pitchFamily="18" charset="0"/>
              </a:rPr>
              <a:t>			(P - </a:t>
            </a:r>
            <a:r>
              <a:rPr lang="en-US" i="1" dirty="0" err="1" smtClean="0">
                <a:latin typeface="Times New Roman" pitchFamily="18" charset="0"/>
                <a:cs typeface="Times New Roman" pitchFamily="18" charset="0"/>
              </a:rPr>
              <a:t>P</a:t>
            </a:r>
            <a:r>
              <a:rPr lang="en-US" i="1" baseline="-25000" dirty="0" err="1" smtClean="0">
                <a:latin typeface="Times New Roman" pitchFamily="18" charset="0"/>
                <a:cs typeface="Times New Roman" pitchFamily="18" charset="0"/>
              </a:rPr>
              <a:t>b</a:t>
            </a:r>
            <a:r>
              <a:rPr lang="en-US" i="1"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sym typeface="Symbol"/>
              </a:rPr>
              <a:t></a:t>
            </a:r>
            <a:r>
              <a:rPr lang="en-US" i="1" dirty="0" smtClean="0">
                <a:latin typeface="Times New Roman" pitchFamily="18" charset="0"/>
                <a:cs typeface="Times New Roman" pitchFamily="18" charset="0"/>
              </a:rPr>
              <a:t> ½(σ</a:t>
            </a:r>
            <a:r>
              <a:rPr lang="en-US" i="1" baseline="30000" dirty="0" smtClean="0">
                <a:latin typeface="Times New Roman" pitchFamily="18" charset="0"/>
                <a:cs typeface="Times New Roman" pitchFamily="18" charset="0"/>
              </a:rPr>
              <a:t>2</a:t>
            </a:r>
            <a:r>
              <a:rPr lang="en-US" i="1" dirty="0" smtClean="0">
                <a:latin typeface="Times New Roman" pitchFamily="18" charset="0"/>
                <a:cs typeface="Times New Roman" pitchFamily="18" charset="0"/>
              </a:rPr>
              <a:t>)ARA</a:t>
            </a: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where </a:t>
            </a:r>
            <a:r>
              <a:rPr lang="en-US" i="1" dirty="0" smtClean="0">
                <a:latin typeface="Times New Roman" pitchFamily="18" charset="0"/>
                <a:cs typeface="Times New Roman" pitchFamily="18" charset="0"/>
              </a:rPr>
              <a:t>-U”(W)/U’(W)</a:t>
            </a:r>
            <a:r>
              <a:rPr lang="en-US" dirty="0" smtClean="0">
                <a:latin typeface="Times New Roman" pitchFamily="18" charset="0"/>
                <a:cs typeface="Times New Roman" pitchFamily="18" charset="0"/>
              </a:rPr>
              <a:t> is the dealer’s </a:t>
            </a:r>
            <a:r>
              <a:rPr lang="en-US" i="1" dirty="0" smtClean="0">
                <a:latin typeface="Times New Roman" pitchFamily="18" charset="0"/>
                <a:cs typeface="Times New Roman" pitchFamily="18" charset="0"/>
              </a:rPr>
              <a:t>Arrow-Pratt Absolute Risk Aversion Coefficient </a:t>
            </a:r>
            <a:r>
              <a:rPr lang="en-US" dirty="0" smtClean="0">
                <a:latin typeface="Times New Roman" pitchFamily="18" charset="0"/>
                <a:cs typeface="Times New Roman" pitchFamily="18" charset="0"/>
              </a:rPr>
              <a:t>(ARA).</a:t>
            </a:r>
          </a:p>
          <a:p>
            <a:r>
              <a:rPr lang="en-US" dirty="0" smtClean="0">
                <a:latin typeface="Times New Roman" pitchFamily="18" charset="0"/>
                <a:cs typeface="Times New Roman" pitchFamily="18" charset="0"/>
              </a:rPr>
              <a:t>The greater the dealer’s risk aversion, or the greater the uncertainty associated with the asset, the greater will be the discount associated with his bid.</a:t>
            </a:r>
          </a:p>
          <a:p>
            <a:r>
              <a:rPr lang="en-US" dirty="0" smtClean="0">
                <a:latin typeface="Times New Roman" pitchFamily="18" charset="0"/>
                <a:cs typeface="Times New Roman" pitchFamily="18" charset="0"/>
              </a:rPr>
              <a:t>The dealer maintains an initial inventory </a:t>
            </a:r>
            <a:r>
              <a:rPr lang="en-US" i="1" dirty="0" err="1" smtClean="0">
                <a:latin typeface="Times New Roman" pitchFamily="18" charset="0"/>
                <a:cs typeface="Times New Roman" pitchFamily="18" charset="0"/>
              </a:rPr>
              <a:t>W</a:t>
            </a:r>
            <a:r>
              <a:rPr lang="en-US" i="1" baseline="-25000" dirty="0" err="1" smtClean="0">
                <a:latin typeface="Times New Roman" pitchFamily="18" charset="0"/>
                <a:cs typeface="Times New Roman" pitchFamily="18" charset="0"/>
              </a:rPr>
              <a:t>p</a:t>
            </a:r>
            <a:r>
              <a:rPr lang="en-US" dirty="0" smtClean="0">
                <a:latin typeface="Times New Roman" pitchFamily="18" charset="0"/>
                <a:cs typeface="Times New Roman" pitchFamily="18" charset="0"/>
              </a:rPr>
              <a:t> of securities </a:t>
            </a:r>
            <a:r>
              <a:rPr lang="en-US" i="1" dirty="0" err="1" smtClean="0">
                <a:latin typeface="Times New Roman" pitchFamily="18" charset="0"/>
                <a:cs typeface="Times New Roman" pitchFamily="18" charset="0"/>
              </a:rPr>
              <a:t>W</a:t>
            </a:r>
            <a:r>
              <a:rPr lang="en-US" i="1" baseline="-25000" dirty="0" err="1" smtClean="0">
                <a:latin typeface="Times New Roman" pitchFamily="18" charset="0"/>
                <a:cs typeface="Times New Roman" pitchFamily="18" charset="0"/>
              </a:rPr>
              <a:t>p</a:t>
            </a:r>
            <a:r>
              <a:rPr lang="en-US" i="1" dirty="0" smtClean="0">
                <a:latin typeface="Times New Roman" pitchFamily="18" charset="0"/>
                <a:cs typeface="Times New Roman" pitchFamily="18" charset="0"/>
              </a:rPr>
              <a:t> = W</a:t>
            </a:r>
            <a:r>
              <a:rPr lang="en-US" i="1" baseline="-25000" dirty="0" smtClean="0">
                <a:latin typeface="Times New Roman" pitchFamily="18" charset="0"/>
                <a:cs typeface="Times New Roman" pitchFamily="18" charset="0"/>
              </a:rPr>
              <a:t>0</a:t>
            </a:r>
            <a:r>
              <a:rPr lang="en-US" dirty="0" smtClean="0">
                <a:latin typeface="Times New Roman" pitchFamily="18" charset="0"/>
                <a:cs typeface="Times New Roman" pitchFamily="18" charset="0"/>
              </a:rPr>
              <a:t>. The dealer borrows and lends at the riskless rate </a:t>
            </a:r>
            <a:r>
              <a:rPr lang="en-US" i="1" dirty="0" smtClean="0">
                <a:latin typeface="Times New Roman" pitchFamily="18" charset="0"/>
                <a:cs typeface="Times New Roman" pitchFamily="18" charset="0"/>
              </a:rPr>
              <a:t>r</a:t>
            </a:r>
            <a:r>
              <a:rPr lang="en-US" dirty="0" smtClean="0">
                <a:latin typeface="Times New Roman" pitchFamily="18" charset="0"/>
                <a:cs typeface="Times New Roman" pitchFamily="18" charset="0"/>
              </a:rPr>
              <a:t>, assumed to be zero. This initial inventory of securities </a:t>
            </a:r>
            <a:r>
              <a:rPr lang="en-US" i="1" dirty="0" err="1" smtClean="0">
                <a:latin typeface="Times New Roman" pitchFamily="18" charset="0"/>
                <a:cs typeface="Times New Roman" pitchFamily="18" charset="0"/>
              </a:rPr>
              <a:t>W</a:t>
            </a:r>
            <a:r>
              <a:rPr lang="en-US" i="1" baseline="-25000" dirty="0" err="1" smtClean="0">
                <a:latin typeface="Times New Roman" pitchFamily="18" charset="0"/>
                <a:cs typeface="Times New Roman" pitchFamily="18" charset="0"/>
              </a:rPr>
              <a:t>p</a:t>
            </a:r>
            <a:r>
              <a:rPr lang="en-US" dirty="0" smtClean="0">
                <a:latin typeface="Times New Roman" pitchFamily="18" charset="0"/>
                <a:cs typeface="Times New Roman" pitchFamily="18" charset="0"/>
              </a:rPr>
              <a:t> is an optimal portfolio that maximizes the dealer's utility U(</a:t>
            </a:r>
            <a:r>
              <a:rPr lang="en-US" i="1" dirty="0" smtClean="0">
                <a:latin typeface="Times New Roman" pitchFamily="18" charset="0"/>
                <a:cs typeface="Times New Roman" pitchFamily="18" charset="0"/>
              </a:rPr>
              <a:t>W)</a:t>
            </a:r>
            <a:r>
              <a:rPr lang="en-US" dirty="0" smtClean="0">
                <a:latin typeface="Times New Roman" pitchFamily="18" charset="0"/>
                <a:cs typeface="Times New Roman" pitchFamily="18" charset="0"/>
              </a:rPr>
              <a:t> subject to his initial wealth constraint:</a:t>
            </a:r>
          </a:p>
          <a:p>
            <a:endParaRPr lang="en-US" dirty="0" smtClean="0">
              <a:latin typeface="Times New Roman" pitchFamily="18" charset="0"/>
              <a:cs typeface="Times New Roman" pitchFamily="18" charset="0"/>
            </a:endParaRPr>
          </a:p>
          <a:p>
            <a:pPr>
              <a:buNone/>
            </a:pPr>
            <a:r>
              <a:rPr lang="en-US" i="1" dirty="0" smtClean="0">
                <a:latin typeface="Times New Roman" pitchFamily="18" charset="0"/>
                <a:cs typeface="Times New Roman" pitchFamily="18" charset="0"/>
              </a:rPr>
              <a:t>			E[U(</a:t>
            </a:r>
            <a:r>
              <a:rPr lang="en-US" i="1" dirty="0" err="1" smtClean="0">
                <a:latin typeface="Times New Roman" pitchFamily="18" charset="0"/>
                <a:cs typeface="Times New Roman" pitchFamily="18" charset="0"/>
              </a:rPr>
              <a:t>W</a:t>
            </a:r>
            <a:r>
              <a:rPr lang="en-US" i="1" baseline="-25000" dirty="0" err="1" smtClean="0">
                <a:latin typeface="Times New Roman" pitchFamily="18" charset="0"/>
                <a:cs typeface="Times New Roman" pitchFamily="18" charset="0"/>
              </a:rPr>
              <a:t>p</a:t>
            </a:r>
            <a:r>
              <a:rPr lang="en-US" i="1" dirty="0" smtClean="0">
                <a:latin typeface="Times New Roman" pitchFamily="18" charset="0"/>
                <a:cs typeface="Times New Roman" pitchFamily="18" charset="0"/>
              </a:rPr>
              <a:t>(1+r</a:t>
            </a:r>
            <a:r>
              <a:rPr lang="en-US" i="1" baseline="-25000" dirty="0" smtClean="0">
                <a:latin typeface="Times New Roman" pitchFamily="18" charset="0"/>
                <a:cs typeface="Times New Roman" pitchFamily="18" charset="0"/>
              </a:rPr>
              <a:t>p</a:t>
            </a:r>
            <a:r>
              <a:rPr lang="en-US" i="1"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(P - </a:t>
            </a:r>
            <a:r>
              <a:rPr lang="en-US" i="1" dirty="0" err="1" smtClean="0">
                <a:latin typeface="Times New Roman" pitchFamily="18" charset="0"/>
                <a:cs typeface="Times New Roman" pitchFamily="18" charset="0"/>
              </a:rPr>
              <a:t>P</a:t>
            </a:r>
            <a:r>
              <a:rPr lang="en-US" i="1" baseline="-25000" dirty="0" err="1" smtClean="0">
                <a:latin typeface="Times New Roman" pitchFamily="18" charset="0"/>
                <a:cs typeface="Times New Roman" pitchFamily="18" charset="0"/>
              </a:rPr>
              <a:t>b</a:t>
            </a:r>
            <a:r>
              <a:rPr lang="en-US" i="1" dirty="0" smtClean="0">
                <a:latin typeface="Times New Roman" pitchFamily="18" charset="0"/>
                <a:cs typeface="Times New Roman" pitchFamily="18" charset="0"/>
              </a:rPr>
              <a:t>) + </a:t>
            </a:r>
            <a:r>
              <a:rPr lang="en-US" i="1" dirty="0" err="1" smtClean="0">
                <a:latin typeface="Times New Roman" pitchFamily="18" charset="0"/>
                <a:cs typeface="Times New Roman" pitchFamily="18" charset="0"/>
              </a:rPr>
              <a:t>rP</a:t>
            </a:r>
            <a:r>
              <a:rPr lang="en-US" i="1" dirty="0" smtClean="0">
                <a:latin typeface="Times New Roman" pitchFamily="18" charset="0"/>
                <a:cs typeface="Times New Roman" pitchFamily="18" charset="0"/>
              </a:rPr>
              <a:t>)] = U(W) </a:t>
            </a: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where </a:t>
            </a:r>
            <a:r>
              <a:rPr lang="en-US" dirty="0" err="1" smtClean="0">
                <a:latin typeface="Times New Roman" pitchFamily="18" charset="0"/>
                <a:cs typeface="Times New Roman" pitchFamily="18" charset="0"/>
              </a:rPr>
              <a:t>r</a:t>
            </a:r>
            <a:r>
              <a:rPr lang="en-US" sz="3000"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is the uncertain return on the tradable asset </a:t>
            </a:r>
            <a:r>
              <a:rPr lang="en-US" i="1"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and </a:t>
            </a:r>
            <a:r>
              <a:rPr lang="en-US" i="1" dirty="0" err="1" smtClean="0">
                <a:latin typeface="Times New Roman" pitchFamily="18" charset="0"/>
                <a:cs typeface="Times New Roman" pitchFamily="18" charset="0"/>
              </a:rPr>
              <a:t>r</a:t>
            </a:r>
            <a:r>
              <a:rPr lang="en-US" i="1" baseline="-25000" dirty="0" err="1" smtClean="0">
                <a:latin typeface="Times New Roman" pitchFamily="18" charset="0"/>
                <a:cs typeface="Times New Roman" pitchFamily="18" charset="0"/>
              </a:rPr>
              <a:t>p</a:t>
            </a:r>
            <a:r>
              <a:rPr lang="en-US" dirty="0" smtClean="0">
                <a:latin typeface="Times New Roman" pitchFamily="18" charset="0"/>
                <a:cs typeface="Times New Roman" pitchFamily="18" charset="0"/>
              </a:rPr>
              <a:t> is the uncertain return on the optimal portfolio </a:t>
            </a:r>
            <a:r>
              <a:rPr lang="en-US" i="1" dirty="0" err="1" smtClean="0">
                <a:latin typeface="Times New Roman" pitchFamily="18" charset="0"/>
                <a:cs typeface="Times New Roman" pitchFamily="18" charset="0"/>
              </a:rPr>
              <a:t>W</a:t>
            </a:r>
            <a:r>
              <a:rPr lang="en-US" i="1" baseline="-25000" dirty="0" err="1" smtClean="0">
                <a:latin typeface="Times New Roman" pitchFamily="18" charset="0"/>
                <a:cs typeface="Times New Roman" pitchFamily="18" charset="0"/>
              </a:rPr>
              <a:t>p</a:t>
            </a:r>
            <a:r>
              <a:rPr lang="en-US" dirty="0" smtClean="0">
                <a:latin typeface="Times New Roman" pitchFamily="18" charset="0"/>
                <a:cs typeface="Times New Roman" pitchFamily="18" charset="0"/>
              </a:rPr>
              <a:t>. Expand the left side of this equation around </a:t>
            </a:r>
            <a:r>
              <a:rPr lang="en-US" i="1" dirty="0" smtClean="0">
                <a:latin typeface="Times New Roman" pitchFamily="18" charset="0"/>
                <a:cs typeface="Times New Roman" pitchFamily="18" charset="0"/>
              </a:rPr>
              <a:t>E[U(</a:t>
            </a:r>
            <a:r>
              <a:rPr lang="en-US" i="1" dirty="0" err="1" smtClean="0">
                <a:latin typeface="Times New Roman" pitchFamily="18" charset="0"/>
                <a:cs typeface="Times New Roman" pitchFamily="18" charset="0"/>
              </a:rPr>
              <a:t>W</a:t>
            </a:r>
            <a:r>
              <a:rPr lang="en-US" i="1" baseline="-25000" dirty="0" err="1" smtClean="0">
                <a:latin typeface="Times New Roman" pitchFamily="18" charset="0"/>
                <a:cs typeface="Times New Roman" pitchFamily="18" charset="0"/>
              </a:rPr>
              <a:t>p</a:t>
            </a:r>
            <a:r>
              <a:rPr lang="en-US" i="1"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assume that </a:t>
            </a:r>
            <a:r>
              <a:rPr lang="en-US" i="1" dirty="0" smtClean="0">
                <a:latin typeface="Times New Roman" pitchFamily="18" charset="0"/>
                <a:cs typeface="Times New Roman" pitchFamily="18" charset="0"/>
              </a:rPr>
              <a:t>E[r] = E[</a:t>
            </a:r>
            <a:r>
              <a:rPr lang="en-US" i="1" dirty="0" err="1" smtClean="0">
                <a:latin typeface="Times New Roman" pitchFamily="18" charset="0"/>
                <a:cs typeface="Times New Roman" pitchFamily="18" charset="0"/>
              </a:rPr>
              <a:t>r</a:t>
            </a:r>
            <a:r>
              <a:rPr lang="en-US" i="1" baseline="-25000" dirty="0" err="1" smtClean="0">
                <a:latin typeface="Times New Roman" pitchFamily="18" charset="0"/>
                <a:cs typeface="Times New Roman" pitchFamily="18" charset="0"/>
              </a:rPr>
              <a:t>p</a:t>
            </a:r>
            <a:r>
              <a:rPr lang="en-US" i="1" dirty="0" smtClean="0">
                <a:latin typeface="Times New Roman" pitchFamily="18" charset="0"/>
                <a:cs typeface="Times New Roman" pitchFamily="18" charset="0"/>
              </a:rPr>
              <a:t>] = 0</a:t>
            </a:r>
            <a:r>
              <a:rPr lang="en-US" dirty="0" smtClean="0">
                <a:latin typeface="Times New Roman" pitchFamily="18" charset="0"/>
                <a:cs typeface="Times New Roman" pitchFamily="18" charset="0"/>
              </a:rPr>
              <a:t>, and drop higher order terms:</a:t>
            </a:r>
          </a:p>
          <a:p>
            <a:pPr>
              <a:buNone/>
            </a:pPr>
            <a:r>
              <a:rPr lang="en-US" dirty="0" smtClean="0">
                <a:latin typeface="Times New Roman" pitchFamily="18" charset="0"/>
                <a:cs typeface="Times New Roman" pitchFamily="18" charset="0"/>
              </a:rPr>
              <a:t> </a:t>
            </a:r>
          </a:p>
          <a:p>
            <a:pPr>
              <a:buNone/>
            </a:pPr>
            <a:r>
              <a:rPr lang="en-US" i="1" dirty="0" smtClean="0">
                <a:latin typeface="Times New Roman" pitchFamily="18" charset="0"/>
                <a:cs typeface="Times New Roman" pitchFamily="18" charset="0"/>
              </a:rPr>
              <a:t>		E[U(</a:t>
            </a:r>
            <a:r>
              <a:rPr lang="en-US" i="1" dirty="0" err="1" smtClean="0">
                <a:latin typeface="Times New Roman" pitchFamily="18" charset="0"/>
                <a:cs typeface="Times New Roman" pitchFamily="18" charset="0"/>
              </a:rPr>
              <a:t>W</a:t>
            </a:r>
            <a:r>
              <a:rPr lang="en-US" i="1" baseline="-25000" dirty="0" err="1" smtClean="0">
                <a:latin typeface="Times New Roman" pitchFamily="18" charset="0"/>
                <a:cs typeface="Times New Roman" pitchFamily="18" charset="0"/>
              </a:rPr>
              <a:t>p</a:t>
            </a:r>
            <a:r>
              <a:rPr lang="en-US" i="1" dirty="0" smtClean="0">
                <a:latin typeface="Times New Roman" pitchFamily="18" charset="0"/>
                <a:cs typeface="Times New Roman" pitchFamily="18" charset="0"/>
              </a:rPr>
              <a:t>) + (P - </a:t>
            </a:r>
            <a:r>
              <a:rPr lang="en-US" i="1" dirty="0" err="1" smtClean="0">
                <a:latin typeface="Times New Roman" pitchFamily="18" charset="0"/>
                <a:cs typeface="Times New Roman" pitchFamily="18" charset="0"/>
              </a:rPr>
              <a:t>P</a:t>
            </a:r>
            <a:r>
              <a:rPr lang="en-US" i="1" baseline="-25000" dirty="0" err="1" smtClean="0">
                <a:latin typeface="Times New Roman" pitchFamily="18" charset="0"/>
                <a:cs typeface="Times New Roman" pitchFamily="18" charset="0"/>
              </a:rPr>
              <a:t>b</a:t>
            </a:r>
            <a:r>
              <a:rPr lang="en-US" i="1" dirty="0" smtClean="0">
                <a:latin typeface="Times New Roman" pitchFamily="18" charset="0"/>
                <a:cs typeface="Times New Roman" pitchFamily="18" charset="0"/>
              </a:rPr>
              <a:t>)(U’(</a:t>
            </a:r>
            <a:r>
              <a:rPr lang="en-US" i="1" dirty="0" err="1" smtClean="0">
                <a:latin typeface="Times New Roman" pitchFamily="18" charset="0"/>
                <a:cs typeface="Times New Roman" pitchFamily="18" charset="0"/>
              </a:rPr>
              <a:t>W</a:t>
            </a:r>
            <a:r>
              <a:rPr lang="en-US" i="1" baseline="-25000" dirty="0" err="1" smtClean="0">
                <a:latin typeface="Times New Roman" pitchFamily="18" charset="0"/>
                <a:cs typeface="Times New Roman" pitchFamily="18" charset="0"/>
              </a:rPr>
              <a:t>p</a:t>
            </a:r>
            <a:r>
              <a:rPr lang="en-US" i="1" dirty="0" smtClean="0">
                <a:latin typeface="Times New Roman" pitchFamily="18" charset="0"/>
                <a:cs typeface="Times New Roman" pitchFamily="18" charset="0"/>
              </a:rPr>
              <a:t>)) + ½(σ</a:t>
            </a:r>
            <a:r>
              <a:rPr lang="en-US" i="1" baseline="30000" dirty="0" smtClean="0">
                <a:latin typeface="Times New Roman" pitchFamily="18" charset="0"/>
                <a:cs typeface="Times New Roman" pitchFamily="18" charset="0"/>
              </a:rPr>
              <a:t>2</a:t>
            </a:r>
            <a:r>
              <a:rPr lang="en-US" i="1" dirty="0" smtClean="0">
                <a:latin typeface="Times New Roman" pitchFamily="18" charset="0"/>
                <a:cs typeface="Times New Roman" pitchFamily="18" charset="0"/>
              </a:rPr>
              <a:t>)U”(</a:t>
            </a:r>
            <a:r>
              <a:rPr lang="en-US" i="1" dirty="0" err="1" smtClean="0">
                <a:latin typeface="Times New Roman" pitchFamily="18" charset="0"/>
                <a:cs typeface="Times New Roman" pitchFamily="18" charset="0"/>
              </a:rPr>
              <a:t>W</a:t>
            </a:r>
            <a:r>
              <a:rPr lang="en-US" i="1" baseline="-25000" dirty="0" err="1" smtClean="0">
                <a:latin typeface="Times New Roman" pitchFamily="18" charset="0"/>
                <a:cs typeface="Times New Roman" pitchFamily="18" charset="0"/>
              </a:rPr>
              <a:t>p</a:t>
            </a:r>
            <a:r>
              <a:rPr lang="en-US" i="1" dirty="0" smtClean="0">
                <a:latin typeface="Times New Roman" pitchFamily="18" charset="0"/>
                <a:cs typeface="Times New Roman" pitchFamily="18" charset="0"/>
              </a:rPr>
              <a:t>) + 2×½×E[</a:t>
            </a:r>
            <a:r>
              <a:rPr lang="en-US" i="1" dirty="0" err="1" smtClean="0">
                <a:latin typeface="Times New Roman" pitchFamily="18" charset="0"/>
                <a:cs typeface="Times New Roman" pitchFamily="18" charset="0"/>
              </a:rPr>
              <a:t>rP×r</a:t>
            </a:r>
            <a:r>
              <a:rPr lang="en-US" i="1" baseline="-25000" dirty="0" err="1" smtClean="0">
                <a:latin typeface="Times New Roman" pitchFamily="18" charset="0"/>
                <a:cs typeface="Times New Roman" pitchFamily="18" charset="0"/>
              </a:rPr>
              <a:t>p</a:t>
            </a:r>
            <a:r>
              <a:rPr lang="en-US" i="1" dirty="0" err="1" smtClean="0">
                <a:latin typeface="Times New Roman" pitchFamily="18" charset="0"/>
                <a:cs typeface="Times New Roman" pitchFamily="18" charset="0"/>
              </a:rPr>
              <a:t>W</a:t>
            </a:r>
            <a:r>
              <a:rPr lang="en-US" i="1" baseline="-25000" dirty="0" err="1" smtClean="0">
                <a:latin typeface="Times New Roman" pitchFamily="18" charset="0"/>
                <a:cs typeface="Times New Roman" pitchFamily="18" charset="0"/>
              </a:rPr>
              <a:t>p</a:t>
            </a:r>
            <a:r>
              <a:rPr lang="en-US" i="1" dirty="0" smtClean="0">
                <a:latin typeface="Times New Roman" pitchFamily="18" charset="0"/>
                <a:cs typeface="Times New Roman" pitchFamily="18" charset="0"/>
              </a:rPr>
              <a:t>]×U"(</a:t>
            </a:r>
            <a:r>
              <a:rPr lang="en-US" i="1" dirty="0" err="1" smtClean="0">
                <a:latin typeface="Times New Roman" pitchFamily="18" charset="0"/>
                <a:cs typeface="Times New Roman" pitchFamily="18" charset="0"/>
              </a:rPr>
              <a:t>W</a:t>
            </a:r>
            <a:r>
              <a:rPr lang="en-US" i="1" baseline="-25000" dirty="0" err="1" smtClean="0">
                <a:latin typeface="Times New Roman" pitchFamily="18" charset="0"/>
                <a:cs typeface="Times New Roman" pitchFamily="18" charset="0"/>
              </a:rPr>
              <a:t>p</a:t>
            </a:r>
            <a:r>
              <a:rPr lang="en-US" i="1" dirty="0" smtClean="0">
                <a:latin typeface="Times New Roman" pitchFamily="18" charset="0"/>
                <a:cs typeface="Times New Roman" pitchFamily="18" charset="0"/>
              </a:rPr>
              <a:t>)…] = U(W)</a:t>
            </a: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covariance of cash flows between profits on the optimal portfolio and the tradable asset </a:t>
            </a:r>
            <a:r>
              <a:rPr lang="en-US" i="1"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is </a:t>
            </a:r>
            <a:r>
              <a:rPr lang="en-US" i="1" dirty="0" smtClean="0">
                <a:latin typeface="Times New Roman" pitchFamily="18" charset="0"/>
                <a:cs typeface="Times New Roman" pitchFamily="18" charset="0"/>
              </a:rPr>
              <a:t>2×½×E[</a:t>
            </a:r>
            <a:r>
              <a:rPr lang="en-US" i="1" dirty="0" err="1" smtClean="0">
                <a:latin typeface="Times New Roman" pitchFamily="18" charset="0"/>
                <a:cs typeface="Times New Roman" pitchFamily="18" charset="0"/>
              </a:rPr>
              <a:t>rP×r</a:t>
            </a:r>
            <a:r>
              <a:rPr lang="en-US" i="1" baseline="-25000" dirty="0" err="1" smtClean="0">
                <a:latin typeface="Times New Roman" pitchFamily="18" charset="0"/>
                <a:cs typeface="Times New Roman" pitchFamily="18" charset="0"/>
              </a:rPr>
              <a:t>p</a:t>
            </a:r>
            <a:r>
              <a:rPr lang="en-US" i="1" dirty="0" err="1" smtClean="0">
                <a:latin typeface="Times New Roman" pitchFamily="18" charset="0"/>
                <a:cs typeface="Times New Roman" pitchFamily="18" charset="0"/>
              </a:rPr>
              <a:t>W</a:t>
            </a:r>
            <a:r>
              <a:rPr lang="en-US" i="1" baseline="-25000" dirty="0" err="1" smtClean="0">
                <a:latin typeface="Times New Roman" pitchFamily="18" charset="0"/>
                <a:cs typeface="Times New Roman" pitchFamily="18" charset="0"/>
              </a:rPr>
              <a:t>p</a:t>
            </a:r>
            <a:r>
              <a:rPr lang="en-US" i="1" dirty="0" smtClean="0">
                <a:latin typeface="Times New Roman" pitchFamily="18" charset="0"/>
                <a:cs typeface="Times New Roman" pitchFamily="18" charset="0"/>
              </a:rPr>
              <a:t>] = </a:t>
            </a:r>
            <a:r>
              <a:rPr lang="en-US" i="1" dirty="0" err="1" smtClean="0">
                <a:latin typeface="Times New Roman" pitchFamily="18" charset="0"/>
                <a:cs typeface="Times New Roman" pitchFamily="18" charset="0"/>
              </a:rPr>
              <a:t>σ</a:t>
            </a:r>
            <a:r>
              <a:rPr lang="en-US" i="1" baseline="-25000" dirty="0" err="1" smtClean="0">
                <a:latin typeface="Times New Roman" pitchFamily="18" charset="0"/>
                <a:cs typeface="Times New Roman" pitchFamily="18" charset="0"/>
              </a:rPr>
              <a:t>i,P</a:t>
            </a:r>
            <a:r>
              <a:rPr lang="en-US" dirty="0" smtClean="0">
                <a:latin typeface="Times New Roman" pitchFamily="18" charset="0"/>
                <a:cs typeface="Times New Roman" pitchFamily="18" charset="0"/>
              </a:rPr>
              <a:t>. Simplifying and solving for (</a:t>
            </a:r>
            <a:r>
              <a:rPr lang="en-US" i="1" dirty="0" smtClean="0">
                <a:latin typeface="Times New Roman" pitchFamily="18" charset="0"/>
                <a:cs typeface="Times New Roman" pitchFamily="18" charset="0"/>
              </a:rPr>
              <a:t>P - </a:t>
            </a:r>
            <a:r>
              <a:rPr lang="en-US" i="1" dirty="0" err="1" smtClean="0">
                <a:latin typeface="Times New Roman" pitchFamily="18" charset="0"/>
                <a:cs typeface="Times New Roman" pitchFamily="18" charset="0"/>
              </a:rPr>
              <a:t>P</a:t>
            </a:r>
            <a:r>
              <a:rPr lang="en-US" i="1" baseline="-25000" dirty="0" err="1" smtClean="0">
                <a:latin typeface="Times New Roman" pitchFamily="18" charset="0"/>
                <a:cs typeface="Times New Roman" pitchFamily="18" charset="0"/>
              </a:rPr>
              <a:t>b</a:t>
            </a:r>
            <a:r>
              <a:rPr lang="en-US" dirty="0" smtClean="0">
                <a:latin typeface="Times New Roman" pitchFamily="18" charset="0"/>
                <a:cs typeface="Times New Roman" pitchFamily="18" charset="0"/>
              </a:rPr>
              <a:t>), we find that the dealer’s bidding discount from the consensus price is:</a:t>
            </a:r>
          </a:p>
          <a:p>
            <a:endParaRPr lang="en-US" dirty="0" smtClean="0">
              <a:latin typeface="Times New Roman" pitchFamily="18" charset="0"/>
              <a:cs typeface="Times New Roman" pitchFamily="18" charset="0"/>
            </a:endParaRPr>
          </a:p>
          <a:p>
            <a:pPr>
              <a:buNone/>
            </a:pPr>
            <a:r>
              <a:rPr lang="en-US" i="1" dirty="0" smtClean="0">
                <a:latin typeface="Times New Roman" pitchFamily="18" charset="0"/>
                <a:cs typeface="Times New Roman" pitchFamily="18" charset="0"/>
              </a:rPr>
              <a:t>			(P - </a:t>
            </a:r>
            <a:r>
              <a:rPr lang="en-US" i="1" dirty="0" err="1" smtClean="0">
                <a:latin typeface="Times New Roman" pitchFamily="18" charset="0"/>
                <a:cs typeface="Times New Roman" pitchFamily="18" charset="0"/>
              </a:rPr>
              <a:t>P</a:t>
            </a:r>
            <a:r>
              <a:rPr lang="en-US" i="1" baseline="-25000" dirty="0" err="1" smtClean="0">
                <a:latin typeface="Times New Roman" pitchFamily="18" charset="0"/>
                <a:cs typeface="Times New Roman" pitchFamily="18" charset="0"/>
              </a:rPr>
              <a:t>b</a:t>
            </a:r>
            <a:r>
              <a:rPr lang="en-US" i="1" dirty="0" smtClean="0">
                <a:latin typeface="Times New Roman" pitchFamily="18" charset="0"/>
                <a:cs typeface="Times New Roman" pitchFamily="18" charset="0"/>
              </a:rPr>
              <a:t>) = </a:t>
            </a:r>
            <a:r>
              <a:rPr lang="en-US" i="1" dirty="0" err="1" smtClean="0">
                <a:latin typeface="Times New Roman" pitchFamily="18" charset="0"/>
                <a:cs typeface="Times New Roman" pitchFamily="18" charset="0"/>
              </a:rPr>
              <a:t>σ</a:t>
            </a:r>
            <a:r>
              <a:rPr lang="en-US" i="1" baseline="-25000" dirty="0" err="1" smtClean="0">
                <a:latin typeface="Times New Roman" pitchFamily="18" charset="0"/>
                <a:cs typeface="Times New Roman" pitchFamily="18" charset="0"/>
              </a:rPr>
              <a:t>I,P</a:t>
            </a:r>
            <a:r>
              <a:rPr lang="en-US" i="1" dirty="0" err="1" smtClean="0">
                <a:latin typeface="Times New Roman" pitchFamily="18" charset="0"/>
                <a:cs typeface="Times New Roman" pitchFamily="18" charset="0"/>
              </a:rPr>
              <a:t>ARA</a:t>
            </a:r>
            <a:r>
              <a:rPr lang="en-US" i="1" dirty="0" smtClean="0">
                <a:latin typeface="Times New Roman" pitchFamily="18" charset="0"/>
                <a:cs typeface="Times New Roman" pitchFamily="18" charset="0"/>
              </a:rPr>
              <a:t> + ½(σ</a:t>
            </a:r>
            <a:r>
              <a:rPr lang="en-US" i="1" baseline="30000" dirty="0" smtClean="0">
                <a:latin typeface="Times New Roman" pitchFamily="18" charset="0"/>
                <a:cs typeface="Times New Roman" pitchFamily="18" charset="0"/>
              </a:rPr>
              <a:t>2</a:t>
            </a:r>
            <a:r>
              <a:rPr lang="en-US" i="1" dirty="0" smtClean="0">
                <a:latin typeface="Times New Roman" pitchFamily="18" charset="0"/>
                <a:cs typeface="Times New Roman" pitchFamily="18" charset="0"/>
              </a:rPr>
              <a:t>)ARA</a:t>
            </a: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dealer will decrease his bid as his inventory of securities increases and as the covariance between inventory returns and asset returns increases. </a:t>
            </a:r>
            <a:endParaRPr lang="en-US"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smtClean="0">
                <a:latin typeface="Times New Roman" pitchFamily="18" charset="0"/>
                <a:cs typeface="Times New Roman" pitchFamily="18" charset="0"/>
              </a:rPr>
              <a:t>Obtaining the Stoll Ask Price</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62500" lnSpcReduction="20000"/>
          </a:bodyPr>
          <a:lstStyle/>
          <a:p>
            <a:r>
              <a:rPr lang="en-US" dirty="0" smtClean="0">
                <a:latin typeface="Times New Roman" pitchFamily="18" charset="0"/>
                <a:cs typeface="Times New Roman" pitchFamily="18" charset="0"/>
              </a:rPr>
              <a:t>Similarly, the premium based the dealer’s ask or offer price </a:t>
            </a:r>
            <a:r>
              <a:rPr lang="en-US" i="1" dirty="0" smtClean="0">
                <a:latin typeface="Times New Roman" pitchFamily="18" charset="0"/>
                <a:cs typeface="Times New Roman" pitchFamily="18" charset="0"/>
              </a:rPr>
              <a:t>P</a:t>
            </a:r>
            <a:r>
              <a:rPr lang="en-US" i="1" baseline="-25000" dirty="0" smtClean="0">
                <a:latin typeface="Times New Roman" pitchFamily="18" charset="0"/>
                <a:cs typeface="Times New Roman" pitchFamily="18" charset="0"/>
              </a:rPr>
              <a:t>a</a:t>
            </a:r>
            <a:r>
              <a:rPr lang="en-US" dirty="0" smtClean="0">
                <a:latin typeface="Times New Roman" pitchFamily="18" charset="0"/>
                <a:cs typeface="Times New Roman" pitchFamily="18" charset="0"/>
              </a:rPr>
              <a:t> is obtained as follows:</a:t>
            </a:r>
          </a:p>
          <a:p>
            <a:pPr>
              <a:buNone/>
            </a:pPr>
            <a:r>
              <a:rPr lang="en-US" dirty="0" smtClean="0">
                <a:latin typeface="Times New Roman" pitchFamily="18" charset="0"/>
                <a:cs typeface="Times New Roman" pitchFamily="18" charset="0"/>
              </a:rPr>
              <a:t> </a:t>
            </a:r>
          </a:p>
          <a:p>
            <a:pPr>
              <a:buNone/>
            </a:pPr>
            <a:r>
              <a:rPr lang="en-US" i="1" dirty="0" smtClean="0">
                <a:latin typeface="Times New Roman" pitchFamily="18" charset="0"/>
                <a:cs typeface="Times New Roman" pitchFamily="18" charset="0"/>
              </a:rPr>
              <a:t>			(P</a:t>
            </a:r>
            <a:r>
              <a:rPr lang="en-US" i="1" baseline="-25000" dirty="0" smtClean="0">
                <a:latin typeface="Times New Roman" pitchFamily="18" charset="0"/>
                <a:cs typeface="Times New Roman" pitchFamily="18" charset="0"/>
              </a:rPr>
              <a:t>a </a:t>
            </a:r>
            <a:r>
              <a:rPr lang="en-US" i="1" dirty="0" smtClean="0">
                <a:latin typeface="Times New Roman" pitchFamily="18" charset="0"/>
                <a:cs typeface="Times New Roman" pitchFamily="18" charset="0"/>
              </a:rPr>
              <a:t>- P) = -</a:t>
            </a:r>
            <a:r>
              <a:rPr lang="en-US" i="1" dirty="0" err="1" smtClean="0">
                <a:latin typeface="Times New Roman" pitchFamily="18" charset="0"/>
                <a:cs typeface="Times New Roman" pitchFamily="18" charset="0"/>
              </a:rPr>
              <a:t>σ</a:t>
            </a:r>
            <a:r>
              <a:rPr lang="en-US" i="1" baseline="-25000" dirty="0" err="1" smtClean="0">
                <a:latin typeface="Times New Roman" pitchFamily="18" charset="0"/>
                <a:cs typeface="Times New Roman" pitchFamily="18" charset="0"/>
              </a:rPr>
              <a:t>I,P</a:t>
            </a:r>
            <a:r>
              <a:rPr lang="en-US" i="1" dirty="0" err="1" smtClean="0">
                <a:latin typeface="Times New Roman" pitchFamily="18" charset="0"/>
                <a:cs typeface="Times New Roman" pitchFamily="18" charset="0"/>
              </a:rPr>
              <a:t>ARA</a:t>
            </a:r>
            <a:r>
              <a:rPr lang="en-US" i="1" dirty="0" smtClean="0">
                <a:latin typeface="Times New Roman" pitchFamily="18" charset="0"/>
                <a:cs typeface="Times New Roman" pitchFamily="18" charset="0"/>
              </a:rPr>
              <a:t> + ½(σ</a:t>
            </a:r>
            <a:r>
              <a:rPr lang="en-US" i="1" baseline="30000" dirty="0" smtClean="0">
                <a:latin typeface="Times New Roman" pitchFamily="18" charset="0"/>
                <a:cs typeface="Times New Roman" pitchFamily="18" charset="0"/>
              </a:rPr>
              <a:t>2</a:t>
            </a:r>
            <a:r>
              <a:rPr lang="en-US" i="1" dirty="0" smtClean="0">
                <a:latin typeface="Times New Roman" pitchFamily="18" charset="0"/>
                <a:cs typeface="Times New Roman" pitchFamily="18" charset="0"/>
              </a:rPr>
              <a:t>)ARA</a:t>
            </a: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Thus, the dealer will increase his offer premium as his inventory of securities decreases and as the covariance between his inventory returns and the asset returns decreases. The bid-offer spread is simply the sum of the bid discount and offer premium:</a:t>
            </a:r>
          </a:p>
          <a:p>
            <a:endParaRPr lang="en-US" dirty="0" smtClean="0">
              <a:latin typeface="Times New Roman" pitchFamily="18" charset="0"/>
              <a:cs typeface="Times New Roman" pitchFamily="18" charset="0"/>
            </a:endParaRPr>
          </a:p>
          <a:p>
            <a:pPr>
              <a:buNone/>
            </a:pPr>
            <a:r>
              <a:rPr lang="en-US" i="1" dirty="0" smtClean="0">
                <a:latin typeface="Times New Roman" pitchFamily="18" charset="0"/>
                <a:cs typeface="Times New Roman" pitchFamily="18" charset="0"/>
              </a:rPr>
              <a:t>			(P</a:t>
            </a:r>
            <a:r>
              <a:rPr lang="en-US" i="1" baseline="-25000" dirty="0" smtClean="0">
                <a:latin typeface="Times New Roman" pitchFamily="18" charset="0"/>
                <a:cs typeface="Times New Roman" pitchFamily="18" charset="0"/>
              </a:rPr>
              <a:t>a </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P</a:t>
            </a:r>
            <a:r>
              <a:rPr lang="en-US" i="1" baseline="-25000" dirty="0" err="1" smtClean="0">
                <a:latin typeface="Times New Roman" pitchFamily="18" charset="0"/>
                <a:cs typeface="Times New Roman" pitchFamily="18" charset="0"/>
              </a:rPr>
              <a:t>b</a:t>
            </a:r>
            <a:r>
              <a:rPr lang="en-US" i="1" dirty="0" smtClean="0">
                <a:latin typeface="Times New Roman" pitchFamily="18" charset="0"/>
                <a:cs typeface="Times New Roman" pitchFamily="18" charset="0"/>
              </a:rPr>
              <a:t>) = (σ</a:t>
            </a:r>
            <a:r>
              <a:rPr lang="en-US" i="1" baseline="30000" dirty="0" smtClean="0">
                <a:latin typeface="Times New Roman" pitchFamily="18" charset="0"/>
                <a:cs typeface="Times New Roman" pitchFamily="18" charset="0"/>
              </a:rPr>
              <a:t>2</a:t>
            </a:r>
            <a:r>
              <a:rPr lang="en-US" i="1" dirty="0" smtClean="0">
                <a:latin typeface="Times New Roman" pitchFamily="18" charset="0"/>
                <a:cs typeface="Times New Roman" pitchFamily="18" charset="0"/>
              </a:rPr>
              <a:t>)ARA</a:t>
            </a: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greater the dealer’s risk aversion, or the greater the uncertainty associated with the asset, the greater will be the dealer’s spread. The dealer’s inventory level does not affect the size of the spread.</a:t>
            </a:r>
          </a:p>
          <a:p>
            <a:endParaRPr lang="en-US" dirty="0" smtClean="0"/>
          </a:p>
          <a:p>
            <a:endParaRPr lang="en-US" dirty="0" smtClean="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sz="3100" b="1" dirty="0" smtClean="0">
                <a:latin typeface="Times New Roman" pitchFamily="18" charset="0"/>
                <a:cs typeface="Times New Roman" pitchFamily="18" charset="0"/>
              </a:rPr>
              <a:t>The Copeland and </a:t>
            </a:r>
            <a:r>
              <a:rPr lang="en-US" sz="3100" b="1" dirty="0" err="1" smtClean="0">
                <a:latin typeface="Times New Roman" pitchFamily="18" charset="0"/>
                <a:cs typeface="Times New Roman" pitchFamily="18" charset="0"/>
              </a:rPr>
              <a:t>Galai</a:t>
            </a:r>
            <a:r>
              <a:rPr lang="en-US" sz="3100" b="1" dirty="0" smtClean="0">
                <a:latin typeface="Times New Roman" pitchFamily="18" charset="0"/>
                <a:cs typeface="Times New Roman" pitchFamily="18" charset="0"/>
              </a:rPr>
              <a:t> [1983] Options Model</a:t>
            </a:r>
            <a:endParaRPr lang="en-US" dirty="0"/>
          </a:p>
        </p:txBody>
      </p:sp>
      <p:sp>
        <p:nvSpPr>
          <p:cNvPr id="3" name="Content Placeholder 2"/>
          <p:cNvSpPr>
            <a:spLocks noGrp="1"/>
          </p:cNvSpPr>
          <p:nvPr>
            <p:ph idx="1"/>
          </p:nvPr>
        </p:nvSpPr>
        <p:spPr>
          <a:xfrm>
            <a:off x="457200" y="990600"/>
            <a:ext cx="8229600" cy="5135563"/>
          </a:xfrm>
        </p:spPr>
        <p:txBody>
          <a:bodyPr>
            <a:normAutofit fontScale="70000" lnSpcReduction="20000"/>
          </a:bodyPr>
          <a:lstStyle/>
          <a:p>
            <a:r>
              <a:rPr lang="en-US" dirty="0" smtClean="0">
                <a:latin typeface="Times New Roman" pitchFamily="18" charset="0"/>
                <a:cs typeface="Times New Roman" pitchFamily="18" charset="0"/>
              </a:rPr>
              <a:t>A bid provides prospective sellers a put on the asset, with the exercise price of the put equal to the bid.</a:t>
            </a:r>
          </a:p>
          <a:p>
            <a:r>
              <a:rPr lang="en-US" dirty="0" smtClean="0">
                <a:latin typeface="Times New Roman" pitchFamily="18" charset="0"/>
                <a:cs typeface="Times New Roman" pitchFamily="18" charset="0"/>
              </a:rPr>
              <a:t>An offer provides a call to other traders.</a:t>
            </a:r>
          </a:p>
          <a:p>
            <a:r>
              <a:rPr lang="en-US" dirty="0" smtClean="0">
                <a:latin typeface="Times New Roman" pitchFamily="18" charset="0"/>
                <a:cs typeface="Times New Roman" pitchFamily="18" charset="0"/>
              </a:rPr>
              <a:t>Thus, when the dealer posts both bid and offer quotes, the spread is, in effect, a short </a:t>
            </a:r>
            <a:r>
              <a:rPr lang="en-US" i="1" dirty="0" smtClean="0">
                <a:latin typeface="Times New Roman" pitchFamily="18" charset="0"/>
                <a:cs typeface="Times New Roman" pitchFamily="18" charset="0"/>
              </a:rPr>
              <a:t>strangle</a:t>
            </a:r>
            <a:r>
              <a:rPr lang="en-US" dirty="0" smtClean="0">
                <a:latin typeface="Times New Roman" pitchFamily="18" charset="0"/>
                <a:cs typeface="Times New Roman" pitchFamily="18" charset="0"/>
              </a:rPr>
              <a:t> provided to the market. Both legs of this strangle are more valuable when the risk of the underlying security is higher.</a:t>
            </a:r>
          </a:p>
          <a:p>
            <a:r>
              <a:rPr lang="en-US" dirty="0" smtClean="0">
                <a:latin typeface="Times New Roman" pitchFamily="18" charset="0"/>
                <a:cs typeface="Times New Roman" pitchFamily="18" charset="0"/>
              </a:rPr>
              <a:t>An options pricing model can be used to value this dealer spread.</a:t>
            </a:r>
          </a:p>
          <a:p>
            <a:r>
              <a:rPr lang="en-US" dirty="0" smtClean="0">
                <a:latin typeface="Times New Roman" pitchFamily="18" charset="0"/>
                <a:cs typeface="Times New Roman" pitchFamily="18" charset="0"/>
              </a:rPr>
              <a:t>Ultimately, this "implied premium" associated with this dealer spread is paid by liquidity traders who trade without information.</a:t>
            </a:r>
          </a:p>
          <a:p>
            <a:r>
              <a:rPr lang="en-US" dirty="0" smtClean="0">
                <a:latin typeface="Times New Roman" pitchFamily="18" charset="0"/>
                <a:cs typeface="Times New Roman" pitchFamily="18" charset="0"/>
              </a:rPr>
              <a:t>Informed traders make money at the expense of the dealer, who ultimately earns it back at the expense of the uninformed trader.</a:t>
            </a:r>
          </a:p>
          <a:p>
            <a:r>
              <a:rPr lang="en-US" dirty="0" smtClean="0">
                <a:latin typeface="Times New Roman" pitchFamily="18" charset="0"/>
                <a:cs typeface="Times New Roman" pitchFamily="18" charset="0"/>
              </a:rPr>
              <a:t>The Copeland and </a:t>
            </a:r>
            <a:r>
              <a:rPr lang="en-US" dirty="0" err="1" smtClean="0">
                <a:latin typeface="Times New Roman" pitchFamily="18" charset="0"/>
                <a:cs typeface="Times New Roman" pitchFamily="18" charset="0"/>
              </a:rPr>
              <a:t>Galai</a:t>
            </a:r>
            <a:r>
              <a:rPr lang="en-US" dirty="0" smtClean="0">
                <a:latin typeface="Times New Roman" pitchFamily="18" charset="0"/>
                <a:cs typeface="Times New Roman" pitchFamily="18" charset="0"/>
              </a:rPr>
              <a:t> model, as presented here, does not have a mechanism to allow trading activity to convey information from informed traders to dealers and uninformed traders. Nonetheless, in the Copeland and </a:t>
            </a:r>
            <a:r>
              <a:rPr lang="en-US" dirty="0" err="1" smtClean="0">
                <a:latin typeface="Times New Roman" pitchFamily="18" charset="0"/>
                <a:cs typeface="Times New Roman" pitchFamily="18" charset="0"/>
              </a:rPr>
              <a:t>Galai</a:t>
            </a:r>
            <a:r>
              <a:rPr lang="en-US" dirty="0" smtClean="0">
                <a:latin typeface="Times New Roman" pitchFamily="18" charset="0"/>
                <a:cs typeface="Times New Roman" pitchFamily="18" charset="0"/>
              </a:rPr>
              <a:t> option-based model, the spread widens as the uncertainty with respect to the security price increases.</a:t>
            </a:r>
          </a:p>
          <a:p>
            <a:pPr>
              <a:buNone/>
            </a:pPr>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Adverse Selection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55000" lnSpcReduction="20000"/>
          </a:bodyPr>
          <a:lstStyle/>
          <a:p>
            <a:r>
              <a:rPr lang="en-US" dirty="0" smtClean="0">
                <a:latin typeface="Times New Roman" pitchFamily="18" charset="0"/>
                <a:cs typeface="Times New Roman" pitchFamily="18" charset="0"/>
              </a:rPr>
              <a:t>Adverse selection refers to pre-contractual opportunism where one contracting party uses his private information to the other counterparty’s disadvantage. </a:t>
            </a:r>
          </a:p>
          <a:p>
            <a:pPr lvl="1"/>
            <a:r>
              <a:rPr lang="en-US" dirty="0" smtClean="0">
                <a:latin typeface="Times New Roman" pitchFamily="18" charset="0"/>
                <a:cs typeface="Times New Roman" pitchFamily="18" charset="0"/>
              </a:rPr>
              <a:t>For example, the adverse selection problem can arise when a pyromaniac purchases fire insurance.</a:t>
            </a:r>
          </a:p>
          <a:p>
            <a:pPr lvl="1"/>
            <a:r>
              <a:rPr lang="en-US" dirty="0" smtClean="0">
                <a:latin typeface="Times New Roman" pitchFamily="18" charset="0"/>
                <a:cs typeface="Times New Roman" pitchFamily="18" charset="0"/>
              </a:rPr>
              <a:t>The agent (insured or customer) has private information with respect to the higher anticipated costs of the insurance coverage or lease, but pays a “pooling” premium for the incident or casualty coverage. </a:t>
            </a:r>
          </a:p>
          <a:p>
            <a:pPr lvl="1"/>
            <a:r>
              <a:rPr lang="en-US" dirty="0" smtClean="0">
                <a:latin typeface="Times New Roman" pitchFamily="18" charset="0"/>
                <a:cs typeface="Times New Roman" pitchFamily="18" charset="0"/>
              </a:rPr>
              <a:t>This private information affects the behavior or insurers and other insured clients, in what might otherwise be taken to be a sub-optimal manner, referred to as the adverse selection problem.</a:t>
            </a:r>
          </a:p>
          <a:p>
            <a:r>
              <a:rPr lang="en-US" dirty="0" smtClean="0">
                <a:latin typeface="Times New Roman" pitchFamily="18" charset="0"/>
                <a:cs typeface="Times New Roman" pitchFamily="18" charset="0"/>
              </a:rPr>
              <a:t>In a financial trading context, adverse selection occurs when one trader with secret or special information uses that information to her advantage at the expense of her counterparty in trade.</a:t>
            </a:r>
          </a:p>
          <a:p>
            <a:r>
              <a:rPr lang="en-US" dirty="0" smtClean="0">
                <a:latin typeface="Times New Roman" pitchFamily="18" charset="0"/>
                <a:cs typeface="Times New Roman" pitchFamily="18" charset="0"/>
              </a:rPr>
              <a:t>Trade counterparties realize that they might fall victim to adverse selection, so they carefully monitor trading activity in an effort to discern which trades are likely to reflect special information. </a:t>
            </a:r>
          </a:p>
          <a:p>
            <a:r>
              <a:rPr lang="en-US" dirty="0" smtClean="0">
                <a:latin typeface="Times New Roman" pitchFamily="18" charset="0"/>
                <a:cs typeface="Times New Roman" pitchFamily="18" charset="0"/>
              </a:rPr>
              <a:t>For example, large or numerous buy (sell) orders originating from the same trader are likely to be perceived as being motivated by special information. Trade counterparties are likely to react by adjusting their offers (bids) upwards (downwards), resulting in slippage.</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latin typeface="Times New Roman" pitchFamily="18" charset="0"/>
                <a:cs typeface="Times New Roman" pitchFamily="18" charset="0"/>
              </a:rPr>
              <a:t>B. Noise Traders</a:t>
            </a:r>
            <a:endParaRPr lang="en-US" dirty="0"/>
          </a:p>
        </p:txBody>
      </p:sp>
      <p:sp>
        <p:nvSpPr>
          <p:cNvPr id="3" name="Content Placeholder 2"/>
          <p:cNvSpPr>
            <a:spLocks noGrp="1"/>
          </p:cNvSpPr>
          <p:nvPr>
            <p:ph idx="1"/>
          </p:nvPr>
        </p:nvSpPr>
        <p:spPr>
          <a:xfrm>
            <a:off x="228600" y="990600"/>
            <a:ext cx="8686800" cy="5562600"/>
          </a:xfrm>
        </p:spPr>
        <p:txBody>
          <a:bodyPr>
            <a:normAutofit fontScale="70000" lnSpcReduction="20000"/>
          </a:bodyPr>
          <a:lstStyle/>
          <a:p>
            <a:r>
              <a:rPr lang="en-US" i="1" dirty="0" smtClean="0">
                <a:latin typeface="Times New Roman" pitchFamily="18" charset="0"/>
                <a:cs typeface="Times New Roman" pitchFamily="18" charset="0"/>
              </a:rPr>
              <a:t>Noise traders</a:t>
            </a:r>
            <a:r>
              <a:rPr lang="en-US" dirty="0" smtClean="0">
                <a:latin typeface="Times New Roman" pitchFamily="18" charset="0"/>
                <a:cs typeface="Times New Roman" pitchFamily="18" charset="0"/>
              </a:rPr>
              <a:t> trade on the basis of what they falsely believe to be special information or misinterpret useful information.</a:t>
            </a:r>
          </a:p>
          <a:p>
            <a:r>
              <a:rPr lang="en-US" dirty="0" smtClean="0">
                <a:latin typeface="Times New Roman" pitchFamily="18" charset="0"/>
                <a:cs typeface="Times New Roman" pitchFamily="18" charset="0"/>
              </a:rPr>
              <a:t>Noise traders make investment and trading decisions based on incorrect perceptions or analyses.</a:t>
            </a:r>
          </a:p>
          <a:p>
            <a:r>
              <a:rPr lang="en-US" dirty="0" smtClean="0">
                <a:latin typeface="Times New Roman" pitchFamily="18" charset="0"/>
                <a:cs typeface="Times New Roman" pitchFamily="18" charset="0"/>
              </a:rPr>
              <a:t>Do noise traders distort prices? Maybe yes if:</a:t>
            </a:r>
          </a:p>
          <a:p>
            <a:pPr lvl="1"/>
            <a:r>
              <a:rPr lang="en-US" dirty="0" smtClean="0">
                <a:latin typeface="Times New Roman" pitchFamily="18" charset="0"/>
                <a:cs typeface="Times New Roman" pitchFamily="18" charset="0"/>
              </a:rPr>
              <a:t>noise traders trade in large numbers</a:t>
            </a:r>
          </a:p>
          <a:p>
            <a:pPr lvl="1"/>
            <a:r>
              <a:rPr lang="en-US" dirty="0" smtClean="0">
                <a:latin typeface="Times New Roman" pitchFamily="18" charset="0"/>
                <a:cs typeface="Times New Roman" pitchFamily="18" charset="0"/>
              </a:rPr>
              <a:t>their trading behavior is correlated</a:t>
            </a:r>
          </a:p>
          <a:p>
            <a:pPr lvl="1"/>
            <a:r>
              <a:rPr lang="en-US" dirty="0" smtClean="0">
                <a:latin typeface="Times New Roman" pitchFamily="18" charset="0"/>
                <a:cs typeface="Times New Roman" pitchFamily="18" charset="0"/>
              </a:rPr>
              <a:t>their effects cannot be mitigated by informed and rational traders</a:t>
            </a:r>
          </a:p>
          <a:p>
            <a:r>
              <a:rPr lang="en-US" dirty="0" smtClean="0">
                <a:latin typeface="Times New Roman" pitchFamily="18" charset="0"/>
                <a:cs typeface="Times New Roman" pitchFamily="18" charset="0"/>
              </a:rPr>
              <a:t>Milton Friedman suggested that traders who produce positive profits do so by trading against less rational or poorly informed investors who tend to move prices away from their fundamental or correct values.</a:t>
            </a:r>
          </a:p>
          <a:p>
            <a:r>
              <a:rPr lang="en-US" dirty="0" err="1" smtClean="0">
                <a:latin typeface="Times New Roman" pitchFamily="18" charset="0"/>
                <a:cs typeface="Times New Roman" pitchFamily="18" charset="0"/>
              </a:rPr>
              <a:t>Fama</a:t>
            </a:r>
            <a:r>
              <a:rPr lang="en-US" dirty="0" smtClean="0">
                <a:latin typeface="Times New Roman" pitchFamily="18" charset="0"/>
                <a:cs typeface="Times New Roman" pitchFamily="18" charset="0"/>
              </a:rPr>
              <a:t>  argued that when irrational trading does occur, security prices will not be significantly affected because sophisticated traders will react quickly to exploit and eliminate deviations from fundamental economic values.</a:t>
            </a:r>
          </a:p>
          <a:p>
            <a:r>
              <a:rPr lang="en-US" dirty="0" err="1" smtClean="0">
                <a:latin typeface="Times New Roman" pitchFamily="18" charset="0"/>
                <a:cs typeface="Times New Roman" pitchFamily="18" charset="0"/>
              </a:rPr>
              <a:t>Figlewski</a:t>
            </a:r>
            <a:r>
              <a:rPr lang="en-US" dirty="0" smtClean="0">
                <a:latin typeface="Times New Roman" pitchFamily="18" charset="0"/>
                <a:cs typeface="Times New Roman" pitchFamily="18" charset="0"/>
              </a:rPr>
              <a:t> [1979] suggested that it might take irrational investors a long time to lose their money and for prices to reflect security intrinsic values, but they are doomed in the long run.</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Impact of Noise </a:t>
            </a:r>
            <a:r>
              <a:rPr lang="en-US" b="1" dirty="0">
                <a:latin typeface="Times New Roman" pitchFamily="18" charset="0"/>
                <a:cs typeface="Times New Roman" pitchFamily="18" charset="0"/>
              </a:rPr>
              <a:t>Traders</a:t>
            </a:r>
            <a:endParaRPr lang="en-US" dirty="0"/>
          </a:p>
        </p:txBody>
      </p:sp>
      <p:sp>
        <p:nvSpPr>
          <p:cNvPr id="3" name="Content Placeholder 2"/>
          <p:cNvSpPr>
            <a:spLocks noGrp="1"/>
          </p:cNvSpPr>
          <p:nvPr>
            <p:ph idx="1"/>
          </p:nvPr>
        </p:nvSpPr>
        <p:spPr/>
        <p:txBody>
          <a:bodyPr>
            <a:normAutofit fontScale="55000" lnSpcReduction="20000"/>
          </a:bodyPr>
          <a:lstStyle/>
          <a:p>
            <a:r>
              <a:rPr lang="en-US" dirty="0">
                <a:latin typeface="Times New Roman" pitchFamily="18" charset="0"/>
                <a:cs typeface="Times New Roman" pitchFamily="18" charset="0"/>
              </a:rPr>
              <a:t>Noise traders might be useful, perhaps even necessary for markets to function.</a:t>
            </a:r>
          </a:p>
          <a:p>
            <a:pPr lvl="1"/>
            <a:r>
              <a:rPr lang="en-US" dirty="0">
                <a:latin typeface="Times New Roman" pitchFamily="18" charset="0"/>
                <a:cs typeface="Times New Roman" pitchFamily="18" charset="0"/>
              </a:rPr>
              <a:t>Without noise traders, markets would be </a:t>
            </a:r>
            <a:r>
              <a:rPr lang="en-US" dirty="0" err="1">
                <a:latin typeface="Times New Roman" pitchFamily="18" charset="0"/>
                <a:cs typeface="Times New Roman" pitchFamily="18" charset="0"/>
              </a:rPr>
              <a:t>informationally</a:t>
            </a:r>
            <a:r>
              <a:rPr lang="en-US" dirty="0">
                <a:latin typeface="Times New Roman" pitchFamily="18" charset="0"/>
                <a:cs typeface="Times New Roman" pitchFamily="18" charset="0"/>
              </a:rPr>
              <a:t> efficient and maybe no one would want to trade.</a:t>
            </a:r>
          </a:p>
          <a:p>
            <a:pPr lvl="1"/>
            <a:r>
              <a:rPr lang="en-US" dirty="0">
                <a:latin typeface="Times New Roman" pitchFamily="18" charset="0"/>
                <a:cs typeface="Times New Roman" pitchFamily="18" charset="0"/>
              </a:rPr>
              <a:t>Even with asymmetric information access, informed traders can fully reveal their superior information through their trading activities, and prices would reflect this information and ultimately eliminate the motivation for information-based trading. </a:t>
            </a:r>
          </a:p>
          <a:p>
            <a:pPr lvl="1"/>
            <a:r>
              <a:rPr lang="en-US" dirty="0">
                <a:latin typeface="Times New Roman" pitchFamily="18" charset="0"/>
                <a:cs typeface="Times New Roman" pitchFamily="18" charset="0"/>
              </a:rPr>
              <a:t>That is, as Black [1986] argued, without noise traders, dealers would widen their spreads to avoid losing profits to informed traders such that no trades would ever be executed. </a:t>
            </a:r>
          </a:p>
          <a:p>
            <a:r>
              <a:rPr lang="en-US" dirty="0">
                <a:latin typeface="Times New Roman" pitchFamily="18" charset="0"/>
                <a:cs typeface="Times New Roman" pitchFamily="18" charset="0"/>
              </a:rPr>
              <a:t>However, noise traders do impose on other traders the risk that prices might move irrationally. </a:t>
            </a:r>
          </a:p>
          <a:p>
            <a:pPr lvl="1"/>
            <a:r>
              <a:rPr lang="en-US" dirty="0">
                <a:latin typeface="Times New Roman" pitchFamily="18" charset="0"/>
                <a:cs typeface="Times New Roman" pitchFamily="18" charset="0"/>
              </a:rPr>
              <a:t>This risk imposed by noise traders might discourage arbitrageurs from acting to exploit price deviations from fundamental values. </a:t>
            </a:r>
          </a:p>
          <a:p>
            <a:pPr lvl="1"/>
            <a:r>
              <a:rPr lang="en-US" dirty="0">
                <a:latin typeface="Times New Roman" pitchFamily="18" charset="0"/>
                <a:cs typeface="Times New Roman" pitchFamily="18" charset="0"/>
              </a:rPr>
              <a:t>Prices can deviate significantly from rational valuations, and can remain different for long periods. </a:t>
            </a:r>
          </a:p>
          <a:p>
            <a:pPr lvl="1"/>
            <a:r>
              <a:rPr lang="en-US" dirty="0">
                <a:latin typeface="Times New Roman" pitchFamily="18" charset="0"/>
                <a:cs typeface="Times New Roman" pitchFamily="18" charset="0"/>
              </a:rPr>
              <a:t>Arbitrageurs might ask themselves the following question: “Does my ability to remain solvent exceed the asset price’s ability to remain irrational?”</a:t>
            </a:r>
          </a:p>
          <a:p>
            <a:endParaRPr lang="en-US" dirty="0"/>
          </a:p>
        </p:txBody>
      </p:sp>
    </p:spTree>
    <p:extLst>
      <p:ext uri="{BB962C8B-B14F-4D97-AF65-F5344CB8AC3E}">
        <p14:creationId xmlns:p14="http://schemas.microsoft.com/office/powerpoint/2010/main" xmlns="" val="2173569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sz="4000" b="1" dirty="0" smtClean="0">
                <a:latin typeface="Times New Roman" pitchFamily="18" charset="0"/>
                <a:cs typeface="Times New Roman" pitchFamily="18" charset="0"/>
              </a:rPr>
              <a:t>C. Adverse Selection in Dealer Markets</a:t>
            </a:r>
            <a:endParaRPr lang="en-US" dirty="0"/>
          </a:p>
        </p:txBody>
      </p:sp>
      <p:sp>
        <p:nvSpPr>
          <p:cNvPr id="3" name="Content Placeholder 2"/>
          <p:cNvSpPr>
            <a:spLocks noGrp="1"/>
          </p:cNvSpPr>
          <p:nvPr>
            <p:ph idx="1"/>
          </p:nvPr>
        </p:nvSpPr>
        <p:spPr>
          <a:xfrm>
            <a:off x="457200" y="1143000"/>
            <a:ext cx="8229600" cy="4983163"/>
          </a:xfrm>
        </p:spPr>
        <p:txBody>
          <a:bodyPr>
            <a:normAutofit fontScale="62500" lnSpcReduction="20000"/>
          </a:bodyPr>
          <a:lstStyle/>
          <a:p>
            <a:r>
              <a:rPr lang="en-US" dirty="0" smtClean="0">
                <a:latin typeface="Times New Roman" pitchFamily="18" charset="0"/>
                <a:cs typeface="Times New Roman" pitchFamily="18" charset="0"/>
              </a:rPr>
              <a:t>Bagehot [1971] described a market where dealers or market makers stand by to provide liquidity to every trader who wishes to trade, losing on trades with informed traders but recovering these losses by trading with uninformed, noise or liquidity motivated traders.</a:t>
            </a:r>
          </a:p>
          <a:p>
            <a:r>
              <a:rPr lang="en-US" dirty="0" smtClean="0">
                <a:latin typeface="Times New Roman" pitchFamily="18" charset="0"/>
                <a:cs typeface="Times New Roman" pitchFamily="18" charset="0"/>
              </a:rPr>
              <a:t>The market maker sets prices and trades to ensure this outcome, on average. </a:t>
            </a:r>
          </a:p>
          <a:p>
            <a:r>
              <a:rPr lang="en-US" dirty="0" smtClean="0">
                <a:latin typeface="Times New Roman" pitchFamily="18" charset="0"/>
                <a:cs typeface="Times New Roman" pitchFamily="18" charset="0"/>
              </a:rPr>
              <a:t>The market maker merely recovers his operating costs along with a "normal return.“</a:t>
            </a:r>
          </a:p>
          <a:p>
            <a:r>
              <a:rPr lang="en-US" dirty="0" smtClean="0">
                <a:latin typeface="Times New Roman" pitchFamily="18" charset="0"/>
                <a:cs typeface="Times New Roman" pitchFamily="18" charset="0"/>
              </a:rPr>
              <a:t>In this framework, trading is a zero sum or neutral game; uninformed investors will lose more than they make to informed traders.</a:t>
            </a:r>
          </a:p>
          <a:p>
            <a:r>
              <a:rPr lang="en-US" dirty="0" smtClean="0">
                <a:latin typeface="Times New Roman" pitchFamily="18" charset="0"/>
                <a:cs typeface="Times New Roman" pitchFamily="18" charset="0"/>
              </a:rPr>
              <a:t>Market makers observe buying and selling pressure on prices, set prices accordingly, often making surprisingly little use of fundamental analysis when making their pricing decisions. </a:t>
            </a:r>
          </a:p>
          <a:p>
            <a:r>
              <a:rPr lang="en-US" dirty="0" smtClean="0">
                <a:latin typeface="Times New Roman" pitchFamily="18" charset="0"/>
                <a:cs typeface="Times New Roman" pitchFamily="18" charset="0"/>
              </a:rPr>
              <a:t>The theoretical model of Kyle [1985] describes the trading behavior of informed traders and uninformed market makers in an environment with noise traders.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a:bodyPr>
          <a:lstStyle/>
          <a:p>
            <a:r>
              <a:rPr lang="en-US" sz="2200" b="1" dirty="0" smtClean="0">
                <a:latin typeface="Times New Roman" pitchFamily="18" charset="0"/>
                <a:cs typeface="Times New Roman" pitchFamily="18" charset="0"/>
              </a:rPr>
              <a:t>Kyle [1985]: Informed Traders, Market Makers and Noise Traders</a:t>
            </a:r>
            <a:endParaRPr lang="en-US" dirty="0"/>
          </a:p>
        </p:txBody>
      </p:sp>
      <p:sp>
        <p:nvSpPr>
          <p:cNvPr id="3" name="Content Placeholder 2"/>
          <p:cNvSpPr>
            <a:spLocks noGrp="1"/>
          </p:cNvSpPr>
          <p:nvPr>
            <p:ph idx="1"/>
          </p:nvPr>
        </p:nvSpPr>
        <p:spPr>
          <a:xfrm>
            <a:off x="457200" y="990600"/>
            <a:ext cx="8229600" cy="5486400"/>
          </a:xfrm>
        </p:spPr>
        <p:txBody>
          <a:bodyPr>
            <a:normAutofit fontScale="55000" lnSpcReduction="20000"/>
          </a:bodyPr>
          <a:lstStyle/>
          <a:p>
            <a:r>
              <a:rPr lang="en-US" dirty="0" smtClean="0">
                <a:latin typeface="Times New Roman" pitchFamily="18" charset="0"/>
                <a:cs typeface="Times New Roman" pitchFamily="18" charset="0"/>
              </a:rPr>
              <a:t>Suppose two rational traders have access to the same information and are otherwise identical. They have no motivation to trade. </a:t>
            </a:r>
          </a:p>
          <a:p>
            <a:r>
              <a:rPr lang="en-US" dirty="0" smtClean="0">
                <a:latin typeface="Times New Roman" pitchFamily="18" charset="0"/>
                <a:cs typeface="Times New Roman" pitchFamily="18" charset="0"/>
              </a:rPr>
              <a:t>Now, suppose they have different information. Will they trade? Not if one trader believes that the other will trade only if the other has information that will enable him to profit in the trade at the first trader’s expense. </a:t>
            </a:r>
          </a:p>
          <a:p>
            <a:r>
              <a:rPr lang="en-US" dirty="0" smtClean="0">
                <a:latin typeface="Times New Roman" pitchFamily="18" charset="0"/>
                <a:cs typeface="Times New Roman" pitchFamily="18" charset="0"/>
              </a:rPr>
              <a:t>Rational traders will not trade against other rational traders even if their information differs. This is a variation of the </a:t>
            </a:r>
            <a:r>
              <a:rPr lang="en-US" dirty="0" err="1" smtClean="0">
                <a:latin typeface="Times New Roman" pitchFamily="18" charset="0"/>
                <a:cs typeface="Times New Roman" pitchFamily="18" charset="0"/>
              </a:rPr>
              <a:t>Akerlof</a:t>
            </a:r>
            <a:r>
              <a:rPr lang="en-US" dirty="0" smtClean="0">
                <a:latin typeface="Times New Roman" pitchFamily="18" charset="0"/>
                <a:cs typeface="Times New Roman" pitchFamily="18" charset="0"/>
              </a:rPr>
              <a:t> Lemon Problem. </a:t>
            </a:r>
          </a:p>
          <a:p>
            <a:r>
              <a:rPr lang="en-US" dirty="0" smtClean="0">
                <a:latin typeface="Times New Roman" pitchFamily="18" charset="0"/>
                <a:cs typeface="Times New Roman" pitchFamily="18" charset="0"/>
              </a:rPr>
              <a:t>So, why do we observe so much trading in the marketplace? Most of us believe that others are not as informed or rational as we are or that others do not have the same ability to access and process information that we do. </a:t>
            </a:r>
          </a:p>
          <a:p>
            <a:r>
              <a:rPr lang="en-US" dirty="0" smtClean="0">
                <a:latin typeface="Times New Roman" pitchFamily="18" charset="0"/>
                <a:cs typeface="Times New Roman" pitchFamily="18" charset="0"/>
              </a:rPr>
              <a:t>Kyle examines trading and price setting in a market where some traders are informed and others (noise or liquidity traders) are not. </a:t>
            </a:r>
          </a:p>
          <a:p>
            <a:r>
              <a:rPr lang="en-US" dirty="0" smtClean="0">
                <a:latin typeface="Times New Roman" pitchFamily="18" charset="0"/>
                <a:cs typeface="Times New Roman" pitchFamily="18" charset="0"/>
              </a:rPr>
              <a:t>Dealers or market makers serve as intermediaries between informed an uninformed traders, </a:t>
            </a:r>
          </a:p>
          <a:p>
            <a:r>
              <a:rPr lang="en-US" dirty="0" smtClean="0">
                <a:latin typeface="Times New Roman" pitchFamily="18" charset="0"/>
                <a:cs typeface="Times New Roman" pitchFamily="18" charset="0"/>
              </a:rPr>
              <a:t>Dealers set security prices that enable them to survive even without the special information enjoyed by informed traders. </a:t>
            </a:r>
          </a:p>
          <a:p>
            <a:r>
              <a:rPr lang="en-US" dirty="0" smtClean="0">
                <a:latin typeface="Times New Roman" pitchFamily="18" charset="0"/>
                <a:cs typeface="Times New Roman" pitchFamily="18" charset="0"/>
              </a:rPr>
              <a:t>Kyle models how informed traders use their information to maximize their trading profits given that their trades yield useful information to market makers. </a:t>
            </a:r>
          </a:p>
          <a:p>
            <a:r>
              <a:rPr lang="en-US" dirty="0" smtClean="0">
                <a:latin typeface="Times New Roman" pitchFamily="18" charset="0"/>
                <a:cs typeface="Times New Roman" pitchFamily="18" charset="0"/>
              </a:rPr>
              <a:t>Furthermore, market makers will  learn from the informed trader’s trading, and the informed trader's trading activity will seek to disguise his special information from the dealer and noise traders.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smtClean="0">
                <a:latin typeface="Times New Roman" pitchFamily="18" charset="0"/>
                <a:cs typeface="Times New Roman" pitchFamily="18" charset="0"/>
              </a:rPr>
              <a:t>The Kyle Framework</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990600"/>
            <a:ext cx="8839200" cy="5791200"/>
          </a:xfrm>
        </p:spPr>
        <p:txBody>
          <a:bodyPr>
            <a:noAutofit/>
          </a:bodyPr>
          <a:lstStyle/>
          <a:p>
            <a:r>
              <a:rPr lang="en-US" sz="1400" dirty="0" smtClean="0">
                <a:latin typeface="Times New Roman" pitchFamily="18" charset="0"/>
                <a:cs typeface="Times New Roman" pitchFamily="18" charset="0"/>
              </a:rPr>
              <a:t>Consider a one-time period single auction model involving an asset that will pay in one time period </a:t>
            </a:r>
            <a:r>
              <a:rPr lang="en-US" sz="1400" i="1" dirty="0" err="1" smtClean="0">
                <a:latin typeface="Times New Roman" pitchFamily="18" charset="0"/>
                <a:cs typeface="Times New Roman" pitchFamily="18" charset="0"/>
              </a:rPr>
              <a:t>v~N</a:t>
            </a:r>
            <a:r>
              <a:rPr lang="en-US" sz="1400" i="1" dirty="0" smtClean="0">
                <a:latin typeface="Times New Roman" pitchFamily="18" charset="0"/>
                <a:cs typeface="Times New Roman" pitchFamily="18" charset="0"/>
              </a:rPr>
              <a:t>(p</a:t>
            </a:r>
            <a:r>
              <a:rPr lang="en-US" sz="1400" i="1" baseline="-25000" dirty="0" smtClean="0">
                <a:latin typeface="Times New Roman" pitchFamily="18" charset="0"/>
                <a:cs typeface="Times New Roman" pitchFamily="18" charset="0"/>
              </a:rPr>
              <a:t>0</a:t>
            </a:r>
            <a:r>
              <a:rPr lang="en-US" sz="1400" i="1" dirty="0" smtClean="0">
                <a:latin typeface="Times New Roman" pitchFamily="18" charset="0"/>
                <a:cs typeface="Times New Roman" pitchFamily="18" charset="0"/>
              </a:rPr>
              <a:t>; Σ</a:t>
            </a:r>
            <a:r>
              <a:rPr lang="en-US" sz="1400" i="1" baseline="-25000" dirty="0" smtClean="0">
                <a:latin typeface="Times New Roman" pitchFamily="18" charset="0"/>
                <a:cs typeface="Times New Roman" pitchFamily="18" charset="0"/>
              </a:rPr>
              <a:t>0</a:t>
            </a:r>
            <a:r>
              <a:rPr lang="en-US" sz="1400" i="1" dirty="0" smtClean="0">
                <a:latin typeface="Times New Roman" pitchFamily="18" charset="0"/>
                <a:cs typeface="Times New Roman" pitchFamily="18" charset="0"/>
              </a:rPr>
              <a:t>)</a:t>
            </a:r>
          </a:p>
          <a:p>
            <a:pPr lvl="1"/>
            <a:r>
              <a:rPr lang="en-US" sz="1100" dirty="0" smtClean="0">
                <a:latin typeface="Times New Roman" pitchFamily="18" charset="0"/>
                <a:cs typeface="Times New Roman" pitchFamily="18" charset="0"/>
              </a:rPr>
              <a:t>p</a:t>
            </a:r>
            <a:r>
              <a:rPr lang="en-US" sz="1100" baseline="-25000" dirty="0" smtClean="0">
                <a:latin typeface="Times New Roman" pitchFamily="18" charset="0"/>
                <a:cs typeface="Times New Roman" pitchFamily="18" charset="0"/>
              </a:rPr>
              <a:t>0</a:t>
            </a:r>
            <a:r>
              <a:rPr lang="en-US" sz="1100" dirty="0" smtClean="0">
                <a:latin typeface="Times New Roman" pitchFamily="18" charset="0"/>
                <a:cs typeface="Times New Roman" pitchFamily="18" charset="0"/>
              </a:rPr>
              <a:t> is the unconditional expected value of the asset.</a:t>
            </a:r>
          </a:p>
          <a:p>
            <a:pPr lvl="1"/>
            <a:r>
              <a:rPr lang="en-US" sz="1100" dirty="0" smtClean="0">
                <a:latin typeface="Times New Roman" pitchFamily="18" charset="0"/>
                <a:cs typeface="Times New Roman" pitchFamily="18" charset="0"/>
              </a:rPr>
              <a:t>Variance, </a:t>
            </a:r>
            <a:r>
              <a:rPr lang="en-US" sz="1100" i="1" dirty="0" smtClean="0">
                <a:latin typeface="Times New Roman" pitchFamily="18" charset="0"/>
                <a:cs typeface="Times New Roman" pitchFamily="18" charset="0"/>
              </a:rPr>
              <a:t>Σ</a:t>
            </a:r>
            <a:r>
              <a:rPr lang="en-US" sz="1100" i="1" baseline="-25000" dirty="0" smtClean="0">
                <a:latin typeface="Times New Roman" pitchFamily="18" charset="0"/>
                <a:cs typeface="Times New Roman" pitchFamily="18" charset="0"/>
              </a:rPr>
              <a:t>0</a:t>
            </a:r>
            <a:r>
              <a:rPr lang="en-US" sz="1100" dirty="0" smtClean="0">
                <a:latin typeface="Times New Roman" pitchFamily="18" charset="0"/>
                <a:cs typeface="Times New Roman" pitchFamily="18" charset="0"/>
              </a:rPr>
              <a:t>, can be interpreted to be the amount of uncertainty that the informed trader’s perfect information resolves</a:t>
            </a:r>
          </a:p>
          <a:p>
            <a:r>
              <a:rPr lang="en-US" sz="1400" dirty="0" smtClean="0">
                <a:latin typeface="Times New Roman" pitchFamily="18" charset="0"/>
                <a:cs typeface="Times New Roman" pitchFamily="18" charset="0"/>
              </a:rPr>
              <a:t>There are three risk-neutral trader types:</a:t>
            </a:r>
          </a:p>
          <a:p>
            <a:pPr lvl="1"/>
            <a:r>
              <a:rPr lang="en-US" sz="1100" dirty="0" smtClean="0">
                <a:latin typeface="Times New Roman" pitchFamily="18" charset="0"/>
                <a:cs typeface="Times New Roman" pitchFamily="18" charset="0"/>
              </a:rPr>
              <a:t>a single informed trader with perfect information</a:t>
            </a:r>
          </a:p>
          <a:p>
            <a:pPr lvl="1"/>
            <a:r>
              <a:rPr lang="en-US" sz="1100" dirty="0" smtClean="0">
                <a:latin typeface="Times New Roman" pitchFamily="18" charset="0"/>
                <a:cs typeface="Times New Roman" pitchFamily="18" charset="0"/>
              </a:rPr>
              <a:t>many uninformed noise traders</a:t>
            </a:r>
          </a:p>
          <a:p>
            <a:pPr lvl="1"/>
            <a:r>
              <a:rPr lang="en-US" sz="1100" dirty="0" smtClean="0">
                <a:latin typeface="Times New Roman" pitchFamily="18" charset="0"/>
                <a:cs typeface="Times New Roman" pitchFamily="18" charset="0"/>
              </a:rPr>
              <a:t>and a single dealer or market maker who acts as an intermediary between all trades. </a:t>
            </a:r>
          </a:p>
          <a:p>
            <a:r>
              <a:rPr lang="en-US" sz="1400" dirty="0" smtClean="0">
                <a:latin typeface="Times New Roman" pitchFamily="18" charset="0"/>
                <a:cs typeface="Times New Roman" pitchFamily="18" charset="0"/>
              </a:rPr>
              <a:t>There is no spread and money has no time value. </a:t>
            </a:r>
          </a:p>
          <a:p>
            <a:r>
              <a:rPr lang="en-US" sz="1400" dirty="0" smtClean="0">
                <a:latin typeface="Times New Roman" pitchFamily="18" charset="0"/>
                <a:cs typeface="Times New Roman" pitchFamily="18" charset="0"/>
              </a:rPr>
              <a:t>Market makers and noise traders seek to learn from informed trader actions who seeks to disguise his information in a batch market (markets accumulate orders before clearing them). </a:t>
            </a:r>
          </a:p>
          <a:p>
            <a:r>
              <a:rPr lang="en-US" sz="1400" dirty="0" smtClean="0">
                <a:latin typeface="Times New Roman" pitchFamily="18" charset="0"/>
                <a:cs typeface="Times New Roman" pitchFamily="18" charset="0"/>
              </a:rPr>
              <a:t>The informed trader determines </a:t>
            </a:r>
            <a:r>
              <a:rPr lang="en-US" sz="1400" i="1" dirty="0" smtClean="0">
                <a:latin typeface="Times New Roman" pitchFamily="18" charset="0"/>
                <a:cs typeface="Times New Roman" pitchFamily="18" charset="0"/>
              </a:rPr>
              <a:t>x</a:t>
            </a:r>
            <a:r>
              <a:rPr lang="en-US" sz="1400" dirty="0" smtClean="0">
                <a:latin typeface="Times New Roman" pitchFamily="18" charset="0"/>
                <a:cs typeface="Times New Roman" pitchFamily="18" charset="0"/>
              </a:rPr>
              <a:t>, an appropriate share transaction volume that maximizes trading profits: </a:t>
            </a:r>
            <a:r>
              <a:rPr lang="en-US" sz="1400" i="1" dirty="0" smtClean="0">
                <a:latin typeface="Times New Roman" pitchFamily="18" charset="0"/>
                <a:cs typeface="Times New Roman" pitchFamily="18" charset="0"/>
              </a:rPr>
              <a:t>π = E[(v - p) </a:t>
            </a:r>
            <a:r>
              <a:rPr lang="en-US" sz="1400" i="1" dirty="0" err="1" smtClean="0">
                <a:latin typeface="Times New Roman" pitchFamily="18" charset="0"/>
                <a:cs typeface="Times New Roman" pitchFamily="18" charset="0"/>
              </a:rPr>
              <a:t>x│v</a:t>
            </a:r>
            <a:r>
              <a:rPr lang="en-US" sz="1400" i="1" dirty="0" smtClean="0">
                <a:latin typeface="Times New Roman" pitchFamily="18" charset="0"/>
                <a:cs typeface="Times New Roman" pitchFamily="18" charset="0"/>
              </a:rPr>
              <a:t>]</a:t>
            </a:r>
            <a:r>
              <a:rPr lang="en-US" sz="1400" dirty="0" smtClean="0">
                <a:latin typeface="Times New Roman" pitchFamily="18" charset="0"/>
                <a:cs typeface="Times New Roman" pitchFamily="18" charset="0"/>
              </a:rPr>
              <a:t>where p is the market price of the asset.</a:t>
            </a:r>
          </a:p>
          <a:p>
            <a:r>
              <a:rPr lang="en-US" sz="1400" dirty="0" smtClean="0">
                <a:latin typeface="Times New Roman" pitchFamily="18" charset="0"/>
                <a:cs typeface="Times New Roman" pitchFamily="18" charset="0"/>
              </a:rPr>
              <a:t>Noise traders and the market maker will observe total share purchases </a:t>
            </a:r>
            <a:r>
              <a:rPr lang="en-US" sz="1400" i="1" dirty="0" smtClean="0">
                <a:latin typeface="Times New Roman" pitchFamily="18" charset="0"/>
                <a:cs typeface="Times New Roman" pitchFamily="18" charset="0"/>
              </a:rPr>
              <a:t>X = x + u</a:t>
            </a:r>
            <a:r>
              <a:rPr lang="en-US" sz="1400" dirty="0" smtClean="0">
                <a:latin typeface="Times New Roman" pitchFamily="18" charset="0"/>
                <a:cs typeface="Times New Roman" pitchFamily="18" charset="0"/>
              </a:rPr>
              <a:t> where </a:t>
            </a:r>
            <a:r>
              <a:rPr lang="en-US" sz="1400" i="1" dirty="0" smtClean="0">
                <a:latin typeface="Times New Roman" pitchFamily="18" charset="0"/>
                <a:cs typeface="Times New Roman" pitchFamily="18" charset="0"/>
              </a:rPr>
              <a:t>u</a:t>
            </a:r>
            <a:r>
              <a:rPr lang="en-US" sz="1400" dirty="0" smtClean="0">
                <a:latin typeface="Times New Roman" pitchFamily="18" charset="0"/>
                <a:cs typeface="Times New Roman" pitchFamily="18" charset="0"/>
              </a:rPr>
              <a:t> reflects noise trader transactions, bidding up the price of shares </a:t>
            </a:r>
            <a:r>
              <a:rPr lang="en-US" sz="1400" i="1" dirty="0" smtClean="0">
                <a:latin typeface="Times New Roman" pitchFamily="18" charset="0"/>
                <a:cs typeface="Times New Roman" pitchFamily="18" charset="0"/>
              </a:rPr>
              <a:t>p</a:t>
            </a:r>
            <a:r>
              <a:rPr lang="en-US" sz="1400" dirty="0" smtClean="0">
                <a:latin typeface="Times New Roman" pitchFamily="18" charset="0"/>
                <a:cs typeface="Times New Roman" pitchFamily="18" charset="0"/>
              </a:rPr>
              <a:t> as </a:t>
            </a:r>
            <a:r>
              <a:rPr lang="en-US" sz="1400" i="1" dirty="0" smtClean="0">
                <a:latin typeface="Times New Roman" pitchFamily="18" charset="0"/>
                <a:cs typeface="Times New Roman" pitchFamily="18" charset="0"/>
              </a:rPr>
              <a:t>X</a:t>
            </a:r>
            <a:r>
              <a:rPr lang="en-US" sz="1400" dirty="0" smtClean="0">
                <a:latin typeface="Times New Roman" pitchFamily="18" charset="0"/>
                <a:cs typeface="Times New Roman" pitchFamily="18" charset="0"/>
              </a:rPr>
              <a:t> increases.</a:t>
            </a:r>
          </a:p>
          <a:p>
            <a:r>
              <a:rPr lang="en-US" sz="1400" dirty="0" smtClean="0">
                <a:latin typeface="Times New Roman" pitchFamily="18" charset="0"/>
                <a:cs typeface="Times New Roman" pitchFamily="18" charset="0"/>
              </a:rPr>
              <a:t>The market maker cannot distinguish between and </a:t>
            </a:r>
            <a:r>
              <a:rPr lang="en-US" sz="1400" i="1" dirty="0" smtClean="0">
                <a:latin typeface="Times New Roman" pitchFamily="18" charset="0"/>
                <a:cs typeface="Times New Roman" pitchFamily="18" charset="0"/>
              </a:rPr>
              <a:t>u</a:t>
            </a:r>
            <a:r>
              <a:rPr lang="en-US" sz="1400" dirty="0" smtClean="0">
                <a:latin typeface="Times New Roman" pitchFamily="18" charset="0"/>
                <a:cs typeface="Times New Roman" pitchFamily="18" charset="0"/>
              </a:rPr>
              <a:t>, but does correctly observe total demand </a:t>
            </a:r>
            <a:r>
              <a:rPr lang="en-US" sz="1400" i="1" dirty="0" smtClean="0">
                <a:latin typeface="Times New Roman" pitchFamily="18" charset="0"/>
                <a:cs typeface="Times New Roman" pitchFamily="18" charset="0"/>
              </a:rPr>
              <a:t>X</a:t>
            </a:r>
            <a:r>
              <a:rPr lang="en-US" sz="1400" dirty="0" smtClean="0">
                <a:latin typeface="Times New Roman" pitchFamily="18" charset="0"/>
                <a:cs typeface="Times New Roman" pitchFamily="18" charset="0"/>
              </a:rPr>
              <a:t>. </a:t>
            </a:r>
          </a:p>
          <a:p>
            <a:r>
              <a:rPr lang="en-US" sz="1400" dirty="0" smtClean="0">
                <a:latin typeface="Times New Roman" pitchFamily="18" charset="0"/>
                <a:cs typeface="Times New Roman" pitchFamily="18" charset="0"/>
              </a:rPr>
              <a:t>Neither the dealer nor the noise traders know which trades or traders are informed, but they try to discern informed demand </a:t>
            </a:r>
            <a:r>
              <a:rPr lang="en-US" sz="1400" i="1" dirty="0" smtClean="0">
                <a:latin typeface="Times New Roman" pitchFamily="18" charset="0"/>
                <a:cs typeface="Times New Roman" pitchFamily="18" charset="0"/>
              </a:rPr>
              <a:t>x </a:t>
            </a:r>
            <a:r>
              <a:rPr lang="en-US" sz="1400" dirty="0" smtClean="0">
                <a:latin typeface="Times New Roman" pitchFamily="18" charset="0"/>
                <a:cs typeface="Times New Roman" pitchFamily="18" charset="0"/>
              </a:rPr>
              <a:t>from noisy signal </a:t>
            </a:r>
            <a:r>
              <a:rPr lang="en-US" sz="1400" i="1" dirty="0" smtClean="0">
                <a:latin typeface="Times New Roman" pitchFamily="18" charset="0"/>
                <a:cs typeface="Times New Roman" pitchFamily="18" charset="0"/>
              </a:rPr>
              <a:t>X</a:t>
            </a:r>
            <a:r>
              <a:rPr lang="en-US" sz="1400" dirty="0" smtClean="0">
                <a:latin typeface="Times New Roman" pitchFamily="18" charset="0"/>
                <a:cs typeface="Times New Roman" pitchFamily="18" charset="0"/>
              </a:rPr>
              <a:t>.</a:t>
            </a:r>
          </a:p>
          <a:p>
            <a:r>
              <a:rPr lang="en-US" sz="1400" dirty="0" smtClean="0">
                <a:latin typeface="Times New Roman" pitchFamily="18" charset="0"/>
                <a:cs typeface="Times New Roman" pitchFamily="18" charset="0"/>
              </a:rPr>
              <a:t>Noise traders submit market orders for </a:t>
            </a:r>
            <a:r>
              <a:rPr lang="en-US" sz="1400" i="1" dirty="0" smtClean="0">
                <a:latin typeface="Times New Roman" pitchFamily="18" charset="0"/>
                <a:cs typeface="Times New Roman" pitchFamily="18" charset="0"/>
              </a:rPr>
              <a:t>u</a:t>
            </a:r>
            <a:r>
              <a:rPr lang="en-US" sz="1400" dirty="0" smtClean="0">
                <a:latin typeface="Times New Roman" pitchFamily="18" charset="0"/>
                <a:cs typeface="Times New Roman" pitchFamily="18" charset="0"/>
              </a:rPr>
              <a:t> shares randomly.</a:t>
            </a:r>
          </a:p>
          <a:p>
            <a:pPr lvl="1"/>
            <a:r>
              <a:rPr lang="en-US" sz="1100" dirty="0" smtClean="0">
                <a:latin typeface="Times New Roman" pitchFamily="18" charset="0"/>
                <a:cs typeface="Times New Roman" pitchFamily="18" charset="0"/>
              </a:rPr>
              <a:t>Noise traders demand </a:t>
            </a:r>
            <a:r>
              <a:rPr lang="en-US" sz="1100" i="1" dirty="0" smtClean="0">
                <a:latin typeface="Times New Roman" pitchFamily="18" charset="0"/>
                <a:cs typeface="Times New Roman" pitchFamily="18" charset="0"/>
              </a:rPr>
              <a:t>u</a:t>
            </a:r>
            <a:r>
              <a:rPr lang="en-US" sz="1100" dirty="0" smtClean="0">
                <a:latin typeface="Times New Roman" pitchFamily="18" charset="0"/>
                <a:cs typeface="Times New Roman" pitchFamily="18" charset="0"/>
              </a:rPr>
              <a:t> shares, where </a:t>
            </a:r>
            <a:r>
              <a:rPr lang="en-US" sz="1100" i="1" dirty="0" smtClean="0">
                <a:latin typeface="Times New Roman" pitchFamily="18" charset="0"/>
                <a:cs typeface="Times New Roman" pitchFamily="18" charset="0"/>
              </a:rPr>
              <a:t>u</a:t>
            </a:r>
            <a:r>
              <a:rPr lang="en-US" sz="1100" dirty="0" smtClean="0">
                <a:latin typeface="Times New Roman" pitchFamily="18" charset="0"/>
                <a:cs typeface="Times New Roman" pitchFamily="18" charset="0"/>
              </a:rPr>
              <a:t> is distributed normally with mean </a:t>
            </a:r>
            <a:r>
              <a:rPr lang="en-US" sz="1100" i="1" dirty="0" smtClean="0">
                <a:latin typeface="Times New Roman" pitchFamily="18" charset="0"/>
                <a:cs typeface="Times New Roman" pitchFamily="18" charset="0"/>
              </a:rPr>
              <a:t>E[u] = 0</a:t>
            </a:r>
            <a:r>
              <a:rPr lang="en-US" sz="1100" dirty="0" smtClean="0">
                <a:latin typeface="Times New Roman" pitchFamily="18" charset="0"/>
                <a:cs typeface="Times New Roman" pitchFamily="18" charset="0"/>
              </a:rPr>
              <a:t> and variance </a:t>
            </a:r>
            <a:r>
              <a:rPr lang="en-US" sz="1100" i="1" dirty="0" smtClean="0">
                <a:latin typeface="Times New Roman" pitchFamily="18" charset="0"/>
                <a:cs typeface="Times New Roman" pitchFamily="18" charset="0"/>
              </a:rPr>
              <a:t>σ</a:t>
            </a:r>
            <a:r>
              <a:rPr lang="en-US" sz="1100" i="1" baseline="-25000" dirty="0" smtClean="0">
                <a:latin typeface="Times New Roman" pitchFamily="18" charset="0"/>
                <a:cs typeface="Times New Roman" pitchFamily="18" charset="0"/>
              </a:rPr>
              <a:t>u</a:t>
            </a:r>
            <a:r>
              <a:rPr lang="en-US" sz="1100" i="1" baseline="30000" dirty="0" smtClean="0">
                <a:latin typeface="Times New Roman" pitchFamily="18" charset="0"/>
                <a:cs typeface="Times New Roman" pitchFamily="18" charset="0"/>
              </a:rPr>
              <a:t>2</a:t>
            </a:r>
            <a:r>
              <a:rPr lang="en-US" sz="1100" i="1" dirty="0" smtClean="0">
                <a:latin typeface="Times New Roman" pitchFamily="18" charset="0"/>
                <a:cs typeface="Times New Roman" pitchFamily="18" charset="0"/>
              </a:rPr>
              <a:t>: </a:t>
            </a:r>
            <a:r>
              <a:rPr lang="en-US" sz="1100" i="1" dirty="0" err="1" smtClean="0">
                <a:latin typeface="Times New Roman" pitchFamily="18" charset="0"/>
                <a:cs typeface="Times New Roman" pitchFamily="18" charset="0"/>
              </a:rPr>
              <a:t>u~N</a:t>
            </a:r>
            <a:r>
              <a:rPr lang="en-US" sz="1100" i="1" dirty="0" smtClean="0">
                <a:latin typeface="Times New Roman" pitchFamily="18" charset="0"/>
                <a:cs typeface="Times New Roman" pitchFamily="18" charset="0"/>
              </a:rPr>
              <a:t> (0; σ</a:t>
            </a:r>
            <a:r>
              <a:rPr lang="en-US" sz="1100" i="1" baseline="-25000" dirty="0" smtClean="0">
                <a:latin typeface="Times New Roman" pitchFamily="18" charset="0"/>
                <a:cs typeface="Times New Roman" pitchFamily="18" charset="0"/>
              </a:rPr>
              <a:t>u</a:t>
            </a:r>
            <a:r>
              <a:rPr lang="en-US" sz="1100" i="1" baseline="30000" dirty="0" smtClean="0">
                <a:latin typeface="Times New Roman" pitchFamily="18" charset="0"/>
                <a:cs typeface="Times New Roman" pitchFamily="18" charset="0"/>
              </a:rPr>
              <a:t>2</a:t>
            </a:r>
            <a:r>
              <a:rPr lang="en-US" sz="1100" i="1" dirty="0" smtClean="0">
                <a:latin typeface="Times New Roman" pitchFamily="18" charset="0"/>
                <a:cs typeface="Times New Roman" pitchFamily="18" charset="0"/>
              </a:rPr>
              <a:t>)</a:t>
            </a:r>
            <a:r>
              <a:rPr lang="en-US" sz="1100" dirty="0" smtClean="0">
                <a:latin typeface="Times New Roman" pitchFamily="18" charset="0"/>
                <a:cs typeface="Times New Roman" pitchFamily="18" charset="0"/>
              </a:rPr>
              <a:t>. </a:t>
            </a:r>
          </a:p>
          <a:p>
            <a:pPr lvl="1"/>
            <a:r>
              <a:rPr lang="en-US" sz="1100" dirty="0" smtClean="0">
                <a:latin typeface="Times New Roman" pitchFamily="18" charset="0"/>
                <a:cs typeface="Times New Roman" pitchFamily="18" charset="0"/>
              </a:rPr>
              <a:t>Informed traders do not know how many shares uninformed traders will trade, but does know the parameters of the distribution of the demand.</a:t>
            </a:r>
          </a:p>
          <a:p>
            <a:r>
              <a:rPr lang="en-US" sz="1400" dirty="0" smtClean="0">
                <a:latin typeface="Times New Roman" pitchFamily="18" charset="0"/>
                <a:cs typeface="Times New Roman" pitchFamily="18" charset="0"/>
              </a:rPr>
              <a:t>Informed and noise traders submit their order quantities </a:t>
            </a:r>
            <a:r>
              <a:rPr lang="en-US" sz="1400" i="1" dirty="0" smtClean="0">
                <a:latin typeface="Times New Roman" pitchFamily="18" charset="0"/>
                <a:cs typeface="Times New Roman" pitchFamily="18" charset="0"/>
              </a:rPr>
              <a:t>x</a:t>
            </a:r>
            <a:r>
              <a:rPr lang="en-US" sz="1400" dirty="0" smtClean="0">
                <a:latin typeface="Times New Roman" pitchFamily="18" charset="0"/>
                <a:cs typeface="Times New Roman" pitchFamily="18" charset="0"/>
              </a:rPr>
              <a:t> and </a:t>
            </a:r>
            <a:r>
              <a:rPr lang="en-US" sz="1400" i="1" dirty="0" smtClean="0">
                <a:latin typeface="Times New Roman" pitchFamily="18" charset="0"/>
                <a:cs typeface="Times New Roman" pitchFamily="18" charset="0"/>
              </a:rPr>
              <a:t>u</a:t>
            </a:r>
            <a:r>
              <a:rPr lang="en-US" sz="1400" dirty="0" smtClean="0">
                <a:latin typeface="Times New Roman" pitchFamily="18" charset="0"/>
                <a:cs typeface="Times New Roman" pitchFamily="18" charset="0"/>
              </a:rPr>
              <a:t> to the market maker in a batch market. </a:t>
            </a:r>
          </a:p>
          <a:p>
            <a:r>
              <a:rPr lang="en-US" sz="1400" dirty="0" smtClean="0">
                <a:latin typeface="Times New Roman" pitchFamily="18" charset="0"/>
                <a:cs typeface="Times New Roman" pitchFamily="18" charset="0"/>
              </a:rPr>
              <a:t>The market maker observes the net market imbalance X sets </a:t>
            </a:r>
            <a:r>
              <a:rPr lang="en-US" sz="1400" i="1" dirty="0" smtClean="0">
                <a:latin typeface="Times New Roman" pitchFamily="18" charset="0"/>
                <a:cs typeface="Times New Roman" pitchFamily="18" charset="0"/>
              </a:rPr>
              <a:t>p</a:t>
            </a:r>
            <a:r>
              <a:rPr lang="en-US" sz="1400" dirty="0" smtClean="0">
                <a:latin typeface="Times New Roman" pitchFamily="18" charset="0"/>
                <a:cs typeface="Times New Roman" pitchFamily="18" charset="0"/>
              </a:rPr>
              <a:t> such that total order flow </a:t>
            </a:r>
            <a:r>
              <a:rPr lang="en-US" sz="1400" i="1" dirty="0" smtClean="0">
                <a:latin typeface="Times New Roman" pitchFamily="18" charset="0"/>
                <a:cs typeface="Times New Roman" pitchFamily="18" charset="0"/>
              </a:rPr>
              <a:t>X = x + u</a:t>
            </a:r>
            <a:r>
              <a:rPr lang="en-US" sz="1400" dirty="0" smtClean="0">
                <a:latin typeface="Times New Roman" pitchFamily="18" charset="0"/>
                <a:cs typeface="Times New Roman" pitchFamily="18" charset="0"/>
              </a:rPr>
              <a:t> clears.</a:t>
            </a:r>
          </a:p>
          <a:p>
            <a:r>
              <a:rPr lang="en-US" sz="1400" dirty="0" smtClean="0">
                <a:latin typeface="Times New Roman" pitchFamily="18" charset="0"/>
                <a:cs typeface="Times New Roman" pitchFamily="18" charset="0"/>
              </a:rPr>
              <a:t>The market maker observes </a:t>
            </a:r>
            <a:r>
              <a:rPr lang="en-US" sz="1400" i="1" dirty="0" smtClean="0">
                <a:latin typeface="Times New Roman" pitchFamily="18" charset="0"/>
                <a:cs typeface="Times New Roman" pitchFamily="18" charset="0"/>
              </a:rPr>
              <a:t>X</a:t>
            </a:r>
            <a:r>
              <a:rPr lang="en-US" sz="1400" dirty="0" smtClean="0">
                <a:latin typeface="Times New Roman" pitchFamily="18" charset="0"/>
                <a:cs typeface="Times New Roman" pitchFamily="18" charset="0"/>
              </a:rPr>
              <a:t> then sets the price as a function of the sum of </a:t>
            </a:r>
            <a:r>
              <a:rPr lang="en-US" sz="1400" i="1" dirty="0" smtClean="0">
                <a:latin typeface="Times New Roman" pitchFamily="18" charset="0"/>
                <a:cs typeface="Times New Roman" pitchFamily="18" charset="0"/>
              </a:rPr>
              <a:t>x</a:t>
            </a:r>
            <a:r>
              <a:rPr lang="en-US" sz="1400" dirty="0" smtClean="0">
                <a:latin typeface="Times New Roman" pitchFamily="18" charset="0"/>
                <a:cs typeface="Times New Roman" pitchFamily="18" charset="0"/>
              </a:rPr>
              <a:t> and </a:t>
            </a:r>
            <a:r>
              <a:rPr lang="en-US" sz="1400" i="1" dirty="0" smtClean="0">
                <a:latin typeface="Times New Roman" pitchFamily="18" charset="0"/>
                <a:cs typeface="Times New Roman" pitchFamily="18" charset="0"/>
              </a:rPr>
              <a:t>u</a:t>
            </a:r>
            <a:r>
              <a:rPr lang="en-US" sz="1400" dirty="0" smtClean="0">
                <a:latin typeface="Times New Roman" pitchFamily="18" charset="0"/>
                <a:cs typeface="Times New Roman" pitchFamily="18" charset="0"/>
              </a:rPr>
              <a:t>: </a:t>
            </a:r>
            <a:r>
              <a:rPr lang="en-US" sz="1400" i="1" dirty="0" smtClean="0">
                <a:latin typeface="Times New Roman" pitchFamily="18" charset="0"/>
                <a:cs typeface="Times New Roman" pitchFamily="18" charset="0"/>
              </a:rPr>
              <a:t>p = E[</a:t>
            </a:r>
            <a:r>
              <a:rPr lang="en-US" sz="1400" i="1" dirty="0" err="1" smtClean="0">
                <a:latin typeface="Times New Roman" pitchFamily="18" charset="0"/>
                <a:cs typeface="Times New Roman" pitchFamily="18" charset="0"/>
              </a:rPr>
              <a:t>v│x</a:t>
            </a:r>
            <a:r>
              <a:rPr lang="en-US" sz="1400" i="1" dirty="0" smtClean="0">
                <a:latin typeface="Times New Roman" pitchFamily="18" charset="0"/>
                <a:cs typeface="Times New Roman" pitchFamily="18" charset="0"/>
              </a:rPr>
              <a:t> + u].</a:t>
            </a:r>
            <a:endParaRPr lang="en-US" sz="1400" dirty="0" smtClean="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2700" b="1" dirty="0" smtClean="0">
                <a:latin typeface="Times New Roman" pitchFamily="18" charset="0"/>
                <a:cs typeface="Times New Roman" pitchFamily="18" charset="0"/>
              </a:rPr>
              <a:t>The Informed Trader’s Problem: Profit Maximization</a:t>
            </a:r>
            <a:endParaRPr lang="en-US" dirty="0"/>
          </a:p>
        </p:txBody>
      </p:sp>
      <p:sp>
        <p:nvSpPr>
          <p:cNvPr id="3" name="Content Placeholder 2"/>
          <p:cNvSpPr>
            <a:spLocks noGrp="1"/>
          </p:cNvSpPr>
          <p:nvPr>
            <p:ph idx="1"/>
          </p:nvPr>
        </p:nvSpPr>
        <p:spPr>
          <a:xfrm>
            <a:off x="228600" y="990600"/>
            <a:ext cx="8763000" cy="5562600"/>
          </a:xfrm>
        </p:spPr>
        <p:txBody>
          <a:bodyPr>
            <a:normAutofit fontScale="40000" lnSpcReduction="20000"/>
          </a:bodyPr>
          <a:lstStyle/>
          <a:p>
            <a:r>
              <a:rPr lang="en-US" dirty="0" smtClean="0">
                <a:latin typeface="Times New Roman" pitchFamily="18" charset="0"/>
                <a:cs typeface="Times New Roman" pitchFamily="18" charset="0"/>
              </a:rPr>
              <a:t>Kyle's Bayesian Learning model assumes that informed investor demand </a:t>
            </a:r>
            <a:r>
              <a:rPr lang="en-US" i="1" dirty="0" smtClean="0">
                <a:latin typeface="Times New Roman" pitchFamily="18" charset="0"/>
                <a:cs typeface="Times New Roman" pitchFamily="18" charset="0"/>
              </a:rPr>
              <a:t>x</a:t>
            </a:r>
            <a:r>
              <a:rPr lang="en-US" dirty="0" smtClean="0">
                <a:latin typeface="Times New Roman" pitchFamily="18" charset="0"/>
                <a:cs typeface="Times New Roman" pitchFamily="18" charset="0"/>
              </a:rPr>
              <a:t> can be expressed as a simple linear function of </a:t>
            </a:r>
            <a:r>
              <a:rPr lang="en-US" i="1" dirty="0" smtClean="0">
                <a:latin typeface="Times New Roman" pitchFamily="18" charset="0"/>
                <a:cs typeface="Times New Roman" pitchFamily="18" charset="0"/>
              </a:rPr>
              <a:t>v</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x = α + </a:t>
            </a:r>
            <a:r>
              <a:rPr lang="en-US" i="1" dirty="0" err="1" smtClean="0">
                <a:latin typeface="Times New Roman" pitchFamily="18" charset="0"/>
                <a:cs typeface="Times New Roman" pitchFamily="18" charset="0"/>
              </a:rPr>
              <a:t>βv</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where </a:t>
            </a:r>
            <a:r>
              <a:rPr lang="en-US" i="1" dirty="0" smtClean="0">
                <a:latin typeface="Times New Roman" pitchFamily="18" charset="0"/>
                <a:cs typeface="Times New Roman" pitchFamily="18" charset="0"/>
              </a:rPr>
              <a:t>α</a:t>
            </a:r>
            <a:r>
              <a:rPr lang="en-US" dirty="0" smtClean="0">
                <a:latin typeface="Times New Roman" pitchFamily="18" charset="0"/>
                <a:cs typeface="Times New Roman" pitchFamily="18" charset="0"/>
              </a:rPr>
              <a:t> and </a:t>
            </a:r>
            <a:r>
              <a:rPr lang="en-US" i="1" dirty="0" smtClean="0">
                <a:latin typeface="Times New Roman" pitchFamily="18" charset="0"/>
                <a:cs typeface="Times New Roman" pitchFamily="18" charset="0"/>
              </a:rPr>
              <a:t>β</a:t>
            </a:r>
            <a:r>
              <a:rPr lang="en-US" dirty="0" smtClean="0">
                <a:latin typeface="Times New Roman" pitchFamily="18" charset="0"/>
                <a:cs typeface="Times New Roman" pitchFamily="18" charset="0"/>
              </a:rPr>
              <a:t> are simple coefficients. </a:t>
            </a:r>
          </a:p>
          <a:p>
            <a:r>
              <a:rPr lang="en-US" dirty="0" smtClean="0">
                <a:latin typeface="Times New Roman" pitchFamily="18" charset="0"/>
                <a:cs typeface="Times New Roman" pitchFamily="18" charset="0"/>
              </a:rPr>
              <a:t>Similarly, the security’s price </a:t>
            </a:r>
            <a:r>
              <a:rPr lang="en-US" i="1" dirty="0" smtClean="0">
                <a:latin typeface="Times New Roman" pitchFamily="18" charset="0"/>
                <a:cs typeface="Times New Roman" pitchFamily="18" charset="0"/>
              </a:rPr>
              <a:t>p</a:t>
            </a:r>
            <a:r>
              <a:rPr lang="en-US" dirty="0" smtClean="0">
                <a:latin typeface="Times New Roman" pitchFamily="18" charset="0"/>
                <a:cs typeface="Times New Roman" pitchFamily="18" charset="0"/>
              </a:rPr>
              <a:t>, set by the market maker or dealer, is also assumed to be a simple linear function of demand: </a:t>
            </a:r>
            <a:r>
              <a:rPr lang="en-US" i="1" dirty="0" smtClean="0">
                <a:latin typeface="Times New Roman" pitchFamily="18" charset="0"/>
                <a:cs typeface="Times New Roman" pitchFamily="18" charset="0"/>
              </a:rPr>
              <a:t>p = μ + λ(x + u)</a:t>
            </a:r>
            <a:r>
              <a:rPr lang="en-US" dirty="0" smtClean="0">
                <a:latin typeface="Times New Roman" pitchFamily="18" charset="0"/>
                <a:cs typeface="Times New Roman" pitchFamily="18" charset="0"/>
              </a:rPr>
              <a:t>, where </a:t>
            </a:r>
            <a:r>
              <a:rPr lang="en-US" i="1" dirty="0" smtClean="0">
                <a:latin typeface="Times New Roman" pitchFamily="18" charset="0"/>
                <a:cs typeface="Times New Roman" pitchFamily="18" charset="0"/>
              </a:rPr>
              <a:t>μ</a:t>
            </a:r>
            <a:r>
              <a:rPr lang="en-US" dirty="0" smtClean="0">
                <a:latin typeface="Times New Roman" pitchFamily="18" charset="0"/>
                <a:cs typeface="Times New Roman" pitchFamily="18" charset="0"/>
              </a:rPr>
              <a:t> and </a:t>
            </a:r>
            <a:r>
              <a:rPr lang="en-US" i="1" dirty="0" smtClean="0">
                <a:latin typeface="Times New Roman" pitchFamily="18" charset="0"/>
                <a:cs typeface="Times New Roman" pitchFamily="18" charset="0"/>
              </a:rPr>
              <a:t>λ</a:t>
            </a:r>
            <a:r>
              <a:rPr lang="en-US" dirty="0" smtClean="0">
                <a:latin typeface="Times New Roman" pitchFamily="18" charset="0"/>
                <a:cs typeface="Times New Roman" pitchFamily="18" charset="0"/>
              </a:rPr>
              <a:t> are also simple coefficients.</a:t>
            </a:r>
          </a:p>
          <a:p>
            <a:r>
              <a:rPr lang="en-US" dirty="0" smtClean="0">
                <a:latin typeface="Times New Roman" pitchFamily="18" charset="0"/>
                <a:cs typeface="Times New Roman" pitchFamily="18" charset="0"/>
              </a:rPr>
              <a:t>Thus, informed investor demand </a:t>
            </a:r>
            <a:r>
              <a:rPr lang="en-US" i="1" dirty="0" smtClean="0">
                <a:latin typeface="Times New Roman" pitchFamily="18" charset="0"/>
                <a:cs typeface="Times New Roman" pitchFamily="18" charset="0"/>
              </a:rPr>
              <a:t>x</a:t>
            </a:r>
            <a:r>
              <a:rPr lang="en-US" dirty="0" smtClean="0">
                <a:latin typeface="Times New Roman" pitchFamily="18" charset="0"/>
                <a:cs typeface="Times New Roman" pitchFamily="18" charset="0"/>
              </a:rPr>
              <a:t> is a linear function of true security value </a:t>
            </a:r>
            <a:r>
              <a:rPr lang="en-US" i="1" dirty="0" smtClean="0">
                <a:latin typeface="Times New Roman" pitchFamily="18" charset="0"/>
                <a:cs typeface="Times New Roman" pitchFamily="18" charset="0"/>
              </a:rPr>
              <a:t>v</a:t>
            </a:r>
            <a:r>
              <a:rPr lang="en-US" dirty="0" smtClean="0">
                <a:latin typeface="Times New Roman" pitchFamily="18" charset="0"/>
                <a:cs typeface="Times New Roman" pitchFamily="18" charset="0"/>
              </a:rPr>
              <a:t> and the security price </a:t>
            </a:r>
            <a:r>
              <a:rPr lang="en-US" i="1" dirty="0" smtClean="0">
                <a:latin typeface="Times New Roman" pitchFamily="18" charset="0"/>
                <a:cs typeface="Times New Roman" pitchFamily="18" charset="0"/>
              </a:rPr>
              <a:t>p</a:t>
            </a:r>
            <a:r>
              <a:rPr lang="en-US" dirty="0" smtClean="0">
                <a:latin typeface="Times New Roman" pitchFamily="18" charset="0"/>
                <a:cs typeface="Times New Roman" pitchFamily="18" charset="0"/>
              </a:rPr>
              <a:t> is a linear function of the sum of informed and uninformed investor demand </a:t>
            </a:r>
            <a:r>
              <a:rPr lang="en-US" i="1" dirty="0" smtClean="0">
                <a:latin typeface="Times New Roman" pitchFamily="18" charset="0"/>
                <a:cs typeface="Times New Roman" pitchFamily="18" charset="0"/>
              </a:rPr>
              <a:t>X = </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x + u</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The informed trader’s problem is to determine the optimal purchase (or sale) quantity </a:t>
            </a:r>
            <a:r>
              <a:rPr lang="en-US" i="1" dirty="0" smtClean="0">
                <a:latin typeface="Times New Roman" pitchFamily="18" charset="0"/>
                <a:cs typeface="Times New Roman" pitchFamily="18" charset="0"/>
              </a:rPr>
              <a:t>x</a:t>
            </a:r>
            <a:r>
              <a:rPr lang="en-US"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(1)	</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To maximize the informed trader’s profits,:</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(2)				</a:t>
            </a:r>
          </a:p>
          <a:p>
            <a:pPr>
              <a:buNone/>
            </a:pP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Note that </a:t>
            </a:r>
            <a:r>
              <a:rPr lang="en-US" i="1" dirty="0" smtClean="0">
                <a:latin typeface="Times New Roman" pitchFamily="18" charset="0"/>
                <a:cs typeface="Times New Roman" pitchFamily="18" charset="0"/>
              </a:rPr>
              <a:t>λ</a:t>
            </a:r>
            <a:r>
              <a:rPr lang="en-US" dirty="0" smtClean="0">
                <a:latin typeface="Times New Roman" pitchFamily="18" charset="0"/>
                <a:cs typeface="Times New Roman" pitchFamily="18" charset="0"/>
              </a:rPr>
              <a:t> must be positive for the second order condition (the second derivative must be negative to hold for maximization. We rearrange terms to obtain:</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(3)					</a:t>
            </a:r>
          </a:p>
          <a:p>
            <a:pPr>
              <a:buNone/>
            </a:pPr>
            <a:r>
              <a:rPr lang="en-US" b="1"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(4)					</a:t>
            </a:r>
          </a:p>
          <a:p>
            <a:pPr>
              <a:buNone/>
            </a:pPr>
            <a:r>
              <a:rPr lang="en-US" b="1"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which is linear in </a:t>
            </a:r>
            <a:r>
              <a:rPr lang="en-US" i="1" dirty="0" smtClean="0">
                <a:latin typeface="Times New Roman" pitchFamily="18" charset="0"/>
                <a:cs typeface="Times New Roman" pitchFamily="18" charset="0"/>
              </a:rPr>
              <a:t>v</a:t>
            </a:r>
            <a:r>
              <a:rPr lang="en-US" dirty="0" smtClean="0">
                <a:latin typeface="Times New Roman" pitchFamily="18" charset="0"/>
                <a:cs typeface="Times New Roman" pitchFamily="18" charset="0"/>
              </a:rPr>
              <a:t> as Kyle proposed it would be. Now, we see that our coefficients </a:t>
            </a:r>
            <a:r>
              <a:rPr lang="en-US" i="1" dirty="0" smtClean="0">
                <a:latin typeface="Times New Roman" pitchFamily="18" charset="0"/>
                <a:cs typeface="Times New Roman" pitchFamily="18" charset="0"/>
              </a:rPr>
              <a:t>α</a:t>
            </a:r>
            <a:r>
              <a:rPr lang="en-US" dirty="0" smtClean="0">
                <a:latin typeface="Times New Roman" pitchFamily="18" charset="0"/>
                <a:cs typeface="Times New Roman" pitchFamily="18" charset="0"/>
              </a:rPr>
              <a:t> and </a:t>
            </a:r>
            <a:r>
              <a:rPr lang="en-US" i="1" dirty="0" smtClean="0">
                <a:latin typeface="Times New Roman" pitchFamily="18" charset="0"/>
                <a:cs typeface="Times New Roman" pitchFamily="18" charset="0"/>
              </a:rPr>
              <a:t>β</a:t>
            </a:r>
            <a:r>
              <a:rPr lang="en-US" dirty="0" smtClean="0">
                <a:latin typeface="Times New Roman" pitchFamily="18" charset="0"/>
                <a:cs typeface="Times New Roman" pitchFamily="18" charset="0"/>
              </a:rPr>
              <a:t> are simply:</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Thus, the informed trader linear demand function </a:t>
            </a:r>
            <a:r>
              <a:rPr lang="en-US" i="1" dirty="0" smtClean="0">
                <a:latin typeface="Times New Roman" pitchFamily="18" charset="0"/>
                <a:cs typeface="Times New Roman" pitchFamily="18" charset="0"/>
              </a:rPr>
              <a:t>x = α + </a:t>
            </a:r>
            <a:r>
              <a:rPr lang="en-US" i="1" dirty="0" err="1" smtClean="0">
                <a:latin typeface="Times New Roman" pitchFamily="18" charset="0"/>
                <a:cs typeface="Times New Roman" pitchFamily="18" charset="0"/>
              </a:rPr>
              <a:t>βv</a:t>
            </a:r>
            <a:r>
              <a:rPr lang="en-US" dirty="0" smtClean="0">
                <a:latin typeface="Times New Roman" pitchFamily="18" charset="0"/>
                <a:cs typeface="Times New Roman" pitchFamily="18" charset="0"/>
              </a:rPr>
              <a:t> is set based on the dealer pricing function.</a:t>
            </a:r>
          </a:p>
          <a:p>
            <a:endParaRPr lang="en-US" dirty="0"/>
          </a:p>
        </p:txBody>
      </p:sp>
      <p:graphicFrame>
        <p:nvGraphicFramePr>
          <p:cNvPr id="70658" name="Object 2"/>
          <p:cNvGraphicFramePr>
            <a:graphicFrameLocks noChangeAspect="1"/>
          </p:cNvGraphicFramePr>
          <p:nvPr/>
        </p:nvGraphicFramePr>
        <p:xfrm>
          <a:off x="1295400" y="2438400"/>
          <a:ext cx="5956300" cy="468313"/>
        </p:xfrm>
        <a:graphic>
          <a:graphicData uri="http://schemas.openxmlformats.org/presentationml/2006/ole">
            <p:oleObj spid="_x0000_s70665" name="Document" r:id="rId3" imgW="5956042" imgH="467885" progId="Word.Document.12">
              <p:embed/>
            </p:oleObj>
          </a:graphicData>
        </a:graphic>
      </p:graphicFrame>
      <p:graphicFrame>
        <p:nvGraphicFramePr>
          <p:cNvPr id="70659" name="Object 3"/>
          <p:cNvGraphicFramePr>
            <a:graphicFrameLocks noChangeAspect="1"/>
          </p:cNvGraphicFramePr>
          <p:nvPr/>
        </p:nvGraphicFramePr>
        <p:xfrm>
          <a:off x="1600200" y="3352800"/>
          <a:ext cx="5956300" cy="347663"/>
        </p:xfrm>
        <a:graphic>
          <a:graphicData uri="http://schemas.openxmlformats.org/presentationml/2006/ole">
            <p:oleObj spid="_x0000_s70666" name="Document" r:id="rId4" imgW="5956042" imgH="348394" progId="Word.Document.12">
              <p:embed/>
            </p:oleObj>
          </a:graphicData>
        </a:graphic>
      </p:graphicFrame>
      <p:graphicFrame>
        <p:nvGraphicFramePr>
          <p:cNvPr id="70660" name="Object 4"/>
          <p:cNvGraphicFramePr>
            <a:graphicFrameLocks noChangeAspect="1"/>
          </p:cNvGraphicFramePr>
          <p:nvPr/>
        </p:nvGraphicFramePr>
        <p:xfrm>
          <a:off x="1524000" y="4419600"/>
          <a:ext cx="5956300" cy="177800"/>
        </p:xfrm>
        <a:graphic>
          <a:graphicData uri="http://schemas.openxmlformats.org/presentationml/2006/ole">
            <p:oleObj spid="_x0000_s70667" name="Document" r:id="rId5" imgW="5956042" imgH="178516" progId="Word.Document.12">
              <p:embed/>
            </p:oleObj>
          </a:graphicData>
        </a:graphic>
      </p:graphicFrame>
      <p:graphicFrame>
        <p:nvGraphicFramePr>
          <p:cNvPr id="70663" name="Object 7"/>
          <p:cNvGraphicFramePr>
            <a:graphicFrameLocks noChangeAspect="1"/>
          </p:cNvGraphicFramePr>
          <p:nvPr/>
        </p:nvGraphicFramePr>
        <p:xfrm>
          <a:off x="1447800" y="4724400"/>
          <a:ext cx="5956300" cy="342900"/>
        </p:xfrm>
        <a:graphic>
          <a:graphicData uri="http://schemas.openxmlformats.org/presentationml/2006/ole">
            <p:oleObj spid="_x0000_s70668" name="Document" r:id="rId6" imgW="5956042" imgH="343356" progId="Word.Document.12">
              <p:embed/>
            </p:oleObj>
          </a:graphicData>
        </a:graphic>
      </p:graphicFrame>
      <p:graphicFrame>
        <p:nvGraphicFramePr>
          <p:cNvPr id="70664" name="Object 8"/>
          <p:cNvGraphicFramePr>
            <a:graphicFrameLocks noChangeAspect="1"/>
          </p:cNvGraphicFramePr>
          <p:nvPr/>
        </p:nvGraphicFramePr>
        <p:xfrm>
          <a:off x="1447800" y="5410200"/>
          <a:ext cx="5956300" cy="342900"/>
        </p:xfrm>
        <a:graphic>
          <a:graphicData uri="http://schemas.openxmlformats.org/presentationml/2006/ole">
            <p:oleObj spid="_x0000_s70669" name="Document" r:id="rId7" imgW="5956042" imgH="343356" progId="Word.Document.12">
              <p:embed/>
            </p:oleObj>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3950</TotalTime>
  <Words>3280</Words>
  <Application>Microsoft Office PowerPoint</Application>
  <PresentationFormat>On-screen Show (4:3)</PresentationFormat>
  <Paragraphs>307</Paragraphs>
  <Slides>25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Office Theme</vt:lpstr>
      <vt:lpstr>Document</vt:lpstr>
      <vt:lpstr>V. ADVERSE SELECTION, TRADING AND SPREADS </vt:lpstr>
      <vt:lpstr>A. Information and Trading</vt:lpstr>
      <vt:lpstr>Adverse Selection</vt:lpstr>
      <vt:lpstr>B. Noise Traders</vt:lpstr>
      <vt:lpstr>Impact of Noise Traders</vt:lpstr>
      <vt:lpstr>C. Adverse Selection in Dealer Markets</vt:lpstr>
      <vt:lpstr>Kyle [1985]: Informed Traders, Market Makers and Noise Traders</vt:lpstr>
      <vt:lpstr>The Kyle Framework</vt:lpstr>
      <vt:lpstr>The Informed Trader’s Problem: Profit Maximization</vt:lpstr>
      <vt:lpstr>Dealer Price Setting</vt:lpstr>
      <vt:lpstr>Informed Trader Demand and Dealer Price Adjustment </vt:lpstr>
      <vt:lpstr>Solving for Demand and Pricing Coefficients</vt:lpstr>
      <vt:lpstr>Informed Trader Demand</vt:lpstr>
      <vt:lpstr>Dealer Price Setting</vt:lpstr>
      <vt:lpstr>Informed Trader Profits</vt:lpstr>
      <vt:lpstr>Illustration: Kyle's Adverse Selection Model</vt:lpstr>
      <vt:lpstr>Informed Demand and Dealer Pricing Coefficients</vt:lpstr>
      <vt:lpstr>The Dealer Price</vt:lpstr>
      <vt:lpstr>D. Adverse Selection and the Spread</vt:lpstr>
      <vt:lpstr>The Demsetz [1968] Immediacy Argument </vt:lpstr>
      <vt:lpstr>Glosten and Milgrom [1985] Information Asymmetry Model </vt:lpstr>
      <vt:lpstr>The Stoll [1978] Inventory Model</vt:lpstr>
      <vt:lpstr>Simplifying the Stoll Pricing Model for the Bid</vt:lpstr>
      <vt:lpstr>Obtaining the Stoll Ask Price</vt:lpstr>
      <vt:lpstr>The Copeland and Galai [1983] Options Model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INTRODUCTION TO SECURITIES TRADING AND MARKETS</dc:title>
  <dc:creator>John</dc:creator>
  <cp:lastModifiedBy>John</cp:lastModifiedBy>
  <cp:revision>222</cp:revision>
  <dcterms:created xsi:type="dcterms:W3CDTF">2012-07-28T11:40:52Z</dcterms:created>
  <dcterms:modified xsi:type="dcterms:W3CDTF">2014-05-12T13:02:22Z</dcterms:modified>
</cp:coreProperties>
</file>