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7" r:id="rId2"/>
    <p:sldId id="300" r:id="rId3"/>
    <p:sldId id="323" r:id="rId4"/>
    <p:sldId id="324" r:id="rId5"/>
    <p:sldId id="326" r:id="rId6"/>
    <p:sldId id="327" r:id="rId7"/>
    <p:sldId id="328" r:id="rId8"/>
    <p:sldId id="329" r:id="rId9"/>
    <p:sldId id="330" r:id="rId10"/>
    <p:sldId id="325" r:id="rId11"/>
    <p:sldId id="331" r:id="rId12"/>
    <p:sldId id="332" r:id="rId13"/>
    <p:sldId id="333" r:id="rId14"/>
    <p:sldId id="334" r:id="rId15"/>
    <p:sldId id="335" r:id="rId16"/>
    <p:sldId id="337" r:id="rId17"/>
    <p:sldId id="338" r:id="rId18"/>
    <p:sldId id="336"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7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 Id="rId5" Type="http://schemas.openxmlformats.org/officeDocument/2006/relationships/image" Target="../media/image7.emf"/><Relationship Id="rId4"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2E4AD6A-F932-444A-9905-A30401F98445}" type="datetimeFigureOut">
              <a:rPr lang="en-US" smtClean="0"/>
              <a:t>3/24/2014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28E89B5-298D-4A69-8AC3-3ADE918980A1}" type="slidenum">
              <a:rPr lang="en-US" smtClean="0"/>
              <a:t>‹#›</a:t>
            </a:fld>
            <a:endParaRPr lang="en-US"/>
          </a:p>
        </p:txBody>
      </p:sp>
    </p:spTree>
    <p:extLst>
      <p:ext uri="{BB962C8B-B14F-4D97-AF65-F5344CB8AC3E}">
        <p14:creationId xmlns:p14="http://schemas.microsoft.com/office/powerpoint/2010/main" val="291657532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21BFFC-B872-49CA-A934-D8114660CD82}" type="datetimeFigureOut">
              <a:rPr lang="en-US" smtClean="0"/>
              <a:pPr/>
              <a:t>3/24/2014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21BFFC-B872-49CA-A934-D8114660CD82}" type="datetimeFigureOut">
              <a:rPr lang="en-US" smtClean="0"/>
              <a:pPr/>
              <a:t>3/24/2014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21BFFC-B872-49CA-A934-D8114660CD82}" type="datetimeFigureOut">
              <a:rPr lang="en-US" smtClean="0"/>
              <a:pPr/>
              <a:t>3/24/2014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3/24/2014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3/24/2014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3/24/2014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3/24/2014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222.docx"/><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11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e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6.emf"/><Relationship Id="rId4" Type="http://schemas.openxmlformats.org/officeDocument/2006/relationships/image" Target="../media/image3.emf"/><Relationship Id="rId9"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133600"/>
          </a:xfrm>
        </p:spPr>
        <p:txBody>
          <a:bodyPr>
            <a:normAutofit/>
          </a:bodyPr>
          <a:lstStyle/>
          <a:p>
            <a:r>
              <a:rPr lang="en-US" b="1" dirty="0" smtClean="0">
                <a:latin typeface="Times New Roman" pitchFamily="18" charset="0"/>
                <a:cs typeface="Times New Roman" pitchFamily="18" charset="0"/>
              </a:rPr>
              <a:t>VI. RANDOM WALKS, RISK AND ARBITRAGE</a:t>
            </a:r>
            <a:r>
              <a:rPr lang="en-US" dirty="0" smtClean="0"/>
              <a:t/>
            </a:r>
            <a:br>
              <a:rPr lang="en-US" dirty="0" smtClean="0"/>
            </a:br>
            <a:endParaRPr lang="en-US" b="1" u="sng"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Extreme Value Estimators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The Parkinson Extreme Value Estimator is based on the assumption that underlying stock returns are log-normally distributed without drift.</a:t>
            </a:r>
          </a:p>
          <a:p>
            <a:r>
              <a:rPr lang="en-US" dirty="0" smtClean="0">
                <a:latin typeface="Times New Roman" pitchFamily="18" charset="0"/>
                <a:cs typeface="Times New Roman" pitchFamily="18" charset="0"/>
              </a:rPr>
              <a:t>Given this distribution assumption, the underlying stock's realized high and low prices over a given period provide information regarding the stock's variance:</a:t>
            </a:r>
          </a:p>
          <a:p>
            <a:pPr>
              <a:buNone/>
            </a:pPr>
            <a:r>
              <a:rPr lang="en-US" dirty="0" smtClean="0"/>
              <a:t> </a:t>
            </a:r>
          </a:p>
          <a:p>
            <a:pPr>
              <a:buNone/>
            </a:pPr>
            <a:r>
              <a:rPr lang="en-US" dirty="0" smtClean="0"/>
              <a:t>				 </a:t>
            </a:r>
          </a:p>
          <a:p>
            <a:pPr>
              <a:buNone/>
            </a:pPr>
            <a:r>
              <a:rPr lang="en-US" dirty="0" smtClean="0"/>
              <a:t> </a:t>
            </a:r>
          </a:p>
          <a:p>
            <a:endParaRPr lang="en-US" dirty="0"/>
          </a:p>
        </p:txBody>
      </p:sp>
      <p:graphicFrame>
        <p:nvGraphicFramePr>
          <p:cNvPr id="90113" name="Object 1"/>
          <p:cNvGraphicFramePr>
            <a:graphicFrameLocks noChangeAspect="1"/>
          </p:cNvGraphicFramePr>
          <p:nvPr/>
        </p:nvGraphicFramePr>
        <p:xfrm>
          <a:off x="2819400" y="4419600"/>
          <a:ext cx="3124200" cy="1104900"/>
        </p:xfrm>
        <a:graphic>
          <a:graphicData uri="http://schemas.openxmlformats.org/presentationml/2006/ole">
            <mc:AlternateContent xmlns:mc="http://schemas.openxmlformats.org/markup-compatibility/2006">
              <mc:Choice xmlns:v="urn:schemas-microsoft-com:vml" Requires="v">
                <p:oleObj spid="_x0000_s90118" name="Equation" r:id="rId3" imgW="1412711" imgH="495238" progId="Equation.3">
                  <p:embed/>
                </p:oleObj>
              </mc:Choice>
              <mc:Fallback>
                <p:oleObj name="Equation" r:id="rId3" imgW="1412711" imgH="495238"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4419600"/>
                        <a:ext cx="3124200" cy="110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Implied Volatilities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Times New Roman" pitchFamily="18" charset="0"/>
                <a:cs typeface="Times New Roman" pitchFamily="18" charset="0"/>
              </a:rPr>
              <a:t>A problem shared by both the traditional sample estimating procedures and the extreme value estimators is that they require the assumption of stable variance estimates over time; more specifically, that future variances equal or can be estimated from historical variances. </a:t>
            </a:r>
          </a:p>
          <a:p>
            <a:r>
              <a:rPr lang="en-US" dirty="0" smtClean="0">
                <a:latin typeface="Times New Roman" pitchFamily="18" charset="0"/>
                <a:cs typeface="Times New Roman" pitchFamily="18" charset="0"/>
              </a:rPr>
              <a:t>Another procedure is based on market prices of options that might be used to imply variance estimates. For example, the Black-</a:t>
            </a:r>
            <a:r>
              <a:rPr lang="en-US" dirty="0" err="1" smtClean="0">
                <a:latin typeface="Times New Roman" pitchFamily="18" charset="0"/>
                <a:cs typeface="Times New Roman" pitchFamily="18" charset="0"/>
              </a:rPr>
              <a:t>Scholes</a:t>
            </a:r>
            <a:r>
              <a:rPr lang="en-US" dirty="0" smtClean="0">
                <a:latin typeface="Times New Roman" pitchFamily="18" charset="0"/>
                <a:cs typeface="Times New Roman" pitchFamily="18" charset="0"/>
              </a:rPr>
              <a:t> Option Pricing Model provide an excellent means to estimate underlying stock variances if call prices are known.</a:t>
            </a:r>
          </a:p>
          <a:p>
            <a:r>
              <a:rPr lang="en-US" dirty="0" smtClean="0">
                <a:latin typeface="Times New Roman" pitchFamily="18" charset="0"/>
                <a:cs typeface="Times New Roman" pitchFamily="18" charset="0"/>
              </a:rPr>
              <a:t>Essentially, this procedure determines market estimates for underlying stock variance based on known market prices for options on the underlying securities.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Basic Risk Measures</a:t>
            </a:r>
            <a:endParaRPr lang="en-US" dirty="0"/>
          </a:p>
        </p:txBody>
      </p:sp>
      <p:sp>
        <p:nvSpPr>
          <p:cNvPr id="3" name="Content Placeholder 2"/>
          <p:cNvSpPr>
            <a:spLocks noGrp="1"/>
          </p:cNvSpPr>
          <p:nvPr>
            <p:ph idx="1"/>
          </p:nvPr>
        </p:nvSpPr>
        <p:spPr>
          <a:xfrm>
            <a:off x="457200" y="1066800"/>
            <a:ext cx="8229600" cy="5059363"/>
          </a:xfrm>
        </p:spPr>
        <p:txBody>
          <a:bodyPr/>
          <a:lstStyle/>
          <a:p>
            <a:pPr>
              <a:buNone/>
            </a:pPr>
            <a:r>
              <a:rPr lang="en-US" dirty="0" smtClean="0"/>
              <a:t> </a:t>
            </a:r>
            <a:endParaRPr lang="en-US" dirty="0"/>
          </a:p>
        </p:txBody>
      </p:sp>
      <p:graphicFrame>
        <p:nvGraphicFramePr>
          <p:cNvPr id="94210" name="Object 2"/>
          <p:cNvGraphicFramePr>
            <a:graphicFrameLocks noChangeAspect="1"/>
          </p:cNvGraphicFramePr>
          <p:nvPr/>
        </p:nvGraphicFramePr>
        <p:xfrm>
          <a:off x="762000" y="1371600"/>
          <a:ext cx="7696199" cy="4343400"/>
        </p:xfrm>
        <a:graphic>
          <a:graphicData uri="http://schemas.openxmlformats.org/presentationml/2006/ole">
            <mc:AlternateContent xmlns:mc="http://schemas.openxmlformats.org/markup-compatibility/2006">
              <mc:Choice xmlns:v="urn:schemas-microsoft-com:vml" Requires="v">
                <p:oleObj spid="_x0000_s94215" name="Document" r:id="rId3" imgW="6137501" imgH="3231645" progId="Word.Document.12">
                  <p:embed/>
                </p:oleObj>
              </mc:Choice>
              <mc:Fallback>
                <p:oleObj name="Document" r:id="rId3" imgW="6137501" imgH="3231645"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371600"/>
                        <a:ext cx="7696199"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C. Arbitrage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24400"/>
          </a:xfrm>
        </p:spPr>
        <p:txBody>
          <a:bodyPr>
            <a:normAutofit fontScale="40000" lnSpcReduction="20000"/>
          </a:bodyPr>
          <a:lstStyle/>
          <a:p>
            <a:r>
              <a:rPr lang="en-US" dirty="0" smtClean="0">
                <a:latin typeface="Times New Roman" pitchFamily="18" charset="0"/>
                <a:cs typeface="Times New Roman" pitchFamily="18" charset="0"/>
              </a:rPr>
              <a:t>Arbitrage is the simultaneous purchase and sale of assets or portfolios yielding identical cash flows. </a:t>
            </a:r>
          </a:p>
          <a:p>
            <a:r>
              <a:rPr lang="en-US" dirty="0" smtClean="0">
                <a:latin typeface="Times New Roman" pitchFamily="18" charset="0"/>
                <a:cs typeface="Times New Roman" pitchFamily="18" charset="0"/>
              </a:rPr>
              <a:t>Assets generating identical cash flows (certain or risky cash flows) should be worth the same amount. This is the </a:t>
            </a:r>
            <a:r>
              <a:rPr lang="en-US" i="1" dirty="0" smtClean="0">
                <a:latin typeface="Times New Roman" pitchFamily="18" charset="0"/>
                <a:cs typeface="Times New Roman" pitchFamily="18" charset="0"/>
              </a:rPr>
              <a:t>Law of One Price</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If assets generating identical cash flows sell at different prices, opportunities exist to create a profit by buying the cheaper asset and selling the more expensive asset. </a:t>
            </a:r>
          </a:p>
          <a:p>
            <a:r>
              <a:rPr lang="en-US" dirty="0" smtClean="0">
                <a:latin typeface="Times New Roman" pitchFamily="18" charset="0"/>
                <a:cs typeface="Times New Roman" pitchFamily="18" charset="0"/>
              </a:rPr>
              <a:t>Rational investors in such a scenario will seek to purchase the underpriced asset, financing its purchase by simultaneously selling the overpriced asset. The </a:t>
            </a:r>
            <a:r>
              <a:rPr lang="en-US" i="1" dirty="0" smtClean="0">
                <a:latin typeface="Times New Roman" pitchFamily="18" charset="0"/>
                <a:cs typeface="Times New Roman" pitchFamily="18" charset="0"/>
              </a:rPr>
              <a:t>arbitrageur</a:t>
            </a:r>
            <a:r>
              <a:rPr lang="en-US" dirty="0" smtClean="0">
                <a:latin typeface="Times New Roman" pitchFamily="18" charset="0"/>
                <a:cs typeface="Times New Roman" pitchFamily="18" charset="0"/>
              </a:rPr>
              <a:t> will execute such arbitrage transactions, continuing to earn arbitrage profits in increasing quantities until the arbitrage opportunity is eliminated.</a:t>
            </a:r>
          </a:p>
          <a:p>
            <a:r>
              <a:rPr lang="en-US" i="1" dirty="0" smtClean="0">
                <a:latin typeface="Times New Roman" pitchFamily="18" charset="0"/>
                <a:cs typeface="Times New Roman" pitchFamily="18" charset="0"/>
              </a:rPr>
              <a:t>Classic arbitrage</a:t>
            </a:r>
            <a:r>
              <a:rPr lang="en-US" dirty="0" smtClean="0">
                <a:latin typeface="Times New Roman" pitchFamily="18" charset="0"/>
                <a:cs typeface="Times New Roman" pitchFamily="18" charset="0"/>
              </a:rPr>
              <a:t> is the simultaneous purchase and sale of the same asset at a profit. </a:t>
            </a:r>
          </a:p>
          <a:p>
            <a:r>
              <a:rPr lang="en-US" dirty="0" smtClean="0">
                <a:latin typeface="Times New Roman" pitchFamily="18" charset="0"/>
                <a:cs typeface="Times New Roman" pitchFamily="18" charset="0"/>
              </a:rPr>
              <a:t>For example, if gold is selling in London markets for $1,600 per ounce and in New York markets for $1,620 per ounce, a classic arbitrage opportunity exists. An investor could purchase gold in London for $1,600 per ounce and simultaneously sell it in New York for $1,620. This results in a $20 profit per "round trip" transaction. </a:t>
            </a:r>
          </a:p>
          <a:p>
            <a:r>
              <a:rPr lang="en-US" dirty="0" smtClean="0">
                <a:latin typeface="Times New Roman" pitchFamily="18" charset="0"/>
                <a:cs typeface="Times New Roman" pitchFamily="18" charset="0"/>
              </a:rPr>
              <a:t>The transactions involve no risk since both the selling and purchase prices are known and are executed simultaneously. Furthermore, no initial net investment is required because the transactions offset each other; the proceeds of the sale are used to finance the purchase. </a:t>
            </a:r>
          </a:p>
          <a:p>
            <a:r>
              <a:rPr lang="en-US" dirty="0" smtClean="0">
                <a:latin typeface="Times New Roman" pitchFamily="18" charset="0"/>
                <a:cs typeface="Times New Roman" pitchFamily="18" charset="0"/>
              </a:rPr>
              <a:t>Perhaps an even simpler form of arbitrage opportunity exists in a </a:t>
            </a:r>
            <a:r>
              <a:rPr lang="en-US" i="1" dirty="0" smtClean="0">
                <a:latin typeface="Times New Roman" pitchFamily="18" charset="0"/>
                <a:cs typeface="Times New Roman" pitchFamily="18" charset="0"/>
              </a:rPr>
              <a:t>crossed market</a:t>
            </a:r>
            <a:r>
              <a:rPr lang="en-US" dirty="0" smtClean="0">
                <a:latin typeface="Times New Roman" pitchFamily="18" charset="0"/>
                <a:cs typeface="Times New Roman" pitchFamily="18" charset="0"/>
              </a:rPr>
              <a:t>, where a bid exceeds an offer price. This can occur when a slow trader’s quote is not withdrawn quickly enough, enabling a prospective buyer to purchase a security at the lower offer price and immediately sell it at the higher bid price.</a:t>
            </a:r>
          </a:p>
          <a:p>
            <a:r>
              <a:rPr lang="en-US" dirty="0" smtClean="0">
                <a:latin typeface="Times New Roman" pitchFamily="18" charset="0"/>
                <a:cs typeface="Times New Roman" pitchFamily="18" charset="0"/>
              </a:rPr>
              <a:t>More generally, arbitrage refers to the near simultaneous purchase and sale of portfolios generating similar cash flow structures.</a:t>
            </a:r>
          </a:p>
          <a:p>
            <a:r>
              <a:rPr lang="en-US" dirty="0" smtClean="0">
                <a:latin typeface="Times New Roman" pitchFamily="18" charset="0"/>
                <a:cs typeface="Times New Roman" pitchFamily="18" charset="0"/>
              </a:rPr>
              <a:t>For example, the cash flow structure of a long position in a forward contract can be replicated by a portfolio consisting of a long position in a call and short position in a put. Although the contracts in the options portfolio are different from the forward contract, the anticipated cash flows are identical.</a:t>
            </a:r>
          </a:p>
          <a:p>
            <a:r>
              <a:rPr lang="en-US" dirty="0" smtClean="0">
                <a:latin typeface="Times New Roman" pitchFamily="18" charset="0"/>
                <a:cs typeface="Times New Roman" pitchFamily="18" charset="0"/>
              </a:rPr>
              <a:t>The principle of arbitrage is the foundation underlying relative securities valuation. </a:t>
            </a:r>
          </a:p>
          <a:p>
            <a:r>
              <a:rPr lang="en-US" dirty="0" smtClean="0">
                <a:latin typeface="Times New Roman" pitchFamily="18" charset="0"/>
                <a:cs typeface="Times New Roman" pitchFamily="18" charset="0"/>
              </a:rPr>
              <a:t>That is, we are able to price securities relative to one another or relative to replicating portfolios when arbitrageurs are able to exploit violations of the Law of One Price.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Pairs Trading and Stat-</a:t>
            </a:r>
            <a:r>
              <a:rPr lang="en-US" b="1" dirty="0" err="1" smtClean="0">
                <a:latin typeface="Times New Roman" pitchFamily="18" charset="0"/>
                <a:cs typeface="Times New Roman" pitchFamily="18" charset="0"/>
              </a:rPr>
              <a:t>Arb</a:t>
            </a:r>
            <a:r>
              <a:rPr lang="en-US" dirty="0" smtClean="0"/>
              <a:t/>
            </a:r>
            <a:br>
              <a:rPr lang="en-US" dirty="0" smtClean="0"/>
            </a:br>
            <a:endParaRPr lang="en-US" dirty="0"/>
          </a:p>
        </p:txBody>
      </p:sp>
      <p:sp>
        <p:nvSpPr>
          <p:cNvPr id="3" name="Content Placeholder 2"/>
          <p:cNvSpPr>
            <a:spLocks noGrp="1"/>
          </p:cNvSpPr>
          <p:nvPr>
            <p:ph idx="1"/>
          </p:nvPr>
        </p:nvSpPr>
        <p:spPr>
          <a:xfrm>
            <a:off x="381000" y="685800"/>
            <a:ext cx="8382000" cy="5715000"/>
          </a:xfrm>
        </p:spPr>
        <p:txBody>
          <a:bodyPr>
            <a:normAutofit fontScale="40000" lnSpcReduction="20000"/>
          </a:bodyPr>
          <a:lstStyle/>
          <a:p>
            <a:r>
              <a:rPr lang="en-US" sz="4000" i="1" dirty="0" smtClean="0">
                <a:latin typeface="Times New Roman" pitchFamily="18" charset="0"/>
                <a:cs typeface="Times New Roman" pitchFamily="18" charset="0"/>
              </a:rPr>
              <a:t>Pairs trading</a:t>
            </a:r>
            <a:r>
              <a:rPr lang="en-US" sz="4000" dirty="0" smtClean="0">
                <a:latin typeface="Times New Roman" pitchFamily="18" charset="0"/>
                <a:cs typeface="Times New Roman" pitchFamily="18" charset="0"/>
              </a:rPr>
              <a:t> involves the simultaneous purchase and sale of similar securities. Pairs traders take offsetting positions two different, but strongly correlated stocks (perhaps options or index contracts)  such that gains in one position are expected to more than offset losses in the other position. </a:t>
            </a:r>
          </a:p>
          <a:p>
            <a:r>
              <a:rPr lang="en-US" sz="4000" dirty="0" smtClean="0">
                <a:latin typeface="Times New Roman" pitchFamily="18" charset="0"/>
                <a:cs typeface="Times New Roman" pitchFamily="18" charset="0"/>
              </a:rPr>
              <a:t>One simple strategy illustration might involve taking a long position in GM stock based on recent price decreases along with a short position in Ford based on recent price increases. Pairs trading is essentially a strategy anticipating that the deviation of a recent pricing relation is only temporary. </a:t>
            </a:r>
          </a:p>
          <a:p>
            <a:r>
              <a:rPr lang="en-US" sz="4000" dirty="0" smtClean="0">
                <a:latin typeface="Times New Roman" pitchFamily="18" charset="0"/>
                <a:cs typeface="Times New Roman" pitchFamily="18" charset="0"/>
              </a:rPr>
              <a:t>Holding periods for most pairs trading strategies tend to be quite short. Pairs traders typically focus either on the ratio between prices of two securities or the difference between their prices. </a:t>
            </a:r>
          </a:p>
          <a:p>
            <a:r>
              <a:rPr lang="en-US" sz="4000" dirty="0" smtClean="0">
                <a:latin typeface="Times New Roman" pitchFamily="18" charset="0"/>
                <a:cs typeface="Times New Roman" pitchFamily="18" charset="0"/>
              </a:rPr>
              <a:t>One cannot expect to consistently earn high returns based on such strategies, so that many pairs traders execute many such trades over many different pairs with the expectation that their strategies will be correct more often than they are wrong. </a:t>
            </a:r>
          </a:p>
          <a:p>
            <a:r>
              <a:rPr lang="en-US" sz="4000" dirty="0" smtClean="0">
                <a:latin typeface="Times New Roman" pitchFamily="18" charset="0"/>
                <a:cs typeface="Times New Roman" pitchFamily="18" charset="0"/>
              </a:rPr>
              <a:t>Furthermore, many pairs traders will seek to hold "portfolios of pairs" whose expected returns will tend to be uncorrelated with the market. Such "beta neutral" portfolios might be expected to be insulated from large losses related to stock market swings.</a:t>
            </a:r>
          </a:p>
          <a:p>
            <a:r>
              <a:rPr lang="en-US" sz="4000" dirty="0" smtClean="0">
                <a:latin typeface="Times New Roman" pitchFamily="18" charset="0"/>
                <a:cs typeface="Times New Roman" pitchFamily="18" charset="0"/>
              </a:rPr>
              <a:t>In a manner similar to pairs trading, </a:t>
            </a:r>
            <a:r>
              <a:rPr lang="en-US" sz="4000" i="1" dirty="0" smtClean="0">
                <a:latin typeface="Times New Roman" pitchFamily="18" charset="0"/>
                <a:cs typeface="Times New Roman" pitchFamily="18" charset="0"/>
              </a:rPr>
              <a:t>stat-</a:t>
            </a:r>
            <a:r>
              <a:rPr lang="en-US" sz="4000" i="1" dirty="0" err="1" smtClean="0">
                <a:latin typeface="Times New Roman" pitchFamily="18" charset="0"/>
                <a:cs typeface="Times New Roman" pitchFamily="18" charset="0"/>
              </a:rPr>
              <a:t>arb</a:t>
            </a:r>
            <a:r>
              <a:rPr lang="en-US" sz="4000" dirty="0" smtClean="0">
                <a:latin typeface="Times New Roman" pitchFamily="18" charset="0"/>
                <a:cs typeface="Times New Roman" pitchFamily="18" charset="0"/>
              </a:rPr>
              <a:t> (statistical arbitrage) strategies seek to exploit </a:t>
            </a:r>
            <a:r>
              <a:rPr lang="en-US" sz="4000" dirty="0" err="1" smtClean="0">
                <a:latin typeface="Times New Roman" pitchFamily="18" charset="0"/>
                <a:cs typeface="Times New Roman" pitchFamily="18" charset="0"/>
              </a:rPr>
              <a:t>mis</a:t>
            </a:r>
            <a:r>
              <a:rPr lang="en-US" sz="4000" dirty="0" smtClean="0">
                <a:latin typeface="Times New Roman" pitchFamily="18" charset="0"/>
                <a:cs typeface="Times New Roman" pitchFamily="18" charset="0"/>
              </a:rPr>
              <a:t>-pricing opportunities while minimizing risk. </a:t>
            </a:r>
          </a:p>
          <a:p>
            <a:r>
              <a:rPr lang="en-US" sz="4000" dirty="0" smtClean="0">
                <a:latin typeface="Times New Roman" pitchFamily="18" charset="0"/>
                <a:cs typeface="Times New Roman" pitchFamily="18" charset="0"/>
              </a:rPr>
              <a:t>Stat-</a:t>
            </a:r>
            <a:r>
              <a:rPr lang="en-US" sz="4000" dirty="0" err="1" smtClean="0">
                <a:latin typeface="Times New Roman" pitchFamily="18" charset="0"/>
                <a:cs typeface="Times New Roman" pitchFamily="18" charset="0"/>
              </a:rPr>
              <a:t>arb</a:t>
            </a:r>
            <a:r>
              <a:rPr lang="en-US" sz="4000" dirty="0" smtClean="0">
                <a:latin typeface="Times New Roman" pitchFamily="18" charset="0"/>
                <a:cs typeface="Times New Roman" pitchFamily="18" charset="0"/>
              </a:rPr>
              <a:t> strategies focus on statistical or historical relationships among securities and seek to exploit price divergences as portfolios of securities diverge from "normal" pricing relationships. </a:t>
            </a:r>
          </a:p>
          <a:p>
            <a:r>
              <a:rPr lang="en-US" sz="4000" dirty="0" smtClean="0">
                <a:latin typeface="Times New Roman" pitchFamily="18" charset="0"/>
                <a:cs typeface="Times New Roman" pitchFamily="18" charset="0"/>
              </a:rPr>
              <a:t>There is no single stat-</a:t>
            </a:r>
            <a:r>
              <a:rPr lang="en-US" sz="4000" dirty="0" err="1" smtClean="0">
                <a:latin typeface="Times New Roman" pitchFamily="18" charset="0"/>
                <a:cs typeface="Times New Roman" pitchFamily="18" charset="0"/>
              </a:rPr>
              <a:t>arb</a:t>
            </a:r>
            <a:r>
              <a:rPr lang="en-US" sz="4000" dirty="0" smtClean="0">
                <a:latin typeface="Times New Roman" pitchFamily="18" charset="0"/>
                <a:cs typeface="Times New Roman" pitchFamily="18" charset="0"/>
              </a:rPr>
              <a:t> strategy; there are many types, all of which involve large sets of securities whose statistical price relationships relative to each other diverge from what the investor expects.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D. Limits to Arbitrage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458200" cy="5334000"/>
          </a:xfrm>
        </p:spPr>
        <p:txBody>
          <a:bodyPr>
            <a:normAutofit fontScale="70000" lnSpcReduction="20000"/>
          </a:bodyPr>
          <a:lstStyle/>
          <a:p>
            <a:r>
              <a:rPr lang="en-US" sz="4400" dirty="0" smtClean="0">
                <a:latin typeface="Times New Roman" pitchFamily="18" charset="0"/>
                <a:cs typeface="Times New Roman" pitchFamily="18" charset="0"/>
              </a:rPr>
              <a:t>Risks associated with arbitrage include:</a:t>
            </a:r>
          </a:p>
          <a:p>
            <a:pPr lvl="1"/>
            <a:r>
              <a:rPr lang="en-US" sz="4000" i="1" dirty="0" smtClean="0">
                <a:latin typeface="Times New Roman" pitchFamily="18" charset="0"/>
                <a:cs typeface="Times New Roman" pitchFamily="18" charset="0"/>
              </a:rPr>
              <a:t>implementation risk</a:t>
            </a:r>
            <a:r>
              <a:rPr lang="en-US" sz="4000" dirty="0" smtClean="0">
                <a:latin typeface="Times New Roman" pitchFamily="18" charset="0"/>
                <a:cs typeface="Times New Roman" pitchFamily="18" charset="0"/>
              </a:rPr>
              <a:t>  because transactions might not be executed, might only be partly executed or be executed at prices that differ what was anticipated. </a:t>
            </a:r>
          </a:p>
          <a:p>
            <a:pPr lvl="1"/>
            <a:r>
              <a:rPr lang="en-US" sz="4000" i="1" dirty="0" smtClean="0">
                <a:latin typeface="Times New Roman" pitchFamily="18" charset="0"/>
                <a:cs typeface="Times New Roman" pitchFamily="18" charset="0"/>
              </a:rPr>
              <a:t>model risk</a:t>
            </a:r>
            <a:r>
              <a:rPr lang="en-US" sz="4000" dirty="0" smtClean="0">
                <a:latin typeface="Times New Roman" pitchFamily="18" charset="0"/>
                <a:cs typeface="Times New Roman" pitchFamily="18" charset="0"/>
              </a:rPr>
              <a:t> arising  from a simple failure to appreciate the differences between model assumptions and reality. </a:t>
            </a:r>
          </a:p>
          <a:p>
            <a:pPr lvl="1"/>
            <a:r>
              <a:rPr lang="en-US" sz="4000" i="1" dirty="0" smtClean="0">
                <a:latin typeface="Times New Roman" pitchFamily="18" charset="0"/>
                <a:cs typeface="Times New Roman" pitchFamily="18" charset="0"/>
              </a:rPr>
              <a:t>basis risk </a:t>
            </a:r>
            <a:r>
              <a:rPr lang="en-US" sz="4000" dirty="0" smtClean="0">
                <a:latin typeface="Times New Roman" pitchFamily="18" charset="0"/>
                <a:cs typeface="Times New Roman" pitchFamily="18" charset="0"/>
              </a:rPr>
              <a:t>where prices move contrary to expectations, worsening cash flows, leading to margin calls, etc. Mitigated by holding assets to maturity.</a:t>
            </a:r>
          </a:p>
          <a:p>
            <a:pPr lvl="1"/>
            <a:r>
              <a:rPr lang="en-US" sz="4000" i="1" dirty="0" smtClean="0">
                <a:latin typeface="Times New Roman" pitchFamily="18" charset="0"/>
                <a:cs typeface="Times New Roman" pitchFamily="18" charset="0"/>
              </a:rPr>
              <a:t>counterparty risk</a:t>
            </a:r>
            <a:r>
              <a:rPr lang="en-US" sz="4000" dirty="0" smtClean="0">
                <a:latin typeface="Times New Roman" pitchFamily="18" charset="0"/>
                <a:cs typeface="Times New Roman" pitchFamily="18" charset="0"/>
              </a:rPr>
              <a:t>, which is the potential that a trade counterparty fails to fulfill their side of a transaction.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smtClean="0">
                <a:latin typeface="Times New Roman" pitchFamily="18" charset="0"/>
                <a:cs typeface="Times New Roman" pitchFamily="18" charset="0"/>
              </a:rPr>
              <a:t>LTCM</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458200" cy="5715000"/>
          </a:xfrm>
        </p:spPr>
        <p:txBody>
          <a:bodyPr>
            <a:normAutofit fontScale="32500" lnSpcReduction="20000"/>
          </a:bodyPr>
          <a:lstStyle/>
          <a:p>
            <a:r>
              <a:rPr lang="en-US" sz="4800" dirty="0" smtClean="0">
                <a:latin typeface="Times New Roman" pitchFamily="18" charset="0"/>
                <a:cs typeface="Times New Roman" pitchFamily="18" charset="0"/>
              </a:rPr>
              <a:t>Consider Long Term Capital Management (LTCM), founded in the early 1990s by John Meriwether. LTCM realized enormous returns and growth until 1998, when it lost over $4 billion in one spectacularly disastrous quarter, forcing the fund to liquidate. </a:t>
            </a:r>
          </a:p>
          <a:p>
            <a:r>
              <a:rPr lang="en-US" sz="4800" dirty="0" smtClean="0">
                <a:latin typeface="Times New Roman" pitchFamily="18" charset="0"/>
                <a:cs typeface="Times New Roman" pitchFamily="18" charset="0"/>
              </a:rPr>
              <a:t>LTCM took appropriate arbitrage portfolio positions, but was so  leveraged that it could not withstand short-term market moves against their positions.</a:t>
            </a:r>
          </a:p>
          <a:p>
            <a:pPr lvl="1"/>
            <a:r>
              <a:rPr lang="en-US" sz="4000" dirty="0" smtClean="0">
                <a:latin typeface="Times New Roman" pitchFamily="18" charset="0"/>
                <a:cs typeface="Times New Roman" pitchFamily="18" charset="0"/>
              </a:rPr>
              <a:t>LTCM sought to exploit </a:t>
            </a:r>
            <a:r>
              <a:rPr lang="en-US" sz="4000" i="1" dirty="0" smtClean="0">
                <a:latin typeface="Times New Roman" pitchFamily="18" charset="0"/>
                <a:cs typeface="Times New Roman" pitchFamily="18" charset="0"/>
              </a:rPr>
              <a:t>convergence trades</a:t>
            </a:r>
            <a:r>
              <a:rPr lang="en-US" sz="4000" dirty="0" smtClean="0">
                <a:latin typeface="Times New Roman" pitchFamily="18" charset="0"/>
                <a:cs typeface="Times New Roman" pitchFamily="18" charset="0"/>
              </a:rPr>
              <a:t>, which often involved taking long positions in cheaper foreign debt and short positions in more expensive U.S. Treasuries. The foreign debt were generally cheaper because they were not as liquid, and had higher yields. </a:t>
            </a:r>
          </a:p>
          <a:p>
            <a:pPr lvl="1"/>
            <a:r>
              <a:rPr lang="en-US" sz="4000" dirty="0" smtClean="0">
                <a:latin typeface="Times New Roman" pitchFamily="18" charset="0"/>
                <a:cs typeface="Times New Roman" pitchFamily="18" charset="0"/>
              </a:rPr>
              <a:t>LTCM, with its less than $5billion in equity capital, controlled over $100billion in assets and approximately $1.25 trillion notional in derivative contracts. </a:t>
            </a:r>
          </a:p>
          <a:p>
            <a:pPr lvl="1"/>
            <a:r>
              <a:rPr lang="en-US" sz="4000" dirty="0" smtClean="0">
                <a:latin typeface="Times New Roman" pitchFamily="18" charset="0"/>
                <a:cs typeface="Times New Roman" pitchFamily="18" charset="0"/>
              </a:rPr>
              <a:t>Unfortunately for LTCM, the Southeast Asian financial crisis in 1997-98 followed by the Russian financial crisis of 1998 caused a "flight to liquidity.” </a:t>
            </a:r>
          </a:p>
          <a:p>
            <a:pPr lvl="1"/>
            <a:r>
              <a:rPr lang="en-US" sz="4000" dirty="0" smtClean="0">
                <a:latin typeface="Times New Roman" pitchFamily="18" charset="0"/>
                <a:cs typeface="Times New Roman" pitchFamily="18" charset="0"/>
              </a:rPr>
              <a:t>LTCM's equity capital was wiped out within days, and the fund was bailed out by a consortium of financial institutions under the supervision of the Fed. </a:t>
            </a:r>
          </a:p>
          <a:p>
            <a:r>
              <a:rPr lang="en-US" sz="4800" dirty="0" smtClean="0">
                <a:latin typeface="Times New Roman" pitchFamily="18" charset="0"/>
                <a:cs typeface="Times New Roman" pitchFamily="18" charset="0"/>
              </a:rPr>
              <a:t>LTCM's strategy was correct - had it been able to survive longer. But, it was too leveraged to survive the short-term volatility.</a:t>
            </a:r>
          </a:p>
          <a:p>
            <a:r>
              <a:rPr lang="en-US" sz="4800" dirty="0" smtClean="0">
                <a:latin typeface="Times New Roman" pitchFamily="18" charset="0"/>
                <a:cs typeface="Times New Roman" pitchFamily="18" charset="0"/>
              </a:rPr>
              <a:t>One of LTCM’s equity markets arbitrage ventures involved the Royal Dutch/ Shell Group, a dual-listed company listed in the Netherlands and the U.K. </a:t>
            </a:r>
          </a:p>
          <a:p>
            <a:pPr lvl="1"/>
            <a:r>
              <a:rPr lang="en-US" sz="4400" dirty="0" smtClean="0">
                <a:latin typeface="Times New Roman" pitchFamily="18" charset="0"/>
                <a:cs typeface="Times New Roman" pitchFamily="18" charset="0"/>
              </a:rPr>
              <a:t>This arrangement originated from a 1907 alliance agreement  in which the two companies agreed to merge their interests on a 60/40 basis. </a:t>
            </a:r>
          </a:p>
          <a:p>
            <a:pPr lvl="1"/>
            <a:r>
              <a:rPr lang="en-US" sz="4400" dirty="0" smtClean="0">
                <a:latin typeface="Times New Roman" pitchFamily="18" charset="0"/>
                <a:cs typeface="Times New Roman" pitchFamily="18" charset="0"/>
              </a:rPr>
              <a:t>After adjusting for foreign exchange rates, the two firms’ stock should trade at a 1.5–1 ratio. However, deviations from this ratio have been by more than 35%.</a:t>
            </a:r>
          </a:p>
          <a:p>
            <a:pPr lvl="1"/>
            <a:r>
              <a:rPr lang="en-US" sz="4000" dirty="0" smtClean="0">
                <a:latin typeface="Times New Roman" pitchFamily="18" charset="0"/>
                <a:cs typeface="Times New Roman" pitchFamily="18" charset="0"/>
              </a:rPr>
              <a:t>In the summer of 1997, Royal Dutch traded at an 8-10% premium over its 1.5 expected level relative to Shell.</a:t>
            </a:r>
          </a:p>
          <a:p>
            <a:pPr lvl="1"/>
            <a:r>
              <a:rPr lang="en-US" sz="4000" dirty="0" smtClean="0">
                <a:latin typeface="Times New Roman" pitchFamily="18" charset="0"/>
                <a:cs typeface="Times New Roman" pitchFamily="18" charset="0"/>
              </a:rPr>
              <a:t>To exploit this differential, LTCM had taken significant arbitrage positions on the two stocks. As the differential widened to 20% in 1998, LTCM increased its positions, until financial distress caused by trading activities elsewhere in the fund (related to the economic crisis in Russia) forced the firm to liquidate.</a:t>
            </a:r>
          </a:p>
          <a:p>
            <a:pPr lvl="1"/>
            <a:r>
              <a:rPr lang="en-US" sz="4000" dirty="0" smtClean="0">
                <a:latin typeface="Times New Roman" pitchFamily="18" charset="0"/>
                <a:cs typeface="Times New Roman" pitchFamily="18" charset="0"/>
              </a:rPr>
              <a:t>The positions taken in Royal Dutch/Shell by LTCM were ultimately proven correct, but not until 2001 when the fund was no longer in existence.</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LTCM, Barriers</a:t>
            </a:r>
            <a:endParaRPr lang="en-US" dirty="0"/>
          </a:p>
        </p:txBody>
      </p:sp>
      <p:sp>
        <p:nvSpPr>
          <p:cNvPr id="3" name="Content Placeholder 2"/>
          <p:cNvSpPr>
            <a:spLocks noGrp="1"/>
          </p:cNvSpPr>
          <p:nvPr>
            <p:ph idx="1"/>
          </p:nvPr>
        </p:nvSpPr>
        <p:spPr/>
        <p:txBody>
          <a:bodyPr>
            <a:normAutofit fontScale="32500" lnSpcReduction="20000"/>
          </a:bodyPr>
          <a:lstStyle/>
          <a:p>
            <a:r>
              <a:rPr lang="en-US" sz="4800" dirty="0">
                <a:latin typeface="Times New Roman" pitchFamily="18" charset="0"/>
                <a:cs typeface="Times New Roman" pitchFamily="18" charset="0"/>
              </a:rPr>
              <a:t>Restrictions on trading and transactions costs can be major barriers to arbitrage.</a:t>
            </a:r>
          </a:p>
          <a:p>
            <a:r>
              <a:rPr lang="en-US" sz="4800" dirty="0">
                <a:latin typeface="Times New Roman" pitchFamily="18" charset="0"/>
                <a:cs typeface="Times New Roman" pitchFamily="18" charset="0"/>
              </a:rPr>
              <a:t>Han and Wang [2004] found that upper and lower fractional ownership bounds on the holdings of a stock can limit arbitrage and contribute to the momentum of returns for that stock. </a:t>
            </a:r>
          </a:p>
          <a:p>
            <a:pPr lvl="1"/>
            <a:r>
              <a:rPr lang="en-US" sz="4000" dirty="0">
                <a:latin typeface="Times New Roman" pitchFamily="18" charset="0"/>
                <a:cs typeface="Times New Roman" pitchFamily="18" charset="0"/>
              </a:rPr>
              <a:t>China restricts proportional ownership and even the United States imposes insider trading regulations on major shareholders (e.g., the Williams Amendment). </a:t>
            </a:r>
          </a:p>
          <a:p>
            <a:pPr lvl="1"/>
            <a:r>
              <a:rPr lang="en-US" sz="4000" dirty="0">
                <a:latin typeface="Times New Roman" pitchFamily="18" charset="0"/>
                <a:cs typeface="Times New Roman" pitchFamily="18" charset="0"/>
              </a:rPr>
              <a:t>Pontiff [1996] argued that large differences in prices and net asset values in closed end funds result when fund portfolios are more difficult to replicate, when trading costs are high for the stocks in fund portfolios, and when stocks in the funds paid dividends.</a:t>
            </a:r>
          </a:p>
          <a:p>
            <a:pPr lvl="1"/>
            <a:r>
              <a:rPr lang="en-US" sz="4000" dirty="0">
                <a:latin typeface="Times New Roman" pitchFamily="18" charset="0"/>
                <a:cs typeface="Times New Roman" pitchFamily="18" charset="0"/>
              </a:rPr>
              <a:t>Similarly, traders know well that Treasury instruments regularly trade at lower yields than nearly identical "off-the-run Treasuries." </a:t>
            </a:r>
          </a:p>
          <a:p>
            <a:pPr lvl="1"/>
            <a:r>
              <a:rPr lang="en-US" sz="4000" dirty="0">
                <a:latin typeface="Times New Roman" pitchFamily="18" charset="0"/>
                <a:cs typeface="Times New Roman" pitchFamily="18" charset="0"/>
              </a:rPr>
              <a:t>Violations of the simple put-call parity relation regularly arise when there are restrictions on short-selling underlying securities. </a:t>
            </a:r>
          </a:p>
          <a:p>
            <a:r>
              <a:rPr lang="en-US" sz="4800" dirty="0">
                <a:latin typeface="Times New Roman" pitchFamily="18" charset="0"/>
                <a:cs typeface="Times New Roman" pitchFamily="18" charset="0"/>
              </a:rPr>
              <a:t>Thus, difficulties in replicating assets do limit arbitrage opportunities. Similarly, traders know well that Treasury instruments regularly trade at lower yields than nearly identical "off-the-run Treasuries." Violations of the simple put-call parity relation regularly arise when there are restrictions on short-selling underlying securities. Transactions costs often require that the arbitrageur set upper and lower bounds on security purchase and selling prices, essentially determining the interval within which the no-arbitrage security price must be.</a:t>
            </a:r>
          </a:p>
          <a:p>
            <a:endParaRPr lang="en-US" dirty="0"/>
          </a:p>
        </p:txBody>
      </p:sp>
    </p:spTree>
    <p:extLst>
      <p:ext uri="{BB962C8B-B14F-4D97-AF65-F5344CB8AC3E}">
        <p14:creationId xmlns:p14="http://schemas.microsoft.com/office/powerpoint/2010/main" val="3870227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Negative Stub Values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371600"/>
            <a:ext cx="8534400" cy="4754563"/>
          </a:xfrm>
        </p:spPr>
        <p:txBody>
          <a:bodyPr>
            <a:normAutofit fontScale="47500" lnSpcReduction="20000"/>
          </a:bodyPr>
          <a:lstStyle/>
          <a:p>
            <a:r>
              <a:rPr lang="en-US" dirty="0" smtClean="0">
                <a:latin typeface="Times New Roman" pitchFamily="18" charset="0"/>
                <a:cs typeface="Times New Roman" pitchFamily="18" charset="0"/>
              </a:rPr>
              <a:t>In March 2000 equity carve-out, 3Com spun off its Palm division, a maker of handheld computers.</a:t>
            </a:r>
          </a:p>
          <a:p>
            <a:pPr lvl="1"/>
            <a:r>
              <a:rPr lang="en-US" dirty="0" smtClean="0">
                <a:latin typeface="Times New Roman" pitchFamily="18" charset="0"/>
                <a:cs typeface="Times New Roman" pitchFamily="18" charset="0"/>
              </a:rPr>
              <a:t>3Com retained 95% of the shares of Palm and each 3Com shareholder received 1.5 shares of Palm for each share of 3Com. </a:t>
            </a:r>
          </a:p>
          <a:p>
            <a:pPr lvl="1"/>
            <a:r>
              <a:rPr lang="en-US" dirty="0" smtClean="0">
                <a:latin typeface="Times New Roman" pitchFamily="18" charset="0"/>
                <a:cs typeface="Times New Roman" pitchFamily="18" charset="0"/>
              </a:rPr>
              <a:t>The remaining 5% of Palm shares were issued at $38 per share, increasing to $165 by its first day of trading before closing at $95.06.</a:t>
            </a:r>
          </a:p>
          <a:p>
            <a:pPr lvl="1"/>
            <a:r>
              <a:rPr lang="en-US" dirty="0" smtClean="0">
                <a:latin typeface="Times New Roman" pitchFamily="18" charset="0"/>
                <a:cs typeface="Times New Roman" pitchFamily="18" charset="0"/>
              </a:rPr>
              <a:t>Ownership of one 3Com share implied ownership of 1.5 shares of Palm stock.</a:t>
            </a:r>
          </a:p>
          <a:p>
            <a:pPr lvl="1"/>
            <a:r>
              <a:rPr lang="en-US" dirty="0" smtClean="0">
                <a:latin typeface="Times New Roman" pitchFamily="18" charset="0"/>
                <a:cs typeface="Times New Roman" pitchFamily="18" charset="0"/>
              </a:rPr>
              <a:t> The stocks should have moved in tandem, but on the date of the IPO, 3Com actually decreased by 21% to $81.81.</a:t>
            </a:r>
          </a:p>
          <a:p>
            <a:pPr lvl="1"/>
            <a:r>
              <a:rPr lang="en-US" dirty="0" smtClean="0">
                <a:latin typeface="Times New Roman" pitchFamily="18" charset="0"/>
                <a:cs typeface="Times New Roman" pitchFamily="18" charset="0"/>
              </a:rPr>
              <a:t>This $81.81 is substantially less than the $142.59 price implied by the 1.5 shares of Palm stock (1.5 ∙ $95.06 = $142.59), implying that the remainder of 3Com, on a per share basis, was worth negative $60.78. </a:t>
            </a:r>
          </a:p>
          <a:p>
            <a:pPr lvl="1"/>
            <a:r>
              <a:rPr lang="en-US" dirty="0" smtClean="0">
                <a:latin typeface="Times New Roman" pitchFamily="18" charset="0"/>
                <a:cs typeface="Times New Roman" pitchFamily="18" charset="0"/>
              </a:rPr>
              <a:t>This negative stub value (the whole is worth less than the sum of the parts) seems particularly unlikely, since 3Com had about $10 per share in cash and marketable securities alone. </a:t>
            </a:r>
          </a:p>
          <a:p>
            <a:pPr lvl="1"/>
            <a:r>
              <a:rPr lang="en-US" dirty="0" smtClean="0">
                <a:latin typeface="Times New Roman" pitchFamily="18" charset="0"/>
                <a:cs typeface="Times New Roman" pitchFamily="18" charset="0"/>
              </a:rPr>
              <a:t> However, prospective arbitrageurs found themselves unable to short sell shares because the two stocks were under different national regulatory authorities. Thus, arbitrage and price correction could not be implemented because the short selling mechanism was not available for the Palm IPO.</a:t>
            </a:r>
          </a:p>
          <a:p>
            <a:r>
              <a:rPr lang="en-US" dirty="0" smtClean="0">
                <a:latin typeface="Times New Roman" pitchFamily="18" charset="0"/>
                <a:cs typeface="Times New Roman" pitchFamily="18" charset="0"/>
              </a:rPr>
              <a:t>Such negative stub values are not uncommon. </a:t>
            </a:r>
          </a:p>
          <a:p>
            <a:pPr lvl="1"/>
            <a:r>
              <a:rPr lang="en-US" dirty="0" smtClean="0">
                <a:latin typeface="Times New Roman" pitchFamily="18" charset="0"/>
                <a:cs typeface="Times New Roman" pitchFamily="18" charset="0"/>
              </a:rPr>
              <a:t>In 1923, Benjamin Graham chronicled his purchase of shares of stock in Du Pont, a well-established firm that had negative stub value given its investment in the new company General Motors. </a:t>
            </a:r>
          </a:p>
          <a:p>
            <a:pPr lvl="1"/>
            <a:r>
              <a:rPr lang="en-US" dirty="0" smtClean="0">
                <a:latin typeface="Times New Roman" pitchFamily="18" charset="0"/>
                <a:cs typeface="Times New Roman" pitchFamily="18" charset="0"/>
              </a:rPr>
              <a:t>Lamont and </a:t>
            </a:r>
            <a:r>
              <a:rPr lang="en-US" dirty="0" err="1" smtClean="0">
                <a:latin typeface="Times New Roman" pitchFamily="18" charset="0"/>
                <a:cs typeface="Times New Roman" pitchFamily="18" charset="0"/>
              </a:rPr>
              <a:t>Thaler</a:t>
            </a:r>
            <a:r>
              <a:rPr lang="en-US" dirty="0" smtClean="0">
                <a:latin typeface="Times New Roman" pitchFamily="18" charset="0"/>
                <a:cs typeface="Times New Roman" pitchFamily="18" charset="0"/>
              </a:rPr>
              <a:t> (2001) identified five other 1990s technology equity carve-outs with negative stub values: UBID, Retek, </a:t>
            </a:r>
            <a:r>
              <a:rPr lang="en-US" dirty="0" err="1" smtClean="0">
                <a:latin typeface="Times New Roman" pitchFamily="18" charset="0"/>
                <a:cs typeface="Times New Roman" pitchFamily="18" charset="0"/>
              </a:rPr>
              <a:t>PFSWeb</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Xpedior</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Stratos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Lightwave</a:t>
            </a:r>
            <a:r>
              <a:rPr lang="en-US" dirty="0" smtClean="0">
                <a:latin typeface="Times New Roman" pitchFamily="18" charset="0"/>
                <a:cs typeface="Times New Roman" pitchFamily="18" charset="0"/>
              </a:rPr>
              <a:t>. Arbitrage in each of these cases was impeded by the inability to short sell. </a:t>
            </a:r>
          </a:p>
          <a:p>
            <a:pPr lvl="1"/>
            <a:r>
              <a:rPr lang="en-US" dirty="0" smtClean="0">
                <a:latin typeface="Times New Roman" pitchFamily="18" charset="0"/>
                <a:cs typeface="Times New Roman" pitchFamily="18" charset="0"/>
              </a:rPr>
              <a:t>Mitchell, </a:t>
            </a:r>
            <a:r>
              <a:rPr lang="en-US" dirty="0" err="1" smtClean="0">
                <a:latin typeface="Times New Roman" pitchFamily="18" charset="0"/>
                <a:cs typeface="Times New Roman" pitchFamily="18" charset="0"/>
              </a:rPr>
              <a:t>Pulvino</a:t>
            </a:r>
            <a:r>
              <a:rPr lang="en-US" dirty="0" smtClean="0">
                <a:latin typeface="Times New Roman" pitchFamily="18" charset="0"/>
                <a:cs typeface="Times New Roman" pitchFamily="18" charset="0"/>
              </a:rPr>
              <a:t> and Stafford [2002] found 82 similar instances in U.S. markets between 1985 and 2000. But in most cases, arbitrage was impeded by inability to short sell, high transactions costs and difficulty in getting reliable price quotes or other information. But, Mitchell, </a:t>
            </a:r>
            <a:r>
              <a:rPr lang="en-US" dirty="0" err="1" smtClean="0">
                <a:latin typeface="Times New Roman" pitchFamily="18" charset="0"/>
                <a:cs typeface="Times New Roman" pitchFamily="18" charset="0"/>
              </a:rPr>
              <a:t>Pulvino</a:t>
            </a:r>
            <a:r>
              <a:rPr lang="en-US" dirty="0" smtClean="0">
                <a:latin typeface="Times New Roman" pitchFamily="18" charset="0"/>
                <a:cs typeface="Times New Roman" pitchFamily="18" charset="0"/>
              </a:rPr>
              <a:t> and Stafford found that approximately 30% of negative stub values were never eliminated through arbitrage. Some of the spin-offs failed, and others may have faced this risk. But, even this probably cannot explain particularly large negative stub values.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600" b="1" dirty="0" smtClean="0">
                <a:latin typeface="Times New Roman" pitchFamily="18" charset="0"/>
                <a:cs typeface="Times New Roman" pitchFamily="18" charset="0"/>
              </a:rPr>
              <a:t>A. Market Efficiency and Random Walks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a:bodyPr>
          <a:lstStyle/>
          <a:p>
            <a:r>
              <a:rPr lang="en-US" dirty="0" smtClean="0">
                <a:latin typeface="Times New Roman" pitchFamily="18" charset="0"/>
                <a:cs typeface="Times New Roman" pitchFamily="18" charset="0"/>
              </a:rPr>
              <a:t>Market efficiency exists when market prices reflect all available information. </a:t>
            </a:r>
          </a:p>
          <a:p>
            <a:r>
              <a:rPr lang="en-US" dirty="0" smtClean="0">
                <a:latin typeface="Times New Roman" pitchFamily="18" charset="0"/>
                <a:cs typeface="Times New Roman" pitchFamily="18" charset="0"/>
              </a:rPr>
              <a:t>Price changes in an efficient market occur when information changes. Since information dissemination (news) occurs randomly, security price changes might be expected to occur randomly. </a:t>
            </a:r>
          </a:p>
          <a:p>
            <a:r>
              <a:rPr lang="en-US" dirty="0" smtClean="0">
                <a:latin typeface="Times New Roman" pitchFamily="18" charset="0"/>
                <a:cs typeface="Times New Roman" pitchFamily="18" charset="0"/>
              </a:rPr>
              <a:t>Thus, an efficient market leads to random security price changes.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Random Walks and Martingales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305800" cy="5486400"/>
          </a:xfrm>
        </p:spPr>
        <p:txBody>
          <a:bodyPr>
            <a:normAutofit fontScale="40000" lnSpcReduction="20000"/>
          </a:bodyPr>
          <a:lstStyle/>
          <a:p>
            <a:r>
              <a:rPr lang="en-US" dirty="0" smtClean="0">
                <a:latin typeface="Times New Roman" pitchFamily="18" charset="0"/>
                <a:cs typeface="Times New Roman" pitchFamily="18" charset="0"/>
              </a:rPr>
              <a:t>A </a:t>
            </a:r>
            <a:r>
              <a:rPr lang="en-US" i="1" dirty="0" smtClean="0">
                <a:latin typeface="Times New Roman" pitchFamily="18" charset="0"/>
                <a:cs typeface="Times New Roman" pitchFamily="18" charset="0"/>
              </a:rPr>
              <a:t>stochastic process</a:t>
            </a:r>
            <a:r>
              <a:rPr lang="en-US" dirty="0" smtClean="0">
                <a:latin typeface="Times New Roman" pitchFamily="18" charset="0"/>
                <a:cs typeface="Times New Roman" pitchFamily="18" charset="0"/>
              </a:rPr>
              <a:t> is a sequence of random variables </a:t>
            </a:r>
            <a:r>
              <a:rPr lang="en-US" dirty="0" err="1" smtClean="0">
                <a:latin typeface="Times New Roman" pitchFamily="18" charset="0"/>
                <a:cs typeface="Times New Roman" pitchFamily="18" charset="0"/>
              </a:rPr>
              <a:t>x</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defined on a common probability space (</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and indexed by time t</a:t>
            </a:r>
          </a:p>
          <a:p>
            <a:r>
              <a:rPr lang="en-US" dirty="0" smtClean="0">
                <a:latin typeface="Times New Roman" pitchFamily="18" charset="0"/>
                <a:cs typeface="Times New Roman" pitchFamily="18" charset="0"/>
              </a:rPr>
              <a:t>The values of </a:t>
            </a:r>
            <a:r>
              <a:rPr lang="en-US" dirty="0" err="1" smtClean="0">
                <a:latin typeface="Times New Roman" pitchFamily="18" charset="0"/>
                <a:cs typeface="Times New Roman" pitchFamily="18" charset="0"/>
              </a:rPr>
              <a:t>x</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define the sample path of the process leading to state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The terms x(</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,t), </a:t>
            </a:r>
            <a:r>
              <a:rPr lang="en-US" dirty="0" err="1" smtClean="0">
                <a:latin typeface="Times New Roman" pitchFamily="18" charset="0"/>
                <a:cs typeface="Times New Roman" pitchFamily="18" charset="0"/>
              </a:rPr>
              <a:t>x</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and x(t) are synonymous.</a:t>
            </a:r>
          </a:p>
          <a:p>
            <a:r>
              <a:rPr lang="en-US" dirty="0" smtClean="0">
                <a:latin typeface="Times New Roman" pitchFamily="18" charset="0"/>
                <a:cs typeface="Times New Roman" pitchFamily="18" charset="0"/>
              </a:rPr>
              <a:t>A </a:t>
            </a:r>
            <a:r>
              <a:rPr lang="en-US" i="1" dirty="0" smtClean="0">
                <a:latin typeface="Times New Roman" pitchFamily="18" charset="0"/>
                <a:cs typeface="Times New Roman" pitchFamily="18" charset="0"/>
              </a:rPr>
              <a:t>discrete time process</a:t>
            </a:r>
            <a:r>
              <a:rPr lang="en-US" dirty="0" smtClean="0">
                <a:latin typeface="Times New Roman" pitchFamily="18" charset="0"/>
                <a:cs typeface="Times New Roman" pitchFamily="18" charset="0"/>
              </a:rPr>
              <a:t> is defined for a finite set of time periods; a </a:t>
            </a:r>
            <a:r>
              <a:rPr lang="en-US" i="1" dirty="0" smtClean="0">
                <a:latin typeface="Times New Roman" pitchFamily="18" charset="0"/>
                <a:cs typeface="Times New Roman" pitchFamily="18" charset="0"/>
              </a:rPr>
              <a:t>continuous time process</a:t>
            </a:r>
            <a:r>
              <a:rPr lang="en-US" dirty="0" smtClean="0">
                <a:latin typeface="Times New Roman" pitchFamily="18" charset="0"/>
                <a:cs typeface="Times New Roman" pitchFamily="18" charset="0"/>
              </a:rPr>
              <a:t> that is defined over an infinite number of  periods. </a:t>
            </a:r>
          </a:p>
          <a:p>
            <a:r>
              <a:rPr lang="en-US" dirty="0" smtClean="0">
                <a:latin typeface="Times New Roman" pitchFamily="18" charset="0"/>
                <a:cs typeface="Times New Roman" pitchFamily="18" charset="0"/>
              </a:rPr>
              <a:t>The </a:t>
            </a:r>
            <a:r>
              <a:rPr lang="en-US" i="1" dirty="0" smtClean="0">
                <a:latin typeface="Times New Roman" pitchFamily="18" charset="0"/>
                <a:cs typeface="Times New Roman" pitchFamily="18" charset="0"/>
              </a:rPr>
              <a:t>state space</a:t>
            </a:r>
            <a:r>
              <a:rPr lang="en-US" dirty="0" smtClean="0">
                <a:latin typeface="Times New Roman" pitchFamily="18" charset="0"/>
                <a:cs typeface="Times New Roman" pitchFamily="18" charset="0"/>
              </a:rPr>
              <a:t> is the set of values in process {</a:t>
            </a:r>
            <a:r>
              <a:rPr lang="en-US" dirty="0" err="1" smtClean="0">
                <a:latin typeface="Times New Roman" pitchFamily="18" charset="0"/>
                <a:cs typeface="Times New Roman" pitchFamily="18" charset="0"/>
              </a:rPr>
              <a:t>x</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S = {x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for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and some 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a:t>
            </a:r>
            <a:r>
              <a:rPr lang="en-US" i="1" dirty="0" smtClean="0">
                <a:latin typeface="Times New Roman" pitchFamily="18" charset="0"/>
                <a:cs typeface="Times New Roman" pitchFamily="18" charset="0"/>
              </a:rPr>
              <a:t>Markov Process </a:t>
            </a:r>
            <a:r>
              <a:rPr lang="en-US" dirty="0" smtClean="0">
                <a:latin typeface="Times New Roman" pitchFamily="18" charset="0"/>
                <a:cs typeface="Times New Roman" pitchFamily="18" charset="0"/>
              </a:rPr>
              <a:t>or </a:t>
            </a:r>
            <a:r>
              <a:rPr lang="en-US" i="1" dirty="0" smtClean="0">
                <a:latin typeface="Times New Roman" pitchFamily="18" charset="0"/>
                <a:cs typeface="Times New Roman" pitchFamily="18" charset="0"/>
              </a:rPr>
              <a:t>random walk </a:t>
            </a:r>
            <a:r>
              <a:rPr lang="en-US" dirty="0" smtClean="0">
                <a:latin typeface="Times New Roman" pitchFamily="18" charset="0"/>
                <a:cs typeface="Times New Roman" pitchFamily="18" charset="0"/>
              </a:rPr>
              <a:t>is a stochastic process whose increments or changes are independent over time; that is, the Markov Process is without memory. </a:t>
            </a:r>
          </a:p>
          <a:p>
            <a:r>
              <a:rPr lang="en-US" dirty="0" smtClean="0">
                <a:latin typeface="Times New Roman" pitchFamily="18" charset="0"/>
                <a:cs typeface="Times New Roman" pitchFamily="18" charset="0"/>
              </a:rPr>
              <a:t>Let </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be a random variable associated with time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and let S</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be a state variable (e.g., stock price) at time t such that S</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 S</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 z</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z</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 + </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Assume that random variables </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are independent. The discrete time random walk is :</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E[S</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t-1</a:t>
            </a:r>
            <a:r>
              <a:rPr lang="en-US" dirty="0" smtClean="0">
                <a:latin typeface="Times New Roman" pitchFamily="18" charset="0"/>
                <a:cs typeface="Times New Roman" pitchFamily="18" charset="0"/>
              </a:rPr>
              <a:t>] = S</a:t>
            </a:r>
            <a:r>
              <a:rPr lang="en-US" baseline="-25000" dirty="0" smtClean="0">
                <a:latin typeface="Times New Roman" pitchFamily="18" charset="0"/>
                <a:cs typeface="Times New Roman" pitchFamily="18" charset="0"/>
              </a:rPr>
              <a:t>t-1</a:t>
            </a:r>
            <a:r>
              <a:rPr lang="en-US" dirty="0" smtClean="0">
                <a:latin typeface="Times New Roman" pitchFamily="18" charset="0"/>
                <a:cs typeface="Times New Roman" pitchFamily="18" charset="0"/>
              </a:rPr>
              <a:t> + E[</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One type of Markov process, the discrete </a:t>
            </a:r>
            <a:r>
              <a:rPr lang="en-US" i="1" dirty="0" smtClean="0">
                <a:latin typeface="Times New Roman" pitchFamily="18" charset="0"/>
                <a:cs typeface="Times New Roman" pitchFamily="18" charset="0"/>
              </a:rPr>
              <a:t>martingale process</a:t>
            </a:r>
            <a:r>
              <a:rPr lang="en-US" dirty="0" smtClean="0">
                <a:latin typeface="Times New Roman" pitchFamily="18" charset="0"/>
                <a:cs typeface="Times New Roman" pitchFamily="18" charset="0"/>
              </a:rPr>
              <a:t> with E[</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 0, is defined with respect to probability measure </a:t>
            </a:r>
            <a:r>
              <a:rPr lang="en-US" b="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and history or </a:t>
            </a:r>
            <a:r>
              <a:rPr lang="en-US" i="1" dirty="0" smtClean="0">
                <a:latin typeface="Times New Roman" pitchFamily="18" charset="0"/>
                <a:cs typeface="Times New Roman" pitchFamily="18" charset="0"/>
              </a:rPr>
              <a:t>filtration</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a:t>
            </a:r>
            <a:r>
              <a:rPr lang="en-US" baseline="-25000" dirty="0" smtClean="0">
                <a:latin typeface="Times New Roman" pitchFamily="18" charset="0"/>
                <a:cs typeface="Times New Roman" pitchFamily="18" charset="0"/>
              </a:rPr>
              <a:t>t-1</a:t>
            </a:r>
            <a:r>
              <a:rPr lang="en-US" dirty="0" smtClean="0">
                <a:latin typeface="Times New Roman" pitchFamily="18" charset="0"/>
                <a:cs typeface="Times New Roman" pitchFamily="18" charset="0"/>
              </a:rPr>
              <a:t> = {S</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t-1</a:t>
            </a:r>
            <a:r>
              <a:rPr lang="en-US" dirty="0" smtClean="0">
                <a:latin typeface="Times New Roman" pitchFamily="18" charset="0"/>
                <a:cs typeface="Times New Roman" pitchFamily="18" charset="0"/>
              </a:rPr>
              <a:t>} as follows: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E</a:t>
            </a:r>
            <a:r>
              <a:rPr lang="en-US" b="1"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t-1</a:t>
            </a:r>
            <a:r>
              <a:rPr lang="en-US" dirty="0" smtClean="0">
                <a:latin typeface="Times New Roman" pitchFamily="18" charset="0"/>
                <a:cs typeface="Times New Roman" pitchFamily="18" charset="0"/>
              </a:rPr>
              <a:t>] = E</a:t>
            </a:r>
            <a:r>
              <a:rPr lang="en-US" b="1"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sym typeface="Symbol"/>
              </a:rPr>
              <a:t></a:t>
            </a:r>
            <a:r>
              <a:rPr lang="en-US" baseline="-25000" dirty="0" smtClean="0">
                <a:latin typeface="Times New Roman" pitchFamily="18" charset="0"/>
                <a:cs typeface="Times New Roman" pitchFamily="18" charset="0"/>
              </a:rPr>
              <a:t>t-1</a:t>
            </a:r>
            <a:r>
              <a:rPr lang="en-US" dirty="0" smtClean="0">
                <a:latin typeface="Times New Roman" pitchFamily="18" charset="0"/>
                <a:cs typeface="Times New Roman" pitchFamily="18" charset="0"/>
              </a:rPr>
              <a:t>] = S</a:t>
            </a:r>
            <a:r>
              <a:rPr lang="en-US" baseline="-25000" dirty="0" smtClean="0">
                <a:latin typeface="Times New Roman" pitchFamily="18" charset="0"/>
                <a:cs typeface="Times New Roman" pitchFamily="18" charset="0"/>
              </a:rPr>
              <a:t>t-1</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which implies: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E</a:t>
            </a:r>
            <a:r>
              <a:rPr lang="en-US" b="1"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 E</a:t>
            </a:r>
            <a:r>
              <a:rPr lang="en-US" b="1"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sym typeface="Symbol"/>
              </a:rPr>
              <a:t></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 S</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&lt; 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Note that E[</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 E[</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 0. Thus, a martingale is a process whose future variations cannot be predicted with respect to direction based on the process history </a:t>
            </a:r>
            <a:r>
              <a:rPr lang="en-US" dirty="0" smtClean="0">
                <a:latin typeface="Times New Roman" pitchFamily="18" charset="0"/>
                <a:cs typeface="Times New Roman" pitchFamily="18" charset="0"/>
                <a:sym typeface="Symbol"/>
              </a:rPr>
              <a:t></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 martingale is said to have no memory and will not exhibit consistent trends. </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latin typeface="Times New Roman" pitchFamily="18" charset="0"/>
                <a:cs typeface="Times New Roman" pitchFamily="18" charset="0"/>
              </a:rPr>
              <a:t>Submartingales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A </a:t>
            </a:r>
            <a:r>
              <a:rPr lang="en-US" i="1" dirty="0" err="1" smtClean="0">
                <a:latin typeface="Times New Roman" pitchFamily="18" charset="0"/>
                <a:cs typeface="Times New Roman" pitchFamily="18" charset="0"/>
              </a:rPr>
              <a:t>submartingale</a:t>
            </a:r>
            <a:r>
              <a:rPr lang="en-US" dirty="0" smtClean="0">
                <a:latin typeface="Times New Roman" pitchFamily="18" charset="0"/>
                <a:cs typeface="Times New Roman" pitchFamily="18" charset="0"/>
              </a:rPr>
              <a:t> is defined as: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E[S</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,...,z</a:t>
            </a:r>
            <a:r>
              <a:rPr lang="en-US" baseline="-25000" dirty="0" smtClean="0">
                <a:latin typeface="Times New Roman" pitchFamily="18" charset="0"/>
                <a:cs typeface="Times New Roman" pitchFamily="18" charset="0"/>
              </a:rPr>
              <a:t>t-1</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S</a:t>
            </a:r>
            <a:r>
              <a:rPr lang="en-US" baseline="-25000" dirty="0" smtClean="0">
                <a:latin typeface="Times New Roman" pitchFamily="18" charset="0"/>
                <a:cs typeface="Times New Roman" pitchFamily="18" charset="0"/>
              </a:rPr>
              <a:t>t-1</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A </a:t>
            </a:r>
            <a:r>
              <a:rPr lang="en-US" dirty="0" err="1" smtClean="0">
                <a:latin typeface="Times New Roman" pitchFamily="18" charset="0"/>
                <a:cs typeface="Times New Roman" pitchFamily="18" charset="0"/>
              </a:rPr>
              <a:t>submartingale</a:t>
            </a:r>
            <a:r>
              <a:rPr lang="en-US" dirty="0" smtClean="0">
                <a:latin typeface="Times New Roman" pitchFamily="18" charset="0"/>
                <a:cs typeface="Times New Roman" pitchFamily="18" charset="0"/>
              </a:rPr>
              <a:t> trends upward over time such that E[</a:t>
            </a:r>
            <a:r>
              <a:rPr lang="en-US" dirty="0" err="1" smtClean="0">
                <a:latin typeface="Times New Roman" pitchFamily="18" charset="0"/>
                <a:cs typeface="Times New Roman" pitchFamily="18" charset="0"/>
              </a:rPr>
              <a:t>z</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&gt; 0</a:t>
            </a:r>
          </a:p>
          <a:p>
            <a:r>
              <a:rPr lang="en-US" dirty="0" smtClean="0">
                <a:latin typeface="Times New Roman" pitchFamily="18" charset="0"/>
                <a:cs typeface="Times New Roman" pitchFamily="18" charset="0"/>
              </a:rPr>
              <a:t>A </a:t>
            </a:r>
            <a:r>
              <a:rPr lang="en-US" i="1" dirty="0" err="1" smtClean="0">
                <a:latin typeface="Times New Roman" pitchFamily="18" charset="0"/>
                <a:cs typeface="Times New Roman" pitchFamily="18" charset="0"/>
              </a:rPr>
              <a:t>supermartingale</a:t>
            </a:r>
            <a:r>
              <a:rPr lang="en-US" dirty="0" smtClean="0">
                <a:latin typeface="Times New Roman" pitchFamily="18" charset="0"/>
                <a:cs typeface="Times New Roman" pitchFamily="18" charset="0"/>
              </a:rPr>
              <a:t> trends downward over time. </a:t>
            </a:r>
          </a:p>
          <a:p>
            <a:r>
              <a:rPr lang="en-US" dirty="0" smtClean="0">
                <a:latin typeface="Times New Roman" pitchFamily="18" charset="0"/>
                <a:cs typeface="Times New Roman" pitchFamily="18" charset="0"/>
              </a:rPr>
              <a:t>Stock prices are often modeled as </a:t>
            </a:r>
            <a:r>
              <a:rPr lang="en-US" dirty="0" err="1" smtClean="0">
                <a:latin typeface="Times New Roman" pitchFamily="18" charset="0"/>
                <a:cs typeface="Times New Roman" pitchFamily="18" charset="0"/>
              </a:rPr>
              <a:t>submartingales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A probability space consists of three types of elements: a sample space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of all potential outcomes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events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(e.g., security price levels) which are subsets of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and are elements of the set of events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and their associated probabilities P mapped to [0,1].</a:t>
            </a:r>
          </a:p>
          <a:p>
            <a:r>
              <a:rPr lang="en-US" dirty="0" smtClean="0">
                <a:latin typeface="Times New Roman" pitchFamily="18" charset="0"/>
                <a:cs typeface="Times New Roman" pitchFamily="18" charset="0"/>
              </a:rPr>
              <a:t>Random variable x is simply a mapping from set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s. </a:t>
            </a:r>
          </a:p>
          <a:p>
            <a:r>
              <a:rPr lang="en-US" dirty="0" smtClean="0">
                <a:latin typeface="Times New Roman" pitchFamily="18" charset="0"/>
                <a:cs typeface="Times New Roman" pitchFamily="18" charset="0"/>
              </a:rPr>
              <a:t>Here, the random variable x simply represents the stock price resulting from a specific event.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b="1" dirty="0" smtClean="0">
                <a:latin typeface="Times New Roman" pitchFamily="18" charset="0"/>
                <a:cs typeface="Times New Roman" pitchFamily="18" charset="0"/>
              </a:rPr>
              <a:t>Brownian Motion Processes</a:t>
            </a:r>
            <a:endParaRPr lang="en-US" b="1" dirty="0"/>
          </a:p>
        </p:txBody>
      </p:sp>
      <p:sp>
        <p:nvSpPr>
          <p:cNvPr id="3" name="Content Placeholder 2"/>
          <p:cNvSpPr>
            <a:spLocks noGrp="1"/>
          </p:cNvSpPr>
          <p:nvPr>
            <p:ph idx="1"/>
          </p:nvPr>
        </p:nvSpPr>
        <p:spPr/>
        <p:txBody>
          <a:bodyPr>
            <a:normAutofit fontScale="55000" lnSpcReduction="20000"/>
          </a:bodyPr>
          <a:lstStyle/>
          <a:p>
            <a:r>
              <a:rPr lang="en-US" dirty="0" smtClean="0">
                <a:latin typeface="Times New Roman" pitchFamily="18" charset="0"/>
                <a:cs typeface="Times New Roman" pitchFamily="18" charset="0"/>
              </a:rPr>
              <a:t>A </a:t>
            </a:r>
            <a:r>
              <a:rPr lang="en-US" i="1" dirty="0" smtClean="0">
                <a:latin typeface="Times New Roman" pitchFamily="18" charset="0"/>
                <a:cs typeface="Times New Roman" pitchFamily="18" charset="0"/>
              </a:rPr>
              <a:t>Brownian motion process,</a:t>
            </a:r>
            <a:r>
              <a:rPr lang="en-US" dirty="0" smtClean="0">
                <a:latin typeface="Times New Roman" pitchFamily="18" charset="0"/>
                <a:cs typeface="Times New Roman" pitchFamily="18" charset="0"/>
              </a:rPr>
              <a:t> where </a:t>
            </a:r>
            <a:r>
              <a:rPr lang="en-US" i="1" dirty="0" smtClean="0">
                <a:latin typeface="Times New Roman" pitchFamily="18" charset="0"/>
                <a:cs typeface="Times New Roman" pitchFamily="18" charset="0"/>
              </a:rPr>
              <a:t>z</a:t>
            </a:r>
            <a:r>
              <a:rPr lang="en-US" dirty="0" smtClean="0">
                <a:latin typeface="Times New Roman" pitchFamily="18" charset="0"/>
                <a:cs typeface="Times New Roman" pitchFamily="18" charset="0"/>
              </a:rPr>
              <a:t> is a stochastic process whose changes over infinitesimal periods of time are </a:t>
            </a:r>
            <a:r>
              <a:rPr lang="en-US" i="1" dirty="0" err="1" smtClean="0">
                <a:latin typeface="Times New Roman" pitchFamily="18" charset="0"/>
                <a:cs typeface="Times New Roman" pitchFamily="18" charset="0"/>
              </a:rPr>
              <a:t>dz</a:t>
            </a:r>
            <a:r>
              <a:rPr lang="en-US" i="1"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A process </a:t>
            </a:r>
            <a:r>
              <a:rPr lang="en-US" i="1" dirty="0" smtClean="0">
                <a:latin typeface="Times New Roman" pitchFamily="18" charset="0"/>
                <a:cs typeface="Times New Roman" pitchFamily="18" charset="0"/>
              </a:rPr>
              <a:t>z</a:t>
            </a:r>
            <a:r>
              <a:rPr lang="en-US" dirty="0" smtClean="0">
                <a:latin typeface="Times New Roman" pitchFamily="18" charset="0"/>
                <a:cs typeface="Times New Roman" pitchFamily="18" charset="0"/>
              </a:rPr>
              <a:t> is a standard Brownian motion process if:</a:t>
            </a:r>
          </a:p>
          <a:p>
            <a:pPr lvl="1"/>
            <a:r>
              <a:rPr lang="en-US" dirty="0" smtClean="0">
                <a:latin typeface="Times New Roman" pitchFamily="18" charset="0"/>
                <a:cs typeface="Times New Roman" pitchFamily="18" charset="0"/>
              </a:rPr>
              <a:t>changes in z over time are independent; COV(</a:t>
            </a:r>
            <a:r>
              <a:rPr lang="en-US" dirty="0" err="1" smtClean="0">
                <a:latin typeface="Times New Roman" pitchFamily="18" charset="0"/>
                <a:cs typeface="Times New Roman" pitchFamily="18" charset="0"/>
              </a:rPr>
              <a:t>dz</a:t>
            </a:r>
            <a:r>
              <a:rPr lang="en-US" baseline="-25000" dirty="0" err="1" smtClean="0">
                <a:latin typeface="Times New Roman" pitchFamily="18" charset="0"/>
                <a:cs typeface="Times New Roman" pitchFamily="18" charset="0"/>
              </a:rPr>
              <a:t>t</a:t>
            </a:r>
            <a:r>
              <a:rPr lang="en-US" dirty="0" err="1" smtClean="0">
                <a:latin typeface="Times New Roman" pitchFamily="18" charset="0"/>
                <a:cs typeface="Times New Roman" pitchFamily="18" charset="0"/>
              </a:rPr>
              <a:t>,dz</a:t>
            </a:r>
            <a:r>
              <a:rPr lang="en-US" baseline="-25000" dirty="0" err="1" smtClean="0">
                <a:latin typeface="Times New Roman" pitchFamily="18" charset="0"/>
                <a:cs typeface="Times New Roman" pitchFamily="18" charset="0"/>
              </a:rPr>
              <a:t>t-i</a:t>
            </a:r>
            <a:r>
              <a:rPr lang="en-US" dirty="0" smtClean="0">
                <a:latin typeface="Times New Roman" pitchFamily="18" charset="0"/>
                <a:cs typeface="Times New Roman" pitchFamily="18" charset="0"/>
              </a:rPr>
              <a:t>) = 0</a:t>
            </a:r>
          </a:p>
          <a:p>
            <a:pPr lvl="1"/>
            <a:r>
              <a:rPr lang="en-US" dirty="0" smtClean="0">
                <a:latin typeface="Times New Roman" pitchFamily="18" charset="0"/>
                <a:cs typeface="Times New Roman" pitchFamily="18" charset="0"/>
              </a:rPr>
              <a:t>changes in z are normally distributed with E[</a:t>
            </a:r>
            <a:r>
              <a:rPr lang="en-US" dirty="0" err="1" smtClean="0">
                <a:latin typeface="Times New Roman" pitchFamily="18" charset="0"/>
                <a:cs typeface="Times New Roman" pitchFamily="18" charset="0"/>
              </a:rPr>
              <a:t>dz</a:t>
            </a:r>
            <a:r>
              <a:rPr lang="en-US" dirty="0" smtClean="0">
                <a:latin typeface="Times New Roman" pitchFamily="18" charset="0"/>
                <a:cs typeface="Times New Roman" pitchFamily="18" charset="0"/>
              </a:rPr>
              <a:t>] = 0 and E[(</a:t>
            </a:r>
            <a:r>
              <a:rPr lang="en-US" dirty="0" err="1" smtClean="0">
                <a:latin typeface="Times New Roman" pitchFamily="18" charset="0"/>
                <a:cs typeface="Times New Roman" pitchFamily="18" charset="0"/>
              </a:rPr>
              <a:t>dz</a:t>
            </a:r>
            <a:r>
              <a:rPr lang="en-US" dirty="0" smtClean="0">
                <a:latin typeface="Times New Roman" pitchFamily="18" charset="0"/>
                <a:cs typeface="Times New Roman" pitchFamily="18" charset="0"/>
              </a:rPr>
              <a:t>)</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1; </a:t>
            </a:r>
            <a:r>
              <a:rPr lang="en-US" dirty="0" err="1" smtClean="0">
                <a:latin typeface="Times New Roman" pitchFamily="18" charset="0"/>
                <a:cs typeface="Times New Roman" pitchFamily="18" charset="0"/>
              </a:rPr>
              <a:t>dz</a:t>
            </a:r>
            <a:r>
              <a:rPr lang="en-US" dirty="0" smtClean="0">
                <a:latin typeface="Times New Roman" pitchFamily="18" charset="0"/>
                <a:cs typeface="Times New Roman" pitchFamily="18" charset="0"/>
              </a:rPr>
              <a:t> ~ N(0, 1)</a:t>
            </a:r>
          </a:p>
          <a:p>
            <a:pPr lvl="1"/>
            <a:r>
              <a:rPr lang="en-US" dirty="0" smtClean="0">
                <a:latin typeface="Times New Roman" pitchFamily="18" charset="0"/>
                <a:cs typeface="Times New Roman" pitchFamily="18" charset="0"/>
              </a:rPr>
              <a:t>z is a continuous function of t</a:t>
            </a:r>
          </a:p>
          <a:p>
            <a:pPr lvl="1"/>
            <a:r>
              <a:rPr lang="en-US" dirty="0" smtClean="0">
                <a:latin typeface="Times New Roman" pitchFamily="18" charset="0"/>
                <a:cs typeface="Times New Roman" pitchFamily="18" charset="0"/>
              </a:rPr>
              <a:t>the process begins at zero, z</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 0</a:t>
            </a:r>
          </a:p>
          <a:p>
            <a:r>
              <a:rPr lang="en-US" dirty="0" smtClean="0">
                <a:latin typeface="Times New Roman" pitchFamily="18" charset="0"/>
                <a:cs typeface="Times New Roman" pitchFamily="18" charset="0"/>
              </a:rPr>
              <a:t>Brownian motion:  </a:t>
            </a:r>
          </a:p>
          <a:p>
            <a:r>
              <a:rPr lang="en-US" dirty="0" smtClean="0">
                <a:latin typeface="Times New Roman" pitchFamily="18" charset="0"/>
                <a:cs typeface="Times New Roman" pitchFamily="18" charset="0"/>
              </a:rPr>
              <a:t>Is continuous everywhere and differentiable nowhere under Newtonian calculus</a:t>
            </a:r>
          </a:p>
          <a:p>
            <a:r>
              <a:rPr lang="en-US" dirty="0" smtClean="0">
                <a:latin typeface="Times New Roman" pitchFamily="18" charset="0"/>
                <a:cs typeface="Times New Roman" pitchFamily="18" charset="0"/>
              </a:rPr>
              <a:t>does not smooth and does not become smooth as time intervals decrease.</a:t>
            </a:r>
          </a:p>
          <a:p>
            <a:r>
              <a:rPr lang="en-US" dirty="0" smtClean="0">
                <a:latin typeface="Times New Roman" pitchFamily="18" charset="0"/>
                <a:cs typeface="Times New Roman" pitchFamily="18" charset="0"/>
              </a:rPr>
              <a:t>is a </a:t>
            </a:r>
            <a:r>
              <a:rPr lang="en-US" i="1" dirty="0" smtClean="0">
                <a:latin typeface="Times New Roman" pitchFamily="18" charset="0"/>
                <a:cs typeface="Times New Roman" pitchFamily="18" charset="0"/>
              </a:rPr>
              <a:t>fractal</a:t>
            </a:r>
          </a:p>
          <a:p>
            <a:r>
              <a:rPr lang="en-US" dirty="0" smtClean="0">
                <a:latin typeface="Times New Roman" pitchFamily="18" charset="0"/>
                <a:cs typeface="Times New Roman" pitchFamily="18" charset="0"/>
              </a:rPr>
              <a:t>Once a Brownian motion hits a given value, it will return to that value infinitely often over any finite time period, no matter how short.</a:t>
            </a:r>
          </a:p>
          <a:p>
            <a:r>
              <a:rPr lang="en-US" dirty="0" smtClean="0">
                <a:latin typeface="Times New Roman" pitchFamily="18" charset="0"/>
                <a:cs typeface="Times New Roman" pitchFamily="18" charset="0"/>
              </a:rPr>
              <a:t>Over a small finite interval, we can express the change in z (i.e.,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z) over a finite period as follows:</a:t>
            </a:r>
          </a:p>
          <a:p>
            <a:pPr>
              <a:buNone/>
            </a:pPr>
            <a:endParaRPr lang="en-US" dirty="0" smtClean="0">
              <a:latin typeface="Times New Roman" pitchFamily="18" charset="0"/>
              <a:cs typeface="Times New Roman" pitchFamily="18" charset="0"/>
            </a:endParaRPr>
          </a:p>
          <a:p>
            <a:endParaRPr lang="en-US" dirty="0"/>
          </a:p>
        </p:txBody>
      </p:sp>
      <p:graphicFrame>
        <p:nvGraphicFramePr>
          <p:cNvPr id="86018" name="Object 2"/>
          <p:cNvGraphicFramePr>
            <a:graphicFrameLocks noChangeAspect="1"/>
          </p:cNvGraphicFramePr>
          <p:nvPr/>
        </p:nvGraphicFramePr>
        <p:xfrm>
          <a:off x="3657600" y="5410200"/>
          <a:ext cx="1450975" cy="238125"/>
        </p:xfrm>
        <a:graphic>
          <a:graphicData uri="http://schemas.openxmlformats.org/presentationml/2006/ole">
            <mc:AlternateContent xmlns:mc="http://schemas.openxmlformats.org/markup-compatibility/2006">
              <mc:Choice xmlns:v="urn:schemas-microsoft-com:vml" Requires="v">
                <p:oleObj spid="_x0000_s86023" name="Equation" r:id="rId3" imgW="1450951" imgH="238621" progId="Equation.3">
                  <p:embed/>
                </p:oleObj>
              </mc:Choice>
              <mc:Fallback>
                <p:oleObj name="Equation" r:id="rId3" imgW="1450951" imgH="238621"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5410200"/>
                        <a:ext cx="1450975"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Brownian Motion: A Fractal</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87042" name="Object 2"/>
          <p:cNvGraphicFramePr>
            <a:graphicFrameLocks noChangeAspect="1"/>
          </p:cNvGraphicFramePr>
          <p:nvPr/>
        </p:nvGraphicFramePr>
        <p:xfrm>
          <a:off x="1600200" y="1752600"/>
          <a:ext cx="5956300" cy="4498975"/>
        </p:xfrm>
        <a:graphic>
          <a:graphicData uri="http://schemas.openxmlformats.org/presentationml/2006/ole">
            <mc:AlternateContent xmlns:mc="http://schemas.openxmlformats.org/markup-compatibility/2006">
              <mc:Choice xmlns:v="urn:schemas-microsoft-com:vml" Requires="v">
                <p:oleObj spid="_x0000_s87047" name="Document" r:id="rId3" imgW="5956042" imgH="4498533" progId="Word.Document.12">
                  <p:embed/>
                </p:oleObj>
              </mc:Choice>
              <mc:Fallback>
                <p:oleObj name="Document" r:id="rId3" imgW="5956042" imgH="4498533"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752600"/>
                        <a:ext cx="595630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Wiener </a:t>
            </a:r>
            <a:r>
              <a:rPr lang="en-US" b="1" dirty="0" smtClean="0">
                <a:latin typeface="Times New Roman" pitchFamily="18" charset="0"/>
                <a:cs typeface="Times New Roman" pitchFamily="18" charset="0"/>
              </a:rPr>
              <a:t>Processes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7500" lnSpcReduction="20000"/>
          </a:bodyPr>
          <a:lstStyle/>
          <a:p>
            <a:r>
              <a:rPr lang="en-US" dirty="0" smtClean="0">
                <a:latin typeface="Times New Roman" pitchFamily="18" charset="0"/>
                <a:cs typeface="Times New Roman" pitchFamily="18" charset="0"/>
              </a:rPr>
              <a:t>A </a:t>
            </a:r>
            <a:r>
              <a:rPr lang="en-US" dirty="0" smtClean="0">
                <a:latin typeface="Times New Roman" pitchFamily="18" charset="0"/>
                <a:cs typeface="Times New Roman" pitchFamily="18" charset="0"/>
              </a:rPr>
              <a:t>Wiener </a:t>
            </a:r>
            <a:r>
              <a:rPr lang="en-US" dirty="0" smtClean="0">
                <a:latin typeface="Times New Roman" pitchFamily="18" charset="0"/>
                <a:cs typeface="Times New Roman" pitchFamily="18" charset="0"/>
              </a:rPr>
              <a:t>process </a:t>
            </a:r>
            <a:r>
              <a:rPr lang="en-US" dirty="0" smtClean="0">
                <a:latin typeface="Times New Roman" pitchFamily="18" charset="0"/>
                <a:cs typeface="Times New Roman" pitchFamily="18" charset="0"/>
              </a:rPr>
              <a:t>or </a:t>
            </a:r>
            <a:r>
              <a:rPr lang="en-US" dirty="0" smtClean="0">
                <a:latin typeface="Times New Roman" pitchFamily="18" charset="0"/>
                <a:cs typeface="Times New Roman" pitchFamily="18" charset="0"/>
              </a:rPr>
              <a:t>generalized form of a </a:t>
            </a:r>
            <a:r>
              <a:rPr lang="en-US" i="1" dirty="0" smtClean="0">
                <a:latin typeface="Times New Roman" pitchFamily="18" charset="0"/>
                <a:cs typeface="Times New Roman" pitchFamily="18" charset="0"/>
              </a:rPr>
              <a:t>Brownian motion </a:t>
            </a:r>
            <a:r>
              <a:rPr lang="en-US" i="1" dirty="0" smtClean="0">
                <a:latin typeface="Times New Roman" pitchFamily="18" charset="0"/>
                <a:cs typeface="Times New Roman" pitchFamily="18" charset="0"/>
              </a:rPr>
              <a:t>process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defined as follows: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 generalized </a:t>
            </a:r>
            <a:r>
              <a:rPr lang="en-US" dirty="0" smtClean="0">
                <a:latin typeface="Times New Roman" pitchFamily="18" charset="0"/>
                <a:cs typeface="Times New Roman" pitchFamily="18" charset="0"/>
              </a:rPr>
              <a:t>Wiener </a:t>
            </a:r>
            <a:r>
              <a:rPr lang="en-US" dirty="0" smtClean="0">
                <a:latin typeface="Times New Roman" pitchFamily="18" charset="0"/>
                <a:cs typeface="Times New Roman" pitchFamily="18" charset="0"/>
              </a:rPr>
              <a:t>process expression can be applied to stock returns as follows: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µ, represents the instantaneous expected rate of return for the stock per unit of time and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is the instantaneous standard deviation. Over a small finite interval, we can express </a:t>
            </a:r>
            <a:r>
              <a:rPr lang="en-US" dirty="0" err="1" smtClean="0">
                <a:latin typeface="Times New Roman" pitchFamily="18" charset="0"/>
                <a:cs typeface="Times New Roman" pitchFamily="18" charset="0"/>
              </a:rPr>
              <a:t>ΔS</a:t>
            </a:r>
            <a:r>
              <a:rPr lang="en-US"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as follows: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This expression can be applied to stock returns as follows:</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Over a continuous or infinitesimal interval, this finite return can be written as an infinitesimal return:</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endParaRPr lang="en-US" dirty="0"/>
          </a:p>
        </p:txBody>
      </p:sp>
      <p:graphicFrame>
        <p:nvGraphicFramePr>
          <p:cNvPr id="88066" name="Object 2"/>
          <p:cNvGraphicFramePr>
            <a:graphicFrameLocks noChangeAspect="1"/>
          </p:cNvGraphicFramePr>
          <p:nvPr/>
        </p:nvGraphicFramePr>
        <p:xfrm>
          <a:off x="3962400" y="1905000"/>
          <a:ext cx="1143000" cy="304800"/>
        </p:xfrm>
        <a:graphic>
          <a:graphicData uri="http://schemas.openxmlformats.org/presentationml/2006/ole">
            <mc:AlternateContent xmlns:mc="http://schemas.openxmlformats.org/markup-compatibility/2006">
              <mc:Choice xmlns:v="urn:schemas-microsoft-com:vml" Requires="v">
                <p:oleObj spid="_x0000_s88091" name="Equation" r:id="rId3" imgW="992794" imgH="228544" progId="Equation.3">
                  <p:embed/>
                </p:oleObj>
              </mc:Choice>
              <mc:Fallback>
                <p:oleObj name="Equation" r:id="rId3" imgW="992794" imgH="228544"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19050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8067" name="Object 3"/>
          <p:cNvGraphicFramePr>
            <a:graphicFrameLocks noChangeAspect="1"/>
          </p:cNvGraphicFramePr>
          <p:nvPr/>
        </p:nvGraphicFramePr>
        <p:xfrm>
          <a:off x="3886200" y="2590800"/>
          <a:ext cx="1524000" cy="304800"/>
        </p:xfrm>
        <a:graphic>
          <a:graphicData uri="http://schemas.openxmlformats.org/presentationml/2006/ole">
            <mc:AlternateContent xmlns:mc="http://schemas.openxmlformats.org/markup-compatibility/2006">
              <mc:Choice xmlns:v="urn:schemas-microsoft-com:vml" Requires="v">
                <p:oleObj spid="_x0000_s88092" name="Equation" r:id="rId5" imgW="1211411" imgH="228544" progId="Equation.3">
                  <p:embed/>
                </p:oleObj>
              </mc:Choice>
              <mc:Fallback>
                <p:oleObj name="Equation" r:id="rId5" imgW="1211411" imgH="228544"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2590800"/>
                        <a:ext cx="152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8068" name="Object 4"/>
          <p:cNvGraphicFramePr>
            <a:graphicFrameLocks noChangeAspect="1"/>
          </p:cNvGraphicFramePr>
          <p:nvPr/>
        </p:nvGraphicFramePr>
        <p:xfrm>
          <a:off x="3429000" y="3429000"/>
          <a:ext cx="2514600" cy="323850"/>
        </p:xfrm>
        <a:graphic>
          <a:graphicData uri="http://schemas.openxmlformats.org/presentationml/2006/ole">
            <mc:AlternateContent xmlns:mc="http://schemas.openxmlformats.org/markup-compatibility/2006">
              <mc:Choice xmlns:v="urn:schemas-microsoft-com:vml" Requires="v">
                <p:oleObj spid="_x0000_s88093" name="Equation" r:id="rId7" imgW="2252546" imgH="247619" progId="Equation.3">
                  <p:embed/>
                </p:oleObj>
              </mc:Choice>
              <mc:Fallback>
                <p:oleObj name="Equation" r:id="rId7" imgW="2252546" imgH="247619"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29000" y="3429000"/>
                        <a:ext cx="2514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8069" name="Object 5"/>
          <p:cNvGraphicFramePr>
            <a:graphicFrameLocks noChangeAspect="1"/>
          </p:cNvGraphicFramePr>
          <p:nvPr/>
        </p:nvGraphicFramePr>
        <p:xfrm>
          <a:off x="3352800" y="4114800"/>
          <a:ext cx="2590800" cy="533400"/>
        </p:xfrm>
        <a:graphic>
          <a:graphicData uri="http://schemas.openxmlformats.org/presentationml/2006/ole">
            <mc:AlternateContent xmlns:mc="http://schemas.openxmlformats.org/markup-compatibility/2006">
              <mc:Choice xmlns:v="urn:schemas-microsoft-com:vml" Requires="v">
                <p:oleObj spid="_x0000_s88094" name="Equation" r:id="rId9" imgW="2318924" imgH="447010" progId="Equation.3">
                  <p:embed/>
                </p:oleObj>
              </mc:Choice>
              <mc:Fallback>
                <p:oleObj name="Equation" r:id="rId9" imgW="2318924" imgH="44701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52800" y="4114800"/>
                        <a:ext cx="2590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8070" name="Object 6"/>
          <p:cNvGraphicFramePr>
            <a:graphicFrameLocks noChangeAspect="1"/>
          </p:cNvGraphicFramePr>
          <p:nvPr/>
        </p:nvGraphicFramePr>
        <p:xfrm>
          <a:off x="3429000" y="5029200"/>
          <a:ext cx="2438400" cy="590550"/>
        </p:xfrm>
        <a:graphic>
          <a:graphicData uri="http://schemas.openxmlformats.org/presentationml/2006/ole">
            <mc:AlternateContent xmlns:mc="http://schemas.openxmlformats.org/markup-compatibility/2006">
              <mc:Choice xmlns:v="urn:schemas-microsoft-com:vml" Requires="v">
                <p:oleObj spid="_x0000_s88095" name="Equation" r:id="rId11" imgW="2233426" imgH="438012" progId="Equation.3">
                  <p:embed/>
                </p:oleObj>
              </mc:Choice>
              <mc:Fallback>
                <p:oleObj name="Equation" r:id="rId11" imgW="2233426" imgH="438012"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29000" y="5029200"/>
                        <a:ext cx="2438400"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B. Risk</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Times New Roman" pitchFamily="18" charset="0"/>
                <a:cs typeface="Times New Roman" pitchFamily="18" charset="0"/>
              </a:rPr>
              <a:t>One perspective on the risk of an investment is that it is simply the uncertainty associated with investment returns or cash flows. </a:t>
            </a:r>
          </a:p>
          <a:p>
            <a:r>
              <a:rPr lang="en-US" dirty="0" smtClean="0">
                <a:latin typeface="Times New Roman" pitchFamily="18" charset="0"/>
                <a:cs typeface="Times New Roman" pitchFamily="18" charset="0"/>
              </a:rPr>
              <a:t>However, uncertainty can be a complex quality.</a:t>
            </a:r>
          </a:p>
          <a:p>
            <a:r>
              <a:rPr lang="en-US" dirty="0" smtClean="0">
                <a:latin typeface="Times New Roman" pitchFamily="18" charset="0"/>
                <a:cs typeface="Times New Roman" pitchFamily="18" charset="0"/>
              </a:rPr>
              <a:t>Analysts often attempt to quantify risk with absolute measures such as variance or relative risk measures such as beta. </a:t>
            </a:r>
          </a:p>
          <a:p>
            <a:r>
              <a:rPr lang="en-US" dirty="0" smtClean="0">
                <a:latin typeface="Times New Roman" pitchFamily="18" charset="0"/>
                <a:cs typeface="Times New Roman" pitchFamily="18" charset="0"/>
              </a:rPr>
              <a:t>Consider the following discrete expression for ex-ante variance</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that considers all potential return outcomes </a:t>
            </a:r>
            <a:r>
              <a:rPr lang="en-US" i="1" dirty="0" err="1" smtClean="0">
                <a:latin typeface="Times New Roman" pitchFamily="18" charset="0"/>
                <a:cs typeface="Times New Roman" pitchFamily="18" charset="0"/>
              </a:rPr>
              <a:t>R</a:t>
            </a:r>
            <a:r>
              <a:rPr lang="en-US" i="1"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and associated probabilities </a:t>
            </a:r>
            <a:r>
              <a:rPr lang="en-US" i="1" dirty="0" smtClean="0">
                <a:latin typeface="Times New Roman" pitchFamily="18" charset="0"/>
                <a:cs typeface="Times New Roman" pitchFamily="18" charset="0"/>
              </a:rPr>
              <a:t>P</a:t>
            </a:r>
            <a:r>
              <a:rPr lang="en-US" i="1"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While this expression for variance is, by definition correct, its computation requires that we identify all potential returns for the security (which might range from minus infinity to positive infinity) along with their associated probabilities. </a:t>
            </a:r>
            <a:endParaRPr lang="en-US" dirty="0"/>
          </a:p>
        </p:txBody>
      </p:sp>
      <p:graphicFrame>
        <p:nvGraphicFramePr>
          <p:cNvPr id="89090" name="Object 2"/>
          <p:cNvGraphicFramePr>
            <a:graphicFrameLocks noChangeAspect="1"/>
          </p:cNvGraphicFramePr>
          <p:nvPr/>
        </p:nvGraphicFramePr>
        <p:xfrm>
          <a:off x="3733800" y="3657600"/>
          <a:ext cx="2286000" cy="657225"/>
        </p:xfrm>
        <a:graphic>
          <a:graphicData uri="http://schemas.openxmlformats.org/presentationml/2006/ole">
            <mc:AlternateContent xmlns:mc="http://schemas.openxmlformats.org/markup-compatibility/2006">
              <mc:Choice xmlns:v="urn:schemas-microsoft-com:vml" Requires="v">
                <p:oleObj spid="_x0000_s89095" name="Equation" r:id="rId3" imgW="1478729" imgH="429014" progId="Equation.3">
                  <p:embed/>
                </p:oleObj>
              </mc:Choice>
              <mc:Fallback>
                <p:oleObj name="Equation" r:id="rId3" imgW="1478729" imgH="429014"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3657600"/>
                        <a:ext cx="2286000"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Historical Volatility Indicators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r>
              <a:rPr lang="en-US" dirty="0" smtClean="0">
                <a:latin typeface="Times New Roman" pitchFamily="18" charset="0"/>
                <a:cs typeface="Times New Roman" pitchFamily="18" charset="0"/>
              </a:rPr>
              <a:t>Because it is frequently difficult to estimate the inputs necessary to estimate security ex-ante variance, analysts often use the volatility of ex-post or historical returns as a surrogate for ex-ante risk:</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Use of the traditional sample estimator to forecast variance requires the assumption that stock return variances are constant over time, or more specifically, that historical return variance is an appropriate indicator of future return variance. </a:t>
            </a:r>
          </a:p>
          <a:p>
            <a:r>
              <a:rPr lang="en-US" dirty="0" smtClean="0">
                <a:latin typeface="Times New Roman" pitchFamily="18" charset="0"/>
                <a:cs typeface="Times New Roman" pitchFamily="18" charset="0"/>
              </a:rPr>
              <a:t>While this can often be a reasonable assumption, firm risk conditions can change and it is well documented that price volatility does fluctuate over time (See for example Officer (1971).</a:t>
            </a:r>
          </a:p>
          <a:p>
            <a:r>
              <a:rPr lang="en-US" dirty="0" smtClean="0">
                <a:latin typeface="Times New Roman" pitchFamily="18" charset="0"/>
                <a:cs typeface="Times New Roman" pitchFamily="18" charset="0"/>
              </a:rPr>
              <a:t>Using this equation to estimate security variance requires that the analyst choose a sample series of prices (and dividends, if relevant) at n regular intervals from which to compute returns. Two problems arise in this process: </a:t>
            </a:r>
          </a:p>
          <a:p>
            <a:pPr lvl="1"/>
            <a:r>
              <a:rPr lang="en-US" dirty="0" smtClean="0">
                <a:latin typeface="Times New Roman" pitchFamily="18" charset="0"/>
                <a:cs typeface="Times New Roman" pitchFamily="18" charset="0"/>
              </a:rPr>
              <a:t>Which prices should be selected and at what intervals?</a:t>
            </a:r>
          </a:p>
          <a:p>
            <a:pPr lvl="1"/>
            <a:r>
              <a:rPr lang="en-US" dirty="0" smtClean="0">
                <a:latin typeface="Times New Roman" pitchFamily="18" charset="0"/>
                <a:cs typeface="Times New Roman" pitchFamily="18" charset="0"/>
              </a:rPr>
              <a:t>How many prices should be selected?</a:t>
            </a:r>
          </a:p>
          <a:p>
            <a:endParaRPr lang="en-US" dirty="0" smtClean="0"/>
          </a:p>
          <a:p>
            <a:endParaRPr lang="en-US" dirty="0"/>
          </a:p>
        </p:txBody>
      </p:sp>
      <p:graphicFrame>
        <p:nvGraphicFramePr>
          <p:cNvPr id="93186" name="Object 2"/>
          <p:cNvGraphicFramePr>
            <a:graphicFrameLocks noChangeAspect="1"/>
          </p:cNvGraphicFramePr>
          <p:nvPr/>
        </p:nvGraphicFramePr>
        <p:xfrm>
          <a:off x="3886200" y="2133600"/>
          <a:ext cx="1752600" cy="685800"/>
        </p:xfrm>
        <a:graphic>
          <a:graphicData uri="http://schemas.openxmlformats.org/presentationml/2006/ole">
            <mc:AlternateContent xmlns:mc="http://schemas.openxmlformats.org/markup-compatibility/2006">
              <mc:Choice xmlns:v="urn:schemas-microsoft-com:vml" Requires="v">
                <p:oleObj spid="_x0000_s93191" name="Equation" r:id="rId3" imgW="1221873" imgH="485161" progId="Equation.3">
                  <p:embed/>
                </p:oleObj>
              </mc:Choice>
              <mc:Fallback>
                <p:oleObj name="Equation" r:id="rId3" imgW="1221873" imgH="485161"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2133600"/>
                        <a:ext cx="1752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4604</TotalTime>
  <Words>2575</Words>
  <Application>Microsoft Office PowerPoint</Application>
  <PresentationFormat>On-screen Show (4:3)</PresentationFormat>
  <Paragraphs>163</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1" baseType="lpstr">
      <vt:lpstr>Office Theme</vt:lpstr>
      <vt:lpstr>Equation</vt:lpstr>
      <vt:lpstr>Document</vt:lpstr>
      <vt:lpstr>VI. RANDOM WALKS, RISK AND ARBITRAGE </vt:lpstr>
      <vt:lpstr>A. Market Efficiency and Random Walks</vt:lpstr>
      <vt:lpstr>Random Walks and Martingales</vt:lpstr>
      <vt:lpstr>Submartingales</vt:lpstr>
      <vt:lpstr>Brownian Motion Processes</vt:lpstr>
      <vt:lpstr>Brownian Motion: A Fractal</vt:lpstr>
      <vt:lpstr>Wiener Processes</vt:lpstr>
      <vt:lpstr>B. Risk</vt:lpstr>
      <vt:lpstr>Historical Volatility Indicators</vt:lpstr>
      <vt:lpstr>Extreme Value Estimators</vt:lpstr>
      <vt:lpstr>Implied Volatilities</vt:lpstr>
      <vt:lpstr>Basic Risk Measures</vt:lpstr>
      <vt:lpstr>C. Arbitrage</vt:lpstr>
      <vt:lpstr>Pairs Trading and Stat-Arb </vt:lpstr>
      <vt:lpstr>D. Limits to Arbitrage</vt:lpstr>
      <vt:lpstr>LTCM</vt:lpstr>
      <vt:lpstr>LTCM, Barriers</vt:lpstr>
      <vt:lpstr>Negative Stub Values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Teall, John L</cp:lastModifiedBy>
  <cp:revision>242</cp:revision>
  <cp:lastPrinted>2014-03-24T12:26:56Z</cp:lastPrinted>
  <dcterms:created xsi:type="dcterms:W3CDTF">2012-07-28T11:40:52Z</dcterms:created>
  <dcterms:modified xsi:type="dcterms:W3CDTF">2014-03-24T12:41:52Z</dcterms:modified>
</cp:coreProperties>
</file>