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7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8295739348371048"/>
          <c:y val="7.7519379844961503E-2"/>
          <c:w val="0.77192982456141113"/>
          <c:h val="0.69379844961240722"/>
        </c:manualLayout>
      </c:layout>
      <c:scatterChart>
        <c:scatterStyle val="smoothMarker"/>
        <c:ser>
          <c:idx val="0"/>
          <c:order val="0"/>
          <c:spPr>
            <a:ln w="12690">
              <a:solidFill>
                <a:srgbClr val="000080"/>
              </a:solidFill>
              <a:prstDash val="solid"/>
            </a:ln>
          </c:spPr>
          <c:marker>
            <c:symbol val="diamond"/>
            <c:size val="4"/>
            <c:spPr>
              <a:solidFill>
                <a:srgbClr val="000080"/>
              </a:solidFill>
              <a:ln>
                <a:solidFill>
                  <a:srgbClr val="000080"/>
                </a:solidFill>
                <a:prstDash val="solid"/>
              </a:ln>
            </c:spPr>
          </c:marker>
          <c:xVal>
            <c:numRef>
              <c:f>'Bootstrapping the Yield Curve'!$E$4:$E$19</c:f>
            </c:numRef>
          </c:xVal>
          <c:yVal>
            <c:numRef>
              <c:f>'Bootstrapping the Yield Curve'!$F$4:$F$19</c:f>
              <c:numCache>
                <c:formatCode>0.00%</c:formatCode>
                <c:ptCount val="16"/>
                <c:pt idx="0">
                  <c:v>2.941176470588247E-2</c:v>
                </c:pt>
                <c:pt idx="1">
                  <c:v>4.0995299067047034E-2</c:v>
                </c:pt>
                <c:pt idx="2">
                  <c:v>4.4932742512162623E-2</c:v>
                </c:pt>
                <c:pt idx="3">
                  <c:v>4.6944626470767352E-2</c:v>
                </c:pt>
                <c:pt idx="4">
                  <c:v>4.7554989085895984E-2</c:v>
                </c:pt>
                <c:pt idx="5">
                  <c:v>4.7962095170871473E-2</c:v>
                </c:pt>
                <c:pt idx="6">
                  <c:v>4.8252982092236482E-2</c:v>
                </c:pt>
                <c:pt idx="7">
                  <c:v>4.8471200269375875E-2</c:v>
                </c:pt>
                <c:pt idx="8">
                  <c:v>5.0010668564737022E-2</c:v>
                </c:pt>
                <c:pt idx="9">
                  <c:v>5.0259336533132304E-2</c:v>
                </c:pt>
                <c:pt idx="10">
                  <c:v>5.0462835945935272E-2</c:v>
                </c:pt>
                <c:pt idx="11">
                  <c:v>5.0632448909958994E-2</c:v>
                </c:pt>
                <c:pt idx="12">
                  <c:v>5.1682650899392737E-2</c:v>
                </c:pt>
                <c:pt idx="13">
                  <c:v>5.1919258088300085E-2</c:v>
                </c:pt>
                <c:pt idx="14">
                  <c:v>5.2124360710201989E-2</c:v>
                </c:pt>
                <c:pt idx="15">
                  <c:v>5.3678228311992066E-2</c:v>
                </c:pt>
              </c:numCache>
            </c:numRef>
          </c:yVal>
          <c:smooth val="1"/>
        </c:ser>
        <c:axId val="89378176"/>
        <c:axId val="100893824"/>
      </c:scatterChart>
      <c:valAx>
        <c:axId val="89378176"/>
        <c:scaling>
          <c:orientation val="minMax"/>
        </c:scaling>
        <c:axPos val="b"/>
        <c:title>
          <c:tx>
            <c:rich>
              <a:bodyPr/>
              <a:lstStyle/>
              <a:p>
                <a:pPr>
                  <a:defRPr sz="824" b="1" i="0" u="none" strike="noStrike" baseline="0">
                    <a:solidFill>
                      <a:srgbClr val="000000"/>
                    </a:solidFill>
                    <a:latin typeface="Arial"/>
                    <a:ea typeface="Arial"/>
                    <a:cs typeface="Arial"/>
                  </a:defRPr>
                </a:pPr>
                <a:r>
                  <a:rPr lang="en-US"/>
                  <a:t>Years</a:t>
                </a:r>
              </a:p>
            </c:rich>
          </c:tx>
          <c:layout>
            <c:manualLayout>
              <c:xMode val="edge"/>
              <c:yMode val="edge"/>
              <c:x val="0.52380962063409531"/>
              <c:y val="0.85663124596735052"/>
            </c:manualLayout>
          </c:layout>
          <c:spPr>
            <a:noFill/>
            <a:ln w="25380">
              <a:noFill/>
            </a:ln>
          </c:spPr>
        </c:title>
        <c:numFmt formatCode="General" sourceLinked="1"/>
        <c:tickLblPos val="nextTo"/>
        <c:spPr>
          <a:ln w="3172">
            <a:solidFill>
              <a:srgbClr val="000000"/>
            </a:solidFill>
            <a:prstDash val="solid"/>
          </a:ln>
        </c:spPr>
        <c:txPr>
          <a:bodyPr rot="0" vert="horz"/>
          <a:lstStyle/>
          <a:p>
            <a:pPr>
              <a:defRPr sz="824" b="0" i="0" u="none" strike="noStrike" baseline="0">
                <a:solidFill>
                  <a:srgbClr val="000000"/>
                </a:solidFill>
                <a:latin typeface="Arial"/>
                <a:ea typeface="Arial"/>
                <a:cs typeface="Arial"/>
              </a:defRPr>
            </a:pPr>
            <a:endParaRPr lang="en-US"/>
          </a:p>
        </c:txPr>
        <c:crossAx val="100893824"/>
        <c:crosses val="autoZero"/>
        <c:crossBetween val="midCat"/>
      </c:valAx>
      <c:valAx>
        <c:axId val="100893824"/>
        <c:scaling>
          <c:orientation val="minMax"/>
        </c:scaling>
        <c:axPos val="l"/>
        <c:majorGridlines>
          <c:spPr>
            <a:ln w="3172">
              <a:solidFill>
                <a:srgbClr val="000000"/>
              </a:solidFill>
              <a:prstDash val="solid"/>
            </a:ln>
          </c:spPr>
        </c:majorGridlines>
        <c:title>
          <c:tx>
            <c:rich>
              <a:bodyPr/>
              <a:lstStyle/>
              <a:p>
                <a:pPr>
                  <a:defRPr sz="824" b="1" i="0" u="none" strike="noStrike" baseline="0">
                    <a:solidFill>
                      <a:srgbClr val="000000"/>
                    </a:solidFill>
                    <a:latin typeface="Arial"/>
                    <a:ea typeface="Arial"/>
                    <a:cs typeface="Arial"/>
                  </a:defRPr>
                </a:pPr>
                <a:r>
                  <a:rPr lang="en-US"/>
                  <a:t>Spot Rate</a:t>
                </a:r>
              </a:p>
            </c:rich>
          </c:tx>
          <c:layout>
            <c:manualLayout>
              <c:xMode val="edge"/>
              <c:yMode val="edge"/>
              <c:x val="2.7568922305764416E-2"/>
              <c:y val="0.31395348837209552"/>
            </c:manualLayout>
          </c:layout>
          <c:spPr>
            <a:noFill/>
            <a:ln w="25380">
              <a:noFill/>
            </a:ln>
          </c:spPr>
        </c:title>
        <c:numFmt formatCode="0.00%" sourceLinked="1"/>
        <c:tickLblPos val="nextTo"/>
        <c:spPr>
          <a:ln w="3172">
            <a:solidFill>
              <a:srgbClr val="000000"/>
            </a:solidFill>
            <a:prstDash val="solid"/>
          </a:ln>
        </c:spPr>
        <c:txPr>
          <a:bodyPr rot="0" vert="horz"/>
          <a:lstStyle/>
          <a:p>
            <a:pPr>
              <a:defRPr sz="824" b="0" i="0" u="none" strike="noStrike" baseline="0">
                <a:solidFill>
                  <a:srgbClr val="000000"/>
                </a:solidFill>
                <a:latin typeface="Arial"/>
                <a:ea typeface="Arial"/>
                <a:cs typeface="Arial"/>
              </a:defRPr>
            </a:pPr>
            <a:endParaRPr lang="en-US"/>
          </a:p>
        </c:txPr>
        <c:crossAx val="89378176"/>
        <c:crosses val="autoZero"/>
        <c:crossBetween val="midCat"/>
      </c:valAx>
      <c:spPr>
        <a:noFill/>
        <a:ln w="12690">
          <a:solidFill>
            <a:srgbClr val="808080"/>
          </a:solidFill>
          <a:prstDash val="solid"/>
        </a:ln>
      </c:spPr>
    </c:plotArea>
    <c:plotVisOnly val="1"/>
    <c:dispBlanksAs val="gap"/>
  </c:chart>
  <c:spPr>
    <a:solidFill>
      <a:srgbClr val="FFFFFF"/>
    </a:solidFill>
    <a:ln w="3172">
      <a:solidFill>
        <a:srgbClr val="000000"/>
      </a:solidFill>
      <a:prstDash val="solid"/>
    </a:ln>
  </c:spPr>
  <c:txPr>
    <a:bodyPr/>
    <a:lstStyle/>
    <a:p>
      <a:pPr>
        <a:defRPr sz="824" b="0" i="0" u="none" strike="noStrike" baseline="0">
          <a:solidFill>
            <a:srgbClr val="000000"/>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image" Target="../media/image22.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image" Target="../media/image25.emf"/><Relationship Id="rId6" Type="http://schemas.openxmlformats.org/officeDocument/2006/relationships/image" Target="../media/image30.emf"/><Relationship Id="rId5" Type="http://schemas.openxmlformats.org/officeDocument/2006/relationships/image" Target="../media/image29.emf"/><Relationship Id="rId4" Type="http://schemas.openxmlformats.org/officeDocument/2006/relationships/image" Target="../media/image28.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image" Target="../media/image1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21BFFC-B872-49CA-A934-D8114660CD82}" type="datetimeFigureOut">
              <a:rPr lang="en-US" smtClean="0"/>
              <a:pPr/>
              <a:t>7/30/2012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21BFFC-B872-49CA-A934-D8114660CD82}" type="datetimeFigureOut">
              <a:rPr lang="en-US" smtClean="0"/>
              <a:pPr/>
              <a:t>7/30/2012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1BFFC-B872-49CA-A934-D8114660CD82}" type="datetimeFigureOut">
              <a:rPr lang="en-US" smtClean="0"/>
              <a:pPr/>
              <a:t>7/30/2012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7/30/2012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7/30/2012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7/30/2012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7/30/2012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chart" Target="../charts/chart1.xml"/><Relationship Id="rId4" Type="http://schemas.openxmlformats.org/officeDocument/2006/relationships/oleObject" Target="../embeddings/oleObject13.bin"/></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package" Target="../embeddings/Microsoft_Office_Word_Document12.docx"/><Relationship Id="rId4" Type="http://schemas.openxmlformats.org/officeDocument/2006/relationships/package" Target="../embeddings/Microsoft_Office_Word_Document11.docx"/></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oleObject" Target="../embeddings/oleObject14.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package" Target="../embeddings/Microsoft_Office_Word_Document3.docx"/><Relationship Id="rId4" Type="http://schemas.openxmlformats.org/officeDocument/2006/relationships/package" Target="../embeddings/Microsoft_Office_Word_Document2.doc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package" Target="../embeddings/Microsoft_Office_Word_Document5.doc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fontScale="90000"/>
          </a:bodyPr>
          <a:lstStyle/>
          <a:p>
            <a:r>
              <a:rPr lang="en-US" b="1" dirty="0" smtClean="0">
                <a:latin typeface="Times New Roman" pitchFamily="18" charset="0"/>
                <a:cs typeface="Times New Roman" pitchFamily="18" charset="0"/>
              </a:rPr>
              <a:t>VII</a:t>
            </a:r>
            <a:r>
              <a:rPr lang="en-US" b="1" dirty="0" smtClean="0">
                <a:latin typeface="Times New Roman" pitchFamily="18" charset="0"/>
                <a:cs typeface="Times New Roman" pitchFamily="18" charset="0"/>
              </a:rPr>
              <a:t>. ARBITRAGE AND HEDGING WITH FIXED INCOME INSTRUMENTS AND </a:t>
            </a:r>
            <a:r>
              <a:rPr lang="en-US" b="1" dirty="0" smtClean="0">
                <a:latin typeface="Times New Roman" pitchFamily="18" charset="0"/>
                <a:cs typeface="Times New Roman" pitchFamily="18" charset="0"/>
              </a:rPr>
              <a:t>CURRENCIES</a:t>
            </a:r>
            <a:endParaRPr lang="en-US" b="1" u="sng"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latin typeface="Times New Roman" pitchFamily="18" charset="0"/>
                <a:cs typeface="Times New Roman" pitchFamily="18" charset="0"/>
              </a:rPr>
              <a:t>Duration and Immunization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fontScale="55000" lnSpcReduction="20000"/>
          </a:bodyPr>
          <a:lstStyle/>
          <a:p>
            <a:r>
              <a:rPr lang="en-US" dirty="0" smtClean="0">
                <a:latin typeface="Times New Roman" pitchFamily="18" charset="0"/>
                <a:cs typeface="Times New Roman" pitchFamily="18" charset="0"/>
              </a:rPr>
              <a:t>Portfolio immunization </a:t>
            </a:r>
            <a:r>
              <a:rPr lang="en-US" dirty="0" smtClean="0">
                <a:latin typeface="Times New Roman" pitchFamily="18" charset="0"/>
                <a:cs typeface="Times New Roman" pitchFamily="18" charset="0"/>
              </a:rPr>
              <a:t>is </a:t>
            </a:r>
            <a:r>
              <a:rPr lang="en-US" dirty="0" smtClean="0">
                <a:latin typeface="Times New Roman" pitchFamily="18" charset="0"/>
                <a:cs typeface="Times New Roman" pitchFamily="18" charset="0"/>
              </a:rPr>
              <a:t>accomplished when the duration </a:t>
            </a:r>
            <a:r>
              <a:rPr lang="en-US" dirty="0" smtClean="0">
                <a:latin typeface="Times New Roman" pitchFamily="18" charset="0"/>
                <a:cs typeface="Times New Roman" pitchFamily="18" charset="0"/>
              </a:rPr>
              <a:t>of </a:t>
            </a:r>
            <a:r>
              <a:rPr lang="en-US" dirty="0" smtClean="0">
                <a:latin typeface="Times New Roman" pitchFamily="18" charset="0"/>
                <a:cs typeface="Times New Roman" pitchFamily="18" charset="0"/>
              </a:rPr>
              <a:t>the portfolio of bonds equals the duration (-</a:t>
            </a:r>
            <a:r>
              <a:rPr lang="en-US" dirty="0" smtClean="0">
                <a:latin typeface="Times New Roman" pitchFamily="18" charset="0"/>
                <a:cs typeface="Times New Roman" pitchFamily="18" charset="0"/>
              </a:rPr>
              <a:t>1.97):</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Dur</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Dur</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Dur</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Dur</a:t>
            </a:r>
            <a:r>
              <a:rPr lang="en-US" baseline="-25000" dirty="0" err="1" smtClean="0">
                <a:latin typeface="Times New Roman" pitchFamily="18" charset="0"/>
                <a:cs typeface="Times New Roman" pitchFamily="18" charset="0"/>
              </a:rPr>
              <a:t>L</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1</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-1.96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2.84</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2.84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-1.97</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1</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There are an infinity of solutions to this two-equation, three variable system.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Next</a:t>
            </a:r>
            <a:r>
              <a:rPr lang="en-US" dirty="0" smtClean="0">
                <a:latin typeface="Times New Roman" pitchFamily="18" charset="0"/>
                <a:cs typeface="Times New Roman" pitchFamily="18" charset="0"/>
              </a:rPr>
              <a:t>, suppose that the manager already has invested $3,781,612 (10% of the total liability value) into Bond </a:t>
            </a:r>
            <a:r>
              <a:rPr lang="en-US"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constant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.1. We solve for investment weights as follows</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w   </a:t>
            </a:r>
            <a:r>
              <a:rPr lang="en-US" b="1" dirty="0" smtClean="0">
                <a:latin typeface="Times New Roman" pitchFamily="18" charset="0"/>
                <a:cs typeface="Times New Roman" pitchFamily="18" charset="0"/>
              </a:rPr>
              <a:t>=                     Dur</a:t>
            </a:r>
            <a:r>
              <a:rPr lang="en-US" b="1" baseline="30000" dirty="0" smtClean="0">
                <a:latin typeface="Times New Roman" pitchFamily="18" charset="0"/>
                <a:cs typeface="Times New Roman" pitchFamily="18" charset="0"/>
              </a:rPr>
              <a:t>-1</a:t>
            </a:r>
            <a:r>
              <a:rPr lang="en-US" b="1" dirty="0" smtClean="0">
                <a:latin typeface="Times New Roman" pitchFamily="18" charset="0"/>
                <a:cs typeface="Times New Roman" pitchFamily="18" charset="0"/>
              </a:rPr>
              <a:t>                              s      </a:t>
            </a:r>
            <a:endParaRPr lang="en-US" dirty="0" smtClean="0">
              <a:latin typeface="Times New Roman" pitchFamily="18" charset="0"/>
              <a:cs typeface="Times New Roman" pitchFamily="18" charset="0"/>
            </a:endParaRPr>
          </a:p>
          <a:p>
            <a:endParaRPr lang="en-US" dirty="0"/>
          </a:p>
        </p:txBody>
      </p:sp>
      <p:graphicFrame>
        <p:nvGraphicFramePr>
          <p:cNvPr id="103426" name="Object 2"/>
          <p:cNvGraphicFramePr>
            <a:graphicFrameLocks noChangeAspect="1"/>
          </p:cNvGraphicFramePr>
          <p:nvPr/>
        </p:nvGraphicFramePr>
        <p:xfrm>
          <a:off x="76200" y="4572000"/>
          <a:ext cx="8915400" cy="1143000"/>
        </p:xfrm>
        <a:graphic>
          <a:graphicData uri="http://schemas.openxmlformats.org/presentationml/2006/ole">
            <p:oleObj spid="_x0000_s103426" name="Document" r:id="rId3" imgW="5956042" imgH="715864"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Convexity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562600"/>
          </a:xfrm>
        </p:spPr>
        <p:txBody>
          <a:bodyPr/>
          <a:lstStyle/>
          <a:p>
            <a:endParaRPr lang="en-US"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first two derivatives can be used in a second order Taylor series expansion to approximate new bond prices induced by changes in interest rates as follows:</a:t>
            </a:r>
          </a:p>
          <a:p>
            <a:endParaRPr lang="en-US" dirty="0"/>
          </a:p>
        </p:txBody>
      </p:sp>
      <p:graphicFrame>
        <p:nvGraphicFramePr>
          <p:cNvPr id="104450" name="Object 2"/>
          <p:cNvGraphicFramePr>
            <a:graphicFrameLocks noChangeAspect="1"/>
          </p:cNvGraphicFramePr>
          <p:nvPr/>
        </p:nvGraphicFramePr>
        <p:xfrm>
          <a:off x="914400" y="3230563"/>
          <a:ext cx="6781800" cy="884237"/>
        </p:xfrm>
        <a:graphic>
          <a:graphicData uri="http://schemas.openxmlformats.org/presentationml/2006/ole">
            <p:oleObj spid="_x0000_s104450" name="Equation" r:id="rId3" imgW="3466842" imgH="396262" progId="Equation.3">
              <p:embed/>
            </p:oleObj>
          </a:graphicData>
        </a:graphic>
      </p:graphicFrame>
      <p:graphicFrame>
        <p:nvGraphicFramePr>
          <p:cNvPr id="104451" name="Object 3"/>
          <p:cNvGraphicFramePr>
            <a:graphicFrameLocks noChangeAspect="1"/>
          </p:cNvGraphicFramePr>
          <p:nvPr/>
        </p:nvGraphicFramePr>
        <p:xfrm>
          <a:off x="914400" y="4114800"/>
          <a:ext cx="6858000" cy="2362200"/>
        </p:xfrm>
        <a:graphic>
          <a:graphicData uri="http://schemas.openxmlformats.org/presentationml/2006/ole">
            <p:oleObj spid="_x0000_s104451" name="Equation" r:id="rId4" imgW="2823979" imgH="1383859" progId="Equation.3">
              <p:embed/>
            </p:oleObj>
          </a:graphicData>
        </a:graphic>
      </p:graphicFrame>
      <p:graphicFrame>
        <p:nvGraphicFramePr>
          <p:cNvPr id="104452" name="Object 4"/>
          <p:cNvGraphicFramePr>
            <a:graphicFrameLocks noChangeAspect="1"/>
          </p:cNvGraphicFramePr>
          <p:nvPr/>
        </p:nvGraphicFramePr>
        <p:xfrm>
          <a:off x="1524000" y="990600"/>
          <a:ext cx="5638800" cy="1371600"/>
        </p:xfrm>
        <a:graphic>
          <a:graphicData uri="http://schemas.openxmlformats.org/presentationml/2006/ole">
            <p:oleObj spid="_x0000_s104452" name="Equation" r:id="rId5" imgW="2270583" imgH="750415"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Convexity Illustration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smtClean="0"/>
          </a:p>
          <a:p>
            <a:endParaRPr lang="en-US" dirty="0"/>
          </a:p>
        </p:txBody>
      </p:sp>
      <p:graphicFrame>
        <p:nvGraphicFramePr>
          <p:cNvPr id="105474" name="Object 2"/>
          <p:cNvGraphicFramePr>
            <a:graphicFrameLocks noChangeAspect="1"/>
          </p:cNvGraphicFramePr>
          <p:nvPr/>
        </p:nvGraphicFramePr>
        <p:xfrm>
          <a:off x="304800" y="1447800"/>
          <a:ext cx="8382000" cy="4114800"/>
        </p:xfrm>
        <a:graphic>
          <a:graphicData uri="http://schemas.openxmlformats.org/presentationml/2006/ole">
            <p:oleObj spid="_x0000_s105474" name="Document" r:id="rId3" imgW="5956042" imgH="2737126"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Duration, Convexity and Immunization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Times New Roman" pitchFamily="18" charset="0"/>
                <a:cs typeface="Times New Roman" pitchFamily="18" charset="0"/>
              </a:rPr>
              <a:t>Portfolio immunization is accomplished when the </a:t>
            </a:r>
            <a:r>
              <a:rPr lang="en-US" dirty="0" smtClean="0">
                <a:latin typeface="Times New Roman" pitchFamily="18" charset="0"/>
                <a:cs typeface="Times New Roman" pitchFamily="18" charset="0"/>
              </a:rPr>
              <a:t>duration </a:t>
            </a:r>
            <a:r>
              <a:rPr lang="en-US" dirty="0" smtClean="0">
                <a:latin typeface="Times New Roman" pitchFamily="18" charset="0"/>
                <a:cs typeface="Times New Roman" pitchFamily="18" charset="0"/>
              </a:rPr>
              <a:t>and the convexity of the portfolio of bonds equals the duration and convexity (6.38) of the liability stream:</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Dur</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Dur</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Dur</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Dur</a:t>
            </a:r>
            <a:r>
              <a:rPr lang="en-US" baseline="-25000" dirty="0" err="1" smtClean="0">
                <a:latin typeface="Times New Roman" pitchFamily="18" charset="0"/>
                <a:cs typeface="Times New Roman" pitchFamily="18" charset="0"/>
              </a:rPr>
              <a:t>o</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Conv</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Conv</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Conv</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Conv</a:t>
            </a:r>
            <a:r>
              <a:rPr lang="en-US" baseline="-25000" dirty="0" err="1" smtClean="0">
                <a:latin typeface="Times New Roman" pitchFamily="18" charset="0"/>
                <a:cs typeface="Times New Roman" pitchFamily="18" charset="0"/>
              </a:rPr>
              <a:t>o</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1</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-1.962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2.837</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3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-1.975</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5.41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+ 10.30</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+ 11.09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6.38</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1</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 single solution to this 3 X 3 system of equations is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-0.481,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9.358 and </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 -7.877. This system provides an improved immunization strategy when interest rate changes are finite.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2700" b="1" dirty="0" smtClean="0">
                <a:latin typeface="Times New Roman" pitchFamily="18" charset="0"/>
                <a:cs typeface="Times New Roman" pitchFamily="18" charset="0"/>
              </a:rPr>
              <a:t>D. Term Structure, Interest Rate Contracts and Hedging</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211763"/>
          </a:xfrm>
        </p:spPr>
        <p:txBody>
          <a:bodyPr/>
          <a:lstStyle/>
          <a:p>
            <a:r>
              <a:rPr lang="en-US" dirty="0" smtClean="0">
                <a:latin typeface="Times New Roman" pitchFamily="18" charset="0"/>
                <a:cs typeface="Times New Roman" pitchFamily="18" charset="0"/>
              </a:rPr>
              <a:t>The Pure Expectations </a:t>
            </a:r>
            <a:r>
              <a:rPr lang="en-US" dirty="0" smtClean="0">
                <a:latin typeface="Times New Roman" pitchFamily="18" charset="0"/>
                <a:cs typeface="Times New Roman" pitchFamily="18" charset="0"/>
              </a:rPr>
              <a:t>Theory:</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Yield Curve can be bootstrapped</a:t>
            </a:r>
          </a:p>
          <a:p>
            <a:endParaRPr lang="en-US" dirty="0"/>
          </a:p>
        </p:txBody>
      </p:sp>
      <p:graphicFrame>
        <p:nvGraphicFramePr>
          <p:cNvPr id="106498" name="Object 2"/>
          <p:cNvGraphicFramePr>
            <a:graphicFrameLocks noChangeAspect="1"/>
          </p:cNvGraphicFramePr>
          <p:nvPr/>
        </p:nvGraphicFramePr>
        <p:xfrm>
          <a:off x="914400" y="1447800"/>
          <a:ext cx="2078037" cy="581025"/>
        </p:xfrm>
        <a:graphic>
          <a:graphicData uri="http://schemas.openxmlformats.org/presentationml/2006/ole">
            <p:oleObj spid="_x0000_s106498" name="Equation" r:id="rId3" imgW="1545108" imgH="429014" progId="Equation.3">
              <p:embed/>
            </p:oleObj>
          </a:graphicData>
        </a:graphic>
      </p:graphicFrame>
      <p:graphicFrame>
        <p:nvGraphicFramePr>
          <p:cNvPr id="106499" name="Object 3"/>
          <p:cNvGraphicFramePr>
            <a:graphicFrameLocks noChangeAspect="1"/>
          </p:cNvGraphicFramePr>
          <p:nvPr/>
        </p:nvGraphicFramePr>
        <p:xfrm>
          <a:off x="3886200" y="1447800"/>
          <a:ext cx="2743200" cy="561975"/>
        </p:xfrm>
        <a:graphic>
          <a:graphicData uri="http://schemas.openxmlformats.org/presentationml/2006/ole">
            <p:oleObj spid="_x0000_s106499" name="Equation" r:id="rId4" imgW="1545108" imgH="485161" progId="Equation.3">
              <p:embed/>
            </p:oleObj>
          </a:graphicData>
        </a:graphic>
      </p:graphicFrame>
      <p:graphicFrame>
        <p:nvGraphicFramePr>
          <p:cNvPr id="6" name="Object 516"/>
          <p:cNvGraphicFramePr/>
          <p:nvPr/>
        </p:nvGraphicFramePr>
        <p:xfrm>
          <a:off x="1447800" y="2667000"/>
          <a:ext cx="5486400" cy="3133859"/>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2800" b="1" dirty="0" smtClean="0">
                <a:latin typeface="Times New Roman" pitchFamily="18" charset="0"/>
                <a:cs typeface="Times New Roman" pitchFamily="18" charset="0"/>
              </a:rPr>
              <a:t>Simultaneous Estimation of Discount </a:t>
            </a:r>
            <a:r>
              <a:rPr lang="en-US" sz="2800" b="1" dirty="0" smtClean="0">
                <a:latin typeface="Times New Roman" pitchFamily="18" charset="0"/>
                <a:cs typeface="Times New Roman" pitchFamily="18" charset="0"/>
              </a:rPr>
              <a:t>Functions</a:t>
            </a:r>
            <a:endParaRPr lang="en-US" sz="2800" dirty="0"/>
          </a:p>
        </p:txBody>
      </p:sp>
      <p:sp>
        <p:nvSpPr>
          <p:cNvPr id="3" name="Content Placeholder 2"/>
          <p:cNvSpPr>
            <a:spLocks noGrp="1"/>
          </p:cNvSpPr>
          <p:nvPr>
            <p:ph idx="1"/>
          </p:nvPr>
        </p:nvSpPr>
        <p:spPr>
          <a:xfrm>
            <a:off x="457200" y="1066800"/>
            <a:ext cx="8229600" cy="5059363"/>
          </a:xfrm>
        </p:spPr>
        <p:txBody>
          <a:bodyPr>
            <a:normAutofit/>
          </a:bodyPr>
          <a:lstStyle/>
          <a:p>
            <a:r>
              <a:rPr lang="en-US" sz="2000" dirty="0" smtClean="0">
                <a:latin typeface="Times New Roman" pitchFamily="18" charset="0"/>
                <a:cs typeface="Times New Roman" pitchFamily="18" charset="0"/>
              </a:rPr>
              <a:t>Three coupon bonds </a:t>
            </a:r>
            <a:r>
              <a:rPr lang="en-US" sz="2000" dirty="0" smtClean="0">
                <a:latin typeface="Times New Roman" pitchFamily="18" charset="0"/>
                <a:cs typeface="Times New Roman" pitchFamily="18" charset="0"/>
              </a:rPr>
              <a:t>are trading at known </a:t>
            </a:r>
            <a:r>
              <a:rPr lang="en-US" sz="2000" dirty="0" smtClean="0">
                <a:latin typeface="Times New Roman" pitchFamily="18" charset="0"/>
                <a:cs typeface="Times New Roman" pitchFamily="18" charset="0"/>
              </a:rPr>
              <a:t>prices. </a:t>
            </a:r>
            <a:r>
              <a:rPr lang="en-US" sz="2000" dirty="0" smtClean="0">
                <a:latin typeface="Times New Roman" pitchFamily="18" charset="0"/>
                <a:cs typeface="Times New Roman" pitchFamily="18" charset="0"/>
              </a:rPr>
              <a:t>Bond yields or spot rates must be determined simultaneously to avoid associating contradictory rates for the annual coupons on each of the three bills.</a:t>
            </a:r>
            <a:endParaRPr lang="en-US" sz="2000" dirty="0">
              <a:latin typeface="Times New Roman" pitchFamily="18" charset="0"/>
              <a:cs typeface="Times New Roman" pitchFamily="18" charset="0"/>
            </a:endParaRPr>
          </a:p>
        </p:txBody>
      </p:sp>
      <p:graphicFrame>
        <p:nvGraphicFramePr>
          <p:cNvPr id="107522" name="Object 2"/>
          <p:cNvGraphicFramePr>
            <a:graphicFrameLocks noChangeAspect="1"/>
          </p:cNvGraphicFramePr>
          <p:nvPr/>
        </p:nvGraphicFramePr>
        <p:xfrm>
          <a:off x="990600" y="2133600"/>
          <a:ext cx="7238999" cy="1550987"/>
        </p:xfrm>
        <a:graphic>
          <a:graphicData uri="http://schemas.openxmlformats.org/presentationml/2006/ole">
            <p:oleObj spid="_x0000_s107522" name="Document" r:id="rId3" imgW="6127761" imgH="1272287" progId="Word.Document.12">
              <p:embed/>
            </p:oleObj>
          </a:graphicData>
        </a:graphic>
      </p:graphicFrame>
      <p:graphicFrame>
        <p:nvGraphicFramePr>
          <p:cNvPr id="107523" name="Object 3"/>
          <p:cNvGraphicFramePr>
            <a:graphicFrameLocks noChangeAspect="1"/>
          </p:cNvGraphicFramePr>
          <p:nvPr/>
        </p:nvGraphicFramePr>
        <p:xfrm>
          <a:off x="457200" y="3733800"/>
          <a:ext cx="8686800" cy="1219200"/>
        </p:xfrm>
        <a:graphic>
          <a:graphicData uri="http://schemas.openxmlformats.org/presentationml/2006/ole">
            <p:oleObj spid="_x0000_s107523" name="Document" r:id="rId4" imgW="5956042" imgH="709745" progId="Word.Document.12">
              <p:embed/>
            </p:oleObj>
          </a:graphicData>
        </a:graphic>
      </p:graphicFrame>
      <p:graphicFrame>
        <p:nvGraphicFramePr>
          <p:cNvPr id="107525" name="Object 5"/>
          <p:cNvGraphicFramePr>
            <a:graphicFrameLocks noChangeAspect="1"/>
          </p:cNvGraphicFramePr>
          <p:nvPr/>
        </p:nvGraphicFramePr>
        <p:xfrm>
          <a:off x="0" y="5029200"/>
          <a:ext cx="9144000" cy="304800"/>
        </p:xfrm>
        <a:graphic>
          <a:graphicData uri="http://schemas.openxmlformats.org/presentationml/2006/ole">
            <p:oleObj spid="_x0000_s107525" name="Document" r:id="rId5" imgW="5956042" imgH="175277"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Spot and Forward Rates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lstStyle/>
          <a:p>
            <a:r>
              <a:rPr lang="en-US" sz="2800" dirty="0" smtClean="0">
                <a:latin typeface="Times New Roman" pitchFamily="18" charset="0"/>
                <a:cs typeface="Times New Roman" pitchFamily="18" charset="0"/>
              </a:rPr>
              <a:t>Spot </a:t>
            </a:r>
            <a:r>
              <a:rPr lang="en-US" sz="2800" dirty="0" smtClean="0">
                <a:latin typeface="Times New Roman" pitchFamily="18" charset="0"/>
                <a:cs typeface="Times New Roman" pitchFamily="18" charset="0"/>
              </a:rPr>
              <a:t>rates are </a:t>
            </a:r>
            <a:r>
              <a:rPr lang="en-US" sz="2800" dirty="0" smtClean="0">
                <a:latin typeface="Times New Roman" pitchFamily="18" charset="0"/>
                <a:cs typeface="Times New Roman" pitchFamily="18" charset="0"/>
              </a:rPr>
              <a:t>as </a:t>
            </a:r>
            <a:r>
              <a:rPr lang="en-US" sz="2800" dirty="0" smtClean="0">
                <a:latin typeface="Times New Roman" pitchFamily="18" charset="0"/>
                <a:cs typeface="Times New Roman" pitchFamily="18" charset="0"/>
              </a:rPr>
              <a:t>follows</a:t>
            </a:r>
            <a:r>
              <a:rPr lang="en-US" sz="2800" dirty="0" smtClean="0">
                <a:latin typeface="Times New Roman" pitchFamily="18" charset="0"/>
                <a:cs typeface="Times New Roman" pitchFamily="18" charset="0"/>
              </a:rPr>
              <a:t>:</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Forward rates are as follows:</a:t>
            </a:r>
            <a:endParaRPr lang="en-US" sz="2800" dirty="0" smtClean="0">
              <a:latin typeface="Times New Roman" pitchFamily="18" charset="0"/>
              <a:cs typeface="Times New Roman" pitchFamily="18" charset="0"/>
            </a:endParaRPr>
          </a:p>
          <a:p>
            <a:endParaRPr lang="en-US" dirty="0"/>
          </a:p>
        </p:txBody>
      </p:sp>
      <p:graphicFrame>
        <p:nvGraphicFramePr>
          <p:cNvPr id="112645" name="Object 5"/>
          <p:cNvGraphicFramePr>
            <a:graphicFrameLocks noChangeAspect="1"/>
          </p:cNvGraphicFramePr>
          <p:nvPr/>
        </p:nvGraphicFramePr>
        <p:xfrm>
          <a:off x="3733800" y="1828800"/>
          <a:ext cx="1246187" cy="581025"/>
        </p:xfrm>
        <a:graphic>
          <a:graphicData uri="http://schemas.openxmlformats.org/presentationml/2006/ole">
            <p:oleObj spid="_x0000_s112645" name="Equation" r:id="rId3" imgW="1094526" imgH="429014" progId="Equation.3">
              <p:embed/>
            </p:oleObj>
          </a:graphicData>
        </a:graphic>
      </p:graphicFrame>
      <p:graphicFrame>
        <p:nvGraphicFramePr>
          <p:cNvPr id="112646" name="Object 6"/>
          <p:cNvGraphicFramePr>
            <a:graphicFrameLocks noChangeAspect="1"/>
          </p:cNvGraphicFramePr>
          <p:nvPr/>
        </p:nvGraphicFramePr>
        <p:xfrm>
          <a:off x="3657600" y="2514600"/>
          <a:ext cx="1376363" cy="684213"/>
        </p:xfrm>
        <a:graphic>
          <a:graphicData uri="http://schemas.openxmlformats.org/presentationml/2006/ole">
            <p:oleObj spid="_x0000_s112646" name="Equation" r:id="rId4" imgW="1147918" imgH="531949" progId="Equation.3">
              <p:embed/>
            </p:oleObj>
          </a:graphicData>
        </a:graphic>
      </p:graphicFrame>
      <p:graphicFrame>
        <p:nvGraphicFramePr>
          <p:cNvPr id="112647" name="Object 7"/>
          <p:cNvGraphicFramePr>
            <a:graphicFrameLocks noChangeAspect="1"/>
          </p:cNvGraphicFramePr>
          <p:nvPr/>
        </p:nvGraphicFramePr>
        <p:xfrm>
          <a:off x="3657600" y="3276600"/>
          <a:ext cx="1376363" cy="760413"/>
        </p:xfrm>
        <a:graphic>
          <a:graphicData uri="http://schemas.openxmlformats.org/presentationml/2006/ole">
            <p:oleObj spid="_x0000_s112647" name="Equation" r:id="rId5" imgW="1147918" imgH="531949" progId="Equation.3">
              <p:embed/>
            </p:oleObj>
          </a:graphicData>
        </a:graphic>
      </p:graphicFrame>
      <p:graphicFrame>
        <p:nvGraphicFramePr>
          <p:cNvPr id="112649" name="Object 9"/>
          <p:cNvGraphicFramePr>
            <a:graphicFrameLocks noChangeAspect="1"/>
          </p:cNvGraphicFramePr>
          <p:nvPr/>
        </p:nvGraphicFramePr>
        <p:xfrm>
          <a:off x="3352800" y="4343400"/>
          <a:ext cx="1797050" cy="596900"/>
        </p:xfrm>
        <a:graphic>
          <a:graphicData uri="http://schemas.openxmlformats.org/presentationml/2006/ole">
            <p:oleObj spid="_x0000_s112649" name="Equation" r:id="rId6" imgW="1491716" imgH="444491" progId="Equation.3">
              <p:embed/>
            </p:oleObj>
          </a:graphicData>
        </a:graphic>
      </p:graphicFrame>
      <p:graphicFrame>
        <p:nvGraphicFramePr>
          <p:cNvPr id="112650" name="Object 10"/>
          <p:cNvGraphicFramePr>
            <a:graphicFrameLocks noChangeAspect="1"/>
          </p:cNvGraphicFramePr>
          <p:nvPr/>
        </p:nvGraphicFramePr>
        <p:xfrm>
          <a:off x="3352800" y="4953000"/>
          <a:ext cx="2289175" cy="609600"/>
        </p:xfrm>
        <a:graphic>
          <a:graphicData uri="http://schemas.openxmlformats.org/presentationml/2006/ole">
            <p:oleObj spid="_x0000_s112650" name="Equation" r:id="rId7" imgW="1907665" imgH="444491" progId="Equation.3">
              <p:embed/>
            </p:oleObj>
          </a:graphicData>
        </a:graphic>
      </p:graphicFrame>
      <p:graphicFrame>
        <p:nvGraphicFramePr>
          <p:cNvPr id="112651" name="Object 11"/>
          <p:cNvGraphicFramePr>
            <a:graphicFrameLocks noChangeAspect="1"/>
          </p:cNvGraphicFramePr>
          <p:nvPr/>
        </p:nvGraphicFramePr>
        <p:xfrm>
          <a:off x="3276600" y="5638800"/>
          <a:ext cx="2063750" cy="609600"/>
        </p:xfrm>
        <a:graphic>
          <a:graphicData uri="http://schemas.openxmlformats.org/presentationml/2006/ole">
            <p:oleObj spid="_x0000_s112651" name="Equation" r:id="rId8" imgW="1606075" imgH="485161" progId="Equation.3">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E. Arbitrage with </a:t>
            </a:r>
            <a:r>
              <a:rPr lang="en-US" b="1" dirty="0" smtClean="0">
                <a:latin typeface="Times New Roman" pitchFamily="18" charset="0"/>
                <a:cs typeface="Times New Roman" pitchFamily="18" charset="0"/>
              </a:rPr>
              <a:t>Currencies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7500" lnSpcReduction="20000"/>
          </a:bodyPr>
          <a:lstStyle/>
          <a:p>
            <a:r>
              <a:rPr lang="en-US" i="1" dirty="0" smtClean="0">
                <a:latin typeface="Times New Roman" pitchFamily="18" charset="0"/>
                <a:cs typeface="Times New Roman" pitchFamily="18" charset="0"/>
              </a:rPr>
              <a:t>Triangular </a:t>
            </a:r>
            <a:r>
              <a:rPr lang="en-US" i="1" dirty="0" smtClean="0">
                <a:latin typeface="Times New Roman" pitchFamily="18" charset="0"/>
                <a:cs typeface="Times New Roman" pitchFamily="18" charset="0"/>
              </a:rPr>
              <a:t>arbitrage</a:t>
            </a:r>
            <a:r>
              <a:rPr lang="en-US" dirty="0" smtClean="0">
                <a:latin typeface="Times New Roman" pitchFamily="18" charset="0"/>
                <a:cs typeface="Times New Roman" pitchFamily="18" charset="0"/>
              </a:rPr>
              <a:t> exploits the relative price difference between one currency and two other currencies.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Suppose </a:t>
            </a:r>
            <a:r>
              <a:rPr lang="en-US" dirty="0" smtClean="0">
                <a:latin typeface="Times New Roman" pitchFamily="18" charset="0"/>
                <a:cs typeface="Times New Roman" pitchFamily="18" charset="0"/>
              </a:rPr>
              <a:t>the buying and selling prices of EUR 1 is USD 1.2816. However, </a:t>
            </a: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South African Rand (SFR) has a price (buying or selling) equal to USD 0.2000 or EUR </a:t>
            </a:r>
            <a:r>
              <a:rPr lang="en-US" dirty="0" smtClean="0">
                <a:latin typeface="Times New Roman" pitchFamily="18" charset="0"/>
                <a:cs typeface="Times New Roman" pitchFamily="18" charset="0"/>
              </a:rPr>
              <a:t>0.1600.</a:t>
            </a:r>
          </a:p>
          <a:p>
            <a:r>
              <a:rPr lang="en-US" dirty="0" smtClean="0">
                <a:latin typeface="Times New Roman" pitchFamily="18" charset="0"/>
                <a:cs typeface="Times New Roman" pitchFamily="18" charset="0"/>
              </a:rPr>
              <a:t>Since USD 0.20 </a:t>
            </a:r>
            <a:r>
              <a:rPr lang="en-US" dirty="0" smtClean="0">
                <a:latin typeface="Times New Roman" pitchFamily="18" charset="0"/>
                <a:cs typeface="Times New Roman" pitchFamily="18" charset="0"/>
              </a:rPr>
              <a:t>= EUR 0.16, dividing both figures by 0.16 implies that USD1.25 = EUR1.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But</a:t>
            </a:r>
            <a:r>
              <a:rPr lang="en-US" dirty="0" smtClean="0">
                <a:latin typeface="Times New Roman" pitchFamily="18" charset="0"/>
                <a:cs typeface="Times New Roman" pitchFamily="18" charset="0"/>
              </a:rPr>
              <a:t>, this is inconsistent with the currency price information given above, which states that USD1.2816 = EUR1.0.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terms of the SFR, it appears that the USD is too strong relative to the EUR, so we will start by selling USD0.20 for SFR1 as per the price given above. We will cover the short position in USD by selling EUR0.16, which actually nets us .16 ∙ USD 1.2816 = USD0.2051. We will cover our short position in EUR by selling SFR at the price listed </a:t>
            </a:r>
            <a:r>
              <a:rPr lang="en-US" dirty="0" smtClean="0">
                <a:latin typeface="Times New Roman" pitchFamily="18" charset="0"/>
                <a:cs typeface="Times New Roman" pitchFamily="18" charset="0"/>
              </a:rPr>
              <a:t>above.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   USD		   SFR		   EUR</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Sell USD0.20 </a:t>
            </a:r>
            <a:r>
              <a:rPr lang="en-US" dirty="0" smtClean="0">
                <a:latin typeface="Times New Roman" pitchFamily="18" charset="0"/>
                <a:cs typeface="Times New Roman" pitchFamily="18" charset="0"/>
              </a:rPr>
              <a:t>for SFR1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-0.2000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1.0000</a:t>
            </a:r>
          </a:p>
          <a:p>
            <a:pPr>
              <a:buNone/>
            </a:pPr>
            <a:r>
              <a:rPr lang="en-US" dirty="0" smtClean="0">
                <a:latin typeface="Times New Roman" pitchFamily="18" charset="0"/>
                <a:cs typeface="Times New Roman" pitchFamily="18" charset="0"/>
              </a:rPr>
              <a:t>	Sell </a:t>
            </a:r>
            <a:r>
              <a:rPr lang="en-US" dirty="0" smtClean="0">
                <a:latin typeface="Times New Roman" pitchFamily="18" charset="0"/>
                <a:cs typeface="Times New Roman" pitchFamily="18" charset="0"/>
              </a:rPr>
              <a:t>EUR0.16 for USD0.2051	</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0.2051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- 0.1600</a:t>
            </a:r>
          </a:p>
          <a:p>
            <a:pPr>
              <a:buNone/>
            </a:pPr>
            <a:r>
              <a:rPr lang="en-US" dirty="0" smtClean="0">
                <a:latin typeface="Times New Roman" pitchFamily="18" charset="0"/>
                <a:cs typeface="Times New Roman" pitchFamily="18" charset="0"/>
              </a:rPr>
              <a:t>	Sell </a:t>
            </a:r>
            <a:r>
              <a:rPr lang="en-US" dirty="0" smtClean="0">
                <a:latin typeface="Times New Roman" pitchFamily="18" charset="0"/>
                <a:cs typeface="Times New Roman" pitchFamily="18" charset="0"/>
              </a:rPr>
              <a:t>SFR1.0 for EUR0.16		</a:t>
            </a:r>
            <a:r>
              <a:rPr lang="en-US" u="sng"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a:t>
            </a:r>
            <a:r>
              <a:rPr lang="en-US" u="sng" dirty="0" smtClean="0">
                <a:latin typeface="Times New Roman" pitchFamily="18" charset="0"/>
                <a:cs typeface="Times New Roman" pitchFamily="18" charset="0"/>
              </a:rPr>
              <a:t>1.0000	</a:t>
            </a:r>
            <a:r>
              <a:rPr lang="en-US" u="sng" dirty="0" smtClean="0">
                <a:latin typeface="Times New Roman" pitchFamily="18" charset="0"/>
                <a:cs typeface="Times New Roman" pitchFamily="18" charset="0"/>
              </a:rPr>
              <a:t>	+0.1600</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Totals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+0.0051	</a:t>
            </a:r>
            <a:r>
              <a:rPr lang="en-US" dirty="0" smtClean="0">
                <a:latin typeface="Times New Roman" pitchFamily="18" charset="0"/>
                <a:cs typeface="Times New Roman" pitchFamily="18" charset="0"/>
              </a:rPr>
              <a:t>	       0		      0</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Parity and Arbitrage in FX Markets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AutoNum type="arabicPeriod"/>
            </a:pPr>
            <a:r>
              <a:rPr lang="en-US" dirty="0" smtClean="0">
                <a:latin typeface="Times New Roman" pitchFamily="18" charset="0"/>
                <a:cs typeface="Times New Roman" pitchFamily="18" charset="0"/>
              </a:rPr>
              <a:t>Purchase </a:t>
            </a:r>
            <a:r>
              <a:rPr lang="en-US" dirty="0" smtClean="0">
                <a:latin typeface="Times New Roman" pitchFamily="18" charset="0"/>
                <a:cs typeface="Times New Roman" pitchFamily="18" charset="0"/>
              </a:rPr>
              <a:t>Power Parity (PPP)</a:t>
            </a:r>
          </a:p>
          <a:p>
            <a:pPr marL="514350" indent="-514350">
              <a:buAutoNum type="arabicPeriod"/>
            </a:pPr>
            <a:r>
              <a:rPr lang="en-US" dirty="0" smtClean="0">
                <a:latin typeface="Times New Roman" pitchFamily="18" charset="0"/>
                <a:cs typeface="Times New Roman" pitchFamily="18" charset="0"/>
              </a:rPr>
              <a:t>Interest </a:t>
            </a:r>
            <a:r>
              <a:rPr lang="en-US" dirty="0" smtClean="0">
                <a:latin typeface="Times New Roman" pitchFamily="18" charset="0"/>
                <a:cs typeface="Times New Roman" pitchFamily="18" charset="0"/>
              </a:rPr>
              <a:t>Rate Parity (IRP)</a:t>
            </a:r>
          </a:p>
          <a:p>
            <a:pPr>
              <a:buNone/>
            </a:pPr>
            <a:r>
              <a:rPr lang="en-US"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Forward rates equal expected spot rates</a:t>
            </a:r>
          </a:p>
          <a:p>
            <a:pPr>
              <a:buNone/>
            </a:pPr>
            <a:r>
              <a:rPr lang="en-US"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The Fisher Effect</a:t>
            </a:r>
          </a:p>
          <a:p>
            <a:pPr>
              <a:buNone/>
            </a:pPr>
            <a:r>
              <a:rPr lang="en-US"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 The International Fisher effect</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Collectively, these conditions are often referred to as the </a:t>
            </a:r>
            <a:r>
              <a:rPr lang="en-US" i="1" dirty="0" smtClean="0">
                <a:latin typeface="Times New Roman" pitchFamily="18" charset="0"/>
                <a:cs typeface="Times New Roman" pitchFamily="18" charset="0"/>
              </a:rPr>
              <a:t>International Equilibrium Model</a:t>
            </a:r>
            <a:r>
              <a:rPr lang="en-US" dirty="0" smtClean="0">
                <a:latin typeface="Times New Roman" pitchFamily="18" charset="0"/>
                <a:cs typeface="Times New Roman" pitchFamily="18" charset="0"/>
              </a:rPr>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latin typeface="Times New Roman" pitchFamily="18" charset="0"/>
                <a:cs typeface="Times New Roman" pitchFamily="18" charset="0"/>
              </a:rPr>
              <a:t>A. </a:t>
            </a:r>
            <a:r>
              <a:rPr lang="en-US" sz="3600" b="1" dirty="0" smtClean="0">
                <a:latin typeface="Times New Roman" pitchFamily="18" charset="0"/>
                <a:cs typeface="Times New Roman" pitchFamily="18" charset="0"/>
              </a:rPr>
              <a:t>Arbitrage </a:t>
            </a:r>
            <a:r>
              <a:rPr lang="en-US" sz="3600" b="1" dirty="0" smtClean="0">
                <a:latin typeface="Times New Roman" pitchFamily="18" charset="0"/>
                <a:cs typeface="Times New Roman" pitchFamily="18" charset="0"/>
              </a:rPr>
              <a:t>with Riskless </a:t>
            </a:r>
            <a:r>
              <a:rPr lang="en-US" sz="3600" b="1" dirty="0" smtClean="0">
                <a:latin typeface="Times New Roman" pitchFamily="18" charset="0"/>
                <a:cs typeface="Times New Roman" pitchFamily="18" charset="0"/>
              </a:rPr>
              <a:t>Bonds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r>
              <a:rPr lang="en-US" sz="2000" dirty="0" smtClean="0">
                <a:latin typeface="Times New Roman" pitchFamily="18" charset="0"/>
                <a:cs typeface="Times New Roman" pitchFamily="18" charset="0"/>
              </a:rPr>
              <a:t>Riskless </a:t>
            </a:r>
            <a:r>
              <a:rPr lang="en-US" sz="2000" dirty="0" smtClean="0">
                <a:latin typeface="Times New Roman" pitchFamily="18" charset="0"/>
                <a:cs typeface="Times New Roman" pitchFamily="18" charset="0"/>
              </a:rPr>
              <a:t>bonds </a:t>
            </a:r>
            <a:r>
              <a:rPr lang="en-US" sz="2000" dirty="0" smtClean="0">
                <a:latin typeface="Times New Roman" pitchFamily="18" charset="0"/>
                <a:cs typeface="Times New Roman" pitchFamily="18" charset="0"/>
              </a:rPr>
              <a:t>can </a:t>
            </a:r>
            <a:r>
              <a:rPr lang="en-US" sz="2000" dirty="0" smtClean="0">
                <a:latin typeface="Times New Roman" pitchFamily="18" charset="0"/>
                <a:cs typeface="Times New Roman" pitchFamily="18" charset="0"/>
              </a:rPr>
              <a:t>be replicated with portfolios of other riskless bonds if their payments are </a:t>
            </a:r>
            <a:r>
              <a:rPr lang="en-US" sz="2000" dirty="0" smtClean="0">
                <a:latin typeface="Times New Roman" pitchFamily="18" charset="0"/>
                <a:cs typeface="Times New Roman" pitchFamily="18" charset="0"/>
              </a:rPr>
              <a:t>and made </a:t>
            </a:r>
            <a:r>
              <a:rPr lang="en-US" sz="2000" dirty="0" smtClean="0">
                <a:latin typeface="Times New Roman" pitchFamily="18" charset="0"/>
                <a:cs typeface="Times New Roman" pitchFamily="18" charset="0"/>
              </a:rPr>
              <a:t>on the same </a:t>
            </a:r>
            <a:r>
              <a:rPr lang="en-US" sz="2000" dirty="0" smtClean="0">
                <a:latin typeface="Times New Roman" pitchFamily="18" charset="0"/>
                <a:cs typeface="Times New Roman" pitchFamily="18" charset="0"/>
              </a:rPr>
              <a:t>dates.</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Consider Bond </a:t>
            </a:r>
            <a:r>
              <a:rPr lang="en-US" sz="2000" dirty="0" smtClean="0">
                <a:latin typeface="Times New Roman" pitchFamily="18" charset="0"/>
                <a:cs typeface="Times New Roman" pitchFamily="18" charset="0"/>
              </a:rPr>
              <a:t>D, a </a:t>
            </a:r>
            <a:r>
              <a:rPr lang="en-US" sz="2000" dirty="0" smtClean="0">
                <a:latin typeface="Times New Roman" pitchFamily="18" charset="0"/>
                <a:cs typeface="Times New Roman" pitchFamily="18" charset="0"/>
              </a:rPr>
              <a:t>3-year</a:t>
            </a:r>
            <a:r>
              <a:rPr lang="en-US" sz="2000" dirty="0" smtClean="0">
                <a:latin typeface="Times New Roman" pitchFamily="18" charset="0"/>
                <a:cs typeface="Times New Roman" pitchFamily="18" charset="0"/>
              </a:rPr>
              <a:t>, 20% coupon bond selling </a:t>
            </a:r>
            <a:r>
              <a:rPr lang="en-US" sz="2000" dirty="0" smtClean="0">
                <a:latin typeface="Times New Roman" pitchFamily="18" charset="0"/>
                <a:cs typeface="Times New Roman" pitchFamily="18" charset="0"/>
              </a:rPr>
              <a:t>for </a:t>
            </a:r>
            <a:r>
              <a:rPr lang="en-US" sz="2000" dirty="0" smtClean="0">
                <a:latin typeface="Times New Roman" pitchFamily="18" charset="0"/>
                <a:cs typeface="Times New Roman" pitchFamily="18" charset="0"/>
              </a:rPr>
              <a:t>$1360.</a:t>
            </a:r>
          </a:p>
        </p:txBody>
      </p:sp>
      <p:graphicFrame>
        <p:nvGraphicFramePr>
          <p:cNvPr id="65537" name="Object 1"/>
          <p:cNvGraphicFramePr>
            <a:graphicFrameLocks noChangeAspect="1"/>
          </p:cNvGraphicFramePr>
          <p:nvPr/>
        </p:nvGraphicFramePr>
        <p:xfrm>
          <a:off x="1600200" y="1981200"/>
          <a:ext cx="5956300" cy="1204913"/>
        </p:xfrm>
        <a:graphic>
          <a:graphicData uri="http://schemas.openxmlformats.org/presentationml/2006/ole">
            <p:oleObj spid="_x0000_s65537" name="Document" r:id="rId3" imgW="5956042" imgH="1204983" progId="Word.Document.12">
              <p:embed/>
            </p:oleObj>
          </a:graphicData>
        </a:graphic>
      </p:graphicFrame>
      <p:graphicFrame>
        <p:nvGraphicFramePr>
          <p:cNvPr id="65538" name="Object 2"/>
          <p:cNvGraphicFramePr>
            <a:graphicFrameLocks noChangeAspect="1"/>
          </p:cNvGraphicFramePr>
          <p:nvPr/>
        </p:nvGraphicFramePr>
        <p:xfrm>
          <a:off x="1143000" y="3581400"/>
          <a:ext cx="7239000" cy="754063"/>
        </p:xfrm>
        <a:graphic>
          <a:graphicData uri="http://schemas.openxmlformats.org/presentationml/2006/ole">
            <p:oleObj spid="_x0000_s65538" name="Document" r:id="rId4" imgW="5956042" imgH="525471" progId="Word.Document.12">
              <p:embed/>
            </p:oleObj>
          </a:graphicData>
        </a:graphic>
      </p:graphicFrame>
      <p:graphicFrame>
        <p:nvGraphicFramePr>
          <p:cNvPr id="65539" name="Object 3"/>
          <p:cNvGraphicFramePr>
            <a:graphicFrameLocks noChangeAspect="1"/>
          </p:cNvGraphicFramePr>
          <p:nvPr/>
        </p:nvGraphicFramePr>
        <p:xfrm>
          <a:off x="1066800" y="4648200"/>
          <a:ext cx="6413500" cy="914400"/>
        </p:xfrm>
        <a:graphic>
          <a:graphicData uri="http://schemas.openxmlformats.org/presentationml/2006/ole">
            <p:oleObj spid="_x0000_s65539" name="Document" r:id="rId5" imgW="5956042" imgH="715864" progId="Word.Document.12">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B. Fixed Income </a:t>
            </a:r>
            <a:r>
              <a:rPr lang="en-US" b="1" dirty="0" smtClean="0">
                <a:latin typeface="Times New Roman" pitchFamily="18" charset="0"/>
                <a:cs typeface="Times New Roman" pitchFamily="18" charset="0"/>
              </a:rPr>
              <a:t>Hedging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Fixed income instruments provide for fixed interest payments at fixed intervals and principal repayments.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the absence of default and liquidity risk (and hybrid or adjustable features), uncertainties in interest rate shifts are the primary source of pricing risk for many fixed income instruments. </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Bond Yields and Sources of </a:t>
            </a:r>
            <a:r>
              <a:rPr lang="en-US" b="1" dirty="0" smtClean="0">
                <a:latin typeface="Times New Roman" pitchFamily="18" charset="0"/>
                <a:cs typeface="Times New Roman" pitchFamily="18" charset="0"/>
              </a:rPr>
              <a:t>Risk</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sz="2800" dirty="0" smtClean="0">
                <a:latin typeface="Times New Roman" pitchFamily="18" charset="0"/>
                <a:cs typeface="Times New Roman" pitchFamily="18" charset="0"/>
              </a:rPr>
              <a:t>A </a:t>
            </a:r>
            <a:r>
              <a:rPr lang="en-US" sz="2800" dirty="0" smtClean="0">
                <a:latin typeface="Times New Roman" pitchFamily="18" charset="0"/>
                <a:cs typeface="Times New Roman" pitchFamily="18" charset="0"/>
              </a:rPr>
              <a:t>bond maturing in </a:t>
            </a:r>
            <a:r>
              <a:rPr lang="en-US" sz="2800" i="1" dirty="0" smtClean="0">
                <a:latin typeface="Times New Roman" pitchFamily="18" charset="0"/>
                <a:cs typeface="Times New Roman" pitchFamily="18" charset="0"/>
              </a:rPr>
              <a:t>n</a:t>
            </a:r>
            <a:r>
              <a:rPr lang="en-US" sz="2800" dirty="0" smtClean="0">
                <a:latin typeface="Times New Roman" pitchFamily="18" charset="0"/>
                <a:cs typeface="Times New Roman" pitchFamily="18" charset="0"/>
              </a:rPr>
              <a:t> periods with a </a:t>
            </a:r>
            <a:r>
              <a:rPr lang="en-US" sz="2800" i="1" dirty="0" smtClean="0">
                <a:latin typeface="Times New Roman" pitchFamily="18" charset="0"/>
                <a:cs typeface="Times New Roman" pitchFamily="18" charset="0"/>
              </a:rPr>
              <a:t>face value</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of </a:t>
            </a:r>
            <a:r>
              <a:rPr lang="en-US" sz="2800" i="1" dirty="0" smtClean="0">
                <a:latin typeface="Times New Roman" pitchFamily="18" charset="0"/>
                <a:cs typeface="Times New Roman" pitchFamily="18" charset="0"/>
              </a:rPr>
              <a:t>F</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pays </a:t>
            </a:r>
            <a:r>
              <a:rPr lang="en-US" sz="2800" dirty="0" smtClean="0">
                <a:latin typeface="Times New Roman" pitchFamily="18" charset="0"/>
                <a:cs typeface="Times New Roman" pitchFamily="18" charset="0"/>
              </a:rPr>
              <a:t>interest annually at a rate of </a:t>
            </a:r>
            <a:r>
              <a:rPr lang="en-US" sz="2800" i="1" dirty="0" smtClean="0">
                <a:latin typeface="Times New Roman" pitchFamily="18" charset="0"/>
                <a:cs typeface="Times New Roman" pitchFamily="18" charset="0"/>
              </a:rPr>
              <a:t>c</a:t>
            </a:r>
            <a:r>
              <a:rPr lang="en-US" sz="2800" dirty="0" smtClean="0">
                <a:latin typeface="Times New Roman" pitchFamily="18" charset="0"/>
                <a:cs typeface="Times New Roman" pitchFamily="18" charset="0"/>
              </a:rPr>
              <a:t> with yield </a:t>
            </a:r>
            <a:r>
              <a:rPr lang="en-US" sz="2800" i="1" dirty="0" smtClean="0">
                <a:latin typeface="Times New Roman" pitchFamily="18" charset="0"/>
                <a:cs typeface="Times New Roman" pitchFamily="18" charset="0"/>
              </a:rPr>
              <a:t>y</a:t>
            </a:r>
            <a:r>
              <a:rPr lang="en-US" sz="2800" dirty="0" smtClean="0">
                <a:latin typeface="Times New Roman" pitchFamily="18" charset="0"/>
                <a:cs typeface="Times New Roman" pitchFamily="18" charset="0"/>
              </a:rPr>
              <a:t>. </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In general, bond risk might be categorized as follows:</a:t>
            </a:r>
          </a:p>
          <a:p>
            <a:pPr lvl="1"/>
            <a:r>
              <a:rPr lang="en-US" sz="2400" i="1" dirty="0" smtClean="0">
                <a:latin typeface="Times New Roman" pitchFamily="18" charset="0"/>
                <a:cs typeface="Times New Roman" pitchFamily="18" charset="0"/>
              </a:rPr>
              <a:t>Default </a:t>
            </a:r>
            <a:r>
              <a:rPr lang="en-US" sz="2400" i="1" dirty="0" smtClean="0">
                <a:latin typeface="Times New Roman" pitchFamily="18" charset="0"/>
                <a:cs typeface="Times New Roman" pitchFamily="18" charset="0"/>
              </a:rPr>
              <a:t>or credit risk</a:t>
            </a:r>
            <a:r>
              <a:rPr lang="en-US" sz="2400" dirty="0" smtClean="0">
                <a:latin typeface="Times New Roman" pitchFamily="18" charset="0"/>
                <a:cs typeface="Times New Roman" pitchFamily="18" charset="0"/>
              </a:rPr>
              <a:t>: the bond issuer may not fulfill all of its obligations</a:t>
            </a:r>
          </a:p>
          <a:p>
            <a:pPr lvl="1"/>
            <a:r>
              <a:rPr lang="en-US" sz="2400" i="1" dirty="0" smtClean="0">
                <a:latin typeface="Times New Roman" pitchFamily="18" charset="0"/>
                <a:cs typeface="Times New Roman" pitchFamily="18" charset="0"/>
              </a:rPr>
              <a:t>Liquidity </a:t>
            </a:r>
            <a:r>
              <a:rPr lang="en-US" sz="2400" i="1" dirty="0" smtClean="0">
                <a:latin typeface="Times New Roman" pitchFamily="18" charset="0"/>
                <a:cs typeface="Times New Roman" pitchFamily="18" charset="0"/>
              </a:rPr>
              <a:t>risk</a:t>
            </a:r>
            <a:r>
              <a:rPr lang="en-US" sz="2400" dirty="0" smtClean="0">
                <a:latin typeface="Times New Roman" pitchFamily="18" charset="0"/>
                <a:cs typeface="Times New Roman" pitchFamily="18" charset="0"/>
              </a:rPr>
              <a:t>: there may not exist an efficient market for investors to resell their bonds</a:t>
            </a:r>
          </a:p>
          <a:p>
            <a:pPr lvl="1"/>
            <a:r>
              <a:rPr lang="en-US" sz="2400" i="1" dirty="0" smtClean="0">
                <a:latin typeface="Times New Roman" pitchFamily="18" charset="0"/>
                <a:cs typeface="Times New Roman" pitchFamily="18" charset="0"/>
              </a:rPr>
              <a:t>Interest </a:t>
            </a:r>
            <a:r>
              <a:rPr lang="en-US" sz="2400" i="1" dirty="0" smtClean="0">
                <a:latin typeface="Times New Roman" pitchFamily="18" charset="0"/>
                <a:cs typeface="Times New Roman" pitchFamily="18" charset="0"/>
              </a:rPr>
              <a:t>rate risk</a:t>
            </a:r>
            <a:r>
              <a:rPr lang="en-US" sz="2400" dirty="0" smtClean="0">
                <a:latin typeface="Times New Roman" pitchFamily="18" charset="0"/>
                <a:cs typeface="Times New Roman" pitchFamily="18" charset="0"/>
              </a:rPr>
              <a:t>: market interest rate fluctuations affect values of existing bonds.</a:t>
            </a:r>
          </a:p>
          <a:p>
            <a:endParaRPr lang="en-US" sz="2800" dirty="0">
              <a:latin typeface="Times New Roman" pitchFamily="18" charset="0"/>
              <a:cs typeface="Times New Roman" pitchFamily="18" charset="0"/>
            </a:endParaRPr>
          </a:p>
        </p:txBody>
      </p:sp>
      <p:graphicFrame>
        <p:nvGraphicFramePr>
          <p:cNvPr id="99332" name="Object 4"/>
          <p:cNvGraphicFramePr>
            <a:graphicFrameLocks noChangeAspect="1"/>
          </p:cNvGraphicFramePr>
          <p:nvPr/>
        </p:nvGraphicFramePr>
        <p:xfrm>
          <a:off x="3657600" y="2590800"/>
          <a:ext cx="1668463" cy="444500"/>
        </p:xfrm>
        <a:graphic>
          <a:graphicData uri="http://schemas.openxmlformats.org/presentationml/2006/ole">
            <p:oleObj spid="_x0000_s99332" name="Equation" r:id="rId3" imgW="1668486" imgH="444491" progId="Equation.3">
              <p:embed/>
            </p:oleObj>
          </a:graphicData>
        </a:graphic>
      </p:graphicFrame>
      <p:graphicFrame>
        <p:nvGraphicFramePr>
          <p:cNvPr id="99333" name="Object 5"/>
          <p:cNvGraphicFramePr>
            <a:graphicFrameLocks noChangeAspect="1"/>
          </p:cNvGraphicFramePr>
          <p:nvPr/>
        </p:nvGraphicFramePr>
        <p:xfrm>
          <a:off x="3143250" y="3221038"/>
          <a:ext cx="2857500" cy="415925"/>
        </p:xfrm>
        <a:graphic>
          <a:graphicData uri="http://schemas.openxmlformats.org/presentationml/2006/ole">
            <p:oleObj spid="_x0000_s99333" name="Equation" r:id="rId4" imgW="2858251" imgH="416418"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Fixed Income Portfolio </a:t>
            </a:r>
            <a:r>
              <a:rPr lang="en-US" b="1" dirty="0" smtClean="0">
                <a:latin typeface="Times New Roman" pitchFamily="18" charset="0"/>
                <a:cs typeface="Times New Roman" pitchFamily="18" charset="0"/>
              </a:rPr>
              <a:t>Dedication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Assume </a:t>
            </a:r>
            <a:r>
              <a:rPr lang="en-US" sz="2800" dirty="0" smtClean="0">
                <a:latin typeface="Times New Roman" pitchFamily="18" charset="0"/>
                <a:cs typeface="Times New Roman" pitchFamily="18" charset="0"/>
              </a:rPr>
              <a:t>that a </a:t>
            </a:r>
            <a:r>
              <a:rPr lang="en-US" sz="2800" dirty="0" smtClean="0">
                <a:latin typeface="Times New Roman" pitchFamily="18" charset="0"/>
                <a:cs typeface="Times New Roman" pitchFamily="18" charset="0"/>
              </a:rPr>
              <a:t>fund needs </a:t>
            </a:r>
            <a:r>
              <a:rPr lang="en-US" sz="2800" dirty="0" smtClean="0">
                <a:latin typeface="Times New Roman" pitchFamily="18" charset="0"/>
                <a:cs typeface="Times New Roman" pitchFamily="18" charset="0"/>
              </a:rPr>
              <a:t>to make payments </a:t>
            </a:r>
            <a:r>
              <a:rPr lang="en-US" sz="2800" dirty="0" smtClean="0">
                <a:latin typeface="Times New Roman" pitchFamily="18" charset="0"/>
                <a:cs typeface="Times New Roman" pitchFamily="18" charset="0"/>
              </a:rPr>
              <a:t>of </a:t>
            </a:r>
            <a:r>
              <a:rPr lang="en-US" sz="2800" dirty="0" smtClean="0">
                <a:latin typeface="Times New Roman" pitchFamily="18" charset="0"/>
                <a:cs typeface="Times New Roman" pitchFamily="18" charset="0"/>
              </a:rPr>
              <a:t>$12,000,000 in one </a:t>
            </a:r>
            <a:r>
              <a:rPr lang="en-US" sz="2800" dirty="0" smtClean="0">
                <a:latin typeface="Times New Roman" pitchFamily="18" charset="0"/>
                <a:cs typeface="Times New Roman" pitchFamily="18" charset="0"/>
              </a:rPr>
              <a:t>year, </a:t>
            </a:r>
            <a:r>
              <a:rPr lang="en-US" sz="2800" dirty="0" smtClean="0">
                <a:latin typeface="Times New Roman" pitchFamily="18" charset="0"/>
                <a:cs typeface="Times New Roman" pitchFamily="18" charset="0"/>
              </a:rPr>
              <a:t>$14,000,000 in two </a:t>
            </a:r>
            <a:r>
              <a:rPr lang="en-US" sz="2800" dirty="0" smtClean="0">
                <a:latin typeface="Times New Roman" pitchFamily="18" charset="0"/>
                <a:cs typeface="Times New Roman" pitchFamily="18" charset="0"/>
              </a:rPr>
              <a:t>years, </a:t>
            </a:r>
            <a:r>
              <a:rPr lang="en-US" sz="2800" dirty="0" smtClean="0">
                <a:latin typeface="Times New Roman" pitchFamily="18" charset="0"/>
                <a:cs typeface="Times New Roman" pitchFamily="18" charset="0"/>
              </a:rPr>
              <a:t>and $15,000,000 in three years</a:t>
            </a:r>
            <a:r>
              <a:rPr lang="en-US" sz="2800" dirty="0" smtClean="0">
                <a:latin typeface="Times New Roman" pitchFamily="18" charset="0"/>
                <a:cs typeface="Times New Roman" pitchFamily="18" charset="0"/>
              </a:rPr>
              <a:t>.</a:t>
            </a:r>
          </a:p>
          <a:p>
            <a:endParaRPr lang="en-US" dirty="0"/>
          </a:p>
        </p:txBody>
      </p:sp>
      <p:graphicFrame>
        <p:nvGraphicFramePr>
          <p:cNvPr id="100354" name="Object 2"/>
          <p:cNvGraphicFramePr>
            <a:graphicFrameLocks noChangeAspect="1"/>
          </p:cNvGraphicFramePr>
          <p:nvPr/>
        </p:nvGraphicFramePr>
        <p:xfrm>
          <a:off x="762000" y="3165475"/>
          <a:ext cx="7620000" cy="873125"/>
        </p:xfrm>
        <a:graphic>
          <a:graphicData uri="http://schemas.openxmlformats.org/presentationml/2006/ole">
            <p:oleObj spid="_x0000_s100354" name="Document" r:id="rId3" imgW="5956042" imgH="525471" progId="Word.Document.12">
              <p:embed/>
            </p:oleObj>
          </a:graphicData>
        </a:graphic>
      </p:graphicFrame>
      <p:graphicFrame>
        <p:nvGraphicFramePr>
          <p:cNvPr id="100355" name="Object 3"/>
          <p:cNvGraphicFramePr>
            <a:graphicFrameLocks noChangeAspect="1"/>
          </p:cNvGraphicFramePr>
          <p:nvPr/>
        </p:nvGraphicFramePr>
        <p:xfrm>
          <a:off x="914400" y="4343400"/>
          <a:ext cx="7772400" cy="914400"/>
        </p:xfrm>
        <a:graphic>
          <a:graphicData uri="http://schemas.openxmlformats.org/presentationml/2006/ole">
            <p:oleObj spid="_x0000_s100355" name="Document" r:id="rId4" imgW="5956042" imgH="715864"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C. Fixed Income Portfolio Immunization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Bonds</a:t>
            </a:r>
            <a:r>
              <a:rPr lang="en-US" dirty="0" smtClean="0">
                <a:latin typeface="Times New Roman" pitchFamily="18" charset="0"/>
                <a:cs typeface="Times New Roman" pitchFamily="18" charset="0"/>
              </a:rPr>
              <a:t>, particularly those with longer terms to maturity are subject to market value fluctuations after they are issued, primarily due to changes in interest rates offered on new issues.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Generally</a:t>
            </a:r>
            <a:r>
              <a:rPr lang="en-US" dirty="0" smtClean="0">
                <a:latin typeface="Times New Roman" pitchFamily="18" charset="0"/>
                <a:cs typeface="Times New Roman" pitchFamily="18" charset="0"/>
              </a:rPr>
              <a:t>, interest rate increases on new bond issues decrease values of bonds that are already outstanding; interest rate decreases on new bond issues increase values of bonds that are already outstanding.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Immunization </a:t>
            </a:r>
            <a:r>
              <a:rPr lang="en-US" dirty="0" smtClean="0">
                <a:latin typeface="Times New Roman" pitchFamily="18" charset="0"/>
                <a:cs typeface="Times New Roman" pitchFamily="18" charset="0"/>
              </a:rPr>
              <a:t>models such as the duration model are intended to describe the proportional change in the value of a bond induced by a change in interest rates or yields of new issues.</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smtClean="0">
                <a:latin typeface="Times New Roman" pitchFamily="18" charset="0"/>
                <a:cs typeface="Times New Roman" pitchFamily="18" charset="0"/>
              </a:rPr>
              <a:t>Bond </a:t>
            </a:r>
            <a:r>
              <a:rPr lang="en-US" b="1" dirty="0" smtClean="0">
                <a:latin typeface="Times New Roman" pitchFamily="18" charset="0"/>
                <a:cs typeface="Times New Roman" pitchFamily="18" charset="0"/>
              </a:rPr>
              <a:t>Duration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334000"/>
          </a:xfrm>
        </p:spPr>
        <p:txBody>
          <a:bodyPr>
            <a:normAutofit/>
          </a:bodyPr>
          <a:lstStyle/>
          <a:p>
            <a:r>
              <a:rPr lang="en-US" sz="2000" dirty="0" smtClean="0">
                <a:latin typeface="Times New Roman" pitchFamily="18" charset="0"/>
                <a:cs typeface="Times New Roman" pitchFamily="18" charset="0"/>
              </a:rPr>
              <a:t>Bond </a:t>
            </a:r>
            <a:r>
              <a:rPr lang="en-US" sz="2000" i="1" dirty="0" smtClean="0">
                <a:latin typeface="Times New Roman" pitchFamily="18" charset="0"/>
                <a:cs typeface="Times New Roman" pitchFamily="18" charset="0"/>
              </a:rPr>
              <a:t>duration</a:t>
            </a:r>
            <a:r>
              <a:rPr lang="en-US" sz="2000" dirty="0" smtClean="0">
                <a:latin typeface="Times New Roman" pitchFamily="18" charset="0"/>
                <a:cs typeface="Times New Roman" pitchFamily="18" charset="0"/>
              </a:rPr>
              <a:t> measures the proportional sensitivity of a bond to changes in the market rate of interest</a:t>
            </a:r>
            <a:r>
              <a:rPr lang="en-US"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graphicFrame>
        <p:nvGraphicFramePr>
          <p:cNvPr id="101378" name="Object 2"/>
          <p:cNvGraphicFramePr>
            <a:graphicFrameLocks noChangeAspect="1"/>
          </p:cNvGraphicFramePr>
          <p:nvPr/>
        </p:nvGraphicFramePr>
        <p:xfrm>
          <a:off x="3657600" y="1905000"/>
          <a:ext cx="1828800" cy="512763"/>
        </p:xfrm>
        <a:graphic>
          <a:graphicData uri="http://schemas.openxmlformats.org/presentationml/2006/ole">
            <p:oleObj spid="_x0000_s101378" name="Equation" r:id="rId3" imgW="1668486" imgH="436932" progId="Equation.3">
              <p:embed/>
            </p:oleObj>
          </a:graphicData>
        </a:graphic>
      </p:graphicFrame>
      <p:graphicFrame>
        <p:nvGraphicFramePr>
          <p:cNvPr id="101379" name="Object 3"/>
          <p:cNvGraphicFramePr>
            <a:graphicFrameLocks noChangeAspect="1"/>
          </p:cNvGraphicFramePr>
          <p:nvPr/>
        </p:nvGraphicFramePr>
        <p:xfrm>
          <a:off x="1752600" y="2514600"/>
          <a:ext cx="5334000" cy="685800"/>
        </p:xfrm>
        <a:graphic>
          <a:graphicData uri="http://schemas.openxmlformats.org/presentationml/2006/ole">
            <p:oleObj spid="_x0000_s101379" name="Equation" r:id="rId4" imgW="3720091" imgH="416418" progId="Equation.3">
              <p:embed/>
            </p:oleObj>
          </a:graphicData>
        </a:graphic>
      </p:graphicFrame>
      <p:graphicFrame>
        <p:nvGraphicFramePr>
          <p:cNvPr id="101380" name="Object 4"/>
          <p:cNvGraphicFramePr>
            <a:graphicFrameLocks noChangeAspect="1"/>
          </p:cNvGraphicFramePr>
          <p:nvPr/>
        </p:nvGraphicFramePr>
        <p:xfrm>
          <a:off x="2590800" y="3200400"/>
          <a:ext cx="4038600" cy="762000"/>
        </p:xfrm>
        <a:graphic>
          <a:graphicData uri="http://schemas.openxmlformats.org/presentationml/2006/ole">
            <p:oleObj spid="_x0000_s101380" name="Equation" r:id="rId5" imgW="2761569" imgH="429014" progId="Equation.3">
              <p:embed/>
            </p:oleObj>
          </a:graphicData>
        </a:graphic>
      </p:graphicFrame>
      <p:graphicFrame>
        <p:nvGraphicFramePr>
          <p:cNvPr id="101381" name="Object 5"/>
          <p:cNvGraphicFramePr>
            <a:graphicFrameLocks noChangeAspect="1"/>
          </p:cNvGraphicFramePr>
          <p:nvPr/>
        </p:nvGraphicFramePr>
        <p:xfrm>
          <a:off x="2438400" y="3962400"/>
          <a:ext cx="4191000" cy="914400"/>
        </p:xfrm>
        <a:graphic>
          <a:graphicData uri="http://schemas.openxmlformats.org/presentationml/2006/ole">
            <p:oleObj spid="_x0000_s101381" name="Equation" r:id="rId6" imgW="2611495" imgH="634884" progId="Equation.3">
              <p:embed/>
            </p:oleObj>
          </a:graphicData>
        </a:graphic>
      </p:graphicFrame>
      <p:graphicFrame>
        <p:nvGraphicFramePr>
          <p:cNvPr id="101382" name="Object 6"/>
          <p:cNvGraphicFramePr>
            <a:graphicFrameLocks noChangeAspect="1"/>
          </p:cNvGraphicFramePr>
          <p:nvPr/>
        </p:nvGraphicFramePr>
        <p:xfrm>
          <a:off x="2819400" y="4876800"/>
          <a:ext cx="3581400" cy="808037"/>
        </p:xfrm>
        <a:graphic>
          <a:graphicData uri="http://schemas.openxmlformats.org/presentationml/2006/ole">
            <p:oleObj spid="_x0000_s101382" name="Equation" r:id="rId7" imgW="2919579" imgH="655039" progId="Equation.3">
              <p:embed/>
            </p:oleObj>
          </a:graphicData>
        </a:graphic>
      </p:graphicFrame>
      <p:graphicFrame>
        <p:nvGraphicFramePr>
          <p:cNvPr id="101383" name="Object 7"/>
          <p:cNvGraphicFramePr>
            <a:graphicFrameLocks noChangeAspect="1"/>
          </p:cNvGraphicFramePr>
          <p:nvPr/>
        </p:nvGraphicFramePr>
        <p:xfrm>
          <a:off x="2514600" y="5715000"/>
          <a:ext cx="4038600" cy="752475"/>
        </p:xfrm>
        <a:graphic>
          <a:graphicData uri="http://schemas.openxmlformats.org/presentationml/2006/ole">
            <p:oleObj spid="_x0000_s101383" name="Equation" r:id="rId8" imgW="3397938" imgH="600692"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Portfolio </a:t>
            </a:r>
            <a:r>
              <a:rPr lang="en-US" b="1" dirty="0" smtClean="0">
                <a:latin typeface="Times New Roman" pitchFamily="18" charset="0"/>
                <a:cs typeface="Times New Roman" pitchFamily="18" charset="0"/>
              </a:rPr>
              <a:t>Immunization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i="1" dirty="0" smtClean="0">
                <a:latin typeface="Times New Roman" pitchFamily="18" charset="0"/>
                <a:cs typeface="Times New Roman" pitchFamily="18" charset="0"/>
              </a:rPr>
              <a:t>Immunization</a:t>
            </a:r>
            <a:r>
              <a:rPr lang="en-US" dirty="0" smtClean="0">
                <a:latin typeface="Times New Roman" pitchFamily="18" charset="0"/>
                <a:cs typeface="Times New Roman" pitchFamily="18" charset="0"/>
              </a:rPr>
              <a:t> strategies </a:t>
            </a:r>
            <a:r>
              <a:rPr lang="en-US" dirty="0" smtClean="0">
                <a:latin typeface="Times New Roman" pitchFamily="18" charset="0"/>
                <a:cs typeface="Times New Roman" pitchFamily="18" charset="0"/>
              </a:rPr>
              <a:t>are concerned with matching </a:t>
            </a:r>
            <a:r>
              <a:rPr lang="en-US" dirty="0" smtClean="0">
                <a:latin typeface="Times New Roman" pitchFamily="18" charset="0"/>
                <a:cs typeface="Times New Roman" pitchFamily="18" charset="0"/>
              </a:rPr>
              <a:t>present </a:t>
            </a:r>
            <a:r>
              <a:rPr lang="en-US" dirty="0" smtClean="0">
                <a:latin typeface="Times New Roman" pitchFamily="18" charset="0"/>
                <a:cs typeface="Times New Roman" pitchFamily="18" charset="0"/>
              </a:rPr>
              <a:t>values of asset portfolios with </a:t>
            </a:r>
            <a:r>
              <a:rPr lang="en-US" dirty="0" smtClean="0">
                <a:latin typeface="Times New Roman" pitchFamily="18" charset="0"/>
                <a:cs typeface="Times New Roman" pitchFamily="18" charset="0"/>
              </a:rPr>
              <a:t>present </a:t>
            </a:r>
            <a:r>
              <a:rPr lang="en-US" dirty="0" smtClean="0">
                <a:latin typeface="Times New Roman" pitchFamily="18" charset="0"/>
                <a:cs typeface="Times New Roman" pitchFamily="18" charset="0"/>
              </a:rPr>
              <a:t>values of cash flows associated with future liabilities.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smtClean="0">
                <a:latin typeface="Times New Roman" pitchFamily="18" charset="0"/>
                <a:cs typeface="Times New Roman" pitchFamily="18" charset="0"/>
              </a:rPr>
              <a:t>simple </a:t>
            </a:r>
            <a:r>
              <a:rPr lang="en-US" dirty="0" smtClean="0">
                <a:latin typeface="Times New Roman" pitchFamily="18" charset="0"/>
                <a:cs typeface="Times New Roman" pitchFamily="18" charset="0"/>
              </a:rPr>
              <a:t>duration immunization </a:t>
            </a:r>
            <a:r>
              <a:rPr lang="en-US" dirty="0" smtClean="0">
                <a:latin typeface="Times New Roman" pitchFamily="18" charset="0"/>
                <a:cs typeface="Times New Roman" pitchFamily="18" charset="0"/>
              </a:rPr>
              <a:t>strategy </a:t>
            </a:r>
            <a:r>
              <a:rPr lang="en-US" dirty="0" smtClean="0">
                <a:latin typeface="Times New Roman" pitchFamily="18" charset="0"/>
                <a:cs typeface="Times New Roman" pitchFamily="18" charset="0"/>
              </a:rPr>
              <a:t>assumes:</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Changes </a:t>
            </a:r>
            <a:r>
              <a:rPr lang="en-US" dirty="0" smtClean="0">
                <a:latin typeface="Times New Roman" pitchFamily="18" charset="0"/>
                <a:cs typeface="Times New Roman" pitchFamily="18" charset="0"/>
              </a:rPr>
              <a:t>in (1 + </a:t>
            </a:r>
            <a:r>
              <a:rPr lang="en-US" i="1" dirty="0" smtClean="0">
                <a:latin typeface="Times New Roman" pitchFamily="18" charset="0"/>
                <a:cs typeface="Times New Roman" pitchFamily="18" charset="0"/>
              </a:rPr>
              <a:t>y</a:t>
            </a:r>
            <a:r>
              <a:rPr lang="en-US" dirty="0" smtClean="0">
                <a:latin typeface="Times New Roman" pitchFamily="18" charset="0"/>
                <a:cs typeface="Times New Roman" pitchFamily="18" charset="0"/>
              </a:rPr>
              <a:t>) are infinitesimal.</a:t>
            </a: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yield curve is flat (yields do not vary over terms to maturity).</a:t>
            </a:r>
          </a:p>
          <a:p>
            <a:pPr lvl="1"/>
            <a:r>
              <a:rPr lang="en-US" dirty="0" smtClean="0">
                <a:latin typeface="Times New Roman" pitchFamily="18" charset="0"/>
                <a:cs typeface="Times New Roman" pitchFamily="18" charset="0"/>
              </a:rPr>
              <a:t>Yield </a:t>
            </a:r>
            <a:r>
              <a:rPr lang="en-US" dirty="0" smtClean="0">
                <a:latin typeface="Times New Roman" pitchFamily="18" charset="0"/>
                <a:cs typeface="Times New Roman" pitchFamily="18" charset="0"/>
              </a:rPr>
              <a:t>curve shifts are parallel; that is, short- and long-term interest rates change by the same amount.</a:t>
            </a:r>
          </a:p>
          <a:p>
            <a:pPr lvl="1"/>
            <a:r>
              <a:rPr lang="en-US" dirty="0" smtClean="0">
                <a:latin typeface="Times New Roman" pitchFamily="18" charset="0"/>
                <a:cs typeface="Times New Roman" pitchFamily="18" charset="0"/>
              </a:rPr>
              <a:t>Only </a:t>
            </a:r>
            <a:r>
              <a:rPr lang="en-US" dirty="0" smtClean="0">
                <a:latin typeface="Times New Roman" pitchFamily="18" charset="0"/>
                <a:cs typeface="Times New Roman" pitchFamily="18" charset="0"/>
              </a:rPr>
              <a:t>interest rate risk is significant.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smtClean="0">
                <a:latin typeface="Times New Roman" pitchFamily="18" charset="0"/>
                <a:cs typeface="Times New Roman" pitchFamily="18" charset="0"/>
              </a:rPr>
              <a:t>Immunization </a:t>
            </a:r>
            <a:r>
              <a:rPr lang="en-US" b="1" dirty="0" smtClean="0">
                <a:latin typeface="Times New Roman" pitchFamily="18" charset="0"/>
                <a:cs typeface="Times New Roman" pitchFamily="18" charset="0"/>
              </a:rPr>
              <a:t>Illustration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r>
              <a:rPr lang="en-US" sz="2000" dirty="0" smtClean="0">
                <a:latin typeface="Times New Roman" pitchFamily="18" charset="0"/>
                <a:cs typeface="Times New Roman" pitchFamily="18" charset="0"/>
              </a:rPr>
              <a:t>Assume </a:t>
            </a:r>
            <a:r>
              <a:rPr lang="en-US" sz="2000" dirty="0" smtClean="0">
                <a:latin typeface="Times New Roman" pitchFamily="18" charset="0"/>
                <a:cs typeface="Times New Roman" pitchFamily="18" charset="0"/>
              </a:rPr>
              <a:t>a flat yield curve, such that all yields to maturity equal 4%.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fund manager </a:t>
            </a:r>
            <a:r>
              <a:rPr lang="en-US" sz="2000" dirty="0" smtClean="0">
                <a:latin typeface="Times New Roman" pitchFamily="18" charset="0"/>
                <a:cs typeface="Times New Roman" pitchFamily="18" charset="0"/>
              </a:rPr>
              <a:t>has </a:t>
            </a:r>
            <a:r>
              <a:rPr lang="en-US" sz="2000" dirty="0" smtClean="0">
                <a:latin typeface="Times New Roman" pitchFamily="18" charset="0"/>
                <a:cs typeface="Times New Roman" pitchFamily="18" charset="0"/>
              </a:rPr>
              <a:t>anticipated cash payouts of $12,000,000, $14,000,000 and $</a:t>
            </a:r>
            <a:r>
              <a:rPr lang="en-US" sz="2000" dirty="0" smtClean="0">
                <a:latin typeface="Times New Roman" pitchFamily="18" charset="0"/>
                <a:cs typeface="Times New Roman" pitchFamily="18" charset="0"/>
              </a:rPr>
              <a:t>15,000,000.</a:t>
            </a:r>
          </a:p>
          <a:p>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flat yield curve of 4</a:t>
            </a:r>
            <a:r>
              <a:rPr lang="en-US" sz="2000" dirty="0" smtClean="0">
                <a:latin typeface="Times New Roman" pitchFamily="18" charset="0"/>
                <a:cs typeface="Times New Roman" pitchFamily="18" charset="0"/>
              </a:rPr>
              <a:t>% implies a </a:t>
            </a:r>
            <a:r>
              <a:rPr lang="en-US" sz="2000" dirty="0" smtClean="0">
                <a:latin typeface="Times New Roman" pitchFamily="18" charset="0"/>
                <a:cs typeface="Times New Roman" pitchFamily="18" charset="0"/>
              </a:rPr>
              <a:t>value </a:t>
            </a:r>
            <a:r>
              <a:rPr lang="en-US" sz="2000" dirty="0" smtClean="0">
                <a:latin typeface="Times New Roman" pitchFamily="18" charset="0"/>
                <a:cs typeface="Times New Roman" pitchFamily="18" charset="0"/>
              </a:rPr>
              <a:t>for </a:t>
            </a:r>
            <a:r>
              <a:rPr lang="en-US" sz="2000" dirty="0" smtClean="0">
                <a:latin typeface="Times New Roman" pitchFamily="18" charset="0"/>
                <a:cs typeface="Times New Roman" pitchFamily="18" charset="0"/>
              </a:rPr>
              <a:t>the liability stream is $37,816,120.</a:t>
            </a:r>
          </a:p>
          <a:p>
            <a:r>
              <a:rPr lang="en-US" sz="2000" dirty="0" smtClean="0">
                <a:latin typeface="Times New Roman" pitchFamily="18" charset="0"/>
                <a:cs typeface="Times New Roman" pitchFamily="18" charset="0"/>
              </a:rPr>
              <a:t>We </a:t>
            </a:r>
            <a:r>
              <a:rPr lang="en-US" sz="2000" dirty="0" smtClean="0">
                <a:latin typeface="Times New Roman" pitchFamily="18" charset="0"/>
                <a:cs typeface="Times New Roman" pitchFamily="18" charset="0"/>
              </a:rPr>
              <a:t>calculate bond and liability </a:t>
            </a:r>
            <a:r>
              <a:rPr lang="en-US" sz="2000" dirty="0" smtClean="0">
                <a:latin typeface="Times New Roman" pitchFamily="18" charset="0"/>
                <a:cs typeface="Times New Roman" pitchFamily="18" charset="0"/>
              </a:rPr>
              <a:t>durations:</a:t>
            </a:r>
            <a:endParaRPr lang="en-US" sz="2000" dirty="0" smtClean="0">
              <a:latin typeface="Times New Roman" pitchFamily="18" charset="0"/>
              <a:cs typeface="Times New Roman" pitchFamily="18" charset="0"/>
            </a:endParaRPr>
          </a:p>
          <a:p>
            <a:endParaRPr lang="en-US" dirty="0"/>
          </a:p>
        </p:txBody>
      </p:sp>
      <p:graphicFrame>
        <p:nvGraphicFramePr>
          <p:cNvPr id="102406" name="Object 6"/>
          <p:cNvGraphicFramePr>
            <a:graphicFrameLocks noChangeAspect="1"/>
          </p:cNvGraphicFramePr>
          <p:nvPr/>
        </p:nvGraphicFramePr>
        <p:xfrm>
          <a:off x="228600" y="3352800"/>
          <a:ext cx="8153400" cy="3048000"/>
        </p:xfrm>
        <a:graphic>
          <a:graphicData uri="http://schemas.openxmlformats.org/presentationml/2006/ole">
            <p:oleObj spid="_x0000_s102406" name="Document" r:id="rId3" imgW="5956042" imgH="1900332" progId="Word.Document.12">
              <p:embed/>
            </p:oleObj>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5263</TotalTime>
  <Words>881</Words>
  <Application>Microsoft Office PowerPoint</Application>
  <PresentationFormat>On-screen Show (4:3)</PresentationFormat>
  <Paragraphs>109</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1" baseType="lpstr">
      <vt:lpstr>Office Theme</vt:lpstr>
      <vt:lpstr>Microsoft Office Word Document</vt:lpstr>
      <vt:lpstr>Microsoft Equation 3.0</vt:lpstr>
      <vt:lpstr>VII. ARBITRAGE AND HEDGING WITH FIXED INCOME INSTRUMENTS AND CURRENCIES</vt:lpstr>
      <vt:lpstr>A. Arbitrage with Riskless Bonds</vt:lpstr>
      <vt:lpstr>B. Fixed Income Hedging</vt:lpstr>
      <vt:lpstr>Bond Yields and Sources of Risk</vt:lpstr>
      <vt:lpstr>Fixed Income Portfolio Dedication</vt:lpstr>
      <vt:lpstr>C. Fixed Income Portfolio Immunization</vt:lpstr>
      <vt:lpstr>Bond Duration</vt:lpstr>
      <vt:lpstr>Portfolio Immunization</vt:lpstr>
      <vt:lpstr>Immunization Illustration</vt:lpstr>
      <vt:lpstr>Duration and Immunization</vt:lpstr>
      <vt:lpstr>Convexity</vt:lpstr>
      <vt:lpstr>Convexity Illustration</vt:lpstr>
      <vt:lpstr>Duration, Convexity and Immunization</vt:lpstr>
      <vt:lpstr>D. Term Structure, Interest Rate Contracts and Hedging </vt:lpstr>
      <vt:lpstr>Simultaneous Estimation of Discount Functions</vt:lpstr>
      <vt:lpstr>Spot and Forward Rates</vt:lpstr>
      <vt:lpstr>E. Arbitrage with Currencies</vt:lpstr>
      <vt:lpstr>Parity and Arbitrage in FX Markets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cp:lastModifiedBy>
  <cp:revision>267</cp:revision>
  <dcterms:created xsi:type="dcterms:W3CDTF">2012-07-28T11:40:52Z</dcterms:created>
  <dcterms:modified xsi:type="dcterms:W3CDTF">2012-08-01T17:05:37Z</dcterms:modified>
</cp:coreProperties>
</file>