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5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Relationship Id="rId5" Type="http://schemas.openxmlformats.org/officeDocument/2006/relationships/image" Target="../media/image28.wmf"/><Relationship Id="rId4" Type="http://schemas.openxmlformats.org/officeDocument/2006/relationships/image" Target="../media/image2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1BFFC-B872-49CA-A934-D8114660CD82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814BC-E8DE-4C42-A08C-7EFFF67A8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package" Target="../embeddings/Microsoft_Office_Word_Document7.docx"/><Relationship Id="rId4" Type="http://schemas.openxmlformats.org/officeDocument/2006/relationships/package" Target="../embeddings/Microsoft_Office_Word_Document6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7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11.docx"/><Relationship Id="rId5" Type="http://schemas.openxmlformats.org/officeDocument/2006/relationships/package" Target="../embeddings/Microsoft_Office_Word_Document10.docx"/><Relationship Id="rId4" Type="http://schemas.openxmlformats.org/officeDocument/2006/relationships/package" Target="../embeddings/Microsoft_Office_Word_Document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Document1.docx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Microsoft_Office_Word_Document3.docx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Document4.docx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2133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ARBITRAGE AND HEDGING WITH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OPTIONS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715962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Obtaining Multiplicative Upward and Downward Movement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difficulty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applying the binomial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estimates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are required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all other inputs are normally quite easily obtained.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2133600" y="2286000"/>
          <a:ext cx="7175500" cy="685800"/>
        </p:xfrm>
        <a:graphic>
          <a:graphicData uri="http://schemas.openxmlformats.org/presentationml/2006/ole">
            <p:oleObj spid="_x0000_s120836" name="Document" r:id="rId3" imgW="5956042" imgH="431174" progId="Word.Document.12">
              <p:embed/>
            </p:oleObj>
          </a:graphicData>
        </a:graphic>
      </p:graphicFrame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1752600" y="2971800"/>
          <a:ext cx="7543800" cy="685800"/>
        </p:xfrm>
        <a:graphic>
          <a:graphicData uri="http://schemas.openxmlformats.org/presentationml/2006/ole">
            <p:oleObj spid="_x0000_s120837" name="Document" r:id="rId4" imgW="5956042" imgH="392663" progId="Word.Document.12">
              <p:embed/>
            </p:oleObj>
          </a:graphicData>
        </a:graphic>
      </p:graphicFrame>
      <p:graphicFrame>
        <p:nvGraphicFramePr>
          <p:cNvPr id="120838" name="Object 6"/>
          <p:cNvGraphicFramePr>
            <a:graphicFrameLocks noChangeAspect="1"/>
          </p:cNvGraphicFramePr>
          <p:nvPr/>
        </p:nvGraphicFramePr>
        <p:xfrm>
          <a:off x="1828800" y="3505200"/>
          <a:ext cx="7315200" cy="685800"/>
        </p:xfrm>
        <a:graphic>
          <a:graphicData uri="http://schemas.openxmlformats.org/presentationml/2006/ole">
            <p:oleObj spid="_x0000_s120838" name="Document" r:id="rId5" imgW="5956042" imgH="454928" progId="Word.Document.12">
              <p:embed/>
            </p:oleObj>
          </a:graphicData>
        </a:graphic>
      </p:graphicFrame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1610264" y="4237007"/>
          <a:ext cx="2971800" cy="457200"/>
        </p:xfrm>
        <a:graphic>
          <a:graphicData uri="http://schemas.openxmlformats.org/presentationml/2006/ole">
            <p:oleObj spid="_x0000_s120840" name="Equation" r:id="rId6" imgW="1231974" imgH="199391" progId="Equation.3">
              <p:embed/>
            </p:oleObj>
          </a:graphicData>
        </a:graphic>
      </p:graphicFrame>
      <p:graphicFrame>
        <p:nvGraphicFramePr>
          <p:cNvPr id="120841" name="Object 9"/>
          <p:cNvGraphicFramePr>
            <a:graphicFrameLocks noChangeAspect="1"/>
          </p:cNvGraphicFramePr>
          <p:nvPr/>
        </p:nvGraphicFramePr>
        <p:xfrm>
          <a:off x="1905000" y="4800600"/>
          <a:ext cx="1928813" cy="685800"/>
        </p:xfrm>
        <a:graphic>
          <a:graphicData uri="http://schemas.openxmlformats.org/presentationml/2006/ole">
            <p:oleObj spid="_x0000_s120841" name="Equation" r:id="rId7" imgW="11048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D. The Greeks and Hedging in a Black-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Environment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304800" y="1447800"/>
          <a:ext cx="8839200" cy="609600"/>
        </p:xfrm>
        <a:graphic>
          <a:graphicData uri="http://schemas.openxmlformats.org/presentationml/2006/ole">
            <p:oleObj spid="_x0000_s121858" name="Document" r:id="rId3" imgW="5956042" imgH="392663" progId="Word.Document.12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228600" y="2209800"/>
          <a:ext cx="7708900" cy="1066800"/>
        </p:xfrm>
        <a:graphic>
          <a:graphicData uri="http://schemas.openxmlformats.org/presentationml/2006/ole">
            <p:oleObj spid="_x0000_s121859" name="Document" r:id="rId4" imgW="5956042" imgH="823837" progId="Word.Document.12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52400" y="3276600"/>
          <a:ext cx="7404100" cy="838200"/>
        </p:xfrm>
        <a:graphic>
          <a:graphicData uri="http://schemas.openxmlformats.org/presentationml/2006/ole">
            <p:oleObj spid="_x0000_s121860" name="Document" r:id="rId5" imgW="5956042" imgH="611130" progId="Word.Document.12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76200" y="4267200"/>
          <a:ext cx="7632700" cy="838200"/>
        </p:xfrm>
        <a:graphic>
          <a:graphicData uri="http://schemas.openxmlformats.org/presentationml/2006/ole">
            <p:oleObj spid="_x0000_s121861" name="Document" r:id="rId6" imgW="5956042" imgH="611130" progId="Word.Document.12">
              <p:embed/>
            </p:oleObj>
          </a:graphicData>
        </a:graphic>
      </p:graphicFrame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76200" y="5410200"/>
          <a:ext cx="8229600" cy="609600"/>
        </p:xfrm>
        <a:graphic>
          <a:graphicData uri="http://schemas.openxmlformats.org/presentationml/2006/ole">
            <p:oleObj spid="_x0000_s121862" name="Document" r:id="rId7" imgW="5956042" imgH="41209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Illustration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8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95600" y="1143000"/>
            <a:ext cx="3124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= .5         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.10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= 80         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.16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.4         	S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75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228600" y="2819400"/>
          <a:ext cx="8686800" cy="2286000"/>
        </p:xfrm>
        <a:graphic>
          <a:graphicData uri="http://schemas.openxmlformats.org/presentationml/2006/ole">
            <p:oleObj spid="_x0000_s122883" name="Document" r:id="rId3" imgW="5956042" imgH="158073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Greeks Calculation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457200" y="1371600"/>
          <a:ext cx="8229600" cy="4572000"/>
        </p:xfrm>
        <a:graphic>
          <a:graphicData uri="http://schemas.openxmlformats.org/presentationml/2006/ole">
            <p:oleObj spid="_x0000_s123906" name="Document" r:id="rId3" imgW="5956042" imgH="353936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Delta and Gamma Neutrality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Same example as above, but add a call with X = 75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152400" y="1981200"/>
          <a:ext cx="8839200" cy="4343400"/>
        </p:xfrm>
        <a:graphic>
          <a:graphicData uri="http://schemas.openxmlformats.org/presentationml/2006/ole">
            <p:oleObj spid="_x0000_s124930" name="Document" r:id="rId3" imgW="5956042" imgH="337021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 Derivative Securities Markets and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Hedging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we discussed earlier, a derivative security is simply a financial instrument whose value is derived from that of another security, financial index or rate.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Put-Call Parity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pPr algn="ctr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MAX[0, X –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MAX[0,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- X] - MAX[0, X –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] =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- X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+ X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– S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2971800" y="2286000"/>
          <a:ext cx="3276600" cy="533400"/>
        </p:xfrm>
        <a:graphic>
          <a:graphicData uri="http://schemas.openxmlformats.org/presentationml/2006/ole">
            <p:oleObj spid="_x0000_s113666" name="Equation" r:id="rId3" imgW="1290416" imgH="218466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Options and Hedging in a Binomial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Binomial Option Pricing Model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based on the assumption that the underlying stock follows a binomial return generating process.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means that for any period during the life of the option, the stock's value will be only one of two potential constant values.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3124200" y="3048000"/>
          <a:ext cx="2743200" cy="457200"/>
        </p:xfrm>
        <a:graphic>
          <a:graphicData uri="http://schemas.openxmlformats.org/presentationml/2006/ole">
            <p:oleObj spid="_x0000_s114691" name="Equation" r:id="rId3" imgW="1387098" imgH="231063" progId="Equation.3">
              <p:embed/>
            </p:oleObj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3048000" y="3581400"/>
          <a:ext cx="2895600" cy="381000"/>
        </p:xfrm>
        <a:graphic>
          <a:graphicData uri="http://schemas.openxmlformats.org/presentationml/2006/ole">
            <p:oleObj spid="_x0000_s114692" name="Equation" r:id="rId4" imgW="1437964" imgH="180316" progId="Equation.3">
              <p:embed/>
            </p:oleObj>
          </a:graphicData>
        </a:graphic>
      </p:graphicFrame>
      <p:graphicFrame>
        <p:nvGraphicFramePr>
          <p:cNvPr id="114693" name="Object 5"/>
          <p:cNvGraphicFramePr>
            <a:graphicFrameLocks noChangeAspect="1"/>
          </p:cNvGraphicFramePr>
          <p:nvPr/>
        </p:nvGraphicFramePr>
        <p:xfrm>
          <a:off x="3733800" y="3962400"/>
          <a:ext cx="1676400" cy="685800"/>
        </p:xfrm>
        <a:graphic>
          <a:graphicData uri="http://schemas.openxmlformats.org/presentationml/2006/ole">
            <p:oleObj spid="_x0000_s114693" name="Equation" r:id="rId5" imgW="916314" imgH="450609" progId="Equation.3">
              <p:embed/>
            </p:oleObj>
          </a:graphicData>
        </a:graphic>
      </p:graphicFrame>
      <p:graphicFrame>
        <p:nvGraphicFramePr>
          <p:cNvPr id="114694" name="Object 6"/>
          <p:cNvGraphicFramePr>
            <a:graphicFrameLocks noChangeAspect="1"/>
          </p:cNvGraphicFramePr>
          <p:nvPr/>
        </p:nvGraphicFramePr>
        <p:xfrm>
          <a:off x="3276600" y="4800600"/>
          <a:ext cx="2743200" cy="685800"/>
        </p:xfrm>
        <a:graphic>
          <a:graphicData uri="http://schemas.openxmlformats.org/presentationml/2006/ole">
            <p:oleObj spid="_x0000_s114694" name="Equation" r:id="rId6" imgW="1516969" imgH="418937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Valuing the One-Period Option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15714" name="Object 2"/>
          <p:cNvGraphicFramePr>
            <a:graphicFrameLocks noChangeAspect="1"/>
          </p:cNvGraphicFramePr>
          <p:nvPr/>
        </p:nvGraphicFramePr>
        <p:xfrm>
          <a:off x="2133600" y="1752600"/>
          <a:ext cx="4648200" cy="533400"/>
        </p:xfrm>
        <a:graphic>
          <a:graphicData uri="http://schemas.openxmlformats.org/presentationml/2006/ole">
            <p:oleObj spid="_x0000_s115714" name="Equation" r:id="rId3" imgW="2529965" imgH="238621" progId="Equation.3">
              <p:embed/>
            </p:oleObj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3048000" y="2438400"/>
          <a:ext cx="2819400" cy="838200"/>
        </p:xfrm>
        <a:graphic>
          <a:graphicData uri="http://schemas.openxmlformats.org/presentationml/2006/ole">
            <p:oleObj spid="_x0000_s115715" name="Equation" r:id="rId4" imgW="1296909" imgH="450609" progId="Equation.3">
              <p:embed/>
            </p:oleObj>
          </a:graphicData>
        </a:graphic>
      </p:graphicFrame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2971800" y="3429000"/>
          <a:ext cx="3200400" cy="914400"/>
        </p:xfrm>
        <a:graphic>
          <a:graphicData uri="http://schemas.openxmlformats.org/presentationml/2006/ole">
            <p:oleObj spid="_x0000_s115716" name="Equation" r:id="rId5" imgW="1832628" imgH="463566" progId="Equation.3">
              <p:embed/>
            </p:oleObj>
          </a:graphicData>
        </a:graphic>
      </p:graphicFrame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1600200" y="4495800"/>
          <a:ext cx="5715000" cy="838200"/>
        </p:xfrm>
        <a:graphic>
          <a:graphicData uri="http://schemas.openxmlformats.org/presentationml/2006/ole">
            <p:oleObj spid="_x0000_s115717" name="Equation" r:id="rId6" imgW="3064602" imgH="418937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Extending the Binomial Model to Two Periods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First, we substitute for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hedge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ratio: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algebra then substitute hedging probabilities: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2438400" y="1676400"/>
          <a:ext cx="4038600" cy="914400"/>
        </p:xfrm>
        <a:graphic>
          <a:graphicData uri="http://schemas.openxmlformats.org/presentationml/2006/ole">
            <p:oleObj spid="_x0000_s116738" name="Equation" r:id="rId3" imgW="2883864" imgH="670515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895600" y="3048000"/>
          <a:ext cx="3048000" cy="838200"/>
        </p:xfrm>
        <a:graphic>
          <a:graphicData uri="http://schemas.openxmlformats.org/presentationml/2006/ole">
            <p:oleObj spid="_x0000_s116739" name="Equation" r:id="rId4" imgW="2664887" imgH="675554" progId="Equation.3">
              <p:embed/>
            </p:oleObj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3124200" y="3886200"/>
          <a:ext cx="2819400" cy="914400"/>
        </p:xfrm>
        <a:graphic>
          <a:graphicData uri="http://schemas.openxmlformats.org/presentationml/2006/ole">
            <p:oleObj spid="_x0000_s116740" name="Equation" r:id="rId5" imgW="2135661" imgH="675554" progId="Equation.3">
              <p:embed/>
            </p:oleObj>
          </a:graphicData>
        </a:graphic>
      </p:graphicFrame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2362200" y="4876800"/>
          <a:ext cx="6642100" cy="609600"/>
        </p:xfrm>
        <a:graphic>
          <a:graphicData uri="http://schemas.openxmlformats.org/presentationml/2006/ole">
            <p:oleObj spid="_x0000_s116741" name="Document" r:id="rId6" imgW="5956042" imgH="450609" progId="Word.Document.12">
              <p:embed/>
            </p:oleObj>
          </a:graphicData>
        </a:graphic>
      </p:graphicFrame>
      <p:graphicFrame>
        <p:nvGraphicFramePr>
          <p:cNvPr id="116742" name="Object 6"/>
          <p:cNvGraphicFramePr>
            <a:graphicFrameLocks noChangeAspect="1"/>
          </p:cNvGraphicFramePr>
          <p:nvPr/>
        </p:nvGraphicFramePr>
        <p:xfrm>
          <a:off x="3505200" y="5562600"/>
          <a:ext cx="2057400" cy="685800"/>
        </p:xfrm>
        <a:graphic>
          <a:graphicData uri="http://schemas.openxmlformats.org/presentationml/2006/ole">
            <p:oleObj spid="_x0000_s116742" name="Equation" r:id="rId7" imgW="1219347" imgH="450609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Two Time Periods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1066800" y="1219200"/>
          <a:ext cx="7010400" cy="609600"/>
        </p:xfrm>
        <a:graphic>
          <a:graphicData uri="http://schemas.openxmlformats.org/presentationml/2006/ole">
            <p:oleObj spid="_x0000_s117762" name="Document" r:id="rId3" imgW="5956042" imgH="424695" progId="Word.Document.12">
              <p:embed/>
            </p:oleObj>
          </a:graphicData>
        </a:graphic>
      </p:graphicFrame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1295400" y="1905000"/>
          <a:ext cx="6477000" cy="762000"/>
        </p:xfrm>
        <a:graphic>
          <a:graphicData uri="http://schemas.openxmlformats.org/presentationml/2006/ole">
            <p:oleObj spid="_x0000_s117763" name="Equation" r:id="rId4" imgW="4555958" imgH="463566" progId="Equation.3">
              <p:embed/>
            </p:oleObj>
          </a:graphicData>
        </a:graphic>
      </p:graphicFrame>
      <p:graphicFrame>
        <p:nvGraphicFramePr>
          <p:cNvPr id="117768" name="Object 8"/>
          <p:cNvGraphicFramePr>
            <a:graphicFrameLocks noChangeAspect="1"/>
          </p:cNvGraphicFramePr>
          <p:nvPr/>
        </p:nvGraphicFramePr>
        <p:xfrm>
          <a:off x="152400" y="3429000"/>
          <a:ext cx="8153400" cy="1524000"/>
        </p:xfrm>
        <a:graphic>
          <a:graphicData uri="http://schemas.openxmlformats.org/presentationml/2006/ole">
            <p:oleObj spid="_x0000_s117768" name="Document" r:id="rId5" imgW="5956042" imgH="1046982" progId="Word.Document.12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381000" y="2690336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hedge ratio for time zero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-.75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hedge ratio in time one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either -.1875 or -1, depending on whether the share price increases or decreases in the first period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Extending the Binomial Model to n Time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Periods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2209800" y="1371600"/>
          <a:ext cx="4267200" cy="992187"/>
        </p:xfrm>
        <a:graphic>
          <a:graphicData uri="http://schemas.openxmlformats.org/presentationml/2006/ole">
            <p:oleObj spid="_x0000_s118786" name="Equation" r:id="rId3" imgW="3213593" imgH="688151" progId="Equation.3">
              <p:embed/>
            </p:oleObj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2362200" y="2438400"/>
          <a:ext cx="4343400" cy="1143000"/>
        </p:xfrm>
        <a:graphic>
          <a:graphicData uri="http://schemas.openxmlformats.org/presentationml/2006/ole">
            <p:oleObj spid="_x0000_s118787" name="Equation" r:id="rId4" imgW="2710703" imgH="688151" progId="Equation.3">
              <p:embed/>
            </p:oleObj>
          </a:graphicData>
        </a:graphic>
      </p:graphicFrame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2209800" y="3733800"/>
          <a:ext cx="4267200" cy="1524000"/>
        </p:xfrm>
        <a:graphic>
          <a:graphicData uri="http://schemas.openxmlformats.org/presentationml/2006/ole">
            <p:oleObj spid="_x0000_s118788" name="Equation" r:id="rId5" imgW="2090928" imgH="991556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Illustration: Three Time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Periods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2438400" y="1752600"/>
          <a:ext cx="4343400" cy="1295400"/>
        </p:xfrm>
        <a:graphic>
          <a:graphicData uri="http://schemas.openxmlformats.org/presentationml/2006/ole">
            <p:oleObj spid="_x0000_s119810" name="Equation" r:id="rId3" imgW="2522389" imgH="888621" progId="Equation.3">
              <p:embed/>
            </p:oleObj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152400" y="3203574"/>
          <a:ext cx="8839200" cy="758825"/>
        </p:xfrm>
        <a:graphic>
          <a:graphicData uri="http://schemas.openxmlformats.org/presentationml/2006/ole">
            <p:oleObj spid="_x0000_s119811" name="Equation" r:id="rId4" imgW="6195222" imgH="450609" progId="Equation.3">
              <p:embed/>
            </p:oleObj>
          </a:graphicData>
        </a:graphic>
      </p:graphicFrame>
      <p:graphicFrame>
        <p:nvGraphicFramePr>
          <p:cNvPr id="119815" name="Object 7"/>
          <p:cNvGraphicFramePr>
            <a:graphicFrameLocks noChangeAspect="1"/>
          </p:cNvGraphicFramePr>
          <p:nvPr/>
        </p:nvGraphicFramePr>
        <p:xfrm>
          <a:off x="152400" y="4419600"/>
          <a:ext cx="8839200" cy="304800"/>
        </p:xfrm>
        <a:graphic>
          <a:graphicData uri="http://schemas.openxmlformats.org/presentationml/2006/ole">
            <p:oleObj spid="_x0000_s119815" name="Document" r:id="rId5" imgW="5956042" imgH="175277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5498</TotalTime>
  <Words>296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Microsoft Equation 3.0</vt:lpstr>
      <vt:lpstr>Microsoft Office Word Document</vt:lpstr>
      <vt:lpstr>VIII. ARBITRAGE AND HEDGING WITH OPTIONS</vt:lpstr>
      <vt:lpstr>A. Derivative Securities Markets and Hedging</vt:lpstr>
      <vt:lpstr>B. Put-Call Parity</vt:lpstr>
      <vt:lpstr>C. Options and Hedging in a Binomial Environment</vt:lpstr>
      <vt:lpstr>Valuing the One-Period Option</vt:lpstr>
      <vt:lpstr>Extending the Binomial Model to Two Periods</vt:lpstr>
      <vt:lpstr>Two Time Periods</vt:lpstr>
      <vt:lpstr>Extending the Binomial Model to n Time Periods</vt:lpstr>
      <vt:lpstr>Illustration: Three Time Periods</vt:lpstr>
      <vt:lpstr>Obtaining Multiplicative Upward and Downward Movement Values</vt:lpstr>
      <vt:lpstr>D. The Greeks and Hedging in a Black-Scholes Environment</vt:lpstr>
      <vt:lpstr>Black Scholes Illustration</vt:lpstr>
      <vt:lpstr>Greeks Calculation</vt:lpstr>
      <vt:lpstr>Delta and Gamma Neutrality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INTRODUCTION TO SECURITIES TRADING AND MARKETS</dc:title>
  <dc:creator>John</dc:creator>
  <cp:lastModifiedBy>John</cp:lastModifiedBy>
  <cp:revision>281</cp:revision>
  <dcterms:created xsi:type="dcterms:W3CDTF">2012-07-28T11:40:52Z</dcterms:created>
  <dcterms:modified xsi:type="dcterms:W3CDTF">2012-08-01T21:00:08Z</dcterms:modified>
</cp:coreProperties>
</file>