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8/1/2012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package" Target="../embeddings/Microsoft_Office_Word_Document14.docx"/></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package" Target="../embeddings/Microsoft_Office_Word_Document16.docx"/></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package" Target="../embeddings/Microsoft_Office_Word_Document2.doc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Document4.docx"/></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package" Target="../embeddings/Microsoft_Office_Word_Document7.docx"/></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Document9.docx"/></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IX</a:t>
            </a:r>
            <a:r>
              <a:rPr lang="en-US" b="1" dirty="0" smtClean="0">
                <a:latin typeface="Times New Roman" pitchFamily="18" charset="0"/>
                <a:cs typeface="Times New Roman" pitchFamily="18" charset="0"/>
              </a:rPr>
              <a:t>. EVALUATING TRADING STRATEGIES AND </a:t>
            </a:r>
            <a:r>
              <a:rPr lang="en-US" b="1" dirty="0" smtClean="0">
                <a:latin typeface="Times New Roman" pitchFamily="18" charset="0"/>
                <a:cs typeface="Times New Roman" pitchFamily="18" charset="0"/>
              </a:rPr>
              <a:t>PERFORMANCE</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VWAP</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VWAP can be used as a benchmark to evaluate the quality of the execution provided by the broker.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If </a:t>
            </a:r>
            <a:r>
              <a:rPr lang="en-US" sz="2800" dirty="0" smtClean="0">
                <a:latin typeface="Times New Roman" pitchFamily="18" charset="0"/>
                <a:cs typeface="Times New Roman" pitchFamily="18" charset="0"/>
              </a:rPr>
              <a:t>the brokerage firm’s purchases were made at a lower VWAP than the market VWAP for the relevant period, </a:t>
            </a:r>
            <a:r>
              <a:rPr lang="en-US" sz="2800" dirty="0" smtClean="0">
                <a:latin typeface="Times New Roman" pitchFamily="18" charset="0"/>
                <a:cs typeface="Times New Roman" pitchFamily="18" charset="0"/>
              </a:rPr>
              <a:t>the </a:t>
            </a:r>
            <a:r>
              <a:rPr lang="en-US" sz="2800" dirty="0" smtClean="0">
                <a:latin typeface="Times New Roman" pitchFamily="18" charset="0"/>
                <a:cs typeface="Times New Roman" pitchFamily="18" charset="0"/>
              </a:rPr>
              <a:t>firm handled the order well for the customer.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VWAP</a:t>
            </a:r>
            <a:r>
              <a:rPr lang="en-US" sz="2800" dirty="0" smtClean="0">
                <a:latin typeface="Times New Roman" pitchFamily="18" charset="0"/>
                <a:cs typeface="Times New Roman" pitchFamily="18" charset="0"/>
              </a:rPr>
              <a:t>, either for the trader or for the market is calculated as follows:</a:t>
            </a:r>
          </a:p>
          <a:p>
            <a:endParaRPr lang="en-US" dirty="0"/>
          </a:p>
        </p:txBody>
      </p:sp>
      <p:graphicFrame>
        <p:nvGraphicFramePr>
          <p:cNvPr id="145410" name="Object 2"/>
          <p:cNvGraphicFramePr>
            <a:graphicFrameLocks noChangeAspect="1"/>
          </p:cNvGraphicFramePr>
          <p:nvPr/>
        </p:nvGraphicFramePr>
        <p:xfrm>
          <a:off x="685800" y="5257800"/>
          <a:ext cx="8305800" cy="777875"/>
        </p:xfrm>
        <a:graphic>
          <a:graphicData uri="http://schemas.openxmlformats.org/presentationml/2006/ole">
            <p:oleObj spid="_x0000_s145410" name="Document" r:id="rId3" imgW="5956042" imgH="321041"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latin typeface="Times New Roman" pitchFamily="18" charset="0"/>
                <a:cs typeface="Times New Roman" pitchFamily="18" charset="0"/>
              </a:rPr>
              <a:t>VWAP: A Simple </a:t>
            </a:r>
            <a:r>
              <a:rPr lang="en-US" b="1" dirty="0" smtClean="0">
                <a:latin typeface="Times New Roman" pitchFamily="18" charset="0"/>
                <a:cs typeface="Times New Roman" pitchFamily="18" charset="0"/>
              </a:rPr>
              <a:t>Illustration</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sz="1600" dirty="0" smtClean="0">
                <a:latin typeface="Times New Roman" pitchFamily="18" charset="0"/>
                <a:cs typeface="Times New Roman" pitchFamily="18" charset="0"/>
              </a:rPr>
              <a:t>Suppose that a broker has been instructed to purchase 600 shares at the market. She does so, purchasing them for a total price of 30,011.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broker's executed transactions were the second through fourth transactions on the table.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total volume of shares exchanged was 2,500, with a total value of 125,098.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Hence</a:t>
            </a:r>
            <a:r>
              <a:rPr lang="en-US" sz="1600" dirty="0" smtClean="0">
                <a:latin typeface="Times New Roman" pitchFamily="18" charset="0"/>
                <a:cs typeface="Times New Roman" pitchFamily="18" charset="0"/>
              </a:rPr>
              <a:t>, VWAP for these transactions was 125,098/2,500 = 50.0392.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broker purchased 200 shares in the first transaction at 50.01 and 400 shares in the third transaction at 50.02.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average share price paid by the broker was 30,010/600 = 50.0167.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Our </a:t>
            </a:r>
            <a:r>
              <a:rPr lang="en-US" sz="1600" dirty="0" smtClean="0">
                <a:latin typeface="Times New Roman" pitchFamily="18" charset="0"/>
                <a:cs typeface="Times New Roman" pitchFamily="18" charset="0"/>
              </a:rPr>
              <a:t>calculations suggest that the broker beat the market VWAP. </a:t>
            </a:r>
            <a:r>
              <a:rPr lang="en-US" sz="1600" dirty="0" smtClean="0">
                <a:latin typeface="Times New Roman" pitchFamily="18" charset="0"/>
                <a:cs typeface="Times New Roman" pitchFamily="18" charset="0"/>
              </a:rPr>
              <a:t> </a:t>
            </a:r>
          </a:p>
          <a:p>
            <a:endParaRPr lang="en-US" dirty="0" smtClean="0"/>
          </a:p>
        </p:txBody>
      </p:sp>
      <p:graphicFrame>
        <p:nvGraphicFramePr>
          <p:cNvPr id="146434" name="Object 2"/>
          <p:cNvGraphicFramePr>
            <a:graphicFrameLocks noChangeAspect="1"/>
          </p:cNvGraphicFramePr>
          <p:nvPr/>
        </p:nvGraphicFramePr>
        <p:xfrm>
          <a:off x="762000" y="3886200"/>
          <a:ext cx="7467600" cy="2209800"/>
        </p:xfrm>
        <a:graphic>
          <a:graphicData uri="http://schemas.openxmlformats.org/presentationml/2006/ole">
            <p:oleObj spid="_x0000_s146434" name="Document" r:id="rId3" imgW="5956042" imgH="1752049"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D. Implementation </a:t>
            </a:r>
            <a:r>
              <a:rPr lang="en-US" b="1" dirty="0" smtClean="0">
                <a:latin typeface="Times New Roman" pitchFamily="18" charset="0"/>
                <a:cs typeface="Times New Roman" pitchFamily="18" charset="0"/>
              </a:rPr>
              <a:t>Shortfall</a:t>
            </a: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a:buNone/>
            </a:pPr>
            <a:r>
              <a:rPr lang="en-US"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The implementation </a:t>
            </a:r>
            <a:r>
              <a:rPr lang="en-US" sz="3600" dirty="0" smtClean="0">
                <a:latin typeface="Times New Roman" pitchFamily="18" charset="0"/>
                <a:cs typeface="Times New Roman" pitchFamily="18" charset="0"/>
              </a:rPr>
              <a:t>of an investment strategy by the trader or portfolio manager leads to four primary types of friction costs</a:t>
            </a:r>
            <a:r>
              <a:rPr lang="en-US" sz="3600" dirty="0" smtClean="0">
                <a:latin typeface="Times New Roman" pitchFamily="18" charset="0"/>
                <a:cs typeface="Times New Roman" pitchFamily="18" charset="0"/>
              </a:rPr>
              <a:t>:</a:t>
            </a:r>
          </a:p>
          <a:p>
            <a:pPr>
              <a:buNone/>
            </a:pPr>
            <a:r>
              <a:rPr lang="en-US" sz="36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Broker</a:t>
            </a:r>
            <a:r>
              <a:rPr lang="en-US" dirty="0" smtClean="0">
                <a:latin typeface="Times New Roman" pitchFamily="18" charset="0"/>
                <a:cs typeface="Times New Roman" pitchFamily="18" charset="0"/>
              </a:rPr>
              <a:t>, exchange and other explicit fees and commissions. Frequently, brokers bundle exchange, SEC and other fees into their own commissions. Small transactions tend to have higher proportional explicit transactions costs.</a:t>
            </a:r>
          </a:p>
          <a:p>
            <a:pPr lvl="0"/>
            <a:r>
              <a:rPr lang="en-US" dirty="0" smtClean="0">
                <a:latin typeface="Times New Roman" pitchFamily="18" charset="0"/>
                <a:cs typeface="Times New Roman" pitchFamily="18" charset="0"/>
              </a:rPr>
              <a:t>Delay </a:t>
            </a:r>
            <a:r>
              <a:rPr lang="en-US" dirty="0" smtClean="0">
                <a:latin typeface="Times New Roman" pitchFamily="18" charset="0"/>
                <a:cs typeface="Times New Roman" pitchFamily="18" charset="0"/>
              </a:rPr>
              <a:t>costs, based on the price difference between the portfolio manager’s decision price and the broker’s arrival price</a:t>
            </a:r>
          </a:p>
          <a:p>
            <a:pPr lvl="0"/>
            <a:r>
              <a:rPr lang="en-US" dirty="0" smtClean="0">
                <a:latin typeface="Times New Roman" pitchFamily="18" charset="0"/>
                <a:cs typeface="Times New Roman" pitchFamily="18" charset="0"/>
              </a:rPr>
              <a:t>Price </a:t>
            </a:r>
            <a:r>
              <a:rPr lang="en-US" dirty="0" smtClean="0">
                <a:latin typeface="Times New Roman" pitchFamily="18" charset="0"/>
                <a:cs typeface="Times New Roman" pitchFamily="18" charset="0"/>
              </a:rPr>
              <a:t>impact costs associated with transaction executions (slippage). Buy orders will exert upward price pressure on the security; sell orders will exert downward pressure. Larger transactions will tend to have larger impact costs.</a:t>
            </a:r>
          </a:p>
          <a:p>
            <a:pPr lvl="0"/>
            <a:r>
              <a:rPr lang="en-US" dirty="0" smtClean="0">
                <a:latin typeface="Times New Roman" pitchFamily="18" charset="0"/>
                <a:cs typeface="Times New Roman" pitchFamily="18" charset="0"/>
              </a:rPr>
              <a:t>Opportunity </a:t>
            </a:r>
            <a:r>
              <a:rPr lang="en-US" dirty="0" smtClean="0">
                <a:latin typeface="Times New Roman" pitchFamily="18" charset="0"/>
                <a:cs typeface="Times New Roman" pitchFamily="18" charset="0"/>
              </a:rPr>
              <a:t>costs associated with transactions; that is, the opportunities and profits were forgone prior to the trade’s completed execution. Opportunity costs can also include the portion of an order that was canceled due to a limit order restriction.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Implementation Shortfall Illustration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r>
              <a:rPr lang="en-US" sz="1400" dirty="0" smtClean="0">
                <a:latin typeface="Times New Roman" pitchFamily="18" charset="0"/>
                <a:cs typeface="Times New Roman" pitchFamily="18" charset="0"/>
              </a:rPr>
              <a:t>Suppose that a portfolio manager makes a decision to purchase 10,000 shares of stock one hour before its open based on its $50.00 closing price the prior day (the decision price) and a limit order at 50.45.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The </a:t>
            </a:r>
            <a:r>
              <a:rPr lang="en-US" sz="1400" dirty="0" smtClean="0">
                <a:latin typeface="Times New Roman" pitchFamily="18" charset="0"/>
                <a:cs typeface="Times New Roman" pitchFamily="18" charset="0"/>
              </a:rPr>
              <a:t>stock opened at 9:30 at a price of 50.20, and 1000 shares are purchased at 9:31 at a price of 50.25.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At </a:t>
            </a:r>
            <a:r>
              <a:rPr lang="en-US" sz="1400" dirty="0" smtClean="0">
                <a:latin typeface="Times New Roman" pitchFamily="18" charset="0"/>
                <a:cs typeface="Times New Roman" pitchFamily="18" charset="0"/>
              </a:rPr>
              <a:t>9:32, 5000 shares are purchased for 50.40, and 1000 more for 50.30 at 10:03.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An </a:t>
            </a:r>
            <a:r>
              <a:rPr lang="en-US" sz="1400" dirty="0" smtClean="0">
                <a:latin typeface="Times New Roman" pitchFamily="18" charset="0"/>
                <a:cs typeface="Times New Roman" pitchFamily="18" charset="0"/>
              </a:rPr>
              <a:t>additional 1000 shares are purchased for 50.30 at 12:15, the market price quickly rises to 50.48 and closes at 50.50 with 2000 shares in the order unexecuted.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The </a:t>
            </a:r>
            <a:r>
              <a:rPr lang="en-US" sz="1400" dirty="0" smtClean="0">
                <a:latin typeface="Times New Roman" pitchFamily="18" charset="0"/>
                <a:cs typeface="Times New Roman" pitchFamily="18" charset="0"/>
              </a:rPr>
              <a:t>commissions, including all explicit fees were $0.01 for each of 8,000 shares.</a:t>
            </a:r>
          </a:p>
          <a:p>
            <a:endParaRPr lang="en-US" dirty="0"/>
          </a:p>
        </p:txBody>
      </p:sp>
      <p:graphicFrame>
        <p:nvGraphicFramePr>
          <p:cNvPr id="149506" name="Object 2"/>
          <p:cNvGraphicFramePr>
            <a:graphicFrameLocks noChangeAspect="1"/>
          </p:cNvGraphicFramePr>
          <p:nvPr/>
        </p:nvGraphicFramePr>
        <p:xfrm>
          <a:off x="533400" y="2971800"/>
          <a:ext cx="7848600" cy="1706563"/>
        </p:xfrm>
        <a:graphic>
          <a:graphicData uri="http://schemas.openxmlformats.org/presentationml/2006/ole">
            <p:oleObj spid="_x0000_s149506" name="Document" r:id="rId3" imgW="5956042" imgH="1401495" progId="Word.Document.12">
              <p:embed/>
            </p:oleObj>
          </a:graphicData>
        </a:graphic>
      </p:graphicFrame>
      <p:graphicFrame>
        <p:nvGraphicFramePr>
          <p:cNvPr id="149507" name="Object 3"/>
          <p:cNvGraphicFramePr>
            <a:graphicFrameLocks noChangeAspect="1"/>
          </p:cNvGraphicFramePr>
          <p:nvPr/>
        </p:nvGraphicFramePr>
        <p:xfrm>
          <a:off x="304800" y="4800600"/>
          <a:ext cx="8229600" cy="1333500"/>
        </p:xfrm>
        <a:graphic>
          <a:graphicData uri="http://schemas.openxmlformats.org/presentationml/2006/ole">
            <p:oleObj spid="_x0000_s149507" name="Document" r:id="rId4" imgW="5956042" imgH="876024"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E. Value at </a:t>
            </a:r>
            <a:r>
              <a:rPr lang="en-US" b="1" dirty="0" smtClean="0">
                <a:latin typeface="Times New Roman" pitchFamily="18" charset="0"/>
                <a:cs typeface="Times New Roman" pitchFamily="18" charset="0"/>
              </a:rPr>
              <a:t>Risk</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sz="1800" dirty="0" smtClean="0">
                <a:latin typeface="Times New Roman" pitchFamily="18" charset="0"/>
                <a:cs typeface="Times New Roman" pitchFamily="18" charset="0"/>
              </a:rPr>
              <a:t>Value at risk (</a:t>
            </a:r>
            <a:r>
              <a:rPr lang="en-US" sz="1800" dirty="0" err="1" smtClean="0">
                <a:latin typeface="Times New Roman" pitchFamily="18" charset="0"/>
                <a:cs typeface="Times New Roman" pitchFamily="18" charset="0"/>
              </a:rPr>
              <a:t>VaR</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measures </a:t>
            </a:r>
            <a:r>
              <a:rPr lang="en-US" sz="1800" dirty="0" smtClean="0">
                <a:latin typeface="Times New Roman" pitchFamily="18" charset="0"/>
                <a:cs typeface="Times New Roman" pitchFamily="18" charset="0"/>
              </a:rPr>
              <a:t>the worst loss for a given time frame, with a given set of distributional assumptions at a given confidence level</a:t>
            </a:r>
            <a:r>
              <a:rPr lang="en-US" sz="1800" dirty="0" smtClean="0">
                <a:latin typeface="Times New Roman" pitchFamily="18" charset="0"/>
                <a:cs typeface="Times New Roman" pitchFamily="18" charset="0"/>
              </a:rPr>
              <a:t>.</a:t>
            </a: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Suppose that a </a:t>
            </a:r>
            <a:r>
              <a:rPr lang="en-US" sz="1800" dirty="0" smtClean="0">
                <a:latin typeface="Times New Roman" pitchFamily="18" charset="0"/>
                <a:cs typeface="Times New Roman" pitchFamily="18" charset="0"/>
              </a:rPr>
              <a:t>trader has "borrowed" $900,000 from his employer and invested $</a:t>
            </a:r>
            <a:r>
              <a:rPr lang="en-US" sz="1800" dirty="0" smtClean="0">
                <a:latin typeface="Times New Roman" pitchFamily="18" charset="0"/>
                <a:cs typeface="Times New Roman" pitchFamily="18" charset="0"/>
              </a:rPr>
              <a:t>100,000. This </a:t>
            </a:r>
            <a:r>
              <a:rPr lang="en-US" sz="1800" dirty="0" smtClean="0">
                <a:latin typeface="Times New Roman" pitchFamily="18" charset="0"/>
                <a:cs typeface="Times New Roman" pitchFamily="18" charset="0"/>
              </a:rPr>
              <a:t>trader's employer requires that the trader's one-week portfolio </a:t>
            </a:r>
            <a:r>
              <a:rPr lang="en-US" sz="1800" dirty="0" err="1" smtClean="0">
                <a:latin typeface="Times New Roman" pitchFamily="18" charset="0"/>
                <a:cs typeface="Times New Roman" pitchFamily="18" charset="0"/>
              </a:rPr>
              <a:t>VaR</a:t>
            </a:r>
            <a:r>
              <a:rPr lang="en-US" sz="1800" dirty="0" smtClean="0">
                <a:latin typeface="Times New Roman" pitchFamily="18" charset="0"/>
                <a:cs typeface="Times New Roman" pitchFamily="18" charset="0"/>
              </a:rPr>
              <a:t> not exceed his trading capital of $100,000, with a 99% degree of confidence</a:t>
            </a:r>
            <a:r>
              <a:rPr lang="en-US" sz="2000" dirty="0" smtClean="0"/>
              <a:t>. </a:t>
            </a:r>
            <a:endParaRPr lang="en-US" sz="1800" dirty="0" smtClean="0"/>
          </a:p>
          <a:p>
            <a:pPr>
              <a:buNone/>
            </a:pPr>
            <a:r>
              <a:rPr lang="en-US" sz="1800" dirty="0" smtClean="0"/>
              <a:t>	</a:t>
            </a:r>
            <a:r>
              <a:rPr lang="en-US" sz="1800" dirty="0" smtClean="0"/>
              <a:t>		    </a:t>
            </a:r>
            <a:r>
              <a:rPr lang="en-US" sz="1800" u="sng" dirty="0" err="1" smtClean="0"/>
              <a:t>i</a:t>
            </a:r>
            <a:r>
              <a:rPr lang="en-US" sz="1800" u="sng" dirty="0" smtClean="0"/>
              <a:t>	 </a:t>
            </a:r>
            <a:r>
              <a:rPr lang="en-US" sz="1800" u="sng" dirty="0" err="1" smtClean="0"/>
              <a:t>w</a:t>
            </a:r>
            <a:r>
              <a:rPr lang="en-US" sz="1800" u="sng" baseline="-25000" dirty="0" err="1" smtClean="0"/>
              <a:t>i</a:t>
            </a:r>
            <a:r>
              <a:rPr lang="en-US" sz="1800" u="sng" dirty="0" smtClean="0"/>
              <a:t>	 </a:t>
            </a:r>
            <a:r>
              <a:rPr lang="en-US" sz="1800" u="sng" dirty="0" smtClean="0">
                <a:sym typeface="Symbol"/>
              </a:rPr>
              <a:t></a:t>
            </a:r>
            <a:r>
              <a:rPr lang="en-US" sz="1800" u="sng" baseline="-25000" dirty="0" err="1" smtClean="0"/>
              <a:t>i</a:t>
            </a:r>
            <a:r>
              <a:rPr lang="en-US" sz="1800" u="sng" dirty="0" smtClean="0"/>
              <a:t>	</a:t>
            </a:r>
            <a:r>
              <a:rPr lang="en-US" sz="1800" u="sng" dirty="0" smtClean="0">
                <a:sym typeface="Symbol"/>
              </a:rPr>
              <a:t></a:t>
            </a:r>
            <a:r>
              <a:rPr lang="en-US" sz="1800" u="sng" baseline="-25000" dirty="0" smtClean="0"/>
              <a:t>1,i</a:t>
            </a:r>
            <a:r>
              <a:rPr lang="en-US" sz="1800" u="sng" dirty="0" smtClean="0"/>
              <a:t>	  </a:t>
            </a:r>
            <a:r>
              <a:rPr lang="en-US" sz="1800" u="sng" dirty="0" smtClean="0">
                <a:sym typeface="Symbol"/>
              </a:rPr>
              <a:t></a:t>
            </a:r>
            <a:r>
              <a:rPr lang="en-US" sz="1800" u="sng" baseline="-25000" dirty="0" smtClean="0"/>
              <a:t>2,i</a:t>
            </a:r>
            <a:r>
              <a:rPr lang="en-US" sz="1800" u="sng" dirty="0" smtClean="0"/>
              <a:t>	</a:t>
            </a:r>
            <a:r>
              <a:rPr lang="en-US" sz="1800" u="sng" dirty="0" smtClean="0">
                <a:sym typeface="Symbol"/>
              </a:rPr>
              <a:t></a:t>
            </a:r>
            <a:r>
              <a:rPr lang="en-US" sz="1800" u="sng" baseline="-25000" dirty="0" smtClean="0"/>
              <a:t>3,i</a:t>
            </a:r>
            <a:endParaRPr lang="en-US" sz="1800" dirty="0" smtClean="0"/>
          </a:p>
          <a:p>
            <a:pPr>
              <a:buNone/>
            </a:pPr>
            <a:r>
              <a:rPr lang="en-US" sz="1800" dirty="0" smtClean="0"/>
              <a:t>	</a:t>
            </a:r>
            <a:r>
              <a:rPr lang="en-US" sz="1800" dirty="0" smtClean="0"/>
              <a:t>		   1	.20	.20	.04	  .01	.02 </a:t>
            </a:r>
          </a:p>
          <a:p>
            <a:pPr>
              <a:buNone/>
            </a:pPr>
            <a:r>
              <a:rPr lang="en-US" sz="1800" dirty="0" smtClean="0"/>
              <a:t>	</a:t>
            </a:r>
            <a:r>
              <a:rPr lang="en-US" sz="1800" dirty="0" smtClean="0"/>
              <a:t>		   2	.50	.40	.01	  .16	.04</a:t>
            </a:r>
          </a:p>
          <a:p>
            <a:pPr>
              <a:buNone/>
            </a:pPr>
            <a:r>
              <a:rPr lang="en-US" sz="1800" dirty="0" smtClean="0"/>
              <a:t>	</a:t>
            </a:r>
            <a:r>
              <a:rPr lang="en-US" sz="1800" dirty="0" smtClean="0"/>
              <a:t>		   3	.30	.60 	.02  	  .04  	.36</a:t>
            </a:r>
          </a:p>
          <a:p>
            <a:endParaRPr lang="en-US" sz="2400" dirty="0">
              <a:latin typeface="Times New Roman" pitchFamily="18" charset="0"/>
              <a:cs typeface="Times New Roman" pitchFamily="18" charset="0"/>
            </a:endParaRPr>
          </a:p>
        </p:txBody>
      </p:sp>
      <p:graphicFrame>
        <p:nvGraphicFramePr>
          <p:cNvPr id="150530" name="Object 2"/>
          <p:cNvGraphicFramePr>
            <a:graphicFrameLocks noChangeAspect="1"/>
          </p:cNvGraphicFramePr>
          <p:nvPr/>
        </p:nvGraphicFramePr>
        <p:xfrm>
          <a:off x="1066800" y="1600200"/>
          <a:ext cx="6781800" cy="914400"/>
        </p:xfrm>
        <a:graphic>
          <a:graphicData uri="http://schemas.openxmlformats.org/presentationml/2006/ole">
            <p:oleObj spid="_x0000_s150530" name="Document" r:id="rId3" imgW="5956042" imgH="704347" progId="Word.Document.12">
              <p:embed/>
            </p:oleObj>
          </a:graphicData>
        </a:graphic>
      </p:graphicFrame>
      <p:graphicFrame>
        <p:nvGraphicFramePr>
          <p:cNvPr id="150532" name="Object 4"/>
          <p:cNvGraphicFramePr>
            <a:graphicFrameLocks noChangeAspect="1"/>
          </p:cNvGraphicFramePr>
          <p:nvPr/>
        </p:nvGraphicFramePr>
        <p:xfrm>
          <a:off x="1066800" y="4724400"/>
          <a:ext cx="7086600" cy="1368425"/>
        </p:xfrm>
        <a:graphic>
          <a:graphicData uri="http://schemas.openxmlformats.org/presentationml/2006/ole">
            <p:oleObj spid="_x0000_s150532" name="Document" r:id="rId4" imgW="5956042" imgH="1139480"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  Evaluating Investment Portfolio </a:t>
            </a:r>
            <a:r>
              <a:rPr lang="en-US" sz="2800" b="1" dirty="0" smtClean="0">
                <a:latin typeface="Times New Roman" pitchFamily="18" charset="0"/>
                <a:cs typeface="Times New Roman" pitchFamily="18" charset="0"/>
              </a:rPr>
              <a:t>Performance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000" dirty="0" smtClean="0">
                <a:latin typeface="Times New Roman" pitchFamily="18" charset="0"/>
                <a:cs typeface="Times New Roman" pitchFamily="18" charset="0"/>
              </a:rPr>
              <a:t>One standard for comparison is the simple </a:t>
            </a:r>
            <a:r>
              <a:rPr lang="en-US" sz="2000" dirty="0" smtClean="0">
                <a:latin typeface="Times New Roman" pitchFamily="18" charset="0"/>
                <a:cs typeface="Times New Roman" pitchFamily="18" charset="0"/>
              </a:rPr>
              <a:t>buy and hold into a diversified portfolio </a:t>
            </a:r>
            <a:r>
              <a:rPr lang="en-US" sz="2000" dirty="0" smtClean="0">
                <a:latin typeface="Times New Roman" pitchFamily="18" charset="0"/>
                <a:cs typeface="Times New Roman" pitchFamily="18" charset="0"/>
              </a:rPr>
              <a:t>strategy</a:t>
            </a:r>
          </a:p>
          <a:p>
            <a:r>
              <a:rPr lang="en-US" sz="2000" dirty="0" smtClean="0">
                <a:latin typeface="Times New Roman" pitchFamily="18" charset="0"/>
                <a:cs typeface="Times New Roman" pitchFamily="18" charset="0"/>
              </a:rPr>
              <a:t>Fund net </a:t>
            </a:r>
            <a:r>
              <a:rPr lang="en-US" sz="2000" dirty="0" smtClean="0">
                <a:latin typeface="Times New Roman" pitchFamily="18" charset="0"/>
                <a:cs typeface="Times New Roman" pitchFamily="18" charset="0"/>
              </a:rPr>
              <a:t>asset value (</a:t>
            </a:r>
            <a:r>
              <a:rPr lang="en-US" sz="2000" dirty="0" err="1" smtClean="0">
                <a:latin typeface="Times New Roman" pitchFamily="18" charset="0"/>
                <a:cs typeface="Times New Roman" pitchFamily="18" charset="0"/>
              </a:rPr>
              <a:t>NAV</a:t>
            </a:r>
            <a:r>
              <a:rPr lang="en-US" sz="2000" baseline="-25000" dirty="0" err="1" smtClean="0">
                <a:latin typeface="Times New Roman" pitchFamily="18" charset="0"/>
                <a:cs typeface="Times New Roman" pitchFamily="18" charset="0"/>
              </a:rPr>
              <a:t>t</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r>
              <a:rPr lang="en-US" sz="2000" dirty="0" smtClean="0">
                <a:latin typeface="Times New Roman" pitchFamily="18" charset="0"/>
                <a:cs typeface="Times New Roman" pitchFamily="18" charset="0"/>
              </a:rPr>
              <a:t>returns </a:t>
            </a:r>
            <a:r>
              <a:rPr lang="en-US" sz="2000" dirty="0" smtClean="0">
                <a:latin typeface="Times New Roman" pitchFamily="18" charset="0"/>
                <a:cs typeface="Times New Roman" pitchFamily="18" charset="0"/>
              </a:rPr>
              <a:t>(including the time </a:t>
            </a:r>
            <a:r>
              <a:rPr lang="en-US" sz="2000" dirty="0" smtClean="0">
                <a:latin typeface="Times New Roman" pitchFamily="18" charset="0"/>
                <a:cs typeface="Times New Roman" pitchFamily="18" charset="0"/>
              </a:rPr>
              <a:t>weighted average </a:t>
            </a:r>
            <a:r>
              <a:rPr lang="en-US" sz="2000" dirty="0" smtClean="0">
                <a:latin typeface="Times New Roman" pitchFamily="18" charset="0"/>
                <a:cs typeface="Times New Roman" pitchFamily="18" charset="0"/>
              </a:rPr>
              <a:t>return) are computed </a:t>
            </a:r>
            <a:r>
              <a:rPr lang="en-US" sz="2000" dirty="0" smtClean="0">
                <a:latin typeface="Times New Roman" pitchFamily="18" charset="0"/>
                <a:cs typeface="Times New Roman" pitchFamily="18" charset="0"/>
              </a:rPr>
              <a:t>as follows:</a:t>
            </a:r>
            <a:endParaRPr lang="en-US" sz="2000" dirty="0" smtClean="0">
              <a:latin typeface="Times New Roman" pitchFamily="18" charset="0"/>
              <a:cs typeface="Times New Roman" pitchFamily="18" charset="0"/>
            </a:endParaRPr>
          </a:p>
        </p:txBody>
      </p:sp>
      <p:graphicFrame>
        <p:nvGraphicFramePr>
          <p:cNvPr id="129025" name="Object 1"/>
          <p:cNvGraphicFramePr>
            <a:graphicFrameLocks noChangeAspect="1"/>
          </p:cNvGraphicFramePr>
          <p:nvPr/>
        </p:nvGraphicFramePr>
        <p:xfrm>
          <a:off x="838200" y="2895600"/>
          <a:ext cx="8305800" cy="457200"/>
        </p:xfrm>
        <a:graphic>
          <a:graphicData uri="http://schemas.openxmlformats.org/presentationml/2006/ole">
            <p:oleObj spid="_x0000_s129025" name="Document" r:id="rId3" imgW="5956042" imgH="289009" progId="Word.Document.12">
              <p:embed/>
            </p:oleObj>
          </a:graphicData>
        </a:graphic>
      </p:graphicFrame>
      <p:graphicFrame>
        <p:nvGraphicFramePr>
          <p:cNvPr id="129027" name="Object 3"/>
          <p:cNvGraphicFramePr>
            <a:graphicFrameLocks noChangeAspect="1"/>
          </p:cNvGraphicFramePr>
          <p:nvPr/>
        </p:nvGraphicFramePr>
        <p:xfrm>
          <a:off x="1066800" y="3505200"/>
          <a:ext cx="4614863" cy="676275"/>
        </p:xfrm>
        <a:graphic>
          <a:graphicData uri="http://schemas.openxmlformats.org/presentationml/2006/ole">
            <p:oleObj spid="_x0000_s129027" name="Equation" r:id="rId4" imgW="2099947" imgH="447010" progId="Equation.3">
              <p:embed/>
            </p:oleObj>
          </a:graphicData>
        </a:graphic>
      </p:graphicFrame>
      <p:graphicFrame>
        <p:nvGraphicFramePr>
          <p:cNvPr id="129028" name="Object 4"/>
          <p:cNvGraphicFramePr>
            <a:graphicFrameLocks noChangeAspect="1"/>
          </p:cNvGraphicFramePr>
          <p:nvPr/>
        </p:nvGraphicFramePr>
        <p:xfrm>
          <a:off x="228600" y="4343400"/>
          <a:ext cx="7556500" cy="685800"/>
        </p:xfrm>
        <a:graphic>
          <a:graphicData uri="http://schemas.openxmlformats.org/presentationml/2006/ole">
            <p:oleObj spid="_x0000_s129028" name="Document" r:id="rId5" imgW="5956042" imgH="540227" progId="Word.Document.12">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Illustration: NAV and Returns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 </a:t>
            </a:r>
          </a:p>
          <a:p>
            <a:pPr>
              <a:buNone/>
            </a:pPr>
            <a:endParaRPr lang="en-US" dirty="0"/>
          </a:p>
        </p:txBody>
      </p:sp>
      <p:graphicFrame>
        <p:nvGraphicFramePr>
          <p:cNvPr id="140290" name="Object 2"/>
          <p:cNvGraphicFramePr>
            <a:graphicFrameLocks noChangeAspect="1"/>
          </p:cNvGraphicFramePr>
          <p:nvPr/>
        </p:nvGraphicFramePr>
        <p:xfrm>
          <a:off x="1676400" y="4572000"/>
          <a:ext cx="5956300" cy="539750"/>
        </p:xfrm>
        <a:graphic>
          <a:graphicData uri="http://schemas.openxmlformats.org/presentationml/2006/ole">
            <p:oleObj spid="_x0000_s140290" name="Document" r:id="rId3" imgW="5956042" imgH="540227" progId="Word.Document.12">
              <p:embed/>
            </p:oleObj>
          </a:graphicData>
        </a:graphic>
      </p:graphicFrame>
      <p:graphicFrame>
        <p:nvGraphicFramePr>
          <p:cNvPr id="140291" name="Object 3"/>
          <p:cNvGraphicFramePr>
            <a:graphicFrameLocks noChangeAspect="1"/>
          </p:cNvGraphicFramePr>
          <p:nvPr/>
        </p:nvGraphicFramePr>
        <p:xfrm>
          <a:off x="762000" y="1981200"/>
          <a:ext cx="7620000" cy="2324100"/>
        </p:xfrm>
        <a:graphic>
          <a:graphicData uri="http://schemas.openxmlformats.org/presentationml/2006/ole">
            <p:oleObj spid="_x0000_s140291" name="Document" r:id="rId4" imgW="5956042" imgH="1752049"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Portfolio Benchmarking</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Higher returns are generally associated with higher </a:t>
            </a:r>
            <a:r>
              <a:rPr lang="en-US" sz="2800" dirty="0" smtClean="0">
                <a:latin typeface="Times New Roman" pitchFamily="18" charset="0"/>
                <a:cs typeface="Times New Roman" pitchFamily="18" charset="0"/>
              </a:rPr>
              <a:t>risk, such that appropriate benchmarking is important.</a:t>
            </a:r>
            <a:r>
              <a:rPr lang="en-US" sz="2800" dirty="0" smtClean="0"/>
              <a:t>                         </a:t>
            </a:r>
            <a:r>
              <a:rPr lang="en-US" sz="2800" dirty="0" smtClean="0"/>
              <a:t>			</a:t>
            </a:r>
          </a:p>
          <a:p>
            <a:pPr>
              <a:buNone/>
            </a:pPr>
            <a:r>
              <a:rPr lang="en-US" sz="2800" dirty="0" smtClean="0">
                <a:latin typeface="Times New Roman" pitchFamily="18" charset="0"/>
                <a:cs typeface="Times New Roman" pitchFamily="18" charset="0"/>
              </a:rPr>
              <a:t>Sharpe Ratio         </a:t>
            </a:r>
            <a:r>
              <a:rPr lang="en-US" sz="2800" dirty="0" err="1" smtClean="0">
                <a:latin typeface="Times New Roman" pitchFamily="18" charset="0"/>
                <a:cs typeface="Times New Roman" pitchFamily="18" charset="0"/>
              </a:rPr>
              <a:t>Treynor</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Ratio</a:t>
            </a:r>
          </a:p>
          <a:p>
            <a:pPr>
              <a:buNone/>
            </a:pPr>
            <a:r>
              <a:rPr lang="en-US" sz="2800" dirty="0" smtClean="0">
                <a:latin typeface="Times New Roman" pitchFamily="18" charset="0"/>
                <a:cs typeface="Times New Roman" pitchFamily="18" charset="0"/>
              </a:rPr>
              <a:t> </a:t>
            </a:r>
          </a:p>
          <a:p>
            <a:pPr>
              <a:buNone/>
            </a:pPr>
            <a:r>
              <a:rPr lang="en-US" sz="2800" dirty="0" smtClean="0">
                <a:latin typeface="Times New Roman" pitchFamily="18" charset="0"/>
                <a:cs typeface="Times New Roman" pitchFamily="18" charset="0"/>
              </a:rPr>
              <a:t>		Jensen Measure:</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J</a:t>
            </a:r>
            <a:r>
              <a:rPr lang="en-US" sz="2800" i="1" baseline="-25000" dirty="0" err="1" smtClean="0">
                <a:latin typeface="Times New Roman" pitchFamily="18" charset="0"/>
                <a:cs typeface="Times New Roman" pitchFamily="18" charset="0"/>
              </a:rPr>
              <a:t>p</a:t>
            </a:r>
            <a:r>
              <a:rPr lang="en-US" sz="2800" i="1" dirty="0" smtClean="0">
                <a:latin typeface="Times New Roman" pitchFamily="18" charset="0"/>
                <a:cs typeface="Times New Roman" pitchFamily="18" charset="0"/>
              </a:rPr>
              <a:t> = [</a:t>
            </a:r>
            <a:r>
              <a:rPr lang="en-US" sz="2800" i="1" dirty="0" err="1" smtClean="0">
                <a:latin typeface="Times New Roman" pitchFamily="18" charset="0"/>
                <a:cs typeface="Times New Roman" pitchFamily="18" charset="0"/>
              </a:rPr>
              <a:t>r</a:t>
            </a:r>
            <a:r>
              <a:rPr lang="en-US" sz="2800" i="1" baseline="-25000" dirty="0" err="1" smtClean="0">
                <a:latin typeface="Times New Roman" pitchFamily="18" charset="0"/>
                <a:cs typeface="Times New Roman" pitchFamily="18" charset="0"/>
              </a:rPr>
              <a:t>p</a:t>
            </a:r>
            <a:r>
              <a:rPr lang="en-US" sz="2800" i="1" dirty="0" smtClean="0">
                <a:latin typeface="Times New Roman" pitchFamily="18" charset="0"/>
                <a:cs typeface="Times New Roman" pitchFamily="18" charset="0"/>
              </a:rPr>
              <a:t> - </a:t>
            </a:r>
            <a:r>
              <a:rPr lang="en-US" sz="2800" i="1" dirty="0" err="1" smtClean="0">
                <a:latin typeface="Times New Roman" pitchFamily="18" charset="0"/>
                <a:cs typeface="Times New Roman" pitchFamily="18" charset="0"/>
              </a:rPr>
              <a:t>r</a:t>
            </a:r>
            <a:r>
              <a:rPr lang="en-US" sz="2800" i="1" baseline="-25000" dirty="0" err="1" smtClean="0">
                <a:latin typeface="Times New Roman" pitchFamily="18" charset="0"/>
                <a:cs typeface="Times New Roman" pitchFamily="18" charset="0"/>
              </a:rPr>
              <a:t>f</a:t>
            </a:r>
            <a:r>
              <a:rPr lang="en-US" sz="2800" i="1" dirty="0" smtClean="0">
                <a:latin typeface="Times New Roman" pitchFamily="18" charset="0"/>
                <a:cs typeface="Times New Roman" pitchFamily="18" charset="0"/>
              </a:rPr>
              <a:t>]-[</a:t>
            </a:r>
            <a:r>
              <a:rPr lang="en-US" sz="2800" i="1" dirty="0" smtClean="0">
                <a:latin typeface="Times New Roman" pitchFamily="18" charset="0"/>
                <a:cs typeface="Times New Roman" pitchFamily="18" charset="0"/>
                <a:sym typeface="Symbol"/>
              </a:rPr>
              <a:t></a:t>
            </a:r>
            <a:r>
              <a:rPr lang="en-US" sz="2800" i="1" baseline="-25000" dirty="0" smtClean="0">
                <a:latin typeface="Times New Roman" pitchFamily="18" charset="0"/>
                <a:cs typeface="Times New Roman" pitchFamily="18" charset="0"/>
              </a:rPr>
              <a:t>p</a:t>
            </a:r>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r</a:t>
            </a:r>
            <a:r>
              <a:rPr lang="en-US" sz="2800" i="1" baseline="-25000" dirty="0" err="1" smtClean="0">
                <a:latin typeface="Times New Roman" pitchFamily="18" charset="0"/>
                <a:cs typeface="Times New Roman" pitchFamily="18" charset="0"/>
              </a:rPr>
              <a:t>m</a:t>
            </a:r>
            <a:r>
              <a:rPr lang="en-US" sz="2800" i="1" dirty="0" err="1" smtClean="0">
                <a:latin typeface="Times New Roman" pitchFamily="18" charset="0"/>
                <a:cs typeface="Times New Roman" pitchFamily="18" charset="0"/>
              </a:rPr>
              <a:t>-r</a:t>
            </a:r>
            <a:r>
              <a:rPr lang="en-US" sz="2800" i="1" baseline="-25000" dirty="0" err="1" smtClean="0">
                <a:latin typeface="Times New Roman" pitchFamily="18" charset="0"/>
                <a:cs typeface="Times New Roman" pitchFamily="18" charset="0"/>
              </a:rPr>
              <a:t>f</a:t>
            </a:r>
            <a:r>
              <a:rPr lang="en-US" sz="2800" i="1" dirty="0" smtClean="0">
                <a:latin typeface="Times New Roman" pitchFamily="18" charset="0"/>
                <a:cs typeface="Times New Roman" pitchFamily="18" charset="0"/>
              </a:rPr>
              <a:t>)]</a:t>
            </a:r>
          </a:p>
          <a:p>
            <a:pPr>
              <a:buNone/>
            </a:pPr>
            <a:r>
              <a:rPr lang="en-US" sz="2800" dirty="0" smtClean="0"/>
              <a:t> </a:t>
            </a:r>
          </a:p>
          <a:p>
            <a:pPr>
              <a:buNone/>
            </a:pP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graphicFrame>
        <p:nvGraphicFramePr>
          <p:cNvPr id="141315" name="Object 3"/>
          <p:cNvGraphicFramePr>
            <a:graphicFrameLocks noChangeAspect="1"/>
          </p:cNvGraphicFramePr>
          <p:nvPr/>
        </p:nvGraphicFramePr>
        <p:xfrm>
          <a:off x="762000" y="2667001"/>
          <a:ext cx="8382000" cy="457199"/>
        </p:xfrm>
        <a:graphic>
          <a:graphicData uri="http://schemas.openxmlformats.org/presentationml/2006/ole">
            <p:oleObj spid="_x0000_s141315" name="Document" r:id="rId3" imgW="5956042" imgH="335078"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Benchmarking Difficulties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0000" lnSpcReduction="20000"/>
          </a:bodyPr>
          <a:lstStyle/>
          <a:p>
            <a:pPr>
              <a:buNone/>
            </a:pPr>
            <a:r>
              <a:rPr lang="en-US" sz="3500" dirty="0" smtClean="0">
                <a:latin typeface="Times New Roman" pitchFamily="18" charset="0"/>
                <a:cs typeface="Times New Roman" pitchFamily="18" charset="0"/>
              </a:rPr>
              <a:t>	The </a:t>
            </a:r>
            <a:r>
              <a:rPr lang="en-US" sz="3500" dirty="0" smtClean="0">
                <a:latin typeface="Times New Roman" pitchFamily="18" charset="0"/>
                <a:cs typeface="Times New Roman" pitchFamily="18" charset="0"/>
              </a:rPr>
              <a:t>following represent additional issues for investment institutions regarding the difficulties of using the above risk adjusted portfolio performance measures: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Given </a:t>
            </a:r>
            <a:r>
              <a:rPr lang="en-US" dirty="0" smtClean="0">
                <a:latin typeface="Times New Roman" pitchFamily="18" charset="0"/>
                <a:cs typeface="Times New Roman" pitchFamily="18" charset="0"/>
              </a:rPr>
              <a:t>that portfolio managers change jobs rather frequently, is it reasonable to measure fund performance rather than manager performance?</a:t>
            </a:r>
          </a:p>
          <a:p>
            <a:r>
              <a:rPr lang="en-US" dirty="0" smtClean="0">
                <a:latin typeface="Times New Roman" pitchFamily="18" charset="0"/>
                <a:cs typeface="Times New Roman" pitchFamily="18" charset="0"/>
              </a:rPr>
              <a:t>How </a:t>
            </a:r>
            <a:r>
              <a:rPr lang="en-US" dirty="0" smtClean="0">
                <a:latin typeface="Times New Roman" pitchFamily="18" charset="0"/>
                <a:cs typeface="Times New Roman" pitchFamily="18" charset="0"/>
              </a:rPr>
              <a:t>frequently are we able to obtain enough data to obtain statistically significant measures of performance?</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Capital Asset Pricing Model (CAPM), a model that decomposes return into compensation for time value of money and compensation for risk, serves as the basis for the </a:t>
            </a:r>
            <a:r>
              <a:rPr lang="en-US" dirty="0" err="1" smtClean="0">
                <a:latin typeface="Times New Roman" pitchFamily="18" charset="0"/>
                <a:cs typeface="Times New Roman" pitchFamily="18" charset="0"/>
              </a:rPr>
              <a:t>Treynor</a:t>
            </a:r>
            <a:r>
              <a:rPr lang="en-US" dirty="0" smtClean="0">
                <a:latin typeface="Times New Roman" pitchFamily="18" charset="0"/>
                <a:cs typeface="Times New Roman" pitchFamily="18" charset="0"/>
              </a:rPr>
              <a:t> and Jensen Measures:</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CAPM: E[</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a:t>
            </a:r>
            <a:r>
              <a:rPr lang="en-US" baseline="-25000"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m</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where </a:t>
            </a:r>
            <a:r>
              <a:rPr lang="en-US" dirty="0" smtClean="0">
                <a:latin typeface="Times New Roman" pitchFamily="18" charset="0"/>
                <a:cs typeface="Times New Roman" pitchFamily="18" charset="0"/>
              </a:rPr>
              <a:t>E[</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f</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m</a:t>
            </a:r>
            <a:r>
              <a:rPr lang="en-US" dirty="0" smtClean="0">
                <a:latin typeface="Times New Roman" pitchFamily="18" charset="0"/>
                <a:cs typeface="Times New Roman" pitchFamily="18" charset="0"/>
              </a:rPr>
              <a:t> are the expected return on the portfolio, the riskless Treasury bill and the market as a whole. However, the CAPM is only a single time period model. Multiple time periods and multiple cash flows cause problems in its application. In addition, many analysts will be concerned about the many assumptions that underlie the CAPM, as well as certain statistical tests that cast doubt on the empirical validity of the CAPM.</a:t>
            </a:r>
          </a:p>
          <a:p>
            <a:r>
              <a:rPr lang="en-US" dirty="0" smtClean="0">
                <a:latin typeface="Times New Roman" pitchFamily="18" charset="0"/>
                <a:cs typeface="Times New Roman" pitchFamily="18" charset="0"/>
              </a:rPr>
              <a:t>Investors </a:t>
            </a:r>
            <a:r>
              <a:rPr lang="en-US" dirty="0" smtClean="0">
                <a:latin typeface="Times New Roman" pitchFamily="18" charset="0"/>
                <a:cs typeface="Times New Roman" pitchFamily="18" charset="0"/>
              </a:rPr>
              <a:t>holding funds representing only market segments might find that any measure based on the Capital Asset Pricing Model is inappropriate.</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Sharpe Ratio will understate portfolio performance of undiversified portfolios in a setting where investors, in sum, hold numerous undiversified portfolios. That is, much of the risk captured in the Sharpe Ratio can be diversified away.</a:t>
            </a:r>
          </a:p>
          <a:p>
            <a:r>
              <a:rPr lang="en-US" dirty="0" smtClean="0">
                <a:latin typeface="Times New Roman" pitchFamily="18" charset="0"/>
                <a:cs typeface="Times New Roman" pitchFamily="18" charset="0"/>
              </a:rPr>
              <a:t>Errors </a:t>
            </a:r>
            <a:r>
              <a:rPr lang="en-US" dirty="0" smtClean="0">
                <a:latin typeface="Times New Roman" pitchFamily="18" charset="0"/>
                <a:cs typeface="Times New Roman" pitchFamily="18" charset="0"/>
              </a:rPr>
              <a:t>in computing returns will bias measured betas downwards and will "slop" over into unsystematic variances (the part of risk that is unrelated to the market). Even seemingly minor problems can significantly bias beta measures. However, there do exist reasonably good correction procedures for betas measured with error.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Portfolio Performance Benchmarking </a:t>
            </a:r>
            <a:r>
              <a:rPr lang="en-US" sz="2800" b="1" dirty="0" smtClean="0">
                <a:latin typeface="Times New Roman" pitchFamily="18" charset="0"/>
                <a:cs typeface="Times New Roman" pitchFamily="18" charset="0"/>
              </a:rPr>
              <a:t>Illustration</a:t>
            </a:r>
            <a:endParaRPr lang="en-US" sz="2800"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The following are portfolio and market returns over a 20-year period:</a:t>
            </a:r>
          </a:p>
          <a:p>
            <a:pPr>
              <a:buNone/>
            </a:pPr>
            <a:endParaRPr lang="en-US" dirty="0"/>
          </a:p>
        </p:txBody>
      </p:sp>
      <p:graphicFrame>
        <p:nvGraphicFramePr>
          <p:cNvPr id="142338" name="Object 2"/>
          <p:cNvGraphicFramePr>
            <a:graphicFrameLocks noChangeAspect="1"/>
          </p:cNvGraphicFramePr>
          <p:nvPr/>
        </p:nvGraphicFramePr>
        <p:xfrm>
          <a:off x="1219200" y="2514600"/>
          <a:ext cx="6781800" cy="2438400"/>
        </p:xfrm>
        <a:graphic>
          <a:graphicData uri="http://schemas.openxmlformats.org/presentationml/2006/ole">
            <p:oleObj spid="_x0000_s142338" name="Document" r:id="rId3" imgW="5956042" imgH="2102603" progId="Word.Document.12">
              <p:embed/>
            </p:oleObj>
          </a:graphicData>
        </a:graphic>
      </p:graphicFrame>
      <p:graphicFrame>
        <p:nvGraphicFramePr>
          <p:cNvPr id="142339" name="Object 3"/>
          <p:cNvGraphicFramePr>
            <a:graphicFrameLocks noChangeAspect="1"/>
          </p:cNvGraphicFramePr>
          <p:nvPr/>
        </p:nvGraphicFramePr>
        <p:xfrm>
          <a:off x="457200" y="5181600"/>
          <a:ext cx="8229600" cy="762000"/>
        </p:xfrm>
        <a:graphic>
          <a:graphicData uri="http://schemas.openxmlformats.org/presentationml/2006/ole">
            <p:oleObj spid="_x0000_s142339" name="Document" r:id="rId4" imgW="5956042" imgH="525471"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latin typeface="Times New Roman" pitchFamily="18" charset="0"/>
                <a:cs typeface="Times New Roman" pitchFamily="18" charset="0"/>
              </a:rPr>
              <a:t>B. Market Timing versus </a:t>
            </a:r>
            <a:r>
              <a:rPr lang="en-US" b="1" dirty="0" smtClean="0">
                <a:latin typeface="Times New Roman" pitchFamily="18" charset="0"/>
                <a:cs typeface="Times New Roman" pitchFamily="18" charset="0"/>
              </a:rPr>
              <a:t>Selection</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Quadratic Variable Approach</a:t>
            </a:r>
          </a:p>
          <a:p>
            <a:endParaRPr lang="en-US" dirty="0"/>
          </a:p>
        </p:txBody>
      </p:sp>
      <p:graphicFrame>
        <p:nvGraphicFramePr>
          <p:cNvPr id="143362" name="Object 2"/>
          <p:cNvGraphicFramePr>
            <a:graphicFrameLocks noChangeAspect="1"/>
          </p:cNvGraphicFramePr>
          <p:nvPr/>
        </p:nvGraphicFramePr>
        <p:xfrm>
          <a:off x="533400" y="2209800"/>
          <a:ext cx="8077200" cy="830263"/>
        </p:xfrm>
        <a:graphic>
          <a:graphicData uri="http://schemas.openxmlformats.org/presentationml/2006/ole">
            <p:oleObj spid="_x0000_s143362" name="Document" r:id="rId3" imgW="5956042" imgH="525471" progId="Word.Document.12">
              <p:embed/>
            </p:oleObj>
          </a:graphicData>
        </a:graphic>
      </p:graphicFrame>
      <p:graphicFrame>
        <p:nvGraphicFramePr>
          <p:cNvPr id="143363" name="Object 3"/>
          <p:cNvGraphicFramePr>
            <a:graphicFrameLocks noChangeAspect="1"/>
          </p:cNvGraphicFramePr>
          <p:nvPr/>
        </p:nvGraphicFramePr>
        <p:xfrm>
          <a:off x="1676400" y="3429000"/>
          <a:ext cx="5956300" cy="2643187"/>
        </p:xfrm>
        <a:graphic>
          <a:graphicData uri="http://schemas.openxmlformats.org/presentationml/2006/ole">
            <p:oleObj spid="_x0000_s143363" name="Document" r:id="rId4" imgW="5956042" imgH="2643550" progId="Word.Document.12">
              <p:embed/>
            </p:oleObj>
          </a:graphicData>
        </a:graphic>
      </p:graphicFrame>
      <p:sp>
        <p:nvSpPr>
          <p:cNvPr id="143364" name="Freeform 1"/>
          <p:cNvSpPr>
            <a:spLocks/>
          </p:cNvSpPr>
          <p:nvPr/>
        </p:nvSpPr>
        <p:spPr bwMode="auto">
          <a:xfrm rot="1344193" flipV="1">
            <a:off x="96881" y="1975420"/>
            <a:ext cx="5813425" cy="3259138"/>
          </a:xfrm>
          <a:custGeom>
            <a:avLst/>
            <a:gdLst>
              <a:gd name="T0" fmla="*/ 3643416 w 21555"/>
              <a:gd name="T1" fmla="*/ 0 h 16852"/>
              <a:gd name="T2" fmla="*/ 5812155 w 21555"/>
              <a:gd name="T3" fmla="*/ 2990604 h 16852"/>
              <a:gd name="T4" fmla="*/ 0 w 21555"/>
              <a:gd name="T5" fmla="*/ 3258820 h 16852"/>
              <a:gd name="T6" fmla="*/ 0 60000 65536"/>
              <a:gd name="T7" fmla="*/ 0 60000 65536"/>
              <a:gd name="T8" fmla="*/ 0 60000 65536"/>
            </a:gdLst>
            <a:ahLst/>
            <a:cxnLst>
              <a:cxn ang="T6">
                <a:pos x="T0" y="T1"/>
              </a:cxn>
              <a:cxn ang="T7">
                <a:pos x="T2" y="T3"/>
              </a:cxn>
              <a:cxn ang="T8">
                <a:pos x="T4" y="T5"/>
              </a:cxn>
            </a:cxnLst>
            <a:rect l="0" t="0" r="r" b="b"/>
            <a:pathLst>
              <a:path w="21555" h="16852" fill="none" extrusionOk="0">
                <a:moveTo>
                  <a:pt x="13511" y="0"/>
                </a:moveTo>
                <a:cubicBezTo>
                  <a:pt x="18246" y="3796"/>
                  <a:pt x="21165" y="9408"/>
                  <a:pt x="21555" y="15464"/>
                </a:cubicBezTo>
              </a:path>
              <a:path w="21555" h="16852" stroke="0" extrusionOk="0">
                <a:moveTo>
                  <a:pt x="13511" y="0"/>
                </a:moveTo>
                <a:cubicBezTo>
                  <a:pt x="18246" y="3796"/>
                  <a:pt x="21165" y="9408"/>
                  <a:pt x="21555" y="15464"/>
                </a:cubicBezTo>
                <a:lnTo>
                  <a:pt x="0" y="16852"/>
                </a:lnTo>
                <a:lnTo>
                  <a:pt x="13511"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The Dummy Variable </a:t>
            </a:r>
            <a:r>
              <a:rPr lang="en-US" b="1" dirty="0" smtClean="0">
                <a:latin typeface="Times New Roman" pitchFamily="18" charset="0"/>
                <a:cs typeface="Times New Roman" pitchFamily="18" charset="0"/>
              </a:rPr>
              <a:t>Approach</a:t>
            </a:r>
            <a:endParaRPr lang="en-US" dirty="0"/>
          </a:p>
        </p:txBody>
      </p:sp>
      <p:sp>
        <p:nvSpPr>
          <p:cNvPr id="3" name="Content Placeholder 2"/>
          <p:cNvSpPr>
            <a:spLocks noGrp="1"/>
          </p:cNvSpPr>
          <p:nvPr>
            <p:ph idx="1"/>
          </p:nvPr>
        </p:nvSpPr>
        <p:spPr/>
        <p:txBody>
          <a:bodyPr/>
          <a:lstStyle/>
          <a:p>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q,t</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f,t</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α</a:t>
            </a:r>
            <a:r>
              <a:rPr lang="en-US" sz="2800" baseline="-25000" dirty="0" err="1" smtClean="0">
                <a:latin typeface="Times New Roman" pitchFamily="18" charset="0"/>
                <a:cs typeface="Times New Roman" pitchFamily="18" charset="0"/>
              </a:rPr>
              <a:t>q</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β</a:t>
            </a:r>
            <a:r>
              <a:rPr lang="en-US" sz="2800" baseline="-25000" dirty="0" err="1" smtClean="0">
                <a:latin typeface="Times New Roman" pitchFamily="18" charset="0"/>
                <a:cs typeface="Times New Roman" pitchFamily="18" charset="0"/>
              </a:rPr>
              <a:t>q</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m,t</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f,t</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γ</a:t>
            </a:r>
            <a:r>
              <a:rPr lang="en-US" sz="2800" baseline="-25000" dirty="0" err="1" smtClean="0">
                <a:latin typeface="Times New Roman" pitchFamily="18" charset="0"/>
                <a:cs typeface="Times New Roman" pitchFamily="18" charset="0"/>
              </a:rPr>
              <a:t>q</a:t>
            </a:r>
            <a:r>
              <a:rPr lang="en-US" sz="2800" dirty="0" err="1" smtClean="0">
                <a:latin typeface="Times New Roman" pitchFamily="18" charset="0"/>
                <a:cs typeface="Times New Roman" pitchFamily="18" charset="0"/>
              </a:rPr>
              <a:t>D</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m,t</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f,t</a:t>
            </a:r>
            <a:r>
              <a:rPr lang="en-US" sz="2800" dirty="0" smtClean="0">
                <a:latin typeface="Times New Roman" pitchFamily="18" charset="0"/>
                <a:cs typeface="Times New Roman" pitchFamily="18" charset="0"/>
              </a:rPr>
              <a:t>) + e</a:t>
            </a:r>
            <a:r>
              <a:rPr lang="en-US" sz="2800" baseline="-25000" dirty="0" smtClean="0">
                <a:latin typeface="Times New Roman" pitchFamily="18" charset="0"/>
                <a:cs typeface="Times New Roman" pitchFamily="18" charset="0"/>
              </a:rPr>
              <a:t>t</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where:	If (</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mt</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ft</a:t>
            </a:r>
            <a:r>
              <a:rPr lang="en-US" sz="2800" dirty="0" smtClean="0">
                <a:latin typeface="Times New Roman" pitchFamily="18" charset="0"/>
                <a:cs typeface="Times New Roman" pitchFamily="18" charset="0"/>
              </a:rPr>
              <a:t>) ≥ 0, D = 0</a:t>
            </a:r>
          </a:p>
          <a:p>
            <a:r>
              <a:rPr lang="en-US" sz="2800" dirty="0" smtClean="0">
                <a:latin typeface="Times New Roman" pitchFamily="18" charset="0"/>
                <a:cs typeface="Times New Roman" pitchFamily="18" charset="0"/>
              </a:rPr>
              <a:t>If (</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mt</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ft</a:t>
            </a:r>
            <a:r>
              <a:rPr lang="en-US" sz="2800" dirty="0" smtClean="0">
                <a:latin typeface="Times New Roman" pitchFamily="18" charset="0"/>
                <a:cs typeface="Times New Roman" pitchFamily="18" charset="0"/>
              </a:rPr>
              <a:t>) &lt; 0, D = 1</a:t>
            </a:r>
          </a:p>
          <a:p>
            <a:pPr>
              <a:buNone/>
            </a:pPr>
            <a:endParaRPr lang="en-US" dirty="0"/>
          </a:p>
        </p:txBody>
      </p:sp>
      <p:graphicFrame>
        <p:nvGraphicFramePr>
          <p:cNvPr id="144386" name="Object 2"/>
          <p:cNvGraphicFramePr>
            <a:graphicFrameLocks noChangeAspect="1"/>
          </p:cNvGraphicFramePr>
          <p:nvPr/>
        </p:nvGraphicFramePr>
        <p:xfrm>
          <a:off x="152400" y="3810000"/>
          <a:ext cx="8686800" cy="609600"/>
        </p:xfrm>
        <a:graphic>
          <a:graphicData uri="http://schemas.openxmlformats.org/presentationml/2006/ole">
            <p:oleObj spid="_x0000_s144386" name="Document" r:id="rId3" imgW="5956042" imgH="350554"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C. Trade Evaluation and </a:t>
            </a:r>
            <a:r>
              <a:rPr lang="en-US" b="1" dirty="0" smtClean="0">
                <a:latin typeface="Times New Roman" pitchFamily="18" charset="0"/>
                <a:cs typeface="Times New Roman" pitchFamily="18" charset="0"/>
              </a:rPr>
              <a:t>VWAP</a:t>
            </a:r>
            <a:endParaRPr lang="en-US" dirty="0"/>
          </a:p>
        </p:txBody>
      </p:sp>
      <p:sp>
        <p:nvSpPr>
          <p:cNvPr id="3" name="Content Placeholder 2"/>
          <p:cNvSpPr>
            <a:spLocks noGrp="1"/>
          </p:cNvSpPr>
          <p:nvPr>
            <p:ph idx="1"/>
          </p:nvPr>
        </p:nvSpPr>
        <p:spPr/>
        <p:txBody>
          <a:bodyPr>
            <a:normAutofit fontScale="77500" lnSpcReduction="20000"/>
          </a:bodyPr>
          <a:lstStyle/>
          <a:p>
            <a:pPr lvl="0"/>
            <a:r>
              <a:rPr lang="en-US" i="1" dirty="0" smtClean="0">
                <a:latin typeface="Times New Roman" pitchFamily="18" charset="0"/>
                <a:cs typeface="Times New Roman" pitchFamily="18" charset="0"/>
              </a:rPr>
              <a:t>VWAP</a:t>
            </a:r>
            <a:r>
              <a:rPr lang="en-US" dirty="0" smtClean="0">
                <a:latin typeface="Times New Roman" pitchFamily="18" charset="0"/>
                <a:cs typeface="Times New Roman" pitchFamily="18" charset="0"/>
              </a:rPr>
              <a:t> (Volume Weighted Average </a:t>
            </a:r>
            <a:r>
              <a:rPr lang="en-US" dirty="0" smtClean="0">
                <a:latin typeface="Times New Roman" pitchFamily="18" charset="0"/>
                <a:cs typeface="Times New Roman" pitchFamily="18" charset="0"/>
              </a:rPr>
              <a:t>Price is calculated </a:t>
            </a:r>
            <a:r>
              <a:rPr lang="en-US" dirty="0" smtClean="0">
                <a:latin typeface="Times New Roman" pitchFamily="18" charset="0"/>
                <a:cs typeface="Times New Roman" pitchFamily="18" charset="0"/>
              </a:rPr>
              <a:t>by dividing the dollar volume of trading in a stock by the share volume over a given period of time, typically one day.</a:t>
            </a:r>
          </a:p>
          <a:p>
            <a:pPr lvl="0"/>
            <a:r>
              <a:rPr lang="en-US" i="1" dirty="0" smtClean="0">
                <a:latin typeface="Times New Roman" pitchFamily="18" charset="0"/>
                <a:cs typeface="Times New Roman" pitchFamily="18" charset="0"/>
              </a:rPr>
              <a:t>Arrival Price</a:t>
            </a:r>
            <a:r>
              <a:rPr lang="en-US" dirty="0" smtClean="0">
                <a:latin typeface="Times New Roman" pitchFamily="18" charset="0"/>
                <a:cs typeface="Times New Roman" pitchFamily="18" charset="0"/>
              </a:rPr>
              <a:t>: The midpoint of the bid-offer spread at the time the order is received (Bid-Ask Midpoint or BAM</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r>
              <a:rPr lang="en-US" i="1" dirty="0" smtClean="0">
                <a:latin typeface="Times New Roman" pitchFamily="18" charset="0"/>
                <a:cs typeface="Times New Roman" pitchFamily="18" charset="0"/>
              </a:rPr>
              <a:t>MOC</a:t>
            </a:r>
            <a:r>
              <a:rPr lang="en-US" dirty="0" smtClean="0">
                <a:latin typeface="Times New Roman" pitchFamily="18" charset="0"/>
                <a:cs typeface="Times New Roman" pitchFamily="18" charset="0"/>
              </a:rPr>
              <a:t> (Market-on-close): the last price obtained by a trader at the end of the day relative to the last price reported by the exchange.</a:t>
            </a:r>
          </a:p>
          <a:p>
            <a:pPr lvl="0"/>
            <a:r>
              <a:rPr lang="en-US" i="1" dirty="0" smtClean="0">
                <a:latin typeface="Times New Roman" pitchFamily="18" charset="0"/>
                <a:cs typeface="Times New Roman" pitchFamily="18" charset="0"/>
              </a:rPr>
              <a:t>Implementation shortfall</a:t>
            </a:r>
            <a:r>
              <a:rPr lang="en-US" dirty="0" smtClean="0">
                <a:latin typeface="Times New Roman" pitchFamily="18" charset="0"/>
                <a:cs typeface="Times New Roman" pitchFamily="18" charset="0"/>
              </a:rPr>
              <a:t>: the performance difference between the hypothetical profits realized by a paper or theoretical portfolio replicating an actual portfolio ignoring friction costs and the profits realized by the actual portfolio.</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5609</TotalTime>
  <Words>641</Words>
  <Application>Microsoft Office PowerPoint</Application>
  <PresentationFormat>On-screen Show (4:3)</PresentationFormat>
  <Paragraphs>74</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Office Theme</vt:lpstr>
      <vt:lpstr>Microsoft Office Word Document</vt:lpstr>
      <vt:lpstr>Microsoft Equation 3.0</vt:lpstr>
      <vt:lpstr>IX. EVALUATING TRADING STRATEGIES AND PERFORMANCE</vt:lpstr>
      <vt:lpstr>A.  Evaluating Investment Portfolio Performance</vt:lpstr>
      <vt:lpstr>Illustration: NAV and Returns</vt:lpstr>
      <vt:lpstr>Portfolio Benchmarking </vt:lpstr>
      <vt:lpstr>Benchmarking Difficulties</vt:lpstr>
      <vt:lpstr>Portfolio Performance Benchmarking Illustration</vt:lpstr>
      <vt:lpstr>B. Market Timing versus Selection</vt:lpstr>
      <vt:lpstr>The Dummy Variable Approach</vt:lpstr>
      <vt:lpstr>C. Trade Evaluation and VWAP</vt:lpstr>
      <vt:lpstr>VWAP</vt:lpstr>
      <vt:lpstr>VWAP: A Simple Illustration</vt:lpstr>
      <vt:lpstr>D. Implementation Shortfall</vt:lpstr>
      <vt:lpstr>Implementation Shortfall Illustration</vt:lpstr>
      <vt:lpstr>E. Value at Risk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291</cp:revision>
  <dcterms:created xsi:type="dcterms:W3CDTF">2012-07-28T11:40:52Z</dcterms:created>
  <dcterms:modified xsi:type="dcterms:W3CDTF">2012-08-01T22:53:39Z</dcterms:modified>
</cp:coreProperties>
</file>