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2.doc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THE MIND OF THE </a:t>
            </a:r>
            <a:r>
              <a:rPr lang="en-US" b="1" dirty="0" smtClean="0">
                <a:latin typeface="Times New Roman" pitchFamily="18" charset="0"/>
                <a:cs typeface="Times New Roman" pitchFamily="18" charset="0"/>
              </a:rPr>
              <a:t>INVESTOR</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C. Behavioral </a:t>
            </a:r>
            <a:r>
              <a:rPr lang="en-US" b="1" dirty="0" smtClean="0">
                <a:latin typeface="Times New Roman" pitchFamily="18" charset="0"/>
                <a:cs typeface="Times New Roman" pitchFamily="18" charset="0"/>
              </a:rPr>
              <a:t>Finance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Behavioral finance, largely rooted in Prospect Theory, is concerned with the impact of human emotions and cognitive impairments on investment decision-making. </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The Monty Hall Judgment </a:t>
            </a:r>
            <a:r>
              <a:rPr lang="en-US" b="1" dirty="0" smtClean="0">
                <a:latin typeface="Times New Roman" pitchFamily="18" charset="0"/>
                <a:cs typeface="Times New Roman" pitchFamily="18" charset="0"/>
              </a:rPr>
              <a:t>Error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Consider a scenario based on the </a:t>
            </a:r>
            <a:r>
              <a:rPr lang="en-US" dirty="0" smtClean="0">
                <a:latin typeface="Times New Roman" pitchFamily="18" charset="0"/>
                <a:cs typeface="Times New Roman" pitchFamily="18" charset="0"/>
              </a:rPr>
              <a:t>late 1960’s game show “Let’s Make a Deal.”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Monty Hall would </a:t>
            </a:r>
            <a:r>
              <a:rPr lang="en-US" dirty="0" smtClean="0">
                <a:latin typeface="Times New Roman" pitchFamily="18" charset="0"/>
                <a:cs typeface="Times New Roman" pitchFamily="18" charset="0"/>
              </a:rPr>
              <a:t>offer contestants an opportunity to choose one prize hidden behind one of three identical doors.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Prizes </a:t>
            </a:r>
            <a:r>
              <a:rPr lang="en-US" dirty="0" smtClean="0">
                <a:latin typeface="Times New Roman" pitchFamily="18" charset="0"/>
                <a:cs typeface="Times New Roman" pitchFamily="18" charset="0"/>
              </a:rPr>
              <a:t>hidden behind two of three doors were worthless (if the contestant selected either of these doors, he was “zonked,”) but the prize hidden behind the third was valuable.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contestant would choose the door behind his prize was to be hidden.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Before </a:t>
            </a:r>
            <a:r>
              <a:rPr lang="en-US" dirty="0" smtClean="0">
                <a:latin typeface="Times New Roman" pitchFamily="18" charset="0"/>
                <a:cs typeface="Times New Roman" pitchFamily="18" charset="0"/>
              </a:rPr>
              <a:t>allowing the contestant to see whether she had won the valuable prize, and with increasing audience anticipation, Mr. Hall would then typically show the contestant the worthless prize behind one of the two doors that the contestant did not select.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He </a:t>
            </a:r>
            <a:r>
              <a:rPr lang="en-US" dirty="0" smtClean="0">
                <a:latin typeface="Times New Roman" pitchFamily="18" charset="0"/>
                <a:cs typeface="Times New Roman" pitchFamily="18" charset="0"/>
              </a:rPr>
              <a:t>would then offer the contestant an opportunity to switch her selection to the prize behind the third door.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contestant’s problem is whether to stick with her original selection or to switch her selection to the prize hidden behind the third door.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The Monty Hall Judgment </a:t>
            </a:r>
            <a:r>
              <a:rPr lang="en-US" sz="3200" b="1" dirty="0" smtClean="0">
                <a:latin typeface="Times New Roman" pitchFamily="18" charset="0"/>
                <a:cs typeface="Times New Roman" pitchFamily="18" charset="0"/>
              </a:rPr>
              <a:t>Error, continued</a:t>
            </a:r>
            <a:endParaRPr lang="en-US" sz="3200" dirty="0"/>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r>
              <a:rPr lang="en-US" dirty="0" smtClean="0">
                <a:latin typeface="Times New Roman" pitchFamily="18" charset="0"/>
                <a:cs typeface="Times New Roman" pitchFamily="18" charset="0"/>
              </a:rPr>
              <a:t>Regardless of what prize remains behind the first door selected by the contestant, Mr. Hall will reveal the worthless prize behind a second door. Hence, the probability of a valuable prize behind the first door remains 1/3.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a:t>
            </a:r>
            <a:r>
              <a:rPr lang="en-US" dirty="0" smtClean="0">
                <a:latin typeface="Times New Roman" pitchFamily="18" charset="0"/>
                <a:cs typeface="Times New Roman" pitchFamily="18" charset="0"/>
              </a:rPr>
              <a:t>know that Mr. Hall will not reveal the prize behind the selected door, so its probability of being the desirable prize is unchanged.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door that Mr. Hall will select to open will have a worthless prize with probability one.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What </a:t>
            </a:r>
            <a:r>
              <a:rPr lang="en-US" dirty="0" smtClean="0">
                <a:latin typeface="Times New Roman" pitchFamily="18" charset="0"/>
                <a:cs typeface="Times New Roman" pitchFamily="18" charset="0"/>
              </a:rPr>
              <a:t>is the probability that the valuable prize is behind the third door? This probability must be 1 - 1/3 – 0 = 2/3</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Why</a:t>
            </a:r>
            <a:r>
              <a:rPr lang="en-US" dirty="0" smtClean="0">
                <a:latin typeface="Times New Roman" pitchFamily="18" charset="0"/>
                <a:cs typeface="Times New Roman" pitchFamily="18" charset="0"/>
              </a:rPr>
              <a:t>? Remember that Mr. Hall will not open a second door with a valuable prize behind it. This doubles the probability that the valuable prize is behind the third door.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Hence</a:t>
            </a:r>
            <a:r>
              <a:rPr lang="en-US" dirty="0" smtClean="0">
                <a:latin typeface="Times New Roman" pitchFamily="18" charset="0"/>
                <a:cs typeface="Times New Roman" pitchFamily="18" charset="0"/>
              </a:rPr>
              <a:t>, the contestant should always switch his selection to maximize his probability of obtaining the valuable prize. Most contestants did not. </a:t>
            </a:r>
          </a:p>
          <a:p>
            <a:r>
              <a:rPr lang="en-US" dirty="0" smtClean="0">
                <a:latin typeface="Times New Roman" pitchFamily="18" charset="0"/>
                <a:cs typeface="Times New Roman" pitchFamily="18" charset="0"/>
              </a:rPr>
              <a:t>Most </a:t>
            </a:r>
            <a:r>
              <a:rPr lang="en-US" dirty="0" smtClean="0">
                <a:latin typeface="Times New Roman" pitchFamily="18" charset="0"/>
                <a:cs typeface="Times New Roman" pitchFamily="18" charset="0"/>
              </a:rPr>
              <a:t>people have no difficulty estimating that the initial probability of 1/3 for the prize behind any one of the three doors. This heuristic has served most people well for years. However, people tend to use the same heuristic when a “</a:t>
            </a:r>
            <a:r>
              <a:rPr lang="en-US" dirty="0" err="1" smtClean="0">
                <a:latin typeface="Times New Roman" pitchFamily="18" charset="0"/>
                <a:cs typeface="Times New Roman" pitchFamily="18" charset="0"/>
              </a:rPr>
              <a:t>zonk</a:t>
            </a:r>
            <a:r>
              <a:rPr lang="en-US" dirty="0" smtClean="0">
                <a:latin typeface="Times New Roman" pitchFamily="18" charset="0"/>
                <a:cs typeface="Times New Roman" pitchFamily="18" charset="0"/>
              </a:rPr>
              <a:t>” is revealed behind one of the doors, leading them to conclude that there is a 50/50 probability that the prize is behind one of them. This heuristic is difficult to abandon when the nature of the problem changed, as the problem solution shifts from an unconditional probability to a less intuitive conditional probability. </a:t>
            </a:r>
          </a:p>
          <a:p>
            <a:r>
              <a:rPr lang="en-US" dirty="0" smtClean="0">
                <a:latin typeface="Times New Roman" pitchFamily="18" charset="0"/>
                <a:cs typeface="Times New Roman" pitchFamily="18" charset="0"/>
              </a:rPr>
              <a:t>Perhaps</a:t>
            </a:r>
            <a:r>
              <a:rPr lang="en-US" dirty="0" smtClean="0">
                <a:latin typeface="Times New Roman" pitchFamily="18" charset="0"/>
                <a:cs typeface="Times New Roman" pitchFamily="18" charset="0"/>
              </a:rPr>
              <a:t>, more interestingly, most subjects refuse to accept the validity of mathematical proofs offered to demonstrate the wisdom of switching doors.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Furthermore</a:t>
            </a:r>
            <a:r>
              <a:rPr lang="en-US" dirty="0" smtClean="0">
                <a:latin typeface="Times New Roman" pitchFamily="18" charset="0"/>
                <a:cs typeface="Times New Roman" pitchFamily="18" charset="0"/>
              </a:rPr>
              <a:t>, most subjects continue to refuse to switch doors after being permitted to watch repeated trials of this experiment where the third door leads to the valuable prize with a frequency of approximately 2/3.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The Monte Hall Problem and Markets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err="1" smtClean="0">
                <a:latin typeface="Times New Roman" pitchFamily="18" charset="0"/>
                <a:cs typeface="Times New Roman" pitchFamily="18" charset="0"/>
              </a:rPr>
              <a:t>Kluger</a:t>
            </a:r>
            <a:r>
              <a:rPr lang="en-US" dirty="0" smtClean="0">
                <a:latin typeface="Times New Roman" pitchFamily="18" charset="0"/>
                <a:cs typeface="Times New Roman" pitchFamily="18" charset="0"/>
              </a:rPr>
              <a:t> and Wyatt [2004] conducted experiments to determine how a market might behave in such a scenario. </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Kluger</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Wyatt gathered subjects in a laboratory setting and had them compete to select investments, whose payoffs were “behind doors.” “Investors” participated in repeated trials, were offered opportunities to select doors and then compete to pay to either retain or switch their selections.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Investors </a:t>
            </a:r>
            <a:r>
              <a:rPr lang="en-US" dirty="0" smtClean="0">
                <a:latin typeface="Times New Roman" pitchFamily="18" charset="0"/>
                <a:cs typeface="Times New Roman" pitchFamily="18" charset="0"/>
              </a:rPr>
              <a:t>consistently mispriced the investments.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However</a:t>
            </a:r>
            <a:r>
              <a:rPr lang="en-US" dirty="0" smtClean="0">
                <a:latin typeface="Times New Roman" pitchFamily="18" charset="0"/>
                <a:cs typeface="Times New Roman" pitchFamily="18" charset="0"/>
              </a:rPr>
              <a:t>, when as few as two “rational investors” who correctly estimated the probabilities were included in the trials, prices to switch were roughly double the prices to retain original selections.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Hence</a:t>
            </a:r>
            <a:r>
              <a:rPr lang="en-US" dirty="0" smtClean="0">
                <a:latin typeface="Times New Roman" pitchFamily="18" charset="0"/>
                <a:cs typeface="Times New Roman" pitchFamily="18" charset="0"/>
              </a:rPr>
              <a:t>, it seemed that competition between only two rational investors out of many were necessary for market prices to reflect rational probabilities.</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Dumb, Dumber and Dead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334000"/>
          </a:xfrm>
        </p:spPr>
        <p:txBody>
          <a:bodyPr>
            <a:normAutofit fontScale="55000" lnSpcReduction="20000"/>
          </a:bodyPr>
          <a:lstStyle/>
          <a:p>
            <a:r>
              <a:rPr lang="en-US" dirty="0" smtClean="0">
                <a:latin typeface="Times New Roman" pitchFamily="18" charset="0"/>
                <a:cs typeface="Times New Roman" pitchFamily="18" charset="0"/>
              </a:rPr>
              <a:t>There have been many cases </a:t>
            </a:r>
            <a:r>
              <a:rPr lang="en-US" dirty="0" smtClean="0">
                <a:latin typeface="Times New Roman" pitchFamily="18" charset="0"/>
                <a:cs typeface="Times New Roman" pitchFamily="18" charset="0"/>
              </a:rPr>
              <a:t>of strong correlations between stocks with similar ticker symbols. </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Massmutual</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Corporate Investors (ticker: MCI</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NYSE listed fund </a:t>
            </a:r>
            <a:r>
              <a:rPr lang="en-US" dirty="0" smtClean="0">
                <a:latin typeface="Times New Roman" pitchFamily="18" charset="0"/>
                <a:cs typeface="Times New Roman" pitchFamily="18" charset="0"/>
              </a:rPr>
              <a:t>was </a:t>
            </a:r>
            <a:r>
              <a:rPr lang="en-US" dirty="0" smtClean="0">
                <a:latin typeface="Times New Roman" pitchFamily="18" charset="0"/>
                <a:cs typeface="Times New Roman" pitchFamily="18" charset="0"/>
              </a:rPr>
              <a:t>strongly correlated with those of MCI Communications (ticker: MCIC</a:t>
            </a:r>
            <a:r>
              <a:rPr lang="en-US" dirty="0" smtClean="0">
                <a:latin typeface="Times New Roman" pitchFamily="18" charset="0"/>
                <a:cs typeface="Times New Roman" pitchFamily="18" charset="0"/>
              </a:rPr>
              <a:t>)</a:t>
            </a:r>
          </a:p>
          <a:p>
            <a:pPr lvl="1"/>
            <a:r>
              <a:rPr lang="en-US" dirty="0" err="1" smtClean="0">
                <a:latin typeface="Times New Roman" pitchFamily="18" charset="0"/>
                <a:cs typeface="Times New Roman" pitchFamily="18" charset="0"/>
              </a:rPr>
              <a:t>Massmutual’s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returns were far more correlated with MCI’s than AT&amp;T or any of the other telecommunications firms were.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It seems that investors </a:t>
            </a:r>
            <a:r>
              <a:rPr lang="en-US" dirty="0" smtClean="0">
                <a:latin typeface="Times New Roman" pitchFamily="18" charset="0"/>
                <a:cs typeface="Times New Roman" pitchFamily="18" charset="0"/>
              </a:rPr>
              <a:t>bought shares of </a:t>
            </a:r>
            <a:r>
              <a:rPr lang="en-US" dirty="0" err="1" smtClean="0">
                <a:latin typeface="Times New Roman" pitchFamily="18" charset="0"/>
                <a:cs typeface="Times New Roman" pitchFamily="18" charset="0"/>
              </a:rPr>
              <a:t>Massmutual</a:t>
            </a:r>
            <a:r>
              <a:rPr lang="en-US" dirty="0" smtClean="0">
                <a:latin typeface="Times New Roman" pitchFamily="18" charset="0"/>
                <a:cs typeface="Times New Roman" pitchFamily="18" charset="0"/>
              </a:rPr>
              <a:t> and held them for long periods of time, believing that they had invested in MCI.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Castle Convertible Fund </a:t>
            </a:r>
            <a:r>
              <a:rPr lang="en-US" dirty="0" smtClean="0">
                <a:latin typeface="Times New Roman" pitchFamily="18" charset="0"/>
                <a:cs typeface="Times New Roman" pitchFamily="18" charset="0"/>
              </a:rPr>
              <a:t>has been confused with the </a:t>
            </a:r>
            <a:r>
              <a:rPr lang="en-US" dirty="0" smtClean="0">
                <a:latin typeface="Times New Roman" pitchFamily="18" charset="0"/>
                <a:cs typeface="Times New Roman" pitchFamily="18" charset="0"/>
              </a:rPr>
              <a:t>Czech Value Fund </a:t>
            </a:r>
            <a:r>
              <a:rPr lang="en-US" dirty="0" smtClean="0">
                <a:latin typeface="Times New Roman" pitchFamily="18" charset="0"/>
                <a:cs typeface="Times New Roman" pitchFamily="18" charset="0"/>
              </a:rPr>
              <a:t>(CVF). </a:t>
            </a:r>
            <a:r>
              <a:rPr lang="en-US" dirty="0" smtClean="0">
                <a:latin typeface="Times New Roman" pitchFamily="18" charset="0"/>
                <a:cs typeface="Times New Roman" pitchFamily="18" charset="0"/>
              </a:rPr>
              <a:t>Castle (ticker: CVF</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Early </a:t>
            </a:r>
            <a:r>
              <a:rPr lang="en-US" dirty="0" smtClean="0">
                <a:latin typeface="Times New Roman" pitchFamily="18" charset="0"/>
                <a:cs typeface="Times New Roman" pitchFamily="18" charset="0"/>
              </a:rPr>
              <a:t>exercises of CBOE call options seem to be irrational, where customers of both full-service and discount brokers seem to exhibit irrational exercise behavior, while traders in large investment houses did not.</a:t>
            </a:r>
          </a:p>
          <a:p>
            <a:r>
              <a:rPr lang="en-US" dirty="0" smtClean="0">
                <a:latin typeface="Times New Roman" pitchFamily="18" charset="0"/>
                <a:cs typeface="Times New Roman" pitchFamily="18" charset="0"/>
              </a:rPr>
              <a:t>Perhaps </a:t>
            </a:r>
            <a:r>
              <a:rPr lang="en-US" dirty="0" smtClean="0">
                <a:latin typeface="Times New Roman" pitchFamily="18" charset="0"/>
                <a:cs typeface="Times New Roman" pitchFamily="18" charset="0"/>
              </a:rPr>
              <a:t>the most notorious of under-performing funds during the 1990’s bull market was the Steadman Technology &amp; Growth Fund.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Its </a:t>
            </a:r>
            <a:r>
              <a:rPr lang="en-US" dirty="0" smtClean="0">
                <a:latin typeface="Times New Roman" pitchFamily="18" charset="0"/>
                <a:cs typeface="Times New Roman" pitchFamily="18" charset="0"/>
              </a:rPr>
              <a:t>returns during part of this decade were -5% in 1992, -8% in 1993, -37% in 1994, -28% in 1995, -30% in 1996 and -28% in 1997. Market returns were positive in each of these years.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Portfolio </a:t>
            </a:r>
            <a:r>
              <a:rPr lang="en-US" dirty="0" smtClean="0">
                <a:latin typeface="Times New Roman" pitchFamily="18" charset="0"/>
                <a:cs typeface="Times New Roman" pitchFamily="18" charset="0"/>
              </a:rPr>
              <a:t>turnover rates and transactions costs were extremely high, expense ratios were frequently in the 6% to 7% range, and Steadman seemed not to have a coherent investment strategy, indiscriminately investing in stocks and other securities.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forced the fund to stop accepting money from new investors in 1989.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When </a:t>
            </a:r>
            <a:r>
              <a:rPr lang="en-US" dirty="0" smtClean="0">
                <a:latin typeface="Times New Roman" pitchFamily="18" charset="0"/>
                <a:cs typeface="Times New Roman" pitchFamily="18" charset="0"/>
              </a:rPr>
              <a:t>the Technology &amp; Growth Fund was finally shut down, about 30% of the redemption checks were returned, presumably because the shareholders were dead.</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Overconfidence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latin typeface="Times New Roman" pitchFamily="18" charset="0"/>
                <a:cs typeface="Times New Roman" pitchFamily="18" charset="0"/>
              </a:rPr>
              <a:t>How </a:t>
            </a:r>
            <a:r>
              <a:rPr lang="en-US" dirty="0" smtClean="0">
                <a:latin typeface="Times New Roman" pitchFamily="18" charset="0"/>
                <a:cs typeface="Times New Roman" pitchFamily="18" charset="0"/>
              </a:rPr>
              <a:t>many investors believe that they are better than average traders? How many drivers think that they are better than average? How many people think that they are dumb (less intelligent than average)?  </a:t>
            </a:r>
          </a:p>
          <a:p>
            <a:r>
              <a:rPr lang="en-US" i="1" dirty="0" smtClean="0">
                <a:latin typeface="Times New Roman" pitchFamily="18" charset="0"/>
                <a:cs typeface="Times New Roman" pitchFamily="18" charset="0"/>
              </a:rPr>
              <a:t>Good decision-making requires more than knowledge of facts, concepts and relationships, it also requires </a:t>
            </a:r>
            <a:r>
              <a:rPr lang="en-US" i="1" dirty="0" err="1" smtClean="0">
                <a:latin typeface="Times New Roman" pitchFamily="18" charset="0"/>
                <a:cs typeface="Times New Roman" pitchFamily="18" charset="0"/>
              </a:rPr>
              <a:t>metaknowledge</a:t>
            </a:r>
            <a:r>
              <a:rPr lang="en-US" i="1" dirty="0" smtClean="0">
                <a:latin typeface="Times New Roman" pitchFamily="18" charset="0"/>
                <a:cs typeface="Times New Roman" pitchFamily="18" charset="0"/>
              </a:rPr>
              <a:t> - an understanding of the limits of our knowledge. Unfortunately, we tend to have a deeply rooted overconfidence in our beliefs and judgments</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To test for over-confidence and compare results across professions, Russo and </a:t>
            </a:r>
            <a:r>
              <a:rPr lang="en-US" dirty="0" err="1" smtClean="0">
                <a:latin typeface="Times New Roman" pitchFamily="18" charset="0"/>
                <a:cs typeface="Times New Roman" pitchFamily="18" charset="0"/>
              </a:rPr>
              <a:t>Schoemaker</a:t>
            </a:r>
            <a:r>
              <a:rPr lang="en-US" dirty="0" smtClean="0">
                <a:latin typeface="Times New Roman" pitchFamily="18" charset="0"/>
                <a:cs typeface="Times New Roman" pitchFamily="18" charset="0"/>
              </a:rPr>
              <a:t> created and administered a 10-question test similar to </a:t>
            </a:r>
            <a:r>
              <a:rPr lang="en-US" dirty="0" smtClean="0">
                <a:latin typeface="Times New Roman" pitchFamily="18" charset="0"/>
                <a:cs typeface="Times New Roman" pitchFamily="18" charset="0"/>
              </a:rPr>
              <a:t>one we will examine shortly.</a:t>
            </a:r>
          </a:p>
          <a:p>
            <a:r>
              <a:rPr lang="en-US" dirty="0" smtClean="0">
                <a:latin typeface="Times New Roman" pitchFamily="18" charset="0"/>
                <a:cs typeface="Times New Roman" pitchFamily="18" charset="0"/>
              </a:rPr>
              <a:t>Before </a:t>
            </a:r>
            <a:r>
              <a:rPr lang="en-US" dirty="0" smtClean="0">
                <a:latin typeface="Times New Roman" pitchFamily="18" charset="0"/>
                <a:cs typeface="Times New Roman" pitchFamily="18" charset="0"/>
              </a:rPr>
              <a:t>discussing the results of their study, take the test yourself.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Since </a:t>
            </a:r>
            <a:r>
              <a:rPr lang="en-US" dirty="0" smtClean="0">
                <a:latin typeface="Times New Roman" pitchFamily="18" charset="0"/>
                <a:cs typeface="Times New Roman" pitchFamily="18" charset="0"/>
              </a:rPr>
              <a:t>you will probably not know the exact answers for each of these questions, your objective is to guess by setting minimum and maximum bounds for each of the questions such that you are 80% confident that the actual answer will be within the 80% confidence interval that you set.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Obviously</a:t>
            </a:r>
            <a:r>
              <a:rPr lang="en-US" dirty="0" smtClean="0">
                <a:latin typeface="Times New Roman" pitchFamily="18" charset="0"/>
                <a:cs typeface="Times New Roman" pitchFamily="18" charset="0"/>
              </a:rPr>
              <a:t>, if your range is from 0 to infinity for each question, the correct answers will all fall within your confidence intervals. But, again, your goal is to answer only with 80% certainty, so narrow your ranges accordingly. </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Overconfidence Test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lstStyle/>
          <a:p>
            <a:pPr>
              <a:buNone/>
            </a:pPr>
            <a:r>
              <a:rPr lang="en-US" dirty="0" smtClean="0"/>
              <a:t> </a:t>
            </a:r>
            <a:endParaRPr lang="en-US" dirty="0"/>
          </a:p>
        </p:txBody>
      </p:sp>
      <p:graphicFrame>
        <p:nvGraphicFramePr>
          <p:cNvPr id="154626" name="Object 2"/>
          <p:cNvGraphicFramePr>
            <a:graphicFrameLocks noChangeAspect="1"/>
          </p:cNvGraphicFramePr>
          <p:nvPr/>
        </p:nvGraphicFramePr>
        <p:xfrm>
          <a:off x="152400" y="1371601"/>
          <a:ext cx="8839200" cy="4800600"/>
        </p:xfrm>
        <a:graphic>
          <a:graphicData uri="http://schemas.openxmlformats.org/presentationml/2006/ole">
            <p:oleObj spid="_x0000_s154626" name="Document" r:id="rId3" imgW="5956042" imgH="3230925"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Overconfidence Quiz Answers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dirty="0" smtClean="0"/>
              <a:t> </a:t>
            </a:r>
            <a:endParaRPr lang="en-US" dirty="0"/>
          </a:p>
        </p:txBody>
      </p:sp>
      <p:graphicFrame>
        <p:nvGraphicFramePr>
          <p:cNvPr id="155650" name="Object 2"/>
          <p:cNvGraphicFramePr>
            <a:graphicFrameLocks noChangeAspect="1"/>
          </p:cNvGraphicFramePr>
          <p:nvPr/>
        </p:nvGraphicFramePr>
        <p:xfrm>
          <a:off x="228600" y="1371600"/>
          <a:ext cx="8763000" cy="4495800"/>
        </p:xfrm>
        <a:graphic>
          <a:graphicData uri="http://schemas.openxmlformats.org/presentationml/2006/ole">
            <p:oleObj spid="_x0000_s155650" name="Document" r:id="rId3" imgW="5956042" imgH="2628073"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Overconfidence and Trading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00600"/>
          </a:xfrm>
        </p:spPr>
        <p:txBody>
          <a:bodyPr>
            <a:normAutofit fontScale="47500" lnSpcReduction="20000"/>
          </a:bodyPr>
          <a:lstStyle/>
          <a:p>
            <a:r>
              <a:rPr lang="en-US" dirty="0" smtClean="0">
                <a:latin typeface="Times New Roman" pitchFamily="18" charset="0"/>
                <a:cs typeface="Times New Roman" pitchFamily="18" charset="0"/>
              </a:rPr>
              <a:t>Several </a:t>
            </a:r>
            <a:r>
              <a:rPr lang="en-US" dirty="0" smtClean="0">
                <a:latin typeface="Times New Roman" pitchFamily="18" charset="0"/>
                <a:cs typeface="Times New Roman" pitchFamily="18" charset="0"/>
              </a:rPr>
              <a:t>studies show that trading activity increases when traders are overconfident. </a:t>
            </a:r>
            <a:r>
              <a:rPr lang="en-US" dirty="0" smtClean="0">
                <a:latin typeface="Times New Roman" pitchFamily="18" charset="0"/>
                <a:cs typeface="Times New Roman" pitchFamily="18" charset="0"/>
              </a:rPr>
              <a:t>Overconfident </a:t>
            </a:r>
            <a:r>
              <a:rPr lang="en-US" dirty="0" smtClean="0">
                <a:latin typeface="Times New Roman" pitchFamily="18" charset="0"/>
                <a:cs typeface="Times New Roman" pitchFamily="18" charset="0"/>
              </a:rPr>
              <a:t>traders under react to the information content of trades by rational traders, causing positive serial correlation in returns. </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Odean</a:t>
            </a:r>
            <a:r>
              <a:rPr lang="en-US"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rPr>
              <a:t>Barber </a:t>
            </a:r>
            <a:r>
              <a:rPr lang="en-US" dirty="0" smtClean="0">
                <a:latin typeface="Times New Roman" pitchFamily="18" charset="0"/>
                <a:cs typeface="Times New Roman" pitchFamily="18" charset="0"/>
              </a:rPr>
              <a:t>&amp; </a:t>
            </a:r>
            <a:r>
              <a:rPr lang="en-US" dirty="0" err="1" smtClean="0">
                <a:latin typeface="Times New Roman" pitchFamily="18" charset="0"/>
                <a:cs typeface="Times New Roman" pitchFamily="18" charset="0"/>
              </a:rPr>
              <a:t>Odean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studies of trading in 10,000 and over 60,000 discount-brokerage accounts from 1987 to 1993 and from 1991-1996, found that trading by investors reduced their levels of wealth below what they would have realized with buy-and-hold strategies.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By </a:t>
            </a:r>
            <a:r>
              <a:rPr lang="en-US" dirty="0" smtClean="0">
                <a:latin typeface="Times New Roman" pitchFamily="18" charset="0"/>
                <a:cs typeface="Times New Roman" pitchFamily="18" charset="0"/>
              </a:rPr>
              <a:t>one year after the trades, the average investor ended up over 9% worse off than if had he done nothing.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another study of 1607 investors, Barber and </a:t>
            </a:r>
            <a:r>
              <a:rPr lang="en-US" dirty="0" err="1" smtClean="0">
                <a:latin typeface="Times New Roman" pitchFamily="18" charset="0"/>
                <a:cs typeface="Times New Roman" pitchFamily="18" charset="0"/>
              </a:rPr>
              <a:t>Odean</a:t>
            </a:r>
            <a:r>
              <a:rPr lang="en-US" dirty="0" smtClean="0">
                <a:latin typeface="Times New Roman" pitchFamily="18" charset="0"/>
                <a:cs typeface="Times New Roman" pitchFamily="18" charset="0"/>
              </a:rPr>
              <a:t> [2002] found that investors that had switched from phone-based trading to internet systems increased their portfolio turnover rates from 70% per year to 120%. They outperformed the market on average by 2.35% before switching and were outperformed by the market by 3.5% after switching.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Amateur </a:t>
            </a:r>
            <a:r>
              <a:rPr lang="en-US" dirty="0" smtClean="0">
                <a:latin typeface="Times New Roman" pitchFamily="18" charset="0"/>
                <a:cs typeface="Times New Roman" pitchFamily="18" charset="0"/>
              </a:rPr>
              <a:t>traders clearly underperformed the market and the most active traders experienced the worst performance.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Interestingly</a:t>
            </a:r>
            <a:r>
              <a:rPr lang="en-US" dirty="0" smtClean="0">
                <a:latin typeface="Times New Roman" pitchFamily="18" charset="0"/>
                <a:cs typeface="Times New Roman" pitchFamily="18" charset="0"/>
              </a:rPr>
              <a:t>, investors who traded the least actually beat market indices.</a:t>
            </a:r>
          </a:p>
          <a:p>
            <a:r>
              <a:rPr lang="en-US" dirty="0" smtClean="0">
                <a:latin typeface="Times New Roman" pitchFamily="18" charset="0"/>
                <a:cs typeface="Times New Roman" pitchFamily="18" charset="0"/>
              </a:rPr>
              <a:t>There is evidence </a:t>
            </a:r>
            <a:r>
              <a:rPr lang="en-US" dirty="0" smtClean="0">
                <a:latin typeface="Times New Roman" pitchFamily="18" charset="0"/>
                <a:cs typeface="Times New Roman" pitchFamily="18" charset="0"/>
              </a:rPr>
              <a:t>that professional stock analysts who have outperformed their peers in the recent past tend to become overconfident and under perform their peers in subsequent periods.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People </a:t>
            </a:r>
            <a:r>
              <a:rPr lang="en-US" dirty="0" smtClean="0">
                <a:latin typeface="Times New Roman" pitchFamily="18" charset="0"/>
                <a:cs typeface="Times New Roman" pitchFamily="18" charset="0"/>
              </a:rPr>
              <a:t>tend to be overconfident in their own </a:t>
            </a:r>
            <a:r>
              <a:rPr lang="en-US" dirty="0" smtClean="0">
                <a:latin typeface="Times New Roman" pitchFamily="18" charset="0"/>
                <a:cs typeface="Times New Roman" pitchFamily="18" charset="0"/>
              </a:rPr>
              <a:t>judgments and experts </a:t>
            </a:r>
            <a:r>
              <a:rPr lang="en-US" dirty="0" smtClean="0">
                <a:latin typeface="Times New Roman" pitchFamily="18" charset="0"/>
                <a:cs typeface="Times New Roman" pitchFamily="18" charset="0"/>
              </a:rPr>
              <a:t>tend to be more prone to overconfidence than novices and maintain reputations for their expertise.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However</a:t>
            </a:r>
            <a:r>
              <a:rPr lang="en-US" dirty="0" smtClean="0">
                <a:latin typeface="Times New Roman" pitchFamily="18" charset="0"/>
                <a:cs typeface="Times New Roman" pitchFamily="18" charset="0"/>
              </a:rPr>
              <a:t>, there is an upside to overconfidence. </a:t>
            </a:r>
            <a:r>
              <a:rPr lang="en-US" dirty="0" smtClean="0">
                <a:latin typeface="Times New Roman" pitchFamily="18" charset="0"/>
                <a:cs typeface="Times New Roman" pitchFamily="18" charset="0"/>
              </a:rPr>
              <a:t>Overconfidence may lead </a:t>
            </a:r>
            <a:r>
              <a:rPr lang="en-US" dirty="0" smtClean="0">
                <a:latin typeface="Times New Roman" pitchFamily="18" charset="0"/>
                <a:cs typeface="Times New Roman" pitchFamily="18" charset="0"/>
              </a:rPr>
              <a:t>“to higher motivation, greater persistence, more effective performance and ultimately more success.”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more aggressive trading behavior of overconfident professional traders them to generate higher profits than their more rational competitors.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400" b="1" dirty="0" smtClean="0">
                <a:latin typeface="Times New Roman" pitchFamily="18" charset="0"/>
                <a:cs typeface="Times New Roman" pitchFamily="18" charset="0"/>
              </a:rPr>
              <a:t>Overconfidence, Gender, Entertainment and </a:t>
            </a:r>
            <a:r>
              <a:rPr lang="en-US" sz="2400" b="1" dirty="0" smtClean="0">
                <a:latin typeface="Times New Roman" pitchFamily="18" charset="0"/>
                <a:cs typeface="Times New Roman" pitchFamily="18" charset="0"/>
              </a:rPr>
              <a:t>Testosterone</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10600" cy="5562600"/>
          </a:xfrm>
        </p:spPr>
        <p:txBody>
          <a:bodyPr>
            <a:normAutofit fontScale="40000" lnSpcReduction="20000"/>
          </a:bodyPr>
          <a:lstStyle/>
          <a:p>
            <a:r>
              <a:rPr lang="en-US" sz="3500" dirty="0" smtClean="0">
                <a:latin typeface="Times New Roman" pitchFamily="18" charset="0"/>
                <a:cs typeface="Times New Roman" pitchFamily="18" charset="0"/>
              </a:rPr>
              <a:t>Men seem </a:t>
            </a:r>
            <a:r>
              <a:rPr lang="en-US" sz="3500" dirty="0" smtClean="0">
                <a:latin typeface="Times New Roman" pitchFamily="18" charset="0"/>
                <a:cs typeface="Times New Roman" pitchFamily="18" charset="0"/>
              </a:rPr>
              <a:t>more prone to overconfidence than women, particularly in male-dominated realms such as finance. </a:t>
            </a:r>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Barber </a:t>
            </a:r>
            <a:r>
              <a:rPr lang="en-US" sz="3500" dirty="0" smtClean="0">
                <a:latin typeface="Times New Roman" pitchFamily="18" charset="0"/>
                <a:cs typeface="Times New Roman" pitchFamily="18" charset="0"/>
              </a:rPr>
              <a:t>and </a:t>
            </a:r>
            <a:r>
              <a:rPr lang="en-US" sz="3500" dirty="0" err="1" smtClean="0">
                <a:latin typeface="Times New Roman" pitchFamily="18" charset="0"/>
                <a:cs typeface="Times New Roman" pitchFamily="18" charset="0"/>
              </a:rPr>
              <a:t>Odean</a:t>
            </a:r>
            <a:r>
              <a:rPr lang="en-US" sz="3500" dirty="0" smtClean="0">
                <a:latin typeface="Times New Roman" pitchFamily="18" charset="0"/>
                <a:cs typeface="Times New Roman" pitchFamily="18" charset="0"/>
              </a:rPr>
              <a:t> (2001) find that men trade 45% more frequently than women, reducing their returns relative to market indices by 2.65% compared to 1.72% for women. </a:t>
            </a:r>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Differences </a:t>
            </a:r>
            <a:r>
              <a:rPr lang="en-US" sz="3500" dirty="0" smtClean="0">
                <a:latin typeface="Times New Roman" pitchFamily="18" charset="0"/>
                <a:cs typeface="Times New Roman" pitchFamily="18" charset="0"/>
              </a:rPr>
              <a:t>between men and women in the trading realm are so striking that one might ask whether people trade for entertainment in addition to wealth creation.</a:t>
            </a:r>
          </a:p>
          <a:p>
            <a:r>
              <a:rPr lang="en-US" sz="3500" dirty="0" smtClean="0">
                <a:latin typeface="Times New Roman" pitchFamily="18" charset="0"/>
                <a:cs typeface="Times New Roman" pitchFamily="18" charset="0"/>
              </a:rPr>
              <a:t>Evolutionary biologists have argued that males of many species tend to take more risks than their female counterparts </a:t>
            </a:r>
            <a:r>
              <a:rPr lang="en-U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They suggest that males take increased risks to enhance their status in order to create more opportunities to reproduce, knowing that prospective mates prefer higher-status males.</a:t>
            </a:r>
          </a:p>
          <a:p>
            <a:r>
              <a:rPr lang="en-US" sz="3500" dirty="0" smtClean="0">
                <a:latin typeface="Times New Roman" pitchFamily="18" charset="0"/>
                <a:cs typeface="Times New Roman" pitchFamily="18" charset="0"/>
              </a:rPr>
              <a:t>Testosterone </a:t>
            </a:r>
            <a:r>
              <a:rPr lang="en-US" sz="3500" dirty="0" smtClean="0">
                <a:latin typeface="Times New Roman" pitchFamily="18" charset="0"/>
                <a:cs typeface="Times New Roman" pitchFamily="18" charset="0"/>
              </a:rPr>
              <a:t>and </a:t>
            </a:r>
            <a:r>
              <a:rPr lang="en-US" sz="3500" dirty="0" err="1" smtClean="0">
                <a:latin typeface="Times New Roman" pitchFamily="18" charset="0"/>
                <a:cs typeface="Times New Roman" pitchFamily="18" charset="0"/>
              </a:rPr>
              <a:t>cortisol</a:t>
            </a:r>
            <a:r>
              <a:rPr lang="en-US" sz="3500" dirty="0" smtClean="0">
                <a:latin typeface="Times New Roman" pitchFamily="18" charset="0"/>
                <a:cs typeface="Times New Roman" pitchFamily="18" charset="0"/>
              </a:rPr>
              <a:t>, hormones more abundant in the male body than in the female, have clear cognitive and behavioral effects. </a:t>
            </a:r>
            <a:endParaRPr lang="en-US" sz="35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Testosterone </a:t>
            </a:r>
            <a:r>
              <a:rPr lang="en-US" sz="3000" dirty="0" smtClean="0">
                <a:latin typeface="Times New Roman" pitchFamily="18" charset="0"/>
                <a:cs typeface="Times New Roman" pitchFamily="18" charset="0"/>
              </a:rPr>
              <a:t>is </a:t>
            </a:r>
            <a:r>
              <a:rPr lang="en-US" sz="3000" dirty="0" smtClean="0">
                <a:latin typeface="Times New Roman" pitchFamily="18" charset="0"/>
                <a:cs typeface="Times New Roman" pitchFamily="18" charset="0"/>
              </a:rPr>
              <a:t>more </a:t>
            </a:r>
            <a:r>
              <a:rPr lang="en-US" sz="3000" dirty="0" smtClean="0">
                <a:latin typeface="Times New Roman" pitchFamily="18" charset="0"/>
                <a:cs typeface="Times New Roman" pitchFamily="18" charset="0"/>
              </a:rPr>
              <a:t>prevalent in the bodies of winning male athletes than in losing </a:t>
            </a:r>
            <a:r>
              <a:rPr lang="en-US" sz="3000" dirty="0" smtClean="0">
                <a:latin typeface="Times New Roman" pitchFamily="18" charset="0"/>
                <a:cs typeface="Times New Roman" pitchFamily="18" charset="0"/>
              </a:rPr>
              <a:t>athletes</a:t>
            </a:r>
          </a:p>
          <a:p>
            <a:pPr lvl="1"/>
            <a:r>
              <a:rPr lang="en-US" sz="3000" dirty="0" err="1" smtClean="0">
                <a:latin typeface="Times New Roman" pitchFamily="18" charset="0"/>
                <a:cs typeface="Times New Roman" pitchFamily="18" charset="0"/>
              </a:rPr>
              <a:t>Cortisol</a:t>
            </a:r>
            <a:r>
              <a:rPr lang="en-US"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is known to increase in situations characterized by uncontrollability, novelty, and </a:t>
            </a:r>
            <a:r>
              <a:rPr lang="en-US" sz="3000" dirty="0" smtClean="0">
                <a:latin typeface="Times New Roman" pitchFamily="18" charset="0"/>
                <a:cs typeface="Times New Roman" pitchFamily="18" charset="0"/>
              </a:rPr>
              <a:t>uncertainty</a:t>
            </a:r>
          </a:p>
          <a:p>
            <a:r>
              <a:rPr lang="en-US" sz="3500" dirty="0" smtClean="0">
                <a:latin typeface="Times New Roman" pitchFamily="18" charset="0"/>
                <a:cs typeface="Times New Roman" pitchFamily="18" charset="0"/>
              </a:rPr>
              <a:t>Coates </a:t>
            </a:r>
            <a:r>
              <a:rPr lang="en-US" sz="3500" dirty="0" smtClean="0">
                <a:latin typeface="Times New Roman" pitchFamily="18" charset="0"/>
                <a:cs typeface="Times New Roman" pitchFamily="18" charset="0"/>
              </a:rPr>
              <a:t>and Herbert (2008) sampled, under real working conditions, endogenous steroids from a group of male London traders in the City of London. </a:t>
            </a:r>
            <a:endParaRPr lang="en-US" sz="35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A </a:t>
            </a:r>
            <a:r>
              <a:rPr lang="en-US" sz="3000" dirty="0" smtClean="0">
                <a:latin typeface="Times New Roman" pitchFamily="18" charset="0"/>
                <a:cs typeface="Times New Roman" pitchFamily="18" charset="0"/>
              </a:rPr>
              <a:t>trader’s morning testosterone level predicts his day’s trading profitability. More specifically, they found that on mornings when testosterone levels were high, 14 of the 17 traders in their study realized higher trading profits. </a:t>
            </a:r>
            <a:endParaRPr lang="en-US" sz="30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They </a:t>
            </a:r>
            <a:r>
              <a:rPr lang="en-US" sz="3000" dirty="0" smtClean="0">
                <a:latin typeface="Times New Roman" pitchFamily="18" charset="0"/>
                <a:cs typeface="Times New Roman" pitchFamily="18" charset="0"/>
              </a:rPr>
              <a:t>also found that a trader’s </a:t>
            </a:r>
            <a:r>
              <a:rPr lang="en-US" sz="3000" dirty="0" err="1" smtClean="0">
                <a:latin typeface="Times New Roman" pitchFamily="18" charset="0"/>
                <a:cs typeface="Times New Roman" pitchFamily="18" charset="0"/>
              </a:rPr>
              <a:t>cortisol</a:t>
            </a:r>
            <a:r>
              <a:rPr lang="en-US" sz="3000" dirty="0" smtClean="0">
                <a:latin typeface="Times New Roman" pitchFamily="18" charset="0"/>
                <a:cs typeface="Times New Roman" pitchFamily="18" charset="0"/>
              </a:rPr>
              <a:t> rises with both the variance of his trading results and the volatility of the market. Thus, </a:t>
            </a:r>
            <a:r>
              <a:rPr lang="en-US" sz="3000" dirty="0" smtClean="0">
                <a:latin typeface="Times New Roman" pitchFamily="18" charset="0"/>
                <a:cs typeface="Times New Roman" pitchFamily="18" charset="0"/>
              </a:rPr>
              <a:t>higher </a:t>
            </a:r>
            <a:r>
              <a:rPr lang="en-US" sz="3000" dirty="0" smtClean="0">
                <a:latin typeface="Times New Roman" pitchFamily="18" charset="0"/>
                <a:cs typeface="Times New Roman" pitchFamily="18" charset="0"/>
              </a:rPr>
              <a:t>testosterone levels seem to contribute to trading returns while </a:t>
            </a:r>
            <a:r>
              <a:rPr lang="en-US" sz="3000" dirty="0" err="1" smtClean="0">
                <a:latin typeface="Times New Roman" pitchFamily="18" charset="0"/>
                <a:cs typeface="Times New Roman" pitchFamily="18" charset="0"/>
              </a:rPr>
              <a:t>cortisol</a:t>
            </a:r>
            <a:r>
              <a:rPr lang="en-US" sz="3000" dirty="0" smtClean="0">
                <a:latin typeface="Times New Roman" pitchFamily="18" charset="0"/>
                <a:cs typeface="Times New Roman" pitchFamily="18" charset="0"/>
              </a:rPr>
              <a:t> levels increased as risk and risk-taking increase. </a:t>
            </a:r>
          </a:p>
          <a:p>
            <a:pPr lvl="1"/>
            <a:r>
              <a:rPr lang="en-US" sz="3000" dirty="0" smtClean="0">
                <a:latin typeface="Times New Roman" pitchFamily="18" charset="0"/>
                <a:cs typeface="Times New Roman" pitchFamily="18" charset="0"/>
              </a:rPr>
              <a:t>Chronically </a:t>
            </a:r>
            <a:r>
              <a:rPr lang="en-US" sz="3000" dirty="0" smtClean="0">
                <a:latin typeface="Times New Roman" pitchFamily="18" charset="0"/>
                <a:cs typeface="Times New Roman" pitchFamily="18" charset="0"/>
              </a:rPr>
              <a:t>elevated testosterone levels could have negative effects on returns, because testosterone has also been found to lead to impulsivity and sensation seeking and to harmful risk taking. </a:t>
            </a:r>
            <a:endParaRPr lang="en-US" sz="30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If </a:t>
            </a:r>
            <a:r>
              <a:rPr lang="en-US" sz="3500" dirty="0" smtClean="0">
                <a:latin typeface="Times New Roman" pitchFamily="18" charset="0"/>
                <a:cs typeface="Times New Roman" pitchFamily="18" charset="0"/>
              </a:rPr>
              <a:t>individual traders, particularly aggressive individual traders lose money relative to the market, who makes money? Consider a study by Barber et al [2007] covering the entire Taiwanese stock market from 1995 to 1999. They document that individual investor trading results in consistently large losses averaging approximately 3.8</a:t>
            </a:r>
            <a:r>
              <a:rPr lang="en-U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These losses are attributable to aggressive trading behavior. On the other hand, institutional investors outperform the market by 1.5% (after commissions and taxes, but before other costs). Both aggressive and passive trades of institutions are profitable. Perhaps aggressive trading behavior leads to wealth transfers from amateurs to professional traders.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Rational Investor </a:t>
            </a:r>
            <a:r>
              <a:rPr lang="en-US" sz="2800" b="1" dirty="0" smtClean="0">
                <a:latin typeface="Times New Roman" pitchFamily="18" charset="0"/>
                <a:cs typeface="Times New Roman" pitchFamily="18" charset="0"/>
              </a:rPr>
              <a:t>Paradigms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latin typeface="Times New Roman" pitchFamily="18" charset="0"/>
                <a:cs typeface="Times New Roman" pitchFamily="18" charset="0"/>
              </a:rPr>
              <a:t>Many financial models assume that all investors and all corporate managers are rational individuals that prefer more wealth to less and seek to maximize their wealth.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Behavioral </a:t>
            </a:r>
            <a:r>
              <a:rPr lang="en-US" sz="2800" dirty="0" smtClean="0">
                <a:latin typeface="Times New Roman" pitchFamily="18" charset="0"/>
                <a:cs typeface="Times New Roman" pitchFamily="18" charset="0"/>
              </a:rPr>
              <a:t>finance is concerned with the actual behavior and thinking of individuals who make financial decisions.</a:t>
            </a:r>
          </a:p>
          <a:p>
            <a:endParaRPr lang="en-US" sz="2000"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411162"/>
          </a:xfrm>
        </p:spPr>
        <p:txBody>
          <a:bodyPr>
            <a:normAutofit/>
          </a:bodyPr>
          <a:lstStyle/>
          <a:p>
            <a:r>
              <a:rPr lang="en-US" sz="2000" b="1" dirty="0" smtClean="0">
                <a:latin typeface="Times New Roman" pitchFamily="18" charset="0"/>
                <a:cs typeface="Times New Roman" pitchFamily="18" charset="0"/>
              </a:rPr>
              <a:t>Sensation-seeking, </a:t>
            </a:r>
            <a:r>
              <a:rPr lang="en-US" sz="2000" b="1" dirty="0" smtClean="0">
                <a:latin typeface="Times New Roman" pitchFamily="18" charset="0"/>
                <a:cs typeface="Times New Roman" pitchFamily="18" charset="0"/>
              </a:rPr>
              <a:t>Investor Moods, the Weather and Investment </a:t>
            </a:r>
            <a:r>
              <a:rPr lang="en-US" sz="2000" b="1" dirty="0" smtClean="0">
                <a:latin typeface="Times New Roman" pitchFamily="18" charset="0"/>
                <a:cs typeface="Times New Roman" pitchFamily="18" charset="0"/>
              </a:rPr>
              <a:t>Returns</a:t>
            </a:r>
            <a:endParaRPr lang="en-US" sz="4000" dirty="0"/>
          </a:p>
        </p:txBody>
      </p:sp>
      <p:sp>
        <p:nvSpPr>
          <p:cNvPr id="3" name="Content Placeholder 2"/>
          <p:cNvSpPr>
            <a:spLocks noGrp="1"/>
          </p:cNvSpPr>
          <p:nvPr>
            <p:ph idx="1"/>
          </p:nvPr>
        </p:nvSpPr>
        <p:spPr>
          <a:xfrm>
            <a:off x="457200" y="762000"/>
            <a:ext cx="8229600" cy="5562600"/>
          </a:xfrm>
        </p:spPr>
        <p:txBody>
          <a:bodyPr>
            <a:normAutofit fontScale="47500" lnSpcReduction="20000"/>
          </a:bodyPr>
          <a:lstStyle/>
          <a:p>
            <a:r>
              <a:rPr lang="en-US" dirty="0" smtClean="0">
                <a:latin typeface="Times New Roman" pitchFamily="18" charset="0"/>
                <a:cs typeface="Times New Roman" pitchFamily="18" charset="0"/>
              </a:rPr>
              <a:t>Aggressive trading behavior does seem related to overconfidence, but there is also good reason to think that it can be related to sensation or thrill seeking, just as gambling might be. </a:t>
            </a:r>
            <a:r>
              <a:rPr lang="en-US" dirty="0" smtClean="0">
                <a:latin typeface="Times New Roman" pitchFamily="18" charset="0"/>
                <a:cs typeface="Times New Roman" pitchFamily="18" charset="0"/>
              </a:rPr>
              <a:t>In fact, research suggest that </a:t>
            </a:r>
            <a:r>
              <a:rPr lang="en-US" dirty="0" smtClean="0">
                <a:latin typeface="Times New Roman" pitchFamily="18" charset="0"/>
                <a:cs typeface="Times New Roman" pitchFamily="18" charset="0"/>
              </a:rPr>
              <a:t>aggressive trading is directly related to the number of speeding tickets that traders receive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is some evidence that investor moods might significantly affect market performance.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Seasonal </a:t>
            </a:r>
            <a:r>
              <a:rPr lang="en-US" dirty="0" smtClean="0">
                <a:latin typeface="Times New Roman" pitchFamily="18" charset="0"/>
                <a:cs typeface="Times New Roman" pitchFamily="18" charset="0"/>
              </a:rPr>
              <a:t>Disorder, medical condition where the shorter days in fall and winter lead to depression for many people, is associated with reduced stock market returns after adjusting for a variety of other factors.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Stock </a:t>
            </a:r>
            <a:r>
              <a:rPr lang="en-US" dirty="0" smtClean="0">
                <a:latin typeface="Times New Roman" pitchFamily="18" charset="0"/>
                <a:cs typeface="Times New Roman" pitchFamily="18" charset="0"/>
              </a:rPr>
              <a:t>market returns are higher during the spring quarter than during the fall quarter.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Northern </a:t>
            </a:r>
            <a:r>
              <a:rPr lang="en-US" dirty="0" smtClean="0">
                <a:latin typeface="Times New Roman" pitchFamily="18" charset="0"/>
                <a:cs typeface="Times New Roman" pitchFamily="18" charset="0"/>
              </a:rPr>
              <a:t>and southern hemisphere returns seem six months out of phase.</a:t>
            </a:r>
          </a:p>
          <a:p>
            <a:r>
              <a:rPr lang="en-US" dirty="0" smtClean="0">
                <a:latin typeface="Times New Roman" pitchFamily="18" charset="0"/>
                <a:cs typeface="Times New Roman" pitchFamily="18" charset="0"/>
              </a:rPr>
              <a:t>Several studies have found that weather might affect market returns.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Cloud </a:t>
            </a:r>
            <a:r>
              <a:rPr lang="en-US" dirty="0" smtClean="0">
                <a:latin typeface="Times New Roman" pitchFamily="18" charset="0"/>
                <a:cs typeface="Times New Roman" pitchFamily="18" charset="0"/>
              </a:rPr>
              <a:t>cover in the city of a country’s major stock exchange is negatively correlated with daily stock index </a:t>
            </a:r>
            <a:r>
              <a:rPr lang="en-US" dirty="0" smtClean="0">
                <a:latin typeface="Times New Roman" pitchFamily="18" charset="0"/>
                <a:cs typeface="Times New Roman" pitchFamily="18" charset="0"/>
              </a:rPr>
              <a:t>returns</a:t>
            </a:r>
          </a:p>
          <a:p>
            <a:r>
              <a:rPr lang="en-US" dirty="0" smtClean="0">
                <a:latin typeface="Times New Roman" pitchFamily="18" charset="0"/>
                <a:cs typeface="Times New Roman" pitchFamily="18" charset="0"/>
              </a:rPr>
              <a:t>Stock </a:t>
            </a:r>
            <a:r>
              <a:rPr lang="en-US" dirty="0" smtClean="0">
                <a:latin typeface="Times New Roman" pitchFamily="18" charset="0"/>
                <a:cs typeface="Times New Roman" pitchFamily="18" charset="0"/>
              </a:rPr>
              <a:t>market performance was simply worse on cloudy days. In New York City, there was a 24.8% annualized return for all days forecast to be perfectly sunny, and an 8.7% average return occurred on cloudy days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However, another study found that cloudy </a:t>
            </a:r>
            <a:r>
              <a:rPr lang="en-US" dirty="0" smtClean="0">
                <a:latin typeface="Times New Roman" pitchFamily="18" charset="0"/>
                <a:cs typeface="Times New Roman" pitchFamily="18" charset="0"/>
              </a:rPr>
              <a:t>days were associated with wider bid-ask spreads on cloudy days, suggesting that investors (or market makers) were more risk averse on these days.</a:t>
            </a:r>
          </a:p>
          <a:p>
            <a:r>
              <a:rPr lang="en-US" dirty="0" smtClean="0">
                <a:latin typeface="Times New Roman" pitchFamily="18" charset="0"/>
                <a:cs typeface="Times New Roman" pitchFamily="18" charset="0"/>
              </a:rPr>
              <a:t>Markets seem to experience </a:t>
            </a:r>
            <a:r>
              <a:rPr lang="en-US" dirty="0" smtClean="0">
                <a:latin typeface="Times New Roman" pitchFamily="18" charset="0"/>
                <a:cs typeface="Times New Roman" pitchFamily="18" charset="0"/>
              </a:rPr>
              <a:t>significant decline after soccer losses, such as losses in the World Cup elimination stage leading to next-day abnormal stock returns of .49%. These loss effects were stronger in small stocks (more likely to be traded by individual investors) and in more important games. They also documented loss effects after international cricket, rugby, and basketball games. They controlled for effects of related business revenues resulting from contest outcomes and additionally, did not find that such sports wins had any significant effects on stock returns.</a:t>
            </a:r>
          </a:p>
          <a:p>
            <a:r>
              <a:rPr lang="en-US" dirty="0" smtClean="0">
                <a:latin typeface="Times New Roman" pitchFamily="18" charset="0"/>
                <a:cs typeface="Times New Roman" pitchFamily="18" charset="0"/>
              </a:rPr>
              <a:t>Scientific evidence is clear that lunar cycles are related to tides, animal behavior and other natural phenomena. In related research drawing on inconsistent research results indicating that homicide rates, hospital admissions, and crisis incidents all peak in the days around full moons, </a:t>
            </a:r>
            <a:r>
              <a:rPr lang="en-US" dirty="0" smtClean="0">
                <a:latin typeface="Times New Roman" pitchFamily="18" charset="0"/>
                <a:cs typeface="Times New Roman" pitchFamily="18" charset="0"/>
              </a:rPr>
              <a:t>Stock </a:t>
            </a:r>
            <a:r>
              <a:rPr lang="en-US" dirty="0" smtClean="0">
                <a:latin typeface="Times New Roman" pitchFamily="18" charset="0"/>
                <a:cs typeface="Times New Roman" pitchFamily="18" charset="0"/>
              </a:rPr>
              <a:t>returns around new moons nearly double those around full moons.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Simplifying the Decision </a:t>
            </a:r>
            <a:r>
              <a:rPr lang="en-US" b="1" dirty="0" smtClean="0">
                <a:latin typeface="Times New Roman" pitchFamily="18" charset="0"/>
                <a:cs typeface="Times New Roman" pitchFamily="18" charset="0"/>
              </a:rPr>
              <a:t>Process</a:t>
            </a:r>
            <a:endParaRPr lang="en-US"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i="1"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i="1" dirty="0" err="1" smtClean="0">
                <a:latin typeface="Times New Roman" pitchFamily="18" charset="0"/>
                <a:cs typeface="Times New Roman" pitchFamily="18" charset="0"/>
              </a:rPr>
              <a:t>onsider</a:t>
            </a:r>
            <a:r>
              <a:rPr lang="en-US" i="1" dirty="0" smtClean="0">
                <a:latin typeface="Times New Roman" pitchFamily="18" charset="0"/>
                <a:cs typeface="Times New Roman" pitchFamily="18" charset="0"/>
              </a:rPr>
              <a:t> the simple task of getting dressed in the morning: For a typical male wardrobe of 5 jackets, 10 pants, 20 ties, 10 shirts, 10 pairs of socks, 4 pairs of shoes and 5 belts, there are two million different combinations to evaluate, and if we allow one second to evaluate each outfit, it would take about 23 days to select the “best” outfit . . . Yet we all seem to get dressed in just a few minutes - how</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(McLeod and Lo)</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Fisher Black </a:t>
            </a:r>
            <a:r>
              <a:rPr lang="en-US" dirty="0" smtClean="0">
                <a:latin typeface="Times New Roman" pitchFamily="18" charset="0"/>
                <a:cs typeface="Times New Roman" pitchFamily="18" charset="0"/>
              </a:rPr>
              <a:t>in his paper on stock market noise wrote</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Because there is so much noise in the world, people adopt rules of thumb. They share their rules of thumb with each other, and very few people have enough experience with interpreting noisy evidence to see that the rules are too simple</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Nevertheless, rules of thumb are important. Without them, many people would be simply unable to invest (or, even get dressed in the morning).</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Rational Investors and </a:t>
            </a:r>
            <a:r>
              <a:rPr lang="en-US" sz="3600" b="1" dirty="0" smtClean="0">
                <a:latin typeface="Times New Roman" pitchFamily="18" charset="0"/>
                <a:cs typeface="Times New Roman" pitchFamily="18" charset="0"/>
              </a:rPr>
              <a:t>Diversification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dirty="0" smtClean="0">
                <a:latin typeface="Times New Roman" pitchFamily="18" charset="0"/>
                <a:cs typeface="Times New Roman" pitchFamily="18" charset="0"/>
              </a:rPr>
              <a:t>Perhaps </a:t>
            </a:r>
            <a:r>
              <a:rPr lang="en-US" dirty="0" smtClean="0">
                <a:latin typeface="Times New Roman" pitchFamily="18" charset="0"/>
                <a:cs typeface="Times New Roman" pitchFamily="18" charset="0"/>
              </a:rPr>
              <a:t>the single most important lesson from modern finance is the importance of diversification and its role in the management of risk</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Investors </a:t>
            </a:r>
            <a:r>
              <a:rPr lang="en-US" dirty="0" smtClean="0">
                <a:latin typeface="Times New Roman" pitchFamily="18" charset="0"/>
                <a:cs typeface="Times New Roman" pitchFamily="18" charset="0"/>
              </a:rPr>
              <a:t>do not diversify efficiently.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small </a:t>
            </a:r>
            <a:r>
              <a:rPr lang="en-US" dirty="0" smtClean="0">
                <a:latin typeface="Times New Roman" pitchFamily="18" charset="0"/>
                <a:cs typeface="Times New Roman" pitchFamily="18" charset="0"/>
              </a:rPr>
              <a:t>number of investors have been able to outperform the market by under diversifying. For example, </a:t>
            </a:r>
            <a:r>
              <a:rPr lang="en-US" dirty="0" err="1" smtClean="0">
                <a:latin typeface="Times New Roman" pitchFamily="18" charset="0"/>
                <a:cs typeface="Times New Roman" pitchFamily="18" charset="0"/>
              </a:rPr>
              <a:t>Coval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Hirshleifer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Shumway</a:t>
            </a:r>
            <a:r>
              <a:rPr lang="en-US" dirty="0" smtClean="0">
                <a:latin typeface="Times New Roman" pitchFamily="18" charset="0"/>
                <a:cs typeface="Times New Roman" pitchFamily="18" charset="0"/>
              </a:rPr>
              <a:t> (2005) document strong persistence in the performance of trades made by skillful individual investors who seem able to exploit market inefficiencies and information advantages to earn abnormal profits. </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Ivković</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Weisbenner</a:t>
            </a:r>
            <a:r>
              <a:rPr lang="en-US" dirty="0" smtClean="0">
                <a:latin typeface="Times New Roman" pitchFamily="18" charset="0"/>
                <a:cs typeface="Times New Roman" pitchFamily="18" charset="0"/>
              </a:rPr>
              <a:t> (2005) corroborate this result, finding that households exhibit a strong preference for local investments. </a:t>
            </a:r>
            <a:r>
              <a:rPr lang="en-US" dirty="0" err="1" smtClean="0">
                <a:latin typeface="Times New Roman" pitchFamily="18" charset="0"/>
                <a:cs typeface="Times New Roman" pitchFamily="18" charset="0"/>
              </a:rPr>
              <a:t>Ivković</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Weisbenner</a:t>
            </a:r>
            <a:r>
              <a:rPr lang="en-US" dirty="0" smtClean="0">
                <a:latin typeface="Times New Roman" pitchFamily="18" charset="0"/>
                <a:cs typeface="Times New Roman" pitchFamily="18" charset="0"/>
              </a:rPr>
              <a:t> demonstrate that, individuals’ investments in local stocks outperform their investments in non-local stocks. </a:t>
            </a:r>
            <a:endParaRPr lang="en-US" dirty="0" smtClean="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dirty="0" smtClean="0">
                <a:latin typeface="Times New Roman" pitchFamily="18" charset="0"/>
                <a:cs typeface="Times New Roman" pitchFamily="18" charset="0"/>
              </a:rPr>
              <a:t>D. </a:t>
            </a:r>
            <a:r>
              <a:rPr lang="en-US" sz="2800" b="1" dirty="0" err="1" smtClean="0">
                <a:latin typeface="Times New Roman" pitchFamily="18" charset="0"/>
                <a:cs typeface="Times New Roman" pitchFamily="18" charset="0"/>
              </a:rPr>
              <a:t>Neurofinance</a:t>
            </a:r>
            <a:r>
              <a:rPr lang="en-US" sz="2800" b="1" dirty="0" smtClean="0">
                <a:latin typeface="Times New Roman" pitchFamily="18" charset="0"/>
                <a:cs typeface="Times New Roman" pitchFamily="18" charset="0"/>
              </a:rPr>
              <a:t>: Getting into the Investor’s </a:t>
            </a:r>
            <a:r>
              <a:rPr lang="en-US" sz="2800" b="1" dirty="0" smtClean="0">
                <a:latin typeface="Times New Roman" pitchFamily="18" charset="0"/>
                <a:cs typeface="Times New Roman" pitchFamily="18" charset="0"/>
              </a:rPr>
              <a:t>Head</a:t>
            </a:r>
            <a:endParaRPr lang="en-US" sz="4000" dirty="0"/>
          </a:p>
        </p:txBody>
      </p:sp>
      <p:sp>
        <p:nvSpPr>
          <p:cNvPr id="3" name="Content Placeholder 2"/>
          <p:cNvSpPr>
            <a:spLocks noGrp="1"/>
          </p:cNvSpPr>
          <p:nvPr>
            <p:ph idx="1"/>
          </p:nvPr>
        </p:nvSpPr>
        <p:spPr>
          <a:xfrm>
            <a:off x="457200" y="1066800"/>
            <a:ext cx="8229600" cy="5059363"/>
          </a:xfrm>
        </p:spPr>
        <p:txBody>
          <a:bodyPr>
            <a:normAutofit fontScale="47500" lnSpcReduction="20000"/>
          </a:bodyPr>
          <a:lstStyle/>
          <a:p>
            <a:r>
              <a:rPr lang="en-US" i="1" dirty="0" err="1" smtClean="0">
                <a:latin typeface="Times New Roman" pitchFamily="18" charset="0"/>
                <a:cs typeface="Times New Roman" pitchFamily="18" charset="0"/>
              </a:rPr>
              <a:t>Neurofinance</a:t>
            </a:r>
            <a:r>
              <a:rPr lang="en-US" dirty="0" smtClean="0">
                <a:latin typeface="Times New Roman" pitchFamily="18" charset="0"/>
                <a:cs typeface="Times New Roman" pitchFamily="18" charset="0"/>
              </a:rPr>
              <a:t>, in its infancy stages, is concerned with understanding the neurological processes in the investor’s brain as he makes financial decisions. </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Shiv</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et al [2005] studied the relative abilities of brain-damaged study participants to make gambling decisions.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study gathered 19 subjects that had incurred damage (stable focal lesions) to parts of their brains impairing their abilities to process emotions.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subjects were asked to participate in a series of gambles along with two control groups, one that had experienced no brain damage and a second group that had experienced some other type of brain damage.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Each </a:t>
            </a:r>
            <a:r>
              <a:rPr lang="en-US" dirty="0" smtClean="0">
                <a:latin typeface="Times New Roman" pitchFamily="18" charset="0"/>
                <a:cs typeface="Times New Roman" pitchFamily="18" charset="0"/>
              </a:rPr>
              <a:t>study participant was asked to participate in a sequential series of 20 gambles, betting $1 against a 50/50 chance at either 0 or $2.50. The expected value of each gamble was $1.25, $.25 higher than its cost.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subjects experiencing damage to their emotional circuitry bet more consistently than their “normal” counterparts and earned more money.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performance differences were more pronounced after non-impaired subjects experienced losses, making them even more reluctant to take advantage of expected wealth-increasing gambles.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performance of the emotionally damaged group compared favorably to the control group of participants who had experienced no brain damage and to the second control group who had experienced unrelated types of brain damage.</a:t>
            </a:r>
          </a:p>
          <a:p>
            <a:r>
              <a:rPr lang="en-US" dirty="0" smtClean="0">
                <a:latin typeface="Times New Roman" pitchFamily="18" charset="0"/>
                <a:cs typeface="Times New Roman" pitchFamily="18" charset="0"/>
              </a:rPr>
              <a:t>In a </a:t>
            </a:r>
            <a:r>
              <a:rPr lang="en-US" dirty="0" smtClean="0">
                <a:latin typeface="Times New Roman" pitchFamily="18" charset="0"/>
                <a:cs typeface="Times New Roman" pitchFamily="18" charset="0"/>
              </a:rPr>
              <a:t>contrasting </a:t>
            </a:r>
            <a:r>
              <a:rPr lang="en-US" dirty="0" smtClean="0">
                <a:latin typeface="Times New Roman" pitchFamily="18" charset="0"/>
                <a:cs typeface="Times New Roman" pitchFamily="18" charset="0"/>
              </a:rPr>
              <a:t>study, </a:t>
            </a:r>
            <a:r>
              <a:rPr lang="en-US" dirty="0" smtClean="0">
                <a:latin typeface="Times New Roman" pitchFamily="18" charset="0"/>
                <a:cs typeface="Times New Roman" pitchFamily="18" charset="0"/>
              </a:rPr>
              <a:t>subjects with similar brain damage (in the </a:t>
            </a:r>
            <a:r>
              <a:rPr lang="en-US" dirty="0" err="1" smtClean="0">
                <a:latin typeface="Times New Roman" pitchFamily="18" charset="0"/>
                <a:cs typeface="Times New Roman" pitchFamily="18" charset="0"/>
              </a:rPr>
              <a:t>ventromedial</a:t>
            </a:r>
            <a:r>
              <a:rPr lang="en-US" dirty="0" smtClean="0">
                <a:latin typeface="Times New Roman" pitchFamily="18" charset="0"/>
                <a:cs typeface="Times New Roman" pitchFamily="18" charset="0"/>
              </a:rPr>
              <a:t> prefrontal cortex) impairing their abilities to experience emotion seem unable to learn from mistakes in everyday life </a:t>
            </a:r>
            <a:r>
              <a:rPr lang="en-US" dirty="0" smtClean="0">
                <a:latin typeface="Times New Roman" pitchFamily="18" charset="0"/>
                <a:cs typeface="Times New Roman" pitchFamily="18" charset="0"/>
              </a:rPr>
              <a:t>decisions. </a:t>
            </a:r>
          </a:p>
          <a:p>
            <a:pPr lvl="1"/>
            <a:r>
              <a:rPr lang="en-US" dirty="0" smtClean="0">
                <a:latin typeface="Times New Roman" pitchFamily="18" charset="0"/>
                <a:cs typeface="Times New Roman" pitchFamily="18" charset="0"/>
              </a:rPr>
              <a:t>Similarly</a:t>
            </a:r>
            <a:r>
              <a:rPr lang="en-US" dirty="0" smtClean="0">
                <a:latin typeface="Times New Roman" pitchFamily="18" charset="0"/>
                <a:cs typeface="Times New Roman" pitchFamily="18" charset="0"/>
              </a:rPr>
              <a:t>, when faced with repeated losses in “rigged” gambling scenarios, subjects with impaired ability to experience emotions seemed unable to learn from negative experiences</a:t>
            </a:r>
            <a:r>
              <a:rPr lang="en-US" dirty="0" smtClean="0">
                <a:latin typeface="Times New Roman" pitchFamily="18" charset="0"/>
                <a:cs typeface="Times New Roman" pitchFamily="18" charset="0"/>
              </a:rPr>
              <a:t>.</a:t>
            </a:r>
          </a:p>
          <a:p>
            <a:pPr lvl="1"/>
            <a:r>
              <a:rPr lang="en-US" dirty="0" smtClean="0">
                <a:latin typeface="Times New Roman" pitchFamily="18" charset="0"/>
                <a:cs typeface="Times New Roman" pitchFamily="18" charset="0"/>
              </a:rPr>
              <a:t>Perhaps</a:t>
            </a:r>
            <a:r>
              <a:rPr lang="en-US" dirty="0" smtClean="0">
                <a:latin typeface="Times New Roman" pitchFamily="18" charset="0"/>
                <a:cs typeface="Times New Roman" pitchFamily="18" charset="0"/>
              </a:rPr>
              <a:t>, in sum, this and the previous studies suggest that emotions are useful in reacting to negative experiences but can lead to irrational overreactions.</a:t>
            </a:r>
          </a:p>
          <a:p>
            <a:r>
              <a:rPr lang="en-US" dirty="0" smtClean="0">
                <a:latin typeface="Times New Roman" pitchFamily="18" charset="0"/>
                <a:cs typeface="Times New Roman" pitchFamily="18" charset="0"/>
              </a:rPr>
              <a:t>Lo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Repin</a:t>
            </a:r>
            <a:r>
              <a:rPr lang="en-US" dirty="0" smtClean="0">
                <a:latin typeface="Times New Roman" pitchFamily="18" charset="0"/>
                <a:cs typeface="Times New Roman" pitchFamily="18" charset="0"/>
              </a:rPr>
              <a:t> [2002] used </a:t>
            </a:r>
            <a:r>
              <a:rPr lang="en-US" dirty="0" err="1" smtClean="0">
                <a:latin typeface="Times New Roman" pitchFamily="18" charset="0"/>
                <a:cs typeface="Times New Roman" pitchFamily="18" charset="0"/>
              </a:rPr>
              <a:t>fMRI</a:t>
            </a:r>
            <a:r>
              <a:rPr lang="en-US" dirty="0" smtClean="0">
                <a:latin typeface="Times New Roman" pitchFamily="18" charset="0"/>
                <a:cs typeface="Times New Roman" pitchFamily="18" charset="0"/>
              </a:rPr>
              <a:t> to find that more experienced traders experienced significantly less emotional reaction to dramatic market changes than did their less experienced counterparts</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dirty="0" smtClean="0">
                <a:latin typeface="Times New Roman" pitchFamily="18" charset="0"/>
                <a:cs typeface="Times New Roman" pitchFamily="18" charset="0"/>
              </a:rPr>
              <a:t>E. The Consensus Opinion: Stupid Investors, Smart Markets</a:t>
            </a:r>
            <a:r>
              <a:rPr lang="en-US" sz="2000" b="1"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47500" lnSpcReduction="20000"/>
          </a:bodyPr>
          <a:lstStyle/>
          <a:p>
            <a:r>
              <a:rPr lang="en-US" dirty="0" smtClean="0">
                <a:latin typeface="Times New Roman" pitchFamily="18" charset="0"/>
                <a:cs typeface="Times New Roman" pitchFamily="18" charset="0"/>
              </a:rPr>
              <a:t>Is </a:t>
            </a:r>
            <a:r>
              <a:rPr lang="en-US" dirty="0" smtClean="0">
                <a:latin typeface="Times New Roman" pitchFamily="18" charset="0"/>
                <a:cs typeface="Times New Roman" pitchFamily="18" charset="0"/>
              </a:rPr>
              <a:t>it possible for a market comprised of irrational investors to actually, in sum, behave rationally?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Consider </a:t>
            </a:r>
            <a:r>
              <a:rPr lang="en-US" dirty="0" smtClean="0">
                <a:latin typeface="Times New Roman" pitchFamily="18" charset="0"/>
                <a:cs typeface="Times New Roman" pitchFamily="18" charset="0"/>
              </a:rPr>
              <a:t>a hypothetical market where professional analysts and competing investors are attempting to secure and employ all information that would enable them to evaluate stocks more accurately. However, none of the analysts have perfect </a:t>
            </a:r>
            <a:r>
              <a:rPr lang="en-US" dirty="0" smtClean="0">
                <a:latin typeface="Times New Roman" pitchFamily="18" charset="0"/>
                <a:cs typeface="Times New Roman" pitchFamily="18" charset="0"/>
              </a:rPr>
              <a:t>information. </a:t>
            </a:r>
            <a:r>
              <a:rPr lang="en-US" dirty="0" smtClean="0">
                <a:latin typeface="Times New Roman" pitchFamily="18" charset="0"/>
                <a:cs typeface="Times New Roman" pitchFamily="18" charset="0"/>
              </a:rPr>
              <a:t>Further assume that each analyst may have some information (or method for analyzing this information) not available to other analysts. However, each analyst may be lacking some information or technique known to his competitors. Thus, information sets available to different analysts are not perfectly correlated. Given a reasonably large number of analysts, one might expect their errors to offset or cancel to some extent and that their “average” or consensus projections to outperform any given analyst's forecasts. </a:t>
            </a:r>
          </a:p>
          <a:p>
            <a:r>
              <a:rPr lang="en-US" dirty="0" err="1" smtClean="0">
                <a:latin typeface="Times New Roman" pitchFamily="18" charset="0"/>
                <a:cs typeface="Times New Roman" pitchFamily="18" charset="0"/>
              </a:rPr>
              <a:t>Surowiecki</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[2004] described the popular TV show </a:t>
            </a:r>
            <a:r>
              <a:rPr lang="en-US" i="1" dirty="0" smtClean="0">
                <a:latin typeface="Times New Roman" pitchFamily="18" charset="0"/>
                <a:cs typeface="Times New Roman" pitchFamily="18" charset="0"/>
              </a:rPr>
              <a:t>Who Wants to be a Millionaire?</a:t>
            </a:r>
            <a:r>
              <a:rPr lang="en-US" dirty="0" smtClean="0">
                <a:latin typeface="Times New Roman" pitchFamily="18" charset="0"/>
                <a:cs typeface="Times New Roman" pitchFamily="18" charset="0"/>
              </a:rPr>
              <a:t> to demonstrate the “wisdom of crowds” relative to individual decision-makers. In this show, a contestant was asked multiple-choice questions, which, if answered correctly, could result in winnings of as much as $1 million. The contestant had the option (“lifeline”) of seeking each of three types of assistance should he require it. The contestant could request to have two of three incorrect answers eliminated from the answer set, call a friend or relative to ask for help or poll the studio audience who would vote on the correct answer. Eliminating incorrect answers should produce correct answers at least 50% of the time. Phone calls to friends or relatives produced the correct answer almost 65% percent of the time. However, the studio polls produced the correct answers 91% of the time, suggesting that the crowd wisdom did seem superior to individual opinions, even the potentially expert opinions offered by the phone calls.</a:t>
            </a:r>
          </a:p>
          <a:p>
            <a:r>
              <a:rPr lang="en-US" dirty="0" smtClean="0">
                <a:latin typeface="Times New Roman" pitchFamily="18" charset="0"/>
                <a:cs typeface="Times New Roman" pitchFamily="18" charset="0"/>
              </a:rPr>
              <a:t>Numerous </a:t>
            </a:r>
            <a:r>
              <a:rPr lang="en-US" dirty="0" smtClean="0">
                <a:latin typeface="Times New Roman" pitchFamily="18" charset="0"/>
                <a:cs typeface="Times New Roman" pitchFamily="18" charset="0"/>
              </a:rPr>
              <a:t>experiments have demonstrated that averages of classroom estimates of temperatures are more accurate than individual student estimates. Similarly, average estimates provided by surveys produce better estimates of numbers of jelly beans in jars than individual estimates.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The Football </a:t>
            </a:r>
            <a:r>
              <a:rPr lang="en-US" b="1" dirty="0" smtClean="0">
                <a:latin typeface="Times New Roman" pitchFamily="18" charset="0"/>
                <a:cs typeface="Times New Roman" pitchFamily="18" charset="0"/>
              </a:rPr>
              <a:t>Pool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000" dirty="0" smtClean="0">
                <a:latin typeface="Times New Roman" pitchFamily="18" charset="0"/>
                <a:cs typeface="Times New Roman" pitchFamily="18" charset="0"/>
              </a:rPr>
              <a:t>Sports </a:t>
            </a:r>
            <a:r>
              <a:rPr lang="en-US" sz="2000" dirty="0" smtClean="0">
                <a:latin typeface="Times New Roman" pitchFamily="18" charset="0"/>
                <a:cs typeface="Times New Roman" pitchFamily="18" charset="0"/>
              </a:rPr>
              <a:t>forecasting and betting provide excellent opportunities for testing market efficiency in that true outcomes are revealed after games are played.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i="1" dirty="0" smtClean="0">
                <a:latin typeface="Times New Roman" pitchFamily="18" charset="0"/>
                <a:cs typeface="Times New Roman" pitchFamily="18" charset="0"/>
              </a:rPr>
              <a:t>Chicago Daily News</a:t>
            </a:r>
            <a:r>
              <a:rPr lang="en-US" sz="2000" dirty="0" smtClean="0">
                <a:latin typeface="Times New Roman" pitchFamily="18" charset="0"/>
                <a:cs typeface="Times New Roman" pitchFamily="18" charset="0"/>
              </a:rPr>
              <a:t> recorded the college football predictions of its sports staff for the last weekend of November during the 1966-68 seasons. </a:t>
            </a:r>
          </a:p>
          <a:p>
            <a:endParaRPr lang="en-US" dirty="0"/>
          </a:p>
        </p:txBody>
      </p:sp>
      <p:graphicFrame>
        <p:nvGraphicFramePr>
          <p:cNvPr id="156674" name="Object 2"/>
          <p:cNvGraphicFramePr>
            <a:graphicFrameLocks noChangeAspect="1"/>
          </p:cNvGraphicFramePr>
          <p:nvPr/>
        </p:nvGraphicFramePr>
        <p:xfrm>
          <a:off x="533400" y="2286000"/>
          <a:ext cx="8077200" cy="3733800"/>
        </p:xfrm>
        <a:graphic>
          <a:graphicData uri="http://schemas.openxmlformats.org/presentationml/2006/ole">
            <p:oleObj spid="_x0000_s156674" name="Document" r:id="rId3" imgW="6127761" imgH="2983666" progId="Word.Document.12">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Times New Roman" pitchFamily="18" charset="0"/>
                <a:cs typeface="Times New Roman" pitchFamily="18" charset="0"/>
              </a:rPr>
              <a:t>Analyst </a:t>
            </a:r>
            <a:r>
              <a:rPr lang="en-US" b="1" dirty="0" smtClean="0">
                <a:latin typeface="Times New Roman" pitchFamily="18" charset="0"/>
                <a:cs typeface="Times New Roman" pitchFamily="18" charset="0"/>
              </a:rPr>
              <a:t>estimates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t>A number of  </a:t>
            </a:r>
            <a:r>
              <a:rPr lang="en-US" dirty="0" smtClean="0"/>
              <a:t>studies have </a:t>
            </a:r>
            <a:r>
              <a:rPr lang="en-US" dirty="0" smtClean="0"/>
              <a:t>tested </a:t>
            </a:r>
            <a:r>
              <a:rPr lang="en-US" dirty="0" smtClean="0"/>
              <a:t>analysts' abilities to forecast EPS. Studies have indicated that consensus forecasts for EPS are superior to those of a randomly selected analyst </a:t>
            </a:r>
            <a:r>
              <a:rPr lang="en-US" dirty="0" smtClean="0"/>
              <a:t>. </a:t>
            </a:r>
          </a:p>
          <a:p>
            <a:r>
              <a:rPr lang="en-US" dirty="0" smtClean="0"/>
              <a:t>By </a:t>
            </a:r>
            <a:r>
              <a:rPr lang="en-US" dirty="0" smtClean="0"/>
              <a:t>combining a large number of forecasts, individual analyst idiosyncratic errors will tend to offset one another. </a:t>
            </a:r>
            <a:endParaRPr lang="en-US" dirty="0" smtClean="0"/>
          </a:p>
          <a:p>
            <a:r>
              <a:rPr lang="en-US" dirty="0" smtClean="0"/>
              <a:t>Several </a:t>
            </a:r>
            <a:r>
              <a:rPr lang="en-US" dirty="0" smtClean="0"/>
              <a:t>firms make consensus forecasts available to the public, including Lynch, Jones &amp; Ryan's Institutional Brokers Estimate System (IBES), First Call (a subsidiary of Thomson Corporation) and </a:t>
            </a:r>
            <a:r>
              <a:rPr lang="en-US" dirty="0" err="1" smtClean="0"/>
              <a:t>Zacks</a:t>
            </a:r>
            <a:r>
              <a:rPr lang="en-US" dirty="0" smtClean="0"/>
              <a:t> Investment Research, Inc. </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Times New Roman" pitchFamily="18" charset="0"/>
                <a:cs typeface="Times New Roman" pitchFamily="18" charset="0"/>
              </a:rPr>
              <a:t>Herds and </a:t>
            </a:r>
            <a:r>
              <a:rPr lang="en-US" b="1" dirty="0" smtClean="0">
                <a:latin typeface="Times New Roman" pitchFamily="18" charset="0"/>
                <a:cs typeface="Times New Roman" pitchFamily="18" charset="0"/>
              </a:rPr>
              <a:t>Swarms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86800" cy="5791200"/>
          </a:xfrm>
        </p:spPr>
        <p:txBody>
          <a:bodyPr>
            <a:noAutofit/>
          </a:bodyPr>
          <a:lstStyle/>
          <a:p>
            <a:r>
              <a:rPr lang="en-US" sz="1400" dirty="0" smtClean="0">
                <a:latin typeface="Times New Roman" pitchFamily="18" charset="0"/>
                <a:cs typeface="Times New Roman" pitchFamily="18" charset="0"/>
              </a:rPr>
              <a:t>Markets function </a:t>
            </a:r>
            <a:r>
              <a:rPr lang="en-US" sz="1400" dirty="0" smtClean="0">
                <a:latin typeface="Times New Roman" pitchFamily="18" charset="0"/>
                <a:cs typeface="Times New Roman" pitchFamily="18" charset="0"/>
              </a:rPr>
              <a:t>without formal leadership or hierarchies.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Some </a:t>
            </a:r>
            <a:r>
              <a:rPr lang="en-US" sz="1400" dirty="0" smtClean="0">
                <a:latin typeface="Times New Roman" pitchFamily="18" charset="0"/>
                <a:cs typeface="Times New Roman" pitchFamily="18" charset="0"/>
              </a:rPr>
              <a:t>observers have compared stock markets to swarms of bees and ant colonies. </a:t>
            </a:r>
            <a:endParaRPr lang="en-US" sz="1400" dirty="0" smtClean="0">
              <a:latin typeface="Times New Roman" pitchFamily="18" charset="0"/>
              <a:cs typeface="Times New Roman" pitchFamily="18" charset="0"/>
            </a:endParaRPr>
          </a:p>
          <a:p>
            <a:pPr lvl="1"/>
            <a:r>
              <a:rPr lang="en-US" sz="1100" dirty="0" smtClean="0">
                <a:latin typeface="Times New Roman" pitchFamily="18" charset="0"/>
                <a:cs typeface="Times New Roman" pitchFamily="18" charset="0"/>
              </a:rPr>
              <a:t>Miller </a:t>
            </a:r>
            <a:r>
              <a:rPr lang="en-US" sz="1100" dirty="0" smtClean="0">
                <a:latin typeface="Times New Roman" pitchFamily="18" charset="0"/>
                <a:cs typeface="Times New Roman" pitchFamily="18" charset="0"/>
              </a:rPr>
              <a:t>(p.130) wrote that “Ants aren’t clever little engineers, architects, or warriors after all – at least not as individuals.” </a:t>
            </a:r>
            <a:endParaRPr lang="en-US" sz="1100" dirty="0" smtClean="0">
              <a:latin typeface="Times New Roman" pitchFamily="18" charset="0"/>
              <a:cs typeface="Times New Roman" pitchFamily="18" charset="0"/>
            </a:endParaRPr>
          </a:p>
          <a:p>
            <a:pPr lvl="1"/>
            <a:r>
              <a:rPr lang="en-US" sz="1100" dirty="0" smtClean="0">
                <a:latin typeface="Times New Roman" pitchFamily="18" charset="0"/>
                <a:cs typeface="Times New Roman" pitchFamily="18" charset="0"/>
              </a:rPr>
              <a:t>Ants </a:t>
            </a:r>
            <a:r>
              <a:rPr lang="en-US" sz="1100" dirty="0" smtClean="0">
                <a:latin typeface="Times New Roman" pitchFamily="18" charset="0"/>
                <a:cs typeface="Times New Roman" pitchFamily="18" charset="0"/>
              </a:rPr>
              <a:t>collectively decide how, when and where to forage for food, </a:t>
            </a:r>
            <a:r>
              <a:rPr lang="en-US" sz="1100" dirty="0" smtClean="0">
                <a:latin typeface="Times New Roman" pitchFamily="18" charset="0"/>
                <a:cs typeface="Times New Roman" pitchFamily="18" charset="0"/>
              </a:rPr>
              <a:t>as, </a:t>
            </a:r>
            <a:r>
              <a:rPr lang="en-US" sz="1100" dirty="0" smtClean="0">
                <a:latin typeface="Times New Roman" pitchFamily="18" charset="0"/>
                <a:cs typeface="Times New Roman" pitchFamily="18" charset="0"/>
              </a:rPr>
              <a:t>“simple creatures following simple rules, each one acting on local information. No ant tells any other ant what to do. … No leadership is </a:t>
            </a:r>
            <a:r>
              <a:rPr lang="en-US" sz="1100" dirty="0" smtClean="0">
                <a:latin typeface="Times New Roman" pitchFamily="18" charset="0"/>
                <a:cs typeface="Times New Roman" pitchFamily="18" charset="0"/>
              </a:rPr>
              <a:t>required.” </a:t>
            </a:r>
          </a:p>
          <a:p>
            <a:pPr lvl="1"/>
            <a:r>
              <a:rPr lang="en-US" sz="1100" dirty="0" smtClean="0">
                <a:latin typeface="Times New Roman" pitchFamily="18" charset="0"/>
                <a:cs typeface="Times New Roman" pitchFamily="18" charset="0"/>
              </a:rPr>
              <a:t>Each </a:t>
            </a:r>
            <a:r>
              <a:rPr lang="en-US" sz="1100" dirty="0" smtClean="0">
                <a:latin typeface="Times New Roman" pitchFamily="18" charset="0"/>
                <a:cs typeface="Times New Roman" pitchFamily="18" charset="0"/>
              </a:rPr>
              <a:t>ant has a tiny sliver of information that is communicated in a very rudimentary fashion to other ants, but no ant comes close to understanding the “big picture” and no ant can direct the activities of the colony as a whole. Nevertheless, a huge ant colony with hundreds of thousands of ants can thrive, feed itself, reproduce, take care of its young, fight and even enslave other species.</a:t>
            </a:r>
          </a:p>
          <a:p>
            <a:r>
              <a:rPr lang="en-US" sz="1400" dirty="0" smtClean="0">
                <a:latin typeface="Times New Roman" pitchFamily="18" charset="0"/>
                <a:cs typeface="Times New Roman" pitchFamily="18" charset="0"/>
              </a:rPr>
              <a:t>The stock market may function </a:t>
            </a:r>
            <a:r>
              <a:rPr lang="en-US" sz="1400" dirty="0" smtClean="0">
                <a:latin typeface="Times New Roman" pitchFamily="18" charset="0"/>
                <a:cs typeface="Times New Roman" pitchFamily="18" charset="0"/>
              </a:rPr>
              <a:t>similarly</a:t>
            </a:r>
            <a:r>
              <a:rPr lang="en-US" sz="1400" dirty="0" smtClean="0">
                <a:latin typeface="Times New Roman" pitchFamily="18" charset="0"/>
                <a:cs typeface="Times New Roman" pitchFamily="18" charset="0"/>
              </a:rPr>
              <a:t>. Individual traders, each with a </a:t>
            </a:r>
            <a:r>
              <a:rPr lang="en-US" sz="1400" dirty="0" smtClean="0">
                <a:latin typeface="Times New Roman" pitchFamily="18" charset="0"/>
                <a:cs typeface="Times New Roman" pitchFamily="18" charset="0"/>
              </a:rPr>
              <a:t>subset </a:t>
            </a:r>
            <a:r>
              <a:rPr lang="en-US" sz="1400" dirty="0" smtClean="0">
                <a:latin typeface="Times New Roman" pitchFamily="18" charset="0"/>
                <a:cs typeface="Times New Roman" pitchFamily="18" charset="0"/>
              </a:rPr>
              <a:t>of </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information communicates bids and offers. </a:t>
            </a:r>
            <a:r>
              <a:rPr lang="en-US" sz="1400" dirty="0" smtClean="0">
                <a:latin typeface="Times New Roman" pitchFamily="18" charset="0"/>
                <a:cs typeface="Times New Roman" pitchFamily="18" charset="0"/>
              </a:rPr>
              <a:t>Traders </a:t>
            </a:r>
            <a:r>
              <a:rPr lang="en-US" sz="1400" dirty="0" smtClean="0">
                <a:latin typeface="Times New Roman" pitchFamily="18" charset="0"/>
                <a:cs typeface="Times New Roman" pitchFamily="18" charset="0"/>
              </a:rPr>
              <a:t>do not reveal their rationale for their quotations, only their quotes. </a:t>
            </a:r>
            <a:r>
              <a:rPr lang="en-US" sz="1400" dirty="0" smtClean="0">
                <a:latin typeface="Times New Roman" pitchFamily="18" charset="0"/>
                <a:cs typeface="Times New Roman" pitchFamily="18" charset="0"/>
              </a:rPr>
              <a:t>The </a:t>
            </a:r>
            <a:r>
              <a:rPr lang="en-US" sz="1400" dirty="0" smtClean="0">
                <a:latin typeface="Times New Roman" pitchFamily="18" charset="0"/>
                <a:cs typeface="Times New Roman" pitchFamily="18" charset="0"/>
              </a:rPr>
              <a:t>market collectively sets prices and allocates productive resources throughout the economy. All of this is accomplished without formal leadership or without anyone really understanding exactly why stock prices behave as they do. </a:t>
            </a:r>
            <a:endParaRPr lang="en-US" sz="1400" dirty="0" smtClean="0">
              <a:latin typeface="Times New Roman" pitchFamily="18" charset="0"/>
              <a:cs typeface="Times New Roman" pitchFamily="18" charset="0"/>
            </a:endParaRPr>
          </a:p>
          <a:p>
            <a:r>
              <a:rPr lang="en-US" sz="1400" dirty="0" err="1" smtClean="0">
                <a:latin typeface="Times New Roman" pitchFamily="18" charset="0"/>
                <a:cs typeface="Times New Roman" pitchFamily="18" charset="0"/>
              </a:rPr>
              <a:t>Ivkovic</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and </a:t>
            </a:r>
            <a:r>
              <a:rPr lang="en-US" sz="1400" dirty="0" err="1" smtClean="0">
                <a:latin typeface="Times New Roman" pitchFamily="18" charset="0"/>
                <a:cs typeface="Times New Roman" pitchFamily="18" charset="0"/>
              </a:rPr>
              <a:t>Weisbenner</a:t>
            </a:r>
            <a:r>
              <a:rPr lang="en-US" sz="1400" dirty="0" smtClean="0">
                <a:latin typeface="Times New Roman" pitchFamily="18" charset="0"/>
                <a:cs typeface="Times New Roman" pitchFamily="18" charset="0"/>
              </a:rPr>
              <a:t> [2007] find evidence of herding in an examination of 35,000 brokerage accounts detailing investor zip codes. They found that investors were substantially more likely to invest in securities if their neighbors had already done </a:t>
            </a:r>
            <a:r>
              <a:rPr lang="en-US" sz="1400" dirty="0" smtClean="0">
                <a:latin typeface="Times New Roman" pitchFamily="18" charset="0"/>
                <a:cs typeface="Times New Roman" pitchFamily="18" charset="0"/>
              </a:rPr>
              <a:t>so. </a:t>
            </a:r>
            <a:r>
              <a:rPr lang="en-US" sz="1400" dirty="0" smtClean="0">
                <a:latin typeface="Times New Roman" pitchFamily="18" charset="0"/>
                <a:cs typeface="Times New Roman" pitchFamily="18" charset="0"/>
              </a:rPr>
              <a:t>However, markets (and ant colonies as well) may be capable of committing enormous collective blunders, which might be termed bubbles and crashes.</a:t>
            </a:r>
          </a:p>
          <a:p>
            <a:r>
              <a:rPr lang="en-US" sz="1400" dirty="0" smtClean="0">
                <a:latin typeface="Times New Roman" pitchFamily="18" charset="0"/>
                <a:cs typeface="Times New Roman" pitchFamily="18" charset="0"/>
              </a:rPr>
              <a:t>An </a:t>
            </a:r>
            <a:r>
              <a:rPr lang="en-US" sz="1400" i="1" dirty="0" smtClean="0">
                <a:latin typeface="Times New Roman" pitchFamily="18" charset="0"/>
                <a:cs typeface="Times New Roman" pitchFamily="18" charset="0"/>
              </a:rPr>
              <a:t>information cascade</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is </a:t>
            </a:r>
            <a:r>
              <a:rPr lang="en-US" sz="1400" dirty="0" smtClean="0">
                <a:latin typeface="Times New Roman" pitchFamily="18" charset="0"/>
                <a:cs typeface="Times New Roman" pitchFamily="18" charset="0"/>
              </a:rPr>
              <a:t>a sequential decision process </a:t>
            </a:r>
            <a:r>
              <a:rPr lang="en-US" sz="1400" dirty="0" smtClean="0">
                <a:latin typeface="Times New Roman" pitchFamily="18" charset="0"/>
                <a:cs typeface="Times New Roman" pitchFamily="18" charset="0"/>
              </a:rPr>
              <a:t>where each </a:t>
            </a:r>
            <a:r>
              <a:rPr lang="en-US" sz="1400" dirty="0" smtClean="0">
                <a:latin typeface="Times New Roman" pitchFamily="18" charset="0"/>
                <a:cs typeface="Times New Roman" pitchFamily="18" charset="0"/>
              </a:rPr>
              <a:t>decision maker bases his decision on those made by previous decision makers and then </a:t>
            </a:r>
            <a:r>
              <a:rPr lang="en-US" sz="1400" dirty="0" smtClean="0">
                <a:latin typeface="Times New Roman" pitchFamily="18" charset="0"/>
                <a:cs typeface="Times New Roman" pitchFamily="18" charset="0"/>
              </a:rPr>
              <a:t>follows his </a:t>
            </a:r>
            <a:r>
              <a:rPr lang="en-US" sz="1400" dirty="0" smtClean="0">
                <a:latin typeface="Times New Roman" pitchFamily="18" charset="0"/>
                <a:cs typeface="Times New Roman" pitchFamily="18" charset="0"/>
              </a:rPr>
              <a:t>predecessors </a:t>
            </a:r>
            <a:r>
              <a:rPr lang="en-US" sz="1400" dirty="0" smtClean="0">
                <a:latin typeface="Times New Roman" pitchFamily="18" charset="0"/>
                <a:cs typeface="Times New Roman" pitchFamily="18" charset="0"/>
              </a:rPr>
              <a:t>in </a:t>
            </a:r>
            <a:r>
              <a:rPr lang="en-US" sz="1400" dirty="0" smtClean="0">
                <a:latin typeface="Times New Roman" pitchFamily="18" charset="0"/>
                <a:cs typeface="Times New Roman" pitchFamily="18" charset="0"/>
              </a:rPr>
              <a:t>the decision making </a:t>
            </a:r>
            <a:r>
              <a:rPr lang="en-US" sz="1400" dirty="0" smtClean="0">
                <a:latin typeface="Times New Roman" pitchFamily="18" charset="0"/>
                <a:cs typeface="Times New Roman" pitchFamily="18" charset="0"/>
              </a:rPr>
              <a:t>queue </a:t>
            </a:r>
            <a:r>
              <a:rPr lang="en-US" sz="1400" dirty="0" smtClean="0">
                <a:latin typeface="Times New Roman" pitchFamily="18" charset="0"/>
                <a:cs typeface="Times New Roman" pitchFamily="18" charset="0"/>
              </a:rPr>
              <a:t>rather than use their own information. </a:t>
            </a:r>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This </a:t>
            </a:r>
            <a:r>
              <a:rPr lang="en-US" sz="1400" dirty="0" smtClean="0">
                <a:latin typeface="Times New Roman" pitchFamily="18" charset="0"/>
                <a:cs typeface="Times New Roman" pitchFamily="18" charset="0"/>
              </a:rPr>
              <a:t>information cascading may form the basis for </a:t>
            </a:r>
            <a:r>
              <a:rPr lang="en-US" sz="1400" i="1" dirty="0" smtClean="0">
                <a:latin typeface="Times New Roman" pitchFamily="18" charset="0"/>
                <a:cs typeface="Times New Roman" pitchFamily="18" charset="0"/>
              </a:rPr>
              <a:t>herd behavior</a:t>
            </a:r>
            <a:r>
              <a:rPr lang="en-US" sz="1400" dirty="0" smtClean="0">
                <a:latin typeface="Times New Roman" pitchFamily="18" charset="0"/>
                <a:cs typeface="Times New Roman" pitchFamily="18" charset="0"/>
              </a:rPr>
              <a:t>, where decision makers pursue the same action without collaborative planning. In an information cascade, decision makers earlier in the queue have information relevant to subsequent decision makers, so this herding might be rational</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The sequential nature of this decision making and its information flow is what characterizes information cascading. But, herd behavior need not be the result of sequential decision making. Members of a herd merely need to exhibit the same behavior without collaborative planning. In fact, herding behavior may seem consistent with collective irrationality. Herding behavior has been blamed for stock market bubbles and </a:t>
            </a:r>
            <a:r>
              <a:rPr lang="en-US" sz="1400" dirty="0" smtClean="0">
                <a:latin typeface="Times New Roman" pitchFamily="18" charset="0"/>
                <a:cs typeface="Times New Roman" pitchFamily="18" charset="0"/>
              </a:rPr>
              <a:t>crashes.</a:t>
            </a:r>
            <a:endParaRPr lang="en-US" sz="1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000" b="1" dirty="0" smtClean="0">
                <a:latin typeface="Times New Roman" pitchFamily="18" charset="0"/>
                <a:cs typeface="Times New Roman" pitchFamily="18" charset="0"/>
              </a:rPr>
              <a:t>The St. Petersburg Paradox and the Expected Utility Paradigm</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rmAutofit fontScale="25000" lnSpcReduction="20000"/>
          </a:bodyPr>
          <a:lstStyle/>
          <a:p>
            <a:r>
              <a:rPr lang="en-US" sz="5600" dirty="0" smtClean="0">
                <a:latin typeface="Times New Roman" pitchFamily="18" charset="0"/>
                <a:cs typeface="Times New Roman" pitchFamily="18" charset="0"/>
              </a:rPr>
              <a:t>In 1713, </a:t>
            </a:r>
            <a:r>
              <a:rPr lang="en-US" sz="5600" dirty="0" smtClean="0">
                <a:latin typeface="Times New Roman" pitchFamily="18" charset="0"/>
                <a:cs typeface="Times New Roman" pitchFamily="18" charset="0"/>
              </a:rPr>
              <a:t> </a:t>
            </a:r>
            <a:r>
              <a:rPr lang="en-US" sz="5600" dirty="0" smtClean="0">
                <a:latin typeface="Times New Roman" pitchFamily="18" charset="0"/>
                <a:cs typeface="Times New Roman" pitchFamily="18" charset="0"/>
              </a:rPr>
              <a:t>Nicholas Bernoulli reasoned that a rational gambler should be willing to buy a gamble for its expected value. </a:t>
            </a:r>
            <a:r>
              <a:rPr lang="en-US" sz="5600" dirty="0" smtClean="0">
                <a:latin typeface="Times New Roman" pitchFamily="18" charset="0"/>
                <a:cs typeface="Times New Roman" pitchFamily="18" charset="0"/>
              </a:rPr>
              <a:t>His </a:t>
            </a:r>
            <a:r>
              <a:rPr lang="en-US" sz="5600" dirty="0" smtClean="0">
                <a:latin typeface="Times New Roman" pitchFamily="18" charset="0"/>
                <a:cs typeface="Times New Roman" pitchFamily="18" charset="0"/>
              </a:rPr>
              <a:t>cousin, Daniel Bernoulli presented his paradigm in 1738 at a conference of mathematicians in St. Petersburg. </a:t>
            </a:r>
            <a:endParaRPr lang="en-US" sz="5600" dirty="0" smtClean="0">
              <a:latin typeface="Times New Roman" pitchFamily="18" charset="0"/>
              <a:cs typeface="Times New Roman" pitchFamily="18" charset="0"/>
            </a:endParaRPr>
          </a:p>
          <a:p>
            <a:r>
              <a:rPr lang="en-US" sz="5600" dirty="0" smtClean="0">
                <a:latin typeface="Times New Roman" pitchFamily="18" charset="0"/>
                <a:cs typeface="Times New Roman" pitchFamily="18" charset="0"/>
              </a:rPr>
              <a:t>His </a:t>
            </a:r>
            <a:r>
              <a:rPr lang="en-US" sz="5600" dirty="0" smtClean="0">
                <a:latin typeface="Times New Roman" pitchFamily="18" charset="0"/>
                <a:cs typeface="Times New Roman" pitchFamily="18" charset="0"/>
              </a:rPr>
              <a:t>extended problem, commonly referred to as the St. Petersburg Paradox, was concerned with why gamblers would pay only a finite sum for a gamble with an infinite expected value. </a:t>
            </a:r>
            <a:endParaRPr lang="en-US" sz="5600" dirty="0" smtClean="0">
              <a:latin typeface="Times New Roman" pitchFamily="18" charset="0"/>
              <a:cs typeface="Times New Roman" pitchFamily="18" charset="0"/>
            </a:endParaRPr>
          </a:p>
          <a:p>
            <a:r>
              <a:rPr lang="en-US" sz="5600" dirty="0" smtClean="0">
                <a:latin typeface="Times New Roman" pitchFamily="18" charset="0"/>
                <a:cs typeface="Times New Roman" pitchFamily="18" charset="0"/>
              </a:rPr>
              <a:t>Suppose</a:t>
            </a:r>
            <a:r>
              <a:rPr lang="en-US" sz="5600" dirty="0" smtClean="0">
                <a:latin typeface="Times New Roman" pitchFamily="18" charset="0"/>
                <a:cs typeface="Times New Roman" pitchFamily="18" charset="0"/>
              </a:rPr>
              <a:t>, in Bernoulli’s paradigm, the coin lands on its head on the first toss, the gamble payoff is $2. If the coin lands tails, it is tossed again. If the coin lands heads on this second toss, the payoff is $4, otherwise, it is tossed a third time. </a:t>
            </a:r>
            <a:r>
              <a:rPr lang="en-US" sz="5600" dirty="0" smtClean="0">
                <a:latin typeface="Times New Roman" pitchFamily="18" charset="0"/>
                <a:cs typeface="Times New Roman" pitchFamily="18" charset="0"/>
              </a:rPr>
              <a:t>The </a:t>
            </a:r>
            <a:r>
              <a:rPr lang="en-US" sz="5600" dirty="0" smtClean="0">
                <a:latin typeface="Times New Roman" pitchFamily="18" charset="0"/>
                <a:cs typeface="Times New Roman" pitchFamily="18" charset="0"/>
              </a:rPr>
              <a:t>process continues until the payoff is determined by the coin finally landing heads. Where n equals infinity, the expected value of this gamble is determined by the </a:t>
            </a:r>
            <a:r>
              <a:rPr lang="en-US" sz="5600" dirty="0" smtClean="0">
                <a:latin typeface="Times New Roman" pitchFamily="18" charset="0"/>
                <a:cs typeface="Times New Roman" pitchFamily="18" charset="0"/>
              </a:rPr>
              <a:t>following:</a:t>
            </a:r>
            <a:endParaRPr lang="en-US" sz="5600" dirty="0" smtClean="0">
              <a:latin typeface="Times New Roman" pitchFamily="18" charset="0"/>
              <a:cs typeface="Times New Roman" pitchFamily="18" charset="0"/>
            </a:endParaRPr>
          </a:p>
          <a:p>
            <a:pPr>
              <a:buNone/>
            </a:pPr>
            <a:r>
              <a:rPr lang="en-US" sz="5600" dirty="0" smtClean="0">
                <a:latin typeface="Times New Roman" pitchFamily="18" charset="0"/>
                <a:cs typeface="Times New Roman" pitchFamily="18" charset="0"/>
              </a:rPr>
              <a:t> </a:t>
            </a:r>
          </a:p>
          <a:p>
            <a:pPr>
              <a:buNone/>
            </a:pPr>
            <a:r>
              <a:rPr lang="en-US" sz="5600" dirty="0" smtClean="0">
                <a:latin typeface="Times New Roman" pitchFamily="18" charset="0"/>
                <a:cs typeface="Times New Roman" pitchFamily="18" charset="0"/>
              </a:rPr>
              <a:t>			E[V</a:t>
            </a:r>
            <a:r>
              <a:rPr lang="en-US" sz="5600" dirty="0" smtClean="0">
                <a:latin typeface="Times New Roman" pitchFamily="18" charset="0"/>
                <a:cs typeface="Times New Roman" pitchFamily="18" charset="0"/>
              </a:rPr>
              <a:t>] = (.5</a:t>
            </a:r>
            <a:r>
              <a:rPr lang="en-US" sz="5600" baseline="30000" dirty="0" smtClean="0">
                <a:latin typeface="Times New Roman" pitchFamily="18" charset="0"/>
                <a:cs typeface="Times New Roman" pitchFamily="18" charset="0"/>
              </a:rPr>
              <a:t>1</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1</a:t>
            </a:r>
            <a:r>
              <a:rPr lang="en-US" sz="5600" dirty="0" smtClean="0">
                <a:latin typeface="Times New Roman" pitchFamily="18" charset="0"/>
                <a:cs typeface="Times New Roman" pitchFamily="18" charset="0"/>
              </a:rPr>
              <a:t> ) + (.5</a:t>
            </a:r>
            <a:r>
              <a:rPr lang="en-US" sz="5600" baseline="30000" dirty="0" smtClean="0">
                <a:latin typeface="Times New Roman" pitchFamily="18" charset="0"/>
                <a:cs typeface="Times New Roman" pitchFamily="18" charset="0"/>
              </a:rPr>
              <a:t>2</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2</a:t>
            </a:r>
            <a:r>
              <a:rPr lang="en-US" sz="5600" dirty="0" smtClean="0">
                <a:latin typeface="Times New Roman" pitchFamily="18" charset="0"/>
                <a:cs typeface="Times New Roman" pitchFamily="18" charset="0"/>
              </a:rPr>
              <a:t> ) + (.5</a:t>
            </a:r>
            <a:r>
              <a:rPr lang="en-US" sz="5600" baseline="30000" dirty="0" smtClean="0">
                <a:latin typeface="Times New Roman" pitchFamily="18" charset="0"/>
                <a:cs typeface="Times New Roman" pitchFamily="18" charset="0"/>
              </a:rPr>
              <a:t>3</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3</a:t>
            </a:r>
            <a:r>
              <a:rPr lang="en-US" sz="5600" dirty="0" smtClean="0">
                <a:latin typeface="Times New Roman" pitchFamily="18" charset="0"/>
                <a:cs typeface="Times New Roman" pitchFamily="18" charset="0"/>
              </a:rPr>
              <a:t> ) + . . . + (.5</a:t>
            </a:r>
            <a:r>
              <a:rPr lang="en-US" sz="5600" baseline="300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a:t>
            </a:r>
            <a:r>
              <a:rPr lang="en-US" sz="5600" dirty="0" smtClean="0">
                <a:latin typeface="Times New Roman" pitchFamily="18" charset="0"/>
                <a:cs typeface="Times New Roman" pitchFamily="18" charset="0"/>
              </a:rPr>
              <a:t> )</a:t>
            </a:r>
          </a:p>
          <a:p>
            <a:pPr>
              <a:buNone/>
            </a:pPr>
            <a:r>
              <a:rPr lang="en-US" sz="5600" dirty="0" smtClean="0">
                <a:latin typeface="Times New Roman" pitchFamily="18" charset="0"/>
                <a:cs typeface="Times New Roman" pitchFamily="18" charset="0"/>
              </a:rPr>
              <a:t> </a:t>
            </a:r>
          </a:p>
          <a:p>
            <a:r>
              <a:rPr lang="en-US" sz="5600" dirty="0" smtClean="0">
                <a:latin typeface="Times New Roman" pitchFamily="18" charset="0"/>
                <a:cs typeface="Times New Roman" pitchFamily="18" charset="0"/>
              </a:rPr>
              <a:t>The </a:t>
            </a:r>
            <a:r>
              <a:rPr lang="en-US" sz="5600" dirty="0" smtClean="0">
                <a:latin typeface="Times New Roman" pitchFamily="18" charset="0"/>
                <a:cs typeface="Times New Roman" pitchFamily="18" charset="0"/>
              </a:rPr>
              <a:t>payoff 2</a:t>
            </a:r>
            <a:r>
              <a:rPr lang="en-US" sz="5600" baseline="30000" dirty="0" smtClean="0">
                <a:latin typeface="Times New Roman" pitchFamily="18" charset="0"/>
                <a:cs typeface="Times New Roman" pitchFamily="18" charset="0"/>
              </a:rPr>
              <a:t>n</a:t>
            </a:r>
            <a:r>
              <a:rPr lang="en-US" sz="5600" dirty="0" smtClean="0">
                <a:latin typeface="Times New Roman" pitchFamily="18" charset="0"/>
                <a:cs typeface="Times New Roman" pitchFamily="18" charset="0"/>
              </a:rPr>
              <a:t> is realized with probability equal to .5</a:t>
            </a:r>
            <a:r>
              <a:rPr lang="en-US" sz="5600" baseline="30000" dirty="0" smtClean="0">
                <a:latin typeface="Times New Roman" pitchFamily="18" charset="0"/>
                <a:cs typeface="Times New Roman" pitchFamily="18" charset="0"/>
              </a:rPr>
              <a:t>n</a:t>
            </a:r>
            <a:r>
              <a:rPr lang="en-US" sz="5600" dirty="0" smtClean="0">
                <a:latin typeface="Times New Roman" pitchFamily="18" charset="0"/>
                <a:cs typeface="Times New Roman" pitchFamily="18" charset="0"/>
              </a:rPr>
              <a:t>. The expected value of the gamble equals the sum of all potential payoffs times their associated </a:t>
            </a:r>
            <a:r>
              <a:rPr lang="en-US" sz="5600" dirty="0" smtClean="0">
                <a:latin typeface="Times New Roman" pitchFamily="18" charset="0"/>
                <a:cs typeface="Times New Roman" pitchFamily="18" charset="0"/>
              </a:rPr>
              <a:t>probabilities:</a:t>
            </a:r>
            <a:endParaRPr lang="en-US" sz="5600" dirty="0" smtClean="0">
              <a:latin typeface="Times New Roman" pitchFamily="18" charset="0"/>
              <a:cs typeface="Times New Roman" pitchFamily="18" charset="0"/>
            </a:endParaRPr>
          </a:p>
          <a:p>
            <a:endParaRPr lang="en-US" sz="5600" dirty="0" smtClean="0">
              <a:latin typeface="Times New Roman" pitchFamily="18" charset="0"/>
              <a:cs typeface="Times New Roman" pitchFamily="18" charset="0"/>
            </a:endParaRPr>
          </a:p>
          <a:p>
            <a:pPr>
              <a:buNone/>
            </a:pPr>
            <a:r>
              <a:rPr lang="en-US" sz="5600" dirty="0" smtClean="0">
                <a:latin typeface="Times New Roman" pitchFamily="18" charset="0"/>
                <a:cs typeface="Times New Roman" pitchFamily="18" charset="0"/>
              </a:rPr>
              <a:t>			E[V</a:t>
            </a:r>
            <a:r>
              <a:rPr lang="en-US" sz="5600" dirty="0" smtClean="0">
                <a:latin typeface="Times New Roman" pitchFamily="18" charset="0"/>
                <a:cs typeface="Times New Roman" pitchFamily="18" charset="0"/>
              </a:rPr>
              <a:t>] = (.5</a:t>
            </a:r>
            <a:r>
              <a:rPr lang="en-US" sz="5600" baseline="30000" dirty="0" smtClean="0">
                <a:latin typeface="Times New Roman" pitchFamily="18" charset="0"/>
                <a:cs typeface="Times New Roman" pitchFamily="18" charset="0"/>
              </a:rPr>
              <a:t>1</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1</a:t>
            </a:r>
            <a:r>
              <a:rPr lang="en-US" sz="5600" dirty="0" smtClean="0">
                <a:latin typeface="Times New Roman" pitchFamily="18" charset="0"/>
                <a:cs typeface="Times New Roman" pitchFamily="18" charset="0"/>
              </a:rPr>
              <a:t> ) + (.5</a:t>
            </a:r>
            <a:r>
              <a:rPr lang="en-US" sz="5600" baseline="30000" dirty="0" smtClean="0">
                <a:latin typeface="Times New Roman" pitchFamily="18" charset="0"/>
                <a:cs typeface="Times New Roman" pitchFamily="18" charset="0"/>
              </a:rPr>
              <a:t>2</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2</a:t>
            </a:r>
            <a:r>
              <a:rPr lang="en-US" sz="5600" dirty="0" smtClean="0">
                <a:latin typeface="Times New Roman" pitchFamily="18" charset="0"/>
                <a:cs typeface="Times New Roman" pitchFamily="18" charset="0"/>
              </a:rPr>
              <a:t> ) + (.5</a:t>
            </a:r>
            <a:r>
              <a:rPr lang="en-US" sz="5600" baseline="30000" dirty="0" smtClean="0">
                <a:latin typeface="Times New Roman" pitchFamily="18" charset="0"/>
                <a:cs typeface="Times New Roman" pitchFamily="18" charset="0"/>
              </a:rPr>
              <a:t>3</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3</a:t>
            </a:r>
            <a:r>
              <a:rPr lang="en-US" sz="5600" dirty="0" smtClean="0">
                <a:latin typeface="Times New Roman" pitchFamily="18" charset="0"/>
                <a:cs typeface="Times New Roman" pitchFamily="18" charset="0"/>
              </a:rPr>
              <a:t> ) + . . . + (.5</a:t>
            </a:r>
            <a:r>
              <a:rPr lang="en-US" sz="5600" baseline="30000" dirty="0" smtClean="0">
                <a:latin typeface="Times New Roman" pitchFamily="18" charset="0"/>
                <a:cs typeface="Times New Roman" pitchFamily="18" charset="0"/>
              </a:rPr>
              <a:t>n</a:t>
            </a:r>
            <a:r>
              <a:rPr lang="en-US" sz="5600" dirty="0" smtClean="0">
                <a:latin typeface="Times New Roman" pitchFamily="18" charset="0"/>
                <a:cs typeface="Times New Roman" pitchFamily="18" charset="0"/>
              </a:rPr>
              <a:t> × 2</a:t>
            </a:r>
            <a:r>
              <a:rPr lang="en-US" sz="5600" baseline="30000" dirty="0" smtClean="0">
                <a:latin typeface="Times New Roman" pitchFamily="18" charset="0"/>
                <a:cs typeface="Times New Roman" pitchFamily="18" charset="0"/>
              </a:rPr>
              <a:t>n</a:t>
            </a:r>
            <a:r>
              <a:rPr lang="en-US" sz="5600" dirty="0" smtClean="0">
                <a:latin typeface="Times New Roman" pitchFamily="18" charset="0"/>
                <a:cs typeface="Times New Roman" pitchFamily="18" charset="0"/>
              </a:rPr>
              <a:t> )</a:t>
            </a:r>
          </a:p>
          <a:p>
            <a:pPr>
              <a:buNone/>
            </a:pPr>
            <a:r>
              <a:rPr lang="en-US" sz="5600" dirty="0" smtClean="0">
                <a:latin typeface="Times New Roman" pitchFamily="18" charset="0"/>
                <a:cs typeface="Times New Roman" pitchFamily="18" charset="0"/>
              </a:rPr>
              <a:t>			E[V</a:t>
            </a:r>
            <a:r>
              <a:rPr lang="en-US" sz="5600" dirty="0" smtClean="0">
                <a:latin typeface="Times New Roman" pitchFamily="18" charset="0"/>
                <a:cs typeface="Times New Roman" pitchFamily="18" charset="0"/>
              </a:rPr>
              <a:t>] = (.5  ×  2)  +  (.5  ×  2)  + (.5  ×  2)  + . . . +   (.5  ×  2)</a:t>
            </a:r>
          </a:p>
          <a:p>
            <a:pPr>
              <a:buNone/>
            </a:pPr>
            <a:r>
              <a:rPr lang="en-US" sz="5600" dirty="0" smtClean="0">
                <a:latin typeface="Times New Roman" pitchFamily="18" charset="0"/>
                <a:cs typeface="Times New Roman" pitchFamily="18" charset="0"/>
              </a:rPr>
              <a:t>			E[V</a:t>
            </a:r>
            <a:r>
              <a:rPr lang="en-US" sz="5600" dirty="0" smtClean="0">
                <a:latin typeface="Times New Roman" pitchFamily="18" charset="0"/>
                <a:cs typeface="Times New Roman" pitchFamily="18" charset="0"/>
              </a:rPr>
              <a:t>]  =  (    1    )   +  (    1    )   +  (     1     ) + . . . +  (     1    )</a:t>
            </a:r>
          </a:p>
          <a:p>
            <a:pPr>
              <a:buNone/>
            </a:pPr>
            <a:r>
              <a:rPr lang="en-US" sz="5600" dirty="0" smtClean="0">
                <a:latin typeface="Times New Roman" pitchFamily="18" charset="0"/>
                <a:cs typeface="Times New Roman" pitchFamily="18" charset="0"/>
              </a:rPr>
              <a:t> </a:t>
            </a:r>
          </a:p>
          <a:p>
            <a:r>
              <a:rPr lang="en-US" sz="5600" dirty="0" smtClean="0">
                <a:latin typeface="Times New Roman" pitchFamily="18" charset="0"/>
                <a:cs typeface="Times New Roman" pitchFamily="18" charset="0"/>
              </a:rPr>
              <a:t>Since </a:t>
            </a:r>
            <a:r>
              <a:rPr lang="en-US" sz="5600" dirty="0" smtClean="0">
                <a:latin typeface="Times New Roman" pitchFamily="18" charset="0"/>
                <a:cs typeface="Times New Roman" pitchFamily="18" charset="0"/>
              </a:rPr>
              <a:t>there is some possibility that the coin is tossed tails an infinity of times (n = ∞), the expected or actuarial value of this gamble is infinite. </a:t>
            </a:r>
            <a:endParaRPr lang="en-US" sz="5600" dirty="0" smtClean="0">
              <a:latin typeface="Times New Roman" pitchFamily="18" charset="0"/>
              <a:cs typeface="Times New Roman" pitchFamily="18" charset="0"/>
            </a:endParaRPr>
          </a:p>
          <a:p>
            <a:r>
              <a:rPr lang="en-US" sz="5600" dirty="0" smtClean="0">
                <a:latin typeface="Times New Roman" pitchFamily="18" charset="0"/>
                <a:cs typeface="Times New Roman" pitchFamily="18" charset="0"/>
              </a:rPr>
              <a:t>Paradoxically</a:t>
            </a:r>
            <a:r>
              <a:rPr lang="en-US" sz="5600" dirty="0" smtClean="0">
                <a:latin typeface="Times New Roman" pitchFamily="18" charset="0"/>
                <a:cs typeface="Times New Roman" pitchFamily="18" charset="0"/>
              </a:rPr>
              <a:t>, Bernoulli found that none of the esteemed mathematicians at the conference would be willing to pay an infinite sum (or, in most cases, even a large sum) of money for the gamble with infinite actuarial value. </a:t>
            </a:r>
          </a:p>
          <a:p>
            <a:r>
              <a:rPr lang="en-US" sz="5600" dirty="0" smtClean="0">
                <a:latin typeface="Times New Roman" pitchFamily="18" charset="0"/>
                <a:cs typeface="Times New Roman" pitchFamily="18" charset="0"/>
              </a:rPr>
              <a:t>	Bernoulli opined that the resolution to this paradox is the now commonly accepted notion of “diminishing marginal utility.”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Utility of Wealth</a:t>
            </a:r>
            <a:endParaRPr lang="en-US" b="1" dirty="0">
              <a:latin typeface="Times New Roman" pitchFamily="18" charset="0"/>
              <a:cs typeface="Times New Roman" pitchFamily="18" charset="0"/>
            </a:endParaRPr>
          </a:p>
        </p:txBody>
      </p:sp>
      <p:pic>
        <p:nvPicPr>
          <p:cNvPr id="152578" name="Chart 2"/>
          <p:cNvPicPr>
            <a:picLocks noGrp="1" noChangeArrowheads="1"/>
          </p:cNvPicPr>
          <p:nvPr>
            <p:ph idx="1"/>
          </p:nvPr>
        </p:nvPicPr>
        <p:blipFill>
          <a:blip r:embed="rId2" cstate="print"/>
          <a:srcRect r="-2852" b="-5325"/>
          <a:stretch>
            <a:fillRect/>
          </a:stretch>
        </p:blipFill>
        <p:spPr bwMode="auto">
          <a:xfrm>
            <a:off x="2694014" y="2588579"/>
            <a:ext cx="3755971" cy="254920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Von </a:t>
            </a:r>
            <a:r>
              <a:rPr lang="en-US" sz="2800" b="1" dirty="0" err="1" smtClean="0">
                <a:latin typeface="Times New Roman" pitchFamily="18" charset="0"/>
                <a:cs typeface="Times New Roman" pitchFamily="18" charset="0"/>
              </a:rPr>
              <a:t>Neuman</a:t>
            </a:r>
            <a:r>
              <a:rPr lang="en-US" sz="2800" b="1" dirty="0" smtClean="0">
                <a:latin typeface="Times New Roman" pitchFamily="18" charset="0"/>
                <a:cs typeface="Times New Roman" pitchFamily="18" charset="0"/>
              </a:rPr>
              <a:t> and Morgenstern: Axioms of </a:t>
            </a:r>
            <a:r>
              <a:rPr lang="en-US" sz="2800" b="1" dirty="0" smtClean="0">
                <a:latin typeface="Times New Roman" pitchFamily="18" charset="0"/>
                <a:cs typeface="Times New Roman" pitchFamily="18" charset="0"/>
              </a:rPr>
              <a:t>Choice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t> </a:t>
            </a:r>
            <a:endParaRPr lang="en-US" dirty="0"/>
          </a:p>
        </p:txBody>
      </p:sp>
      <p:graphicFrame>
        <p:nvGraphicFramePr>
          <p:cNvPr id="153602" name="Object 2"/>
          <p:cNvGraphicFramePr>
            <a:graphicFrameLocks noChangeAspect="1"/>
          </p:cNvGraphicFramePr>
          <p:nvPr/>
        </p:nvGraphicFramePr>
        <p:xfrm>
          <a:off x="762000" y="1600200"/>
          <a:ext cx="7315200" cy="2057400"/>
        </p:xfrm>
        <a:graphic>
          <a:graphicData uri="http://schemas.openxmlformats.org/presentationml/2006/ole">
            <p:oleObj spid="_x0000_s153602" name="Document" r:id="rId3" imgW="5956042" imgH="1573533" progId="Word.Document.12">
              <p:embed/>
            </p:oleObj>
          </a:graphicData>
        </a:graphic>
      </p:graphicFrame>
      <p:graphicFrame>
        <p:nvGraphicFramePr>
          <p:cNvPr id="153603" name="Object 3"/>
          <p:cNvGraphicFramePr>
            <a:graphicFrameLocks noChangeAspect="1"/>
          </p:cNvGraphicFramePr>
          <p:nvPr/>
        </p:nvGraphicFramePr>
        <p:xfrm>
          <a:off x="838200" y="3810000"/>
          <a:ext cx="7391400" cy="1981200"/>
        </p:xfrm>
        <a:graphic>
          <a:graphicData uri="http://schemas.openxmlformats.org/presentationml/2006/ole">
            <p:oleObj spid="_x0000_s153603" name="Document" r:id="rId4" imgW="5956042" imgH="1407974"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 Prospect </a:t>
            </a:r>
            <a:r>
              <a:rPr lang="en-US" b="1" dirty="0" smtClean="0">
                <a:latin typeface="Times New Roman" pitchFamily="18" charset="0"/>
                <a:cs typeface="Times New Roman" pitchFamily="18" charset="0"/>
              </a:rPr>
              <a:t>Theory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b="1" dirty="0" smtClean="0">
                <a:latin typeface="Times New Roman" pitchFamily="18" charset="0"/>
                <a:cs typeface="Times New Roman" pitchFamily="18" charset="0"/>
              </a:rPr>
              <a:t>Losses and Inconsistency</a:t>
            </a:r>
            <a:endParaRPr lang="en-US" b="1" i="1"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Consider </a:t>
            </a:r>
            <a:r>
              <a:rPr lang="en-US" dirty="0" smtClean="0">
                <a:latin typeface="Times New Roman" pitchFamily="18" charset="0"/>
                <a:cs typeface="Times New Roman" pitchFamily="18" charset="0"/>
              </a:rPr>
              <a:t>the following example choice of gambles:</a:t>
            </a:r>
          </a:p>
          <a:p>
            <a:pPr>
              <a:buNone/>
            </a:pPr>
            <a:r>
              <a:rPr lang="en-US"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Gamble A:</a:t>
            </a:r>
            <a:r>
              <a:rPr lang="en-US" dirty="0" smtClean="0">
                <a:latin typeface="Times New Roman" pitchFamily="18" charset="0"/>
                <a:cs typeface="Times New Roman" pitchFamily="18" charset="0"/>
              </a:rPr>
              <a:t>	.33 probability of receiving 2,500, .66 of receiving 2400 and .01 of receiving 0</a:t>
            </a:r>
          </a:p>
          <a:p>
            <a:r>
              <a:rPr lang="en-US" b="1" dirty="0" smtClean="0">
                <a:latin typeface="Times New Roman" pitchFamily="18" charset="0"/>
                <a:cs typeface="Times New Roman" pitchFamily="18" charset="0"/>
              </a:rPr>
              <a:t>Gamble B:</a:t>
            </a:r>
            <a:r>
              <a:rPr lang="en-US" dirty="0" smtClean="0">
                <a:latin typeface="Times New Roman" pitchFamily="18" charset="0"/>
                <a:cs typeface="Times New Roman" pitchFamily="18" charset="0"/>
              </a:rPr>
              <a:t>	100% probability of receiving 2,400</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Kahneman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Tversky</a:t>
            </a:r>
            <a:r>
              <a:rPr lang="en-US" dirty="0" smtClean="0">
                <a:latin typeface="Times New Roman" pitchFamily="18" charset="0"/>
                <a:cs typeface="Times New Roman" pitchFamily="18" charset="0"/>
              </a:rPr>
              <a:t> found that 82% of their experiment participants preferred Gamble B to Gamble A. However, they offered the same set of participants the following second set of gambles:</a:t>
            </a:r>
          </a:p>
          <a:p>
            <a:pPr>
              <a:buNone/>
            </a:pPr>
            <a:r>
              <a:rPr lang="en-US"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Gamble A*:</a:t>
            </a:r>
            <a:r>
              <a:rPr lang="en-US" dirty="0" smtClean="0">
                <a:latin typeface="Times New Roman" pitchFamily="18" charset="0"/>
                <a:cs typeface="Times New Roman" pitchFamily="18" charset="0"/>
              </a:rPr>
              <a:t>	.33 probability of receiving 2,500, .67 of receiving 0</a:t>
            </a:r>
          </a:p>
          <a:p>
            <a:r>
              <a:rPr lang="en-US" b="1" dirty="0" smtClean="0">
                <a:latin typeface="Times New Roman" pitchFamily="18" charset="0"/>
                <a:cs typeface="Times New Roman" pitchFamily="18" charset="0"/>
              </a:rPr>
              <a:t>Gamble B*:</a:t>
            </a:r>
            <a:r>
              <a:rPr lang="en-US" dirty="0" smtClean="0">
                <a:latin typeface="Times New Roman" pitchFamily="18" charset="0"/>
                <a:cs typeface="Times New Roman" pitchFamily="18" charset="0"/>
              </a:rPr>
              <a:t>	.34 probability of receiving 2,400 and .66 of receiving 0</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In </a:t>
            </a:r>
            <a:r>
              <a:rPr lang="en-US" dirty="0" smtClean="0">
                <a:latin typeface="Times New Roman" pitchFamily="18" charset="0"/>
                <a:cs typeface="Times New Roman" pitchFamily="18" charset="0"/>
              </a:rPr>
              <a:t>the second part of this experiment, 83% of participants preferred Gamble A* to B*.</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Frames versus </a:t>
            </a:r>
            <a:r>
              <a:rPr lang="en-US" b="1" dirty="0" smtClean="0">
                <a:latin typeface="Times New Roman" pitchFamily="18" charset="0"/>
                <a:cs typeface="Times New Roman" pitchFamily="18" charset="0"/>
              </a:rPr>
              <a:t>substance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Consider </a:t>
            </a:r>
            <a:r>
              <a:rPr lang="en-US" dirty="0" smtClean="0">
                <a:latin typeface="Times New Roman" pitchFamily="18" charset="0"/>
                <a:cs typeface="Times New Roman" pitchFamily="18" charset="0"/>
              </a:rPr>
              <a:t>the following example when individuals are asked from two different perspectives to select from radiation or surgery for cancer treatment:</a:t>
            </a:r>
          </a:p>
          <a:p>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Survival </a:t>
            </a:r>
            <a:r>
              <a:rPr lang="en-US" i="1" dirty="0" smtClean="0">
                <a:latin typeface="Times New Roman" pitchFamily="18" charset="0"/>
                <a:cs typeface="Times New Roman" pitchFamily="18" charset="0"/>
              </a:rPr>
              <a:t>Frame</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Surgery: Of 100 people having surgery, 90 live through the postoperative period, 68 are alive at the end of the first year, and 34 are alive at the end of five years.</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Radiation:  Of 100 people having radiation therapy, all live through the treatment, 77 are alive at the end of the first year, and 22 are alive at the end of five years.</a:t>
            </a:r>
          </a:p>
          <a:p>
            <a:pPr>
              <a:buNone/>
            </a:pPr>
            <a:r>
              <a:rPr lang="en-US"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Mortality </a:t>
            </a:r>
            <a:r>
              <a:rPr lang="en-US" i="1" dirty="0" smtClean="0">
                <a:latin typeface="Times New Roman" pitchFamily="18" charset="0"/>
                <a:cs typeface="Times New Roman" pitchFamily="18" charset="0"/>
              </a:rPr>
              <a:t>Frame</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Surgery: Of 100 people having surgery, 10 die during surgery or the postoperative period, 32 die by the end of the first year, and 66 die by the end of five years.</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Radiation:  Of 100 people having radiation therapy, none die during treatment, 23 die by the end of one year, and 78 die by the end of five years.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Although </a:t>
            </a:r>
            <a:r>
              <a:rPr lang="en-US" dirty="0" smtClean="0">
                <a:latin typeface="Times New Roman" pitchFamily="18" charset="0"/>
                <a:cs typeface="Times New Roman" pitchFamily="18" charset="0"/>
              </a:rPr>
              <a:t>the information presented in the "Survival Frame" is identical to that presented in the "Mortality Frame", 18% of respondents preferred radiation therapy when presented with the "Survival Frame", compared with 44% when presented with the "Mortality Frame."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400" b="1" dirty="0" smtClean="0">
                <a:latin typeface="Times New Roman" pitchFamily="18" charset="0"/>
                <a:cs typeface="Times New Roman" pitchFamily="18" charset="0"/>
              </a:rPr>
              <a:t>Maintaining the Status Quo: Joe and his Opera </a:t>
            </a:r>
            <a:r>
              <a:rPr lang="en-US" sz="2400" b="1" dirty="0" smtClean="0">
                <a:latin typeface="Times New Roman" pitchFamily="18" charset="0"/>
                <a:cs typeface="Times New Roman" pitchFamily="18" charset="0"/>
              </a:rPr>
              <a:t>Tickets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pPr>
              <a:buNone/>
            </a:pP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following story was taken from the Wall Street Journal:</a:t>
            </a:r>
          </a:p>
          <a:p>
            <a:pPr>
              <a:buNone/>
            </a:pPr>
            <a:r>
              <a:rPr lang="en-US" i="1" dirty="0" smtClean="0">
                <a:latin typeface="Times New Roman" pitchFamily="18" charset="0"/>
                <a:cs typeface="Times New Roman" pitchFamily="18" charset="0"/>
              </a:rPr>
              <a:t> </a:t>
            </a:r>
          </a:p>
          <a:p>
            <a:pPr>
              <a:buNone/>
            </a:pPr>
            <a:r>
              <a:rPr lang="en-US" i="1" dirty="0" smtClean="0">
                <a:latin typeface="Times New Roman" pitchFamily="18" charset="0"/>
                <a:cs typeface="Times New Roman" pitchFamily="18" charset="0"/>
              </a:rPr>
              <a:t>	On </a:t>
            </a:r>
            <a:r>
              <a:rPr lang="en-US" i="1" dirty="0" smtClean="0">
                <a:latin typeface="Times New Roman" pitchFamily="18" charset="0"/>
                <a:cs typeface="Times New Roman" pitchFamily="18" charset="0"/>
              </a:rPr>
              <a:t>the way to the opera, Joe loses his pair of $50 tickets. Most likely, he will not buy another pair - spending [a total of] $200 [including $100 on the lost tickets] to hear "La </a:t>
            </a:r>
            <a:r>
              <a:rPr lang="en-US" i="1" dirty="0" err="1" smtClean="0">
                <a:latin typeface="Times New Roman" pitchFamily="18" charset="0"/>
                <a:cs typeface="Times New Roman" pitchFamily="18" charset="0"/>
              </a:rPr>
              <a:t>Boheme</a:t>
            </a:r>
            <a:r>
              <a:rPr lang="en-US" i="1" dirty="0" smtClean="0">
                <a:latin typeface="Times New Roman" pitchFamily="18" charset="0"/>
                <a:cs typeface="Times New Roman" pitchFamily="18" charset="0"/>
              </a:rPr>
              <a:t>" seems a bit much. But suppose, instead, he arrives at the theater tickets-in-hand, but discovers he has lost a $100 bill. He could sell his tickets, which would net him the same result as in the first case - out $100 and out the tickets. But he probably won't sell. ... Joe may think he is entirely rational, but he leans consistently toward the status quo.</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particular type of bias to maintain the status quo is sometimes referred to as the endowment effect.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effect causes losses or what is given up to weight more heavily in the decision-making process than gains or what is acquired.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effect seems to manifest itself in investing through a seeming reluctance to sell stocks, particularly stocks that have lost value.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Numerous </a:t>
            </a:r>
            <a:r>
              <a:rPr lang="en-US" dirty="0" smtClean="0">
                <a:latin typeface="Times New Roman" pitchFamily="18" charset="0"/>
                <a:cs typeface="Times New Roman" pitchFamily="18" charset="0"/>
              </a:rPr>
              <a:t>studies </a:t>
            </a:r>
            <a:r>
              <a:rPr lang="en-US" dirty="0" smtClean="0">
                <a:latin typeface="Times New Roman" pitchFamily="18" charset="0"/>
                <a:cs typeface="Times New Roman" pitchFamily="18" charset="0"/>
              </a:rPr>
              <a:t>have </a:t>
            </a:r>
            <a:r>
              <a:rPr lang="en-US" dirty="0" smtClean="0">
                <a:latin typeface="Times New Roman" pitchFamily="18" charset="0"/>
                <a:cs typeface="Times New Roman" pitchFamily="18" charset="0"/>
              </a:rPr>
              <a:t>documented investors’ reluctance to sell their “losers” to capture their tax write-offs. The tax write-off implications of selling a stock that has lost value are enhanced when “losers” are sold before year’s end.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Some </a:t>
            </a:r>
            <a:r>
              <a:rPr lang="en-US" dirty="0" smtClean="0">
                <a:latin typeface="Times New Roman" pitchFamily="18" charset="0"/>
                <a:cs typeface="Times New Roman" pitchFamily="18" charset="0"/>
              </a:rPr>
              <a:t>observers refer to this phenomenon as “fear of regret.”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More </a:t>
            </a:r>
            <a:r>
              <a:rPr lang="en-US" dirty="0" smtClean="0">
                <a:latin typeface="Times New Roman" pitchFamily="18" charset="0"/>
                <a:cs typeface="Times New Roman" pitchFamily="18" charset="0"/>
              </a:rPr>
              <a:t>generally, studies have suggested that this endowment effect or disposition effect might lead stock markets to </a:t>
            </a:r>
            <a:r>
              <a:rPr lang="en-US" dirty="0" err="1" smtClean="0">
                <a:latin typeface="Times New Roman" pitchFamily="18" charset="0"/>
                <a:cs typeface="Times New Roman" pitchFamily="18" charset="0"/>
              </a:rPr>
              <a:t>underreact</a:t>
            </a:r>
            <a:r>
              <a:rPr lang="en-US" dirty="0" smtClean="0">
                <a:latin typeface="Times New Roman" pitchFamily="18" charset="0"/>
                <a:cs typeface="Times New Roman" pitchFamily="18" charset="0"/>
              </a:rPr>
              <a:t> to news </a:t>
            </a:r>
            <a:r>
              <a:rPr lang="en-US" dirty="0" smtClean="0">
                <a:latin typeface="Times New Roman" pitchFamily="18" charset="0"/>
                <a:cs typeface="Times New Roman" pitchFamily="18" charset="0"/>
              </a:rPr>
              <a:t>and </a:t>
            </a:r>
            <a:r>
              <a:rPr lang="en-US" dirty="0" smtClean="0">
                <a:latin typeface="Times New Roman" pitchFamily="18" charset="0"/>
                <a:cs typeface="Times New Roman" pitchFamily="18" charset="0"/>
              </a:rPr>
              <a:t>exacerbate momentum effects in stock </a:t>
            </a:r>
            <a:r>
              <a:rPr lang="en-US" dirty="0" smtClean="0">
                <a:latin typeface="Times New Roman" pitchFamily="18" charset="0"/>
                <a:cs typeface="Times New Roman" pitchFamily="18" charset="0"/>
              </a:rPr>
              <a:t>prices.</a:t>
            </a:r>
            <a:endParaRPr lang="en-US"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Anchoring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Anchoring is </a:t>
            </a:r>
            <a:r>
              <a:rPr lang="en-US" dirty="0" smtClean="0">
                <a:latin typeface="Times New Roman" pitchFamily="18" charset="0"/>
                <a:cs typeface="Times New Roman" pitchFamily="18" charset="0"/>
              </a:rPr>
              <a:t>where the decision-maker places undue emphasis on some factor, number or measure</a:t>
            </a:r>
            <a:r>
              <a:rPr lang="en-US" dirty="0" smtClean="0">
                <a:latin typeface="Times New Roman" pitchFamily="18" charset="0"/>
                <a:cs typeface="Times New Roman" pitchFamily="18" charset="0"/>
              </a:rPr>
              <a:t>.</a:t>
            </a:r>
          </a:p>
          <a:p>
            <a:r>
              <a:rPr lang="en-US" dirty="0" err="1" smtClean="0">
                <a:latin typeface="Times New Roman" pitchFamily="18" charset="0"/>
                <a:cs typeface="Times New Roman" pitchFamily="18" charset="0"/>
              </a:rPr>
              <a:t>Kahneman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Tversky</a:t>
            </a:r>
            <a:r>
              <a:rPr lang="en-US" dirty="0" smtClean="0">
                <a:latin typeface="Times New Roman" pitchFamily="18" charset="0"/>
                <a:cs typeface="Times New Roman" pitchFamily="18" charset="0"/>
              </a:rPr>
              <a:t> asked participants in an experiment to spin a roulette wheel with numbers from 1 to 100 and then estimate the number of countries in Africa. They found that participants’ estimates were unduly influenced by the result of the roulette wheel spin result. Low roulette wheel outcomes were followed by lower estimates of the numbers of African countries.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Similarly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Genesove</a:t>
            </a:r>
            <a:r>
              <a:rPr lang="en-US" dirty="0" smtClean="0">
                <a:latin typeface="Times New Roman" pitchFamily="18" charset="0"/>
                <a:cs typeface="Times New Roman" pitchFamily="18" charset="0"/>
              </a:rPr>
              <a:t> and Mayer [2001] found that sellers of houses and apartments tend to be unduly influenced by purchase prices of their homes.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is similar evidence suggesting that investors may be unduly biased by purchase prices of their securities. Studies have found that amateur traders are more affected by endowment and anchoring effects than professionals.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6710</TotalTime>
  <Words>4269</Words>
  <Application>Microsoft Office PowerPoint</Application>
  <PresentationFormat>On-screen Show (4:3)</PresentationFormat>
  <Paragraphs>197</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Microsoft Office Word Document</vt:lpstr>
      <vt:lpstr>X. THE MIND OF THE INVESTOR</vt:lpstr>
      <vt:lpstr>A. Rational Investor Paradigms</vt:lpstr>
      <vt:lpstr>The St. Petersburg Paradox and the Expected Utility Paradigm</vt:lpstr>
      <vt:lpstr>Utility of Wealth</vt:lpstr>
      <vt:lpstr>Von Neuman and Morgenstern: Axioms of Choice</vt:lpstr>
      <vt:lpstr>B. Prospect Theory</vt:lpstr>
      <vt:lpstr>Frames versus substance</vt:lpstr>
      <vt:lpstr>Maintaining the Status Quo: Joe and his Opera Tickets</vt:lpstr>
      <vt:lpstr>Anchoring</vt:lpstr>
      <vt:lpstr>C. Behavioral Finance</vt:lpstr>
      <vt:lpstr>The Monty Hall Judgment Error</vt:lpstr>
      <vt:lpstr>The Monty Hall Judgment Error, continued</vt:lpstr>
      <vt:lpstr>The Monte Hall Problem and Markets</vt:lpstr>
      <vt:lpstr>Dumb, Dumber and Dead</vt:lpstr>
      <vt:lpstr>Overconfidence</vt:lpstr>
      <vt:lpstr>Overconfidence Test</vt:lpstr>
      <vt:lpstr>Overconfidence Quiz Answers</vt:lpstr>
      <vt:lpstr>Overconfidence and Trading</vt:lpstr>
      <vt:lpstr>Overconfidence, Gender, Entertainment and Testosterone</vt:lpstr>
      <vt:lpstr>Sensation-seeking, Investor Moods, the Weather and Investment Returns</vt:lpstr>
      <vt:lpstr>Simplifying the Decision Process</vt:lpstr>
      <vt:lpstr>Rational Investors and Diversification</vt:lpstr>
      <vt:lpstr>D. Neurofinance: Getting into the Investor’s Head</vt:lpstr>
      <vt:lpstr>E. The Consensus Opinion: Stupid Investors, Smart Markets?</vt:lpstr>
      <vt:lpstr>The Football Pool</vt:lpstr>
      <vt:lpstr>Analyst estimates</vt:lpstr>
      <vt:lpstr>Herds and Swarms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319</cp:revision>
  <dcterms:created xsi:type="dcterms:W3CDTF">2012-07-28T11:40:52Z</dcterms:created>
  <dcterms:modified xsi:type="dcterms:W3CDTF">2012-08-02T17:14:29Z</dcterms:modified>
</cp:coreProperties>
</file>