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257" r:id="rId2"/>
    <p:sldId id="300" r:id="rId3"/>
    <p:sldId id="301" r:id="rId4"/>
    <p:sldId id="302" r:id="rId5"/>
    <p:sldId id="327" r:id="rId6"/>
    <p:sldId id="303" r:id="rId7"/>
    <p:sldId id="328" r:id="rId8"/>
    <p:sldId id="304" r:id="rId9"/>
    <p:sldId id="329" r:id="rId10"/>
    <p:sldId id="305" r:id="rId11"/>
    <p:sldId id="330" r:id="rId12"/>
    <p:sldId id="306" r:id="rId13"/>
    <p:sldId id="307" r:id="rId14"/>
    <p:sldId id="308" r:id="rId15"/>
    <p:sldId id="311" r:id="rId16"/>
    <p:sldId id="309" r:id="rId17"/>
    <p:sldId id="310" r:id="rId18"/>
    <p:sldId id="331" r:id="rId19"/>
    <p:sldId id="312" r:id="rId20"/>
    <p:sldId id="313" r:id="rId21"/>
    <p:sldId id="332" r:id="rId22"/>
    <p:sldId id="314" r:id="rId23"/>
    <p:sldId id="315" r:id="rId24"/>
    <p:sldId id="316" r:id="rId25"/>
    <p:sldId id="319" r:id="rId26"/>
    <p:sldId id="317" r:id="rId27"/>
    <p:sldId id="318" r:id="rId28"/>
    <p:sldId id="320" r:id="rId29"/>
    <p:sldId id="321" r:id="rId30"/>
    <p:sldId id="322" r:id="rId31"/>
    <p:sldId id="333" r:id="rId32"/>
    <p:sldId id="323" r:id="rId33"/>
    <p:sldId id="324" r:id="rId34"/>
    <p:sldId id="325" r:id="rId35"/>
    <p:sldId id="326"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0" d="100"/>
          <a:sy n="110" d="100"/>
        </p:scale>
        <p:origin x="1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1D60AEB-A9FF-4445-90A8-0E95180D71BB}" type="datetimeFigureOut">
              <a:rPr lang="en-US" smtClean="0"/>
              <a:t>11/26/2012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DAF5012-2566-403B-89A8-D886A0169A2E}" type="slidenum">
              <a:rPr lang="en-US" smtClean="0"/>
              <a:t>‹#›</a:t>
            </a:fld>
            <a:endParaRPr lang="en-US"/>
          </a:p>
        </p:txBody>
      </p:sp>
    </p:spTree>
    <p:extLst>
      <p:ext uri="{BB962C8B-B14F-4D97-AF65-F5344CB8AC3E}">
        <p14:creationId xmlns:p14="http://schemas.microsoft.com/office/powerpoint/2010/main" val="13073611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11/26/2012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biz.uiowa.edu/iem/index.cfm" TargetMode="External"/><Relationship Id="rId2" Type="http://schemas.openxmlformats.org/officeDocument/2006/relationships/hyperlink" Target="http://www.intrade.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ideosphere.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22.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XI. MARKET EFFICIENCY</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b="1" dirty="0" smtClean="0">
                <a:latin typeface="Times New Roman" pitchFamily="18" charset="0"/>
                <a:cs typeface="Times New Roman" pitchFamily="18" charset="0"/>
              </a:rPr>
              <a:t>The January Effect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76200" y="914400"/>
            <a:ext cx="8915400" cy="5715000"/>
          </a:xfrm>
        </p:spPr>
        <p:txBody>
          <a:bodyPr>
            <a:noAutofit/>
          </a:bodyPr>
          <a:lstStyle/>
          <a:p>
            <a:r>
              <a:rPr lang="en-US" sz="2400" dirty="0" smtClean="0">
                <a:latin typeface="Times New Roman" pitchFamily="18" charset="0"/>
                <a:cs typeface="Times New Roman" pitchFamily="18" charset="0"/>
              </a:rPr>
              <a:t>Numerous studies have confirmed a "January Effect,” where  returns for the month of January tend to exceed returns for other months.</a:t>
            </a:r>
          </a:p>
          <a:p>
            <a:r>
              <a:rPr lang="en-US" sz="2400" dirty="0" smtClean="0">
                <a:latin typeface="Times New Roman" pitchFamily="18" charset="0"/>
                <a:cs typeface="Times New Roman" pitchFamily="18" charset="0"/>
              </a:rPr>
              <a:t>This January effect has a greater effect on the shares of smaller companies (which are frequently held by individual investors) than on shares of larger firms (frequently held by institutional investors).</a:t>
            </a:r>
          </a:p>
          <a:p>
            <a:r>
              <a:rPr lang="en-US" sz="2400" dirty="0" smtClean="0">
                <a:latin typeface="Times New Roman" pitchFamily="18" charset="0"/>
                <a:cs typeface="Times New Roman" pitchFamily="18" charset="0"/>
              </a:rPr>
              <a:t>Some studies suggest that much of the January effect can be explained by December transactions being seller initiated and execute at bids while January transactions are buyer initiated and execute at offers. However, the January effect is large enough that it would exist even if all transactions executed at bids</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The January Effect and Tax-Selling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1400" dirty="0">
                <a:latin typeface="Times New Roman" pitchFamily="18" charset="0"/>
                <a:cs typeface="Times New Roman" pitchFamily="18" charset="0"/>
              </a:rPr>
              <a:t>The January Effect and Tax-driven Selling</a:t>
            </a:r>
          </a:p>
          <a:p>
            <a:pPr lvl="1"/>
            <a:r>
              <a:rPr lang="en-US" sz="1100" dirty="0">
                <a:latin typeface="Times New Roman" pitchFamily="18" charset="0"/>
                <a:cs typeface="Times New Roman" pitchFamily="18" charset="0"/>
              </a:rPr>
              <a:t>Year-end tax selling - investors sell their "losers" at the end of the year to capture tax write-offs may force down prices at the end of the year. They recover early in the following year, most significantly during the first five trading days in January (and the last trading day in December).</a:t>
            </a:r>
          </a:p>
          <a:p>
            <a:pPr lvl="1"/>
            <a:r>
              <a:rPr lang="en-US" sz="1100" dirty="0">
                <a:latin typeface="Times New Roman" pitchFamily="18" charset="0"/>
                <a:cs typeface="Times New Roman" pitchFamily="18" charset="0"/>
              </a:rPr>
              <a:t>Abnormally high trading volume exists in December.</a:t>
            </a:r>
          </a:p>
          <a:p>
            <a:pPr lvl="1"/>
            <a:r>
              <a:rPr lang="en-US" sz="1100" dirty="0">
                <a:latin typeface="Times New Roman" pitchFamily="18" charset="0"/>
                <a:cs typeface="Times New Roman" pitchFamily="18" charset="0"/>
              </a:rPr>
              <a:t>“Losers" outperform "winners" in January of the subsequent year</a:t>
            </a:r>
          </a:p>
          <a:p>
            <a:pPr lvl="1"/>
            <a:r>
              <a:rPr lang="en-US" sz="1100" dirty="0">
                <a:latin typeface="Times New Roman" pitchFamily="18" charset="0"/>
                <a:cs typeface="Times New Roman" pitchFamily="18" charset="0"/>
              </a:rPr>
              <a:t>January effects exist for low grade corporate bonds and in shares of companies that issue these bonds. This effect does not seem to hold for high grade corporate bonds or for the shares of the companies that issue these bonds. </a:t>
            </a:r>
          </a:p>
          <a:p>
            <a:r>
              <a:rPr lang="en-US" sz="1400" dirty="0">
                <a:latin typeface="Times New Roman" pitchFamily="18" charset="0"/>
                <a:cs typeface="Times New Roman" pitchFamily="18" charset="0"/>
              </a:rPr>
              <a:t>Contrasting tax explanations are studies demonstrating that this effect exists in markets whose tax years differ from the calendar year.</a:t>
            </a:r>
          </a:p>
          <a:p>
            <a:r>
              <a:rPr lang="en-US" sz="1400" dirty="0">
                <a:latin typeface="Times New Roman" pitchFamily="18" charset="0"/>
                <a:cs typeface="Times New Roman" pitchFamily="18" charset="0"/>
              </a:rPr>
              <a:t>The January effect appears in Australia and other countries where the fiscal and calendar years differ. The January effect in Canada existed before the introduction of a capital gains tax.</a:t>
            </a:r>
          </a:p>
          <a:p>
            <a:r>
              <a:rPr lang="en-US" sz="1400" dirty="0">
                <a:latin typeface="Times New Roman" pitchFamily="18" charset="0"/>
                <a:cs typeface="Times New Roman" pitchFamily="18" charset="0"/>
              </a:rPr>
              <a:t>U.S. markets might be sufficiently influential in world markets that year-end tax selling in the U.S. might simply drive prices in other markets. </a:t>
            </a:r>
          </a:p>
          <a:p>
            <a:r>
              <a:rPr lang="en-US" sz="1400" dirty="0">
                <a:latin typeface="Times New Roman" pitchFamily="18" charset="0"/>
                <a:cs typeface="Times New Roman" pitchFamily="18" charset="0"/>
              </a:rPr>
              <a:t>On the other hand, there was a January effect in U.S. markets during 1877-1916, before U.S. income taxes. Again, a January effect with no tax-driven selling. </a:t>
            </a:r>
          </a:p>
          <a:p>
            <a:r>
              <a:rPr lang="en-US" sz="1400" dirty="0">
                <a:latin typeface="Times New Roman" pitchFamily="18" charset="0"/>
                <a:cs typeface="Times New Roman" pitchFamily="18" charset="0"/>
              </a:rPr>
              <a:t>Furthermore, municipal bond issues, which are free from federal taxation, experience a significant January effect.</a:t>
            </a:r>
          </a:p>
          <a:p>
            <a:endParaRPr lang="en-US" dirty="0"/>
          </a:p>
        </p:txBody>
      </p:sp>
    </p:spTree>
    <p:extLst>
      <p:ext uri="{BB962C8B-B14F-4D97-AF65-F5344CB8AC3E}">
        <p14:creationId xmlns:p14="http://schemas.microsoft.com/office/powerpoint/2010/main" val="2552357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The January Effect and Window-Dressing</a:t>
            </a:r>
            <a:endParaRPr lang="en-US" sz="3200" b="1" dirty="0"/>
          </a:p>
        </p:txBody>
      </p:sp>
      <p:sp>
        <p:nvSpPr>
          <p:cNvPr id="3" name="Content Placeholder 2"/>
          <p:cNvSpPr>
            <a:spLocks noGrp="1"/>
          </p:cNvSpPr>
          <p:nvPr>
            <p:ph idx="1"/>
          </p:nvPr>
        </p:nvSpPr>
        <p:spPr/>
        <p:txBody>
          <a:bodyPr/>
          <a:lstStyle/>
          <a:p>
            <a:r>
              <a:rPr lang="en-US" sz="1800" dirty="0" smtClean="0">
                <a:latin typeface="Times New Roman" pitchFamily="18" charset="0"/>
                <a:cs typeface="Times New Roman" pitchFamily="18" charset="0"/>
              </a:rPr>
              <a:t>Funds may "window dress" at year-end by buying winners (stocks that performed well earlier in the year) and by selling losers. These transactions occur at the end of the year so that their clientele can see from year-end financial statements that their funds held high-performing stocks and did not hold losers. </a:t>
            </a:r>
          </a:p>
          <a:p>
            <a:r>
              <a:rPr lang="en-US" sz="1800" dirty="0" smtClean="0">
                <a:latin typeface="Times New Roman" pitchFamily="18" charset="0"/>
                <a:cs typeface="Times New Roman" pitchFamily="18" charset="0"/>
              </a:rPr>
              <a:t>However, most institutions report their holdings to clients more than once per year . But, this effect does not appear in any other month. Furthermore, winners still realize higher January returns than in any other month; just not as high as losers.</a:t>
            </a:r>
          </a:p>
          <a:p>
            <a:r>
              <a:rPr lang="en-US" sz="1800" dirty="0" smtClean="0">
                <a:latin typeface="Times New Roman" pitchFamily="18" charset="0"/>
                <a:cs typeface="Times New Roman" pitchFamily="18" charset="0"/>
              </a:rPr>
              <a:t>If the "window-dressing" hypothesis explains the January effect better than the tax-selling hypothesis, one should expect that shares held by institutions should outperform shares held by individuals during the month of January. </a:t>
            </a:r>
          </a:p>
          <a:p>
            <a:r>
              <a:rPr lang="en-US" sz="1800" dirty="0" smtClean="0">
                <a:latin typeface="Times New Roman" pitchFamily="18" charset="0"/>
                <a:cs typeface="Times New Roman" pitchFamily="18" charset="0"/>
              </a:rPr>
              <a:t>The January effect is more pronounced for smaller firms than for larger firms (smaller firms are more likely to be held by individual investors). </a:t>
            </a:r>
          </a:p>
          <a:p>
            <a:r>
              <a:rPr lang="en-US" sz="1800" dirty="0" smtClean="0">
                <a:latin typeface="Times New Roman" pitchFamily="18" charset="0"/>
                <a:cs typeface="Times New Roman" pitchFamily="18" charset="0"/>
              </a:rPr>
              <a:t>The January effect is more pronounced for companies with many individual shareholders than companies with more institutional investors.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The Small Firm and P/E Effects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The stock of smaller firms may outperform larger firms. </a:t>
            </a:r>
          </a:p>
          <a:p>
            <a:r>
              <a:rPr lang="en-US" dirty="0" smtClean="0">
                <a:latin typeface="Times New Roman" pitchFamily="18" charset="0"/>
                <a:cs typeface="Times New Roman" pitchFamily="18" charset="0"/>
              </a:rPr>
              <a:t>This effect may hold after adjusting for risk as measured by beta. </a:t>
            </a:r>
          </a:p>
          <a:p>
            <a:r>
              <a:rPr lang="en-US" dirty="0" smtClean="0">
                <a:latin typeface="Times New Roman" pitchFamily="18" charset="0"/>
                <a:cs typeface="Times New Roman" pitchFamily="18" charset="0"/>
              </a:rPr>
              <a:t>However, other measures of risk may be more appropriate for smaller firms that may not have well-established trading records. </a:t>
            </a:r>
          </a:p>
          <a:p>
            <a:r>
              <a:rPr lang="en-US" dirty="0" smtClean="0">
                <a:latin typeface="Times New Roman" pitchFamily="18" charset="0"/>
                <a:cs typeface="Times New Roman" pitchFamily="18" charset="0"/>
              </a:rPr>
              <a:t>Furthermore, transactions costs for many smaller firms may exceed those for larger firms, particularly when they are thinly traded.</a:t>
            </a:r>
          </a:p>
          <a:p>
            <a:r>
              <a:rPr lang="en-US" dirty="0" smtClean="0">
                <a:latin typeface="Times New Roman" pitchFamily="18" charset="0"/>
                <a:cs typeface="Times New Roman" pitchFamily="18" charset="0"/>
              </a:rPr>
              <a:t>The small firm effect seems most pronounced in January.</a:t>
            </a:r>
          </a:p>
          <a:p>
            <a:r>
              <a:rPr lang="en-US" dirty="0" smtClean="0">
                <a:latin typeface="Times New Roman" pitchFamily="18" charset="0"/>
                <a:cs typeface="Times New Roman" pitchFamily="18" charset="0"/>
              </a:rPr>
              <a:t>Although </a:t>
            </a:r>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and French [1992] find a significant size effect in their study of the CAPM over a fifty-year period, they do not find a size effect during the period between 1981 and 1990. This</a:t>
            </a:r>
            <a:r>
              <a:rPr lang="en-US" i="1" dirty="0" smtClean="0">
                <a:latin typeface="Times New Roman" pitchFamily="18" charset="0"/>
                <a:cs typeface="Times New Roman" pitchFamily="18" charset="0"/>
              </a:rPr>
              <a:t> might</a:t>
            </a:r>
            <a:r>
              <a:rPr lang="en-US" dirty="0" smtClean="0">
                <a:latin typeface="Times New Roman" pitchFamily="18" charset="0"/>
                <a:cs typeface="Times New Roman" pitchFamily="18" charset="0"/>
              </a:rPr>
              <a:t> suggest that the size effect either no longer exists or was merely a statistical artifact prior to 1981.</a:t>
            </a:r>
          </a:p>
          <a:p>
            <a:r>
              <a:rPr lang="en-US" dirty="0" err="1" smtClean="0">
                <a:latin typeface="Times New Roman" pitchFamily="18" charset="0"/>
                <a:cs typeface="Times New Roman" pitchFamily="18" charset="0"/>
              </a:rPr>
              <a:t>Basu</a:t>
            </a:r>
            <a:r>
              <a:rPr lang="en-US" dirty="0" smtClean="0">
                <a:latin typeface="Times New Roman" pitchFamily="18" charset="0"/>
                <a:cs typeface="Times New Roman" pitchFamily="18" charset="0"/>
              </a:rPr>
              <a:t> [1977] and </a:t>
            </a:r>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and French [1992] find that firms with low price to earnings ratios outperform firms with higher P/E ratios. </a:t>
            </a:r>
          </a:p>
          <a:p>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and French find that the P/E ratio, combined with firm size predict security returns significantly better than the Capital Asset Pricing Model.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 IPO Anomaly</a:t>
            </a:r>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 The IPO anomaly refers to patterns associated with Initial Public offerings of equities: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1.	Short-term IPO returns are abnormally high.</a:t>
            </a:r>
          </a:p>
          <a:p>
            <a:pPr>
              <a:buNone/>
            </a:pPr>
            <a:r>
              <a:rPr lang="en-US" dirty="0" smtClean="0">
                <a:latin typeface="Times New Roman" pitchFamily="18" charset="0"/>
                <a:cs typeface="Times New Roman" pitchFamily="18" charset="0"/>
              </a:rPr>
              <a:t>	   2.	IPOs seem to underperform the market in the long</a:t>
            </a:r>
          </a:p>
          <a:p>
            <a:pPr>
              <a:buNone/>
            </a:pPr>
            <a:r>
              <a:rPr lang="en-US" dirty="0" smtClean="0">
                <a:latin typeface="Times New Roman" pitchFamily="18" charset="0"/>
                <a:cs typeface="Times New Roman" pitchFamily="18" charset="0"/>
              </a:rPr>
              <a:t>		run.</a:t>
            </a:r>
          </a:p>
          <a:p>
            <a:pPr>
              <a:buNone/>
            </a:pPr>
            <a:r>
              <a:rPr lang="en-US" dirty="0" smtClean="0">
                <a:latin typeface="Times New Roman" pitchFamily="18" charset="0"/>
                <a:cs typeface="Times New Roman" pitchFamily="18" charset="0"/>
              </a:rPr>
              <a:t>	   3.	IPO underperformance seems to be cyclical.</a:t>
            </a:r>
          </a:p>
          <a:p>
            <a:pPr>
              <a:buNone/>
            </a:pP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latin typeface="Times New Roman" pitchFamily="18" charset="0"/>
                <a:cs typeface="Times New Roman" pitchFamily="18" charset="0"/>
              </a:rPr>
              <a:t>C. Testing Momentum and Mean Reversion Strategies</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See spreadsheets.</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Sports Betting Markets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Sports </a:t>
            </a:r>
            <a:r>
              <a:rPr lang="en-US" dirty="0" smtClean="0">
                <a:latin typeface="Times New Roman" pitchFamily="18" charset="0"/>
                <a:cs typeface="Times New Roman" pitchFamily="18" charset="0"/>
              </a:rPr>
              <a:t>betting markets potentially have much in common with stock markets.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There </a:t>
            </a:r>
            <a:r>
              <a:rPr lang="en-US" dirty="0" smtClean="0">
                <a:latin typeface="Times New Roman" pitchFamily="18" charset="0"/>
                <a:cs typeface="Times New Roman" pitchFamily="18" charset="0"/>
              </a:rPr>
              <a:t>is some evidence of persistent inefficiencies in sports betting markets.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For </a:t>
            </a:r>
            <a:r>
              <a:rPr lang="en-US" dirty="0" smtClean="0">
                <a:latin typeface="Times New Roman" pitchFamily="18" charset="0"/>
                <a:cs typeface="Times New Roman" pitchFamily="18" charset="0"/>
              </a:rPr>
              <a:t>example, </a:t>
            </a:r>
            <a:r>
              <a:rPr lang="en-US" dirty="0" err="1" smtClean="0">
                <a:latin typeface="Times New Roman" pitchFamily="18" charset="0"/>
                <a:cs typeface="Times New Roman" pitchFamily="18" charset="0"/>
              </a:rPr>
              <a:t>Thaler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Ziemba</a:t>
            </a:r>
            <a:r>
              <a:rPr lang="en-US" dirty="0" smtClean="0">
                <a:latin typeface="Times New Roman" pitchFamily="18" charset="0"/>
                <a:cs typeface="Times New Roman" pitchFamily="18" charset="0"/>
              </a:rPr>
              <a:t> [1988] note that favorites in horse races outperform long shots while Woodland and Woodland [1994] find the opposite is true for baseball betting.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Brown </a:t>
            </a:r>
            <a:r>
              <a:rPr lang="en-US" dirty="0" smtClean="0">
                <a:latin typeface="Times New Roman" pitchFamily="18" charset="0"/>
                <a:cs typeface="Times New Roman" pitchFamily="18" charset="0"/>
              </a:rPr>
              <a:t>and Sauer [1993] find that several observable variables in addition to the spread can be used to improve the outcomes of professional basketball games.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Gray </a:t>
            </a:r>
            <a:r>
              <a:rPr lang="en-US" dirty="0" smtClean="0">
                <a:latin typeface="Times New Roman" pitchFamily="18" charset="0"/>
                <a:cs typeface="Times New Roman" pitchFamily="18" charset="0"/>
              </a:rPr>
              <a:t>and Gray [1997], </a:t>
            </a:r>
            <a:r>
              <a:rPr lang="en-US" dirty="0" err="1" smtClean="0">
                <a:latin typeface="Times New Roman" pitchFamily="18" charset="0"/>
                <a:cs typeface="Times New Roman" pitchFamily="18" charset="0"/>
              </a:rPr>
              <a:t>Golec</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Tamarkin</a:t>
            </a:r>
            <a:r>
              <a:rPr lang="en-US" dirty="0" smtClean="0">
                <a:latin typeface="Times New Roman" pitchFamily="18" charset="0"/>
                <a:cs typeface="Times New Roman" pitchFamily="18" charset="0"/>
              </a:rPr>
              <a:t> [1991] and </a:t>
            </a:r>
            <a:r>
              <a:rPr lang="en-US" dirty="0" err="1" smtClean="0">
                <a:latin typeface="Times New Roman" pitchFamily="18" charset="0"/>
                <a:cs typeface="Times New Roman" pitchFamily="18" charset="0"/>
              </a:rPr>
              <a:t>Gandar</a:t>
            </a:r>
            <a:r>
              <a:rPr lang="en-US" dirty="0" smtClean="0">
                <a:latin typeface="Times New Roman" pitchFamily="18" charset="0"/>
                <a:cs typeface="Times New Roman" pitchFamily="18" charset="0"/>
              </a:rPr>
              <a:t> et al. [1988] find evidence that certain strategies can be used to improve professional football betting</a:t>
            </a:r>
            <a:r>
              <a:rPr lang="en-US" dirty="0" smtClean="0">
                <a:latin typeface="Times New Roman" pitchFamily="18" charset="0"/>
                <a:cs typeface="Times New Roman" pitchFamily="18" charset="0"/>
              </a:rPr>
              <a:t>.</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Summary: Weak Form Efficiency</a:t>
            </a:r>
            <a:endParaRPr lang="en-US" dirty="0"/>
          </a:p>
        </p:txBody>
      </p:sp>
      <p:sp>
        <p:nvSpPr>
          <p:cNvPr id="3" name="Content Placeholder 2"/>
          <p:cNvSpPr>
            <a:spLocks noGrp="1"/>
          </p:cNvSpPr>
          <p:nvPr>
            <p:ph idx="1"/>
          </p:nvPr>
        </p:nvSpPr>
        <p:spPr>
          <a:xfrm>
            <a:off x="457200" y="990600"/>
            <a:ext cx="8229600" cy="5486400"/>
          </a:xfrm>
        </p:spPr>
        <p:txBody>
          <a:bodyPr>
            <a:noAutofit/>
          </a:bodyPr>
          <a:lstStyle/>
          <a:p>
            <a:r>
              <a:rPr lang="en-US" sz="1600" dirty="0" smtClean="0">
                <a:latin typeface="Times New Roman" pitchFamily="18" charset="0"/>
                <a:cs typeface="Times New Roman" pitchFamily="18" charset="0"/>
              </a:rPr>
              <a:t>Generally, statistical studies indicate that stock markets are efficient with respect to historical price sequences. </a:t>
            </a:r>
          </a:p>
          <a:p>
            <a:r>
              <a:rPr lang="en-US" sz="1600" dirty="0" smtClean="0">
                <a:latin typeface="Times New Roman" pitchFamily="18" charset="0"/>
                <a:cs typeface="Times New Roman" pitchFamily="18" charset="0"/>
              </a:rPr>
              <a:t>However, </a:t>
            </a:r>
            <a:r>
              <a:rPr lang="en-US" sz="1600" dirty="0" smtClean="0">
                <a:latin typeface="Times New Roman" pitchFamily="18" charset="0"/>
                <a:cs typeface="Times New Roman" pitchFamily="18" charset="0"/>
              </a:rPr>
              <a:t>there are </a:t>
            </a:r>
            <a:r>
              <a:rPr lang="en-US" sz="1600" dirty="0" smtClean="0">
                <a:latin typeface="Times New Roman" pitchFamily="18" charset="0"/>
                <a:cs typeface="Times New Roman" pitchFamily="18" charset="0"/>
              </a:rPr>
              <a:t>an </a:t>
            </a:r>
            <a:r>
              <a:rPr lang="en-US" sz="1600" dirty="0" smtClean="0">
                <a:latin typeface="Times New Roman" pitchFamily="18" charset="0"/>
                <a:cs typeface="Times New Roman" pitchFamily="18" charset="0"/>
              </a:rPr>
              <a:t>infinite number of possible sequences can be identified with any series of prices. Clearly, many of these series must be associated with higher than normal future returns.</a:t>
            </a:r>
          </a:p>
          <a:p>
            <a:r>
              <a:rPr lang="en-US" sz="1600" dirty="0" smtClean="0">
                <a:latin typeface="Times New Roman" pitchFamily="18" charset="0"/>
                <a:cs typeface="Times New Roman" pitchFamily="18" charset="0"/>
              </a:rPr>
              <a:t>Maybe apparent </a:t>
            </a:r>
            <a:r>
              <a:rPr lang="en-US" sz="1600" dirty="0" smtClean="0">
                <a:latin typeface="Times New Roman" pitchFamily="18" charset="0"/>
                <a:cs typeface="Times New Roman" pitchFamily="18" charset="0"/>
              </a:rPr>
              <a:t>abnormal </a:t>
            </a:r>
            <a:r>
              <a:rPr lang="en-US" sz="1600" dirty="0" smtClean="0">
                <a:latin typeface="Times New Roman" pitchFamily="18" charset="0"/>
                <a:cs typeface="Times New Roman" pitchFamily="18" charset="0"/>
              </a:rPr>
              <a:t>returns are </a:t>
            </a:r>
            <a:r>
              <a:rPr lang="en-US" sz="1600" dirty="0" smtClean="0">
                <a:latin typeface="Times New Roman" pitchFamily="18" charset="0"/>
                <a:cs typeface="Times New Roman" pitchFamily="18" charset="0"/>
              </a:rPr>
              <a:t>merely a statistical artifact due to data mining. William </a:t>
            </a:r>
            <a:r>
              <a:rPr lang="en-US" sz="1600" dirty="0" err="1" smtClean="0">
                <a:latin typeface="Times New Roman" pitchFamily="18" charset="0"/>
                <a:cs typeface="Times New Roman" pitchFamily="18" charset="0"/>
              </a:rPr>
              <a:t>Schwert</a:t>
            </a:r>
            <a:r>
              <a:rPr lang="en-US" sz="1600" dirty="0" smtClean="0">
                <a:latin typeface="Times New Roman" pitchFamily="18" charset="0"/>
                <a:cs typeface="Times New Roman" pitchFamily="18" charset="0"/>
              </a:rPr>
              <a:t> [2003] was quoted: </a:t>
            </a:r>
          </a:p>
          <a:p>
            <a:pPr marL="0" indent="0">
              <a:buNone/>
            </a:pPr>
            <a:r>
              <a:rPr lang="en-US" sz="1600" i="1" dirty="0" smtClean="0">
                <a:latin typeface="Times New Roman" pitchFamily="18" charset="0"/>
                <a:cs typeface="Times New Roman" pitchFamily="18" charset="0"/>
              </a:rPr>
              <a:t>	These </a:t>
            </a:r>
            <a:r>
              <a:rPr lang="en-US" sz="1600" i="1" dirty="0" smtClean="0">
                <a:latin typeface="Times New Roman" pitchFamily="18" charset="0"/>
                <a:cs typeface="Times New Roman" pitchFamily="18" charset="0"/>
              </a:rPr>
              <a:t>[research] findings raise the possibility that anomalies are more apparent than real. The notoriety associated with the findings of unusual evidence tempts authors to further investigate puzzling anomalies and later try to explain them. But even if the anomalies existed in the sample period in which they were first identified, the activities of practitioners who implement strategies to take advantage of anomalous behavior can cause the anomalies to disappear (as research findings cause the market to become more efficient).</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Richard Roll [1992], in a blunt comment, stated: </a:t>
            </a:r>
          </a:p>
          <a:p>
            <a:pPr marL="0" indent="0">
              <a:buNone/>
            </a:pPr>
            <a:r>
              <a:rPr lang="en-US" sz="1600" i="1" dirty="0" smtClean="0">
                <a:latin typeface="Times New Roman" pitchFamily="18" charset="0"/>
                <a:cs typeface="Times New Roman" pitchFamily="18" charset="0"/>
              </a:rPr>
              <a:t>	I </a:t>
            </a:r>
            <a:r>
              <a:rPr lang="en-US" sz="1600" i="1" dirty="0" smtClean="0">
                <a:latin typeface="Times New Roman" pitchFamily="18" charset="0"/>
                <a:cs typeface="Times New Roman" pitchFamily="18" charset="0"/>
              </a:rPr>
              <a:t>have personally tried to invest money, my client’s and my own, in every single anomaly and predictive result that academics have dreamed up. That includes the strategy of </a:t>
            </a:r>
            <a:r>
              <a:rPr lang="en-US" sz="1600" i="1" dirty="0" err="1" smtClean="0">
                <a:latin typeface="Times New Roman" pitchFamily="18" charset="0"/>
                <a:cs typeface="Times New Roman" pitchFamily="18" charset="0"/>
              </a:rPr>
              <a:t>DeBondt</a:t>
            </a:r>
            <a:r>
              <a:rPr lang="en-US" sz="1600" i="1" dirty="0" smtClean="0">
                <a:latin typeface="Times New Roman" pitchFamily="18" charset="0"/>
                <a:cs typeface="Times New Roman" pitchFamily="18" charset="0"/>
              </a:rPr>
              <a:t> and </a:t>
            </a:r>
            <a:r>
              <a:rPr lang="en-US" sz="1600" i="1" dirty="0" err="1" smtClean="0">
                <a:latin typeface="Times New Roman" pitchFamily="18" charset="0"/>
                <a:cs typeface="Times New Roman" pitchFamily="18" charset="0"/>
              </a:rPr>
              <a:t>Thaler</a:t>
            </a:r>
            <a:r>
              <a:rPr lang="en-US" sz="1600" i="1" dirty="0" smtClean="0">
                <a:latin typeface="Times New Roman" pitchFamily="18" charset="0"/>
                <a:cs typeface="Times New Roman" pitchFamily="18" charset="0"/>
              </a:rPr>
              <a:t> (that is, sell short individual stocks immediately after one-day increases of more than 5%), the reverse of </a:t>
            </a:r>
            <a:r>
              <a:rPr lang="en-US" sz="1600" i="1" dirty="0" err="1" smtClean="0">
                <a:latin typeface="Times New Roman" pitchFamily="18" charset="0"/>
                <a:cs typeface="Times New Roman" pitchFamily="18" charset="0"/>
              </a:rPr>
              <a:t>DeBondt</a:t>
            </a:r>
            <a:r>
              <a:rPr lang="en-US" sz="1600" i="1" dirty="0" smtClean="0">
                <a:latin typeface="Times New Roman" pitchFamily="18" charset="0"/>
                <a:cs typeface="Times New Roman" pitchFamily="18" charset="0"/>
              </a:rPr>
              <a:t> and </a:t>
            </a:r>
            <a:r>
              <a:rPr lang="en-US" sz="1600" i="1" dirty="0" err="1" smtClean="0">
                <a:latin typeface="Times New Roman" pitchFamily="18" charset="0"/>
                <a:cs typeface="Times New Roman" pitchFamily="18" charset="0"/>
              </a:rPr>
              <a:t>Thaler</a:t>
            </a:r>
            <a:r>
              <a:rPr lang="en-US" sz="1600" i="1" dirty="0" smtClean="0">
                <a:latin typeface="Times New Roman" pitchFamily="18" charset="0"/>
                <a:cs typeface="Times New Roman" pitchFamily="18" charset="0"/>
              </a:rPr>
              <a:t> which is </a:t>
            </a:r>
            <a:r>
              <a:rPr lang="en-US" sz="1600" i="1" dirty="0" err="1" smtClean="0">
                <a:latin typeface="Times New Roman" pitchFamily="18" charset="0"/>
                <a:cs typeface="Times New Roman" pitchFamily="18" charset="0"/>
              </a:rPr>
              <a:t>Jegadeesh</a:t>
            </a:r>
            <a:r>
              <a:rPr lang="en-US" sz="1600" i="1" dirty="0" smtClean="0">
                <a:latin typeface="Times New Roman" pitchFamily="18" charset="0"/>
                <a:cs typeface="Times New Roman" pitchFamily="18" charset="0"/>
              </a:rPr>
              <a:t> and Titman (buy individual stocks after they have decreased by 5%), etc. I have attempted to exploit the so-called year-end anomalies and a whole variety of strategies supposedly documented by academic research. And I have yet to make a nickel on any of these supposed market inefficiencies</a:t>
            </a:r>
            <a:r>
              <a:rPr lang="en-US" sz="1600" i="1"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Summary: Weak Form </a:t>
            </a:r>
            <a:r>
              <a:rPr lang="en-US" b="1" dirty="0" smtClean="0">
                <a:latin typeface="Times New Roman" pitchFamily="18" charset="0"/>
                <a:cs typeface="Times New Roman" pitchFamily="18" charset="0"/>
              </a:rPr>
              <a:t>Efficiency:</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Continued</a:t>
            </a:r>
            <a:endParaRPr lang="en-US" dirty="0"/>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Clearly, technical analysis has its share of critics. Warren Buffet was quoted saying “I realized technical analysis didn't work when I turned the charts upside down and didn't get a different answer.” </a:t>
            </a:r>
          </a:p>
          <a:p>
            <a:r>
              <a:rPr lang="en-US" dirty="0">
                <a:latin typeface="Times New Roman" pitchFamily="18" charset="0"/>
                <a:cs typeface="Times New Roman" pitchFamily="18" charset="0"/>
              </a:rPr>
              <a:t>Most apparent incidences of mispricing seem eliminated by transactions costs. The primary exceptions to weak form market efficiency seem to be IPO effect, probably the January effect, perhaps the small firm effect, and perhaps the P/E effect. </a:t>
            </a:r>
          </a:p>
          <a:p>
            <a:r>
              <a:rPr lang="en-US" dirty="0">
                <a:latin typeface="Times New Roman" pitchFamily="18" charset="0"/>
                <a:cs typeface="Times New Roman" pitchFamily="18" charset="0"/>
              </a:rPr>
              <a:t>There is little agreement as to why these effects persist or even if the latter two do exist; they are anomalies.</a:t>
            </a:r>
          </a:p>
          <a:p>
            <a:endParaRPr lang="en-US" dirty="0"/>
          </a:p>
        </p:txBody>
      </p:sp>
    </p:spTree>
    <p:extLst>
      <p:ext uri="{BB962C8B-B14F-4D97-AF65-F5344CB8AC3E}">
        <p14:creationId xmlns:p14="http://schemas.microsoft.com/office/powerpoint/2010/main" val="1090667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D. Semi-Strong Form Efficiency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i="1" dirty="0" smtClean="0">
                <a:latin typeface="Times New Roman" pitchFamily="18" charset="0"/>
                <a:cs typeface="Times New Roman" pitchFamily="18" charset="0"/>
              </a:rPr>
              <a:t>Semi-strong form efficiency</a:t>
            </a:r>
            <a:r>
              <a:rPr lang="en-US" dirty="0" smtClean="0">
                <a:latin typeface="Times New Roman" pitchFamily="18" charset="0"/>
                <a:cs typeface="Times New Roman" pitchFamily="18" charset="0"/>
              </a:rPr>
              <a:t> tests are concerned with whether security prices reflect all publicly available information. </a:t>
            </a:r>
          </a:p>
          <a:p>
            <a:r>
              <a:rPr lang="en-US" dirty="0" smtClean="0">
                <a:latin typeface="Times New Roman" pitchFamily="18" charset="0"/>
                <a:cs typeface="Times New Roman" pitchFamily="18" charset="0"/>
              </a:rPr>
              <a:t>For example, how much time is required for a given type of information to be reflected in security prices? What types of publicly available information might an investor use to generate higher than normal returns? </a:t>
            </a:r>
          </a:p>
          <a:p>
            <a:r>
              <a:rPr lang="en-US" dirty="0" smtClean="0">
                <a:latin typeface="Times New Roman" pitchFamily="18" charset="0"/>
                <a:cs typeface="Times New Roman" pitchFamily="18" charset="0"/>
              </a:rPr>
              <a:t>The vast majority of studies of semi-strong form market efficiency suggest that the tested publicly available information and announcements cannot be used by the typical investor to secure significantly higher than normal returns. </a:t>
            </a:r>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A. Introduction to Market Efficiency</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sz="2000" dirty="0" smtClean="0">
                <a:latin typeface="Times New Roman" pitchFamily="18" charset="0"/>
                <a:cs typeface="Times New Roman" pitchFamily="18" charset="0"/>
              </a:rPr>
              <a:t>An Efficient Capital Market is a market where security prices reflect all available information. </a:t>
            </a:r>
          </a:p>
          <a:p>
            <a:r>
              <a:rPr lang="en-US" sz="2000" dirty="0" smtClean="0">
                <a:latin typeface="Times New Roman" pitchFamily="18" charset="0"/>
                <a:cs typeface="Times New Roman" pitchFamily="18" charset="0"/>
              </a:rPr>
              <a:t>In an efficient market, the expected price  of a tradable asset, given the information </a:t>
            </a:r>
            <a:r>
              <a:rPr lang="en-US" sz="2000" i="1"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 available to the market and the information </a:t>
            </a:r>
            <a:r>
              <a:rPr lang="en-US" sz="2000" i="1" dirty="0" smtClean="0">
                <a:latin typeface="Times New Roman" pitchFamily="18" charset="0"/>
                <a:cs typeface="Times New Roman" pitchFamily="18" charset="0"/>
                <a:sym typeface="Symbol"/>
              </a:rPr>
              <a:t></a:t>
            </a:r>
            <a:r>
              <a:rPr lang="en-US" sz="2000" i="1" baseline="-25000"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 available to any investor </a:t>
            </a:r>
            <a:r>
              <a:rPr lang="en-US" sz="2000" i="1"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 equals the expected price based on the information available to the market for all investors </a:t>
            </a:r>
            <a:r>
              <a:rPr lang="en-US" sz="2000" i="1"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The price of the asset reflects the consensus evaluation of the market based on the information available to the market, regardless of private information held by investor </a:t>
            </a:r>
            <a:r>
              <a:rPr lang="en-US" sz="2000" i="1"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Individual </a:t>
            </a:r>
            <a:r>
              <a:rPr lang="en-US" sz="2000" i="1" dirty="0" err="1" smtClean="0">
                <a:latin typeface="Times New Roman" pitchFamily="18" charset="0"/>
                <a:cs typeface="Times New Roman" pitchFamily="18" charset="0"/>
              </a:rPr>
              <a:t>k</a:t>
            </a:r>
            <a:r>
              <a:rPr lang="en-US" sz="2000" dirty="0" err="1"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 information set </a:t>
            </a:r>
            <a:r>
              <a:rPr lang="en-US" sz="2000" i="1" dirty="0" smtClean="0">
                <a:latin typeface="Times New Roman" pitchFamily="18" charset="0"/>
                <a:cs typeface="Times New Roman" pitchFamily="18" charset="0"/>
                <a:sym typeface="Symbol"/>
              </a:rPr>
              <a:t></a:t>
            </a:r>
            <a:r>
              <a:rPr lang="en-US" sz="2000" i="1" baseline="-25000"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 does not improve his estimate of expected price in an efficient market; the market price already reflects all relevant information </a:t>
            </a:r>
            <a:r>
              <a:rPr lang="en-US" sz="2000" i="1"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 including investor </a:t>
            </a:r>
            <a:r>
              <a:rPr lang="en-US" sz="2000" i="1" dirty="0" err="1" smtClean="0">
                <a:latin typeface="Times New Roman" pitchFamily="18" charset="0"/>
                <a:cs typeface="Times New Roman" pitchFamily="18" charset="0"/>
              </a:rPr>
              <a:t>k</a:t>
            </a:r>
            <a:r>
              <a:rPr lang="en-US" sz="2000" dirty="0" err="1"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 special information </a:t>
            </a:r>
            <a:r>
              <a:rPr lang="en-US" sz="2000" i="1" dirty="0" smtClean="0">
                <a:latin typeface="Times New Roman" pitchFamily="18" charset="0"/>
                <a:cs typeface="Times New Roman" pitchFamily="18" charset="0"/>
                <a:sym typeface="Symbol"/>
              </a:rPr>
              <a:t></a:t>
            </a:r>
            <a:r>
              <a:rPr lang="en-US" sz="2000" i="1" baseline="-25000"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In a perfectly efficient market where security prices fully reflect all available information, all security transactions will have zero net present value.</a:t>
            </a:r>
          </a:p>
          <a:p>
            <a:endParaRPr lang="en-US" sz="2000" dirty="0" smtClean="0">
              <a:latin typeface="Times New Roman" pitchFamily="18" charset="0"/>
              <a:cs typeface="Times New Roman" pitchFamily="18" charset="0"/>
            </a:endParaRPr>
          </a:p>
        </p:txBody>
      </p:sp>
      <p:graphicFrame>
        <p:nvGraphicFramePr>
          <p:cNvPr id="190465" name="Object 1"/>
          <p:cNvGraphicFramePr>
            <a:graphicFrameLocks noChangeAspect="1"/>
          </p:cNvGraphicFramePr>
          <p:nvPr/>
        </p:nvGraphicFramePr>
        <p:xfrm>
          <a:off x="2590800" y="3048000"/>
          <a:ext cx="3505200" cy="533400"/>
        </p:xfrm>
        <a:graphic>
          <a:graphicData uri="http://schemas.openxmlformats.org/presentationml/2006/ole">
            <mc:AlternateContent xmlns:mc="http://schemas.openxmlformats.org/markup-compatibility/2006">
              <mc:Choice xmlns:v="urn:schemas-microsoft-com:vml" Requires="v">
                <p:oleObj spid="_x0000_s190470" name="Equation" r:id="rId3" imgW="1422812" imgH="259136" progId="Equation.3">
                  <p:embed/>
                </p:oleObj>
              </mc:Choice>
              <mc:Fallback>
                <p:oleObj name="Equation" r:id="rId3" imgW="1422812" imgH="259136"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048000"/>
                        <a:ext cx="3505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Early Tests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610600" cy="5638800"/>
          </a:xfrm>
        </p:spPr>
        <p:txBody>
          <a:bodyPr>
            <a:normAutofit fontScale="40000" lnSpcReduction="20000"/>
          </a:bodyPr>
          <a:lstStyle/>
          <a:p>
            <a:r>
              <a:rPr lang="en-US" sz="4000" dirty="0" smtClean="0">
                <a:latin typeface="Times New Roman" pitchFamily="18" charset="0"/>
                <a:cs typeface="Times New Roman" pitchFamily="18" charset="0"/>
              </a:rPr>
              <a:t>Cox [1930] found no evidence that professional stock analysts could outperform the market. </a:t>
            </a:r>
          </a:p>
          <a:p>
            <a:r>
              <a:rPr lang="en-US" sz="4000" dirty="0" smtClean="0">
                <a:latin typeface="Times New Roman" pitchFamily="18" charset="0"/>
                <a:cs typeface="Times New Roman" pitchFamily="18" charset="0"/>
              </a:rPr>
              <a:t>Cowles [1933] performed several tests of what was later to be known as the efficient market hypothesis (EMH).  He examined the forecasting abilities of forty-five professional securities analysis agencies, comparing the returns that might have been generated by professionals' recommendations to actual returns on the market over the same period. </a:t>
            </a:r>
          </a:p>
          <a:p>
            <a:pPr lvl="1"/>
            <a:r>
              <a:rPr lang="en-US" sz="4000" dirty="0" smtClean="0">
                <a:latin typeface="Times New Roman" pitchFamily="18" charset="0"/>
                <a:cs typeface="Times New Roman" pitchFamily="18" charset="0"/>
              </a:rPr>
              <a:t>Average returns generated by professionals were less than those generated by the market over the same periods.</a:t>
            </a:r>
          </a:p>
          <a:p>
            <a:pPr lvl="1"/>
            <a:r>
              <a:rPr lang="en-US" sz="4000" dirty="0" smtClean="0">
                <a:latin typeface="Times New Roman" pitchFamily="18" charset="0"/>
                <a:cs typeface="Times New Roman" pitchFamily="18" charset="0"/>
              </a:rPr>
              <a:t>The best performing fund did not exhibit unusually high performance at a statistically significant level. </a:t>
            </a:r>
          </a:p>
          <a:p>
            <a:pPr lvl="1"/>
            <a:r>
              <a:rPr lang="en-US" sz="4000" dirty="0" smtClean="0">
                <a:latin typeface="Times New Roman" pitchFamily="18" charset="0"/>
                <a:cs typeface="Times New Roman" pitchFamily="18" charset="0"/>
              </a:rPr>
              <a:t>Cowles also tested whether analyst picks were more profitable than random picks.</a:t>
            </a:r>
          </a:p>
          <a:p>
            <a:pPr lvl="1"/>
            <a:r>
              <a:rPr lang="en-US" sz="4000" dirty="0" smtClean="0">
                <a:latin typeface="Times New Roman" pitchFamily="18" charset="0"/>
                <a:cs typeface="Times New Roman" pitchFamily="18" charset="0"/>
              </a:rPr>
              <a:t>Cowles examined the abilities of analysts to predict the direction of the market as opposed to selecting individual stocks. </a:t>
            </a:r>
          </a:p>
          <a:p>
            <a:pPr lvl="1"/>
            <a:r>
              <a:rPr lang="en-US" sz="4000" dirty="0" smtClean="0">
                <a:latin typeface="Times New Roman" pitchFamily="18" charset="0"/>
                <a:cs typeface="Times New Roman" pitchFamily="18" charset="0"/>
              </a:rPr>
              <a:t>A buy and hold strategy was no less profitable than following advice of professionals as to when to long or short the market. </a:t>
            </a:r>
          </a:p>
          <a:p>
            <a:pPr lvl="1"/>
            <a:r>
              <a:rPr lang="en-US" sz="4000" dirty="0" smtClean="0">
                <a:latin typeface="Times New Roman" pitchFamily="18" charset="0"/>
                <a:cs typeface="Times New Roman" pitchFamily="18" charset="0"/>
              </a:rPr>
              <a:t>He performed a simulation study using a deck of cards. Based on reports of analyst recommendations, he computed the average number of times analysts change their recommendations over a year. He then randomly selected dates, using cards numbered 1-229 (the number of weeks the study covered) to make simulated random recommendations. Draws were taken from a second set of randomly selected cards numbered 1 to 9, each with a certain recommendation (long, short, half stock and half cash, etc.) for a given date. Cowles then compared the results distribution of the 33 recommendations based on randomly generated advice to the advice provided by the actual advisors. He found that the professionals generated the same return distributions as did the random recommendations. </a:t>
            </a:r>
          </a:p>
          <a:p>
            <a:pPr lvl="1"/>
            <a:r>
              <a:rPr lang="en-US" sz="4000" dirty="0" smtClean="0">
                <a:latin typeface="Times New Roman" pitchFamily="18" charset="0"/>
                <a:cs typeface="Times New Roman" pitchFamily="18" charset="0"/>
              </a:rPr>
              <a:t>Cowles also examined 255 editorials by William Peter Hamilton, the fourth editor of the </a:t>
            </a:r>
            <a:r>
              <a:rPr lang="en-US" sz="4000" i="1" dirty="0" smtClean="0">
                <a:latin typeface="Times New Roman" pitchFamily="18" charset="0"/>
                <a:cs typeface="Times New Roman" pitchFamily="18" charset="0"/>
              </a:rPr>
              <a:t>Wall Street Journal</a:t>
            </a:r>
            <a:r>
              <a:rPr lang="en-US" sz="4000" dirty="0" smtClean="0">
                <a:latin typeface="Times New Roman" pitchFamily="18" charset="0"/>
                <a:cs typeface="Times New Roman" pitchFamily="18" charset="0"/>
              </a:rPr>
              <a:t> who had a reputation for successful forecasting. Between 1902 until his death 1929, Hamilton forecast 90 changes in the market; 45 were correct and 45 were incorrect.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Why Listen to the Experts?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sz="3500" dirty="0">
                <a:latin typeface="Times New Roman" pitchFamily="18" charset="0"/>
                <a:cs typeface="Times New Roman" pitchFamily="18" charset="0"/>
              </a:rPr>
              <a:t>If experts are unable to distinguish between strong and weak stock market performers, and investors are well aware of this lack of ability, why do market forecasters still exist and investors still purchase and follow their advice? </a:t>
            </a:r>
          </a:p>
          <a:p>
            <a:r>
              <a:rPr lang="en-US" sz="3500" dirty="0">
                <a:latin typeface="Times New Roman" pitchFamily="18" charset="0"/>
                <a:cs typeface="Times New Roman" pitchFamily="18" charset="0"/>
              </a:rPr>
              <a:t>One possible explanation for reliance on unreliable “expert” forecasters is that investors are less interested in accuracy than in avoiding responsibility for their selections. </a:t>
            </a:r>
          </a:p>
          <a:p>
            <a:pPr lvl="1"/>
            <a:r>
              <a:rPr lang="en-US" sz="3100" dirty="0">
                <a:latin typeface="Times New Roman" pitchFamily="18" charset="0"/>
                <a:cs typeface="Times New Roman" pitchFamily="18" charset="0"/>
              </a:rPr>
              <a:t>Investors who rely on advice from experts seek to avoid blame when the forecasts are inaccurate. </a:t>
            </a:r>
          </a:p>
          <a:p>
            <a:pPr lvl="1"/>
            <a:r>
              <a:rPr lang="en-US" sz="3100" dirty="0">
                <a:latin typeface="Times New Roman" pitchFamily="18" charset="0"/>
                <a:cs typeface="Times New Roman" pitchFamily="18" charset="0"/>
              </a:rPr>
              <a:t>Avoidance of responsibility in another field is illustrated </a:t>
            </a:r>
            <a:r>
              <a:rPr lang="en-US" sz="3100" dirty="0" err="1">
                <a:latin typeface="Times New Roman" pitchFamily="18" charset="0"/>
                <a:cs typeface="Times New Roman" pitchFamily="18" charset="0"/>
              </a:rPr>
              <a:t>Cocozza</a:t>
            </a:r>
            <a:r>
              <a:rPr lang="en-US" sz="3100" dirty="0">
                <a:latin typeface="Times New Roman" pitchFamily="18" charset="0"/>
                <a:cs typeface="Times New Roman" pitchFamily="18" charset="0"/>
              </a:rPr>
              <a:t> and Steadman [1978] in their study of New York psychiatrists who were asked to predict whether mental patients were dangerous and required involuntary confinement. </a:t>
            </a:r>
          </a:p>
          <a:p>
            <a:endParaRPr lang="en-US" dirty="0"/>
          </a:p>
        </p:txBody>
      </p:sp>
    </p:spTree>
    <p:extLst>
      <p:ext uri="{BB962C8B-B14F-4D97-AF65-F5344CB8AC3E}">
        <p14:creationId xmlns:p14="http://schemas.microsoft.com/office/powerpoint/2010/main" val="1595172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FFJR, Stock Splits and Event Studies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610600" cy="5638800"/>
          </a:xfrm>
        </p:spPr>
        <p:txBody>
          <a:bodyPr>
            <a:normAutofit fontScale="55000" lnSpcReduction="20000"/>
          </a:bodyPr>
          <a:lstStyle/>
          <a:p>
            <a:r>
              <a:rPr lang="en-US" dirty="0" smtClean="0">
                <a:latin typeface="Times New Roman" pitchFamily="18" charset="0"/>
                <a:cs typeface="Times New Roman" pitchFamily="18" charset="0"/>
              </a:rPr>
              <a:t>FFJR examined the effects of stock splits on stock prices</a:t>
            </a:r>
          </a:p>
          <a:p>
            <a:pPr lvl="1"/>
            <a:r>
              <a:rPr lang="en-US" dirty="0" smtClean="0">
                <a:latin typeface="Times New Roman" pitchFamily="18" charset="0"/>
                <a:cs typeface="Times New Roman" pitchFamily="18" charset="0"/>
              </a:rPr>
              <a:t>This paper was the first to use the now classic event study methodology. </a:t>
            </a:r>
          </a:p>
          <a:p>
            <a:pPr lvl="1"/>
            <a:r>
              <a:rPr lang="en-US" dirty="0" smtClean="0">
                <a:latin typeface="Times New Roman" pitchFamily="18" charset="0"/>
                <a:cs typeface="Times New Roman" pitchFamily="18" charset="0"/>
              </a:rPr>
              <a:t>Although stock prices did change significantly before announcements of stock splits (and afterwards as well), </a:t>
            </a:r>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et al.</a:t>
            </a:r>
            <a:r>
              <a:rPr lang="en-US" dirty="0" smtClean="0">
                <a:latin typeface="Times New Roman" pitchFamily="18" charset="0"/>
                <a:cs typeface="Times New Roman" pitchFamily="18" charset="0"/>
              </a:rPr>
              <a:t> argued that splits were related to more fundamental factors (such as dividends), and that it was actually these fundamental factors that affected stock prices. The splits themselves were unimportant with respect to subsequent returns.</a:t>
            </a:r>
          </a:p>
          <a:p>
            <a:pPr lvl="1"/>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et al.</a:t>
            </a:r>
            <a:r>
              <a:rPr lang="en-US" dirty="0" smtClean="0">
                <a:latin typeface="Times New Roman" pitchFamily="18" charset="0"/>
                <a:cs typeface="Times New Roman" pitchFamily="18" charset="0"/>
              </a:rPr>
              <a:t> identified the month in which a particular stock split occurred, calling that month time zero for that stock. Thus, each stock had associated with it a particular month zero (t=0), and months subsequent to the split were assigned positive values. </a:t>
            </a:r>
          </a:p>
          <a:p>
            <a:pPr lvl="1"/>
            <a:r>
              <a:rPr lang="en-US" dirty="0" smtClean="0">
                <a:latin typeface="Times New Roman" pitchFamily="18" charset="0"/>
                <a:cs typeface="Times New Roman" pitchFamily="18" charset="0"/>
              </a:rPr>
              <a:t>They estimated expected returns for each month </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for the stocks in their sample with single index model: </a:t>
            </a:r>
            <a:r>
              <a:rPr lang="en-US" i="1" dirty="0" err="1" smtClean="0">
                <a:latin typeface="Times New Roman" pitchFamily="18" charset="0"/>
                <a:cs typeface="Times New Roman" pitchFamily="18" charset="0"/>
              </a:rPr>
              <a:t>r</a:t>
            </a:r>
            <a:r>
              <a:rPr lang="en-US" i="1" baseline="-25000" dirty="0" err="1" smtClean="0">
                <a:latin typeface="Times New Roman" pitchFamily="18" charset="0"/>
                <a:cs typeface="Times New Roman" pitchFamily="18" charset="0"/>
              </a:rPr>
              <a:t>i,t</a:t>
            </a:r>
            <a:r>
              <a:rPr lang="en-US" i="1" dirty="0" smtClean="0">
                <a:latin typeface="Times New Roman" pitchFamily="18" charset="0"/>
                <a:cs typeface="Times New Roman" pitchFamily="18" charset="0"/>
              </a:rPr>
              <a:t> = a + </a:t>
            </a:r>
            <a:r>
              <a:rPr lang="en-US" i="1" dirty="0" err="1" smtClean="0">
                <a:latin typeface="Times New Roman" pitchFamily="18" charset="0"/>
                <a:cs typeface="Times New Roman" pitchFamily="18" charset="0"/>
              </a:rPr>
              <a:t>b</a:t>
            </a:r>
            <a:r>
              <a:rPr lang="en-US" i="1" baseline="-25000" dirty="0" err="1" smtClean="0">
                <a:latin typeface="Times New Roman" pitchFamily="18" charset="0"/>
                <a:cs typeface="Times New Roman" pitchFamily="18" charset="0"/>
              </a:rPr>
              <a:t>i</a:t>
            </a:r>
            <a:r>
              <a:rPr lang="en-US" i="1" dirty="0" err="1" smtClean="0">
                <a:latin typeface="Times New Roman" pitchFamily="18" charset="0"/>
                <a:cs typeface="Times New Roman" pitchFamily="18" charset="0"/>
              </a:rPr>
              <a:t>r</a:t>
            </a:r>
            <a:r>
              <a:rPr lang="en-US" i="1" baseline="-25000" dirty="0" err="1" smtClean="0">
                <a:latin typeface="Times New Roman" pitchFamily="18" charset="0"/>
                <a:cs typeface="Times New Roman" pitchFamily="18" charset="0"/>
              </a:rPr>
              <a:t>m,t</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e</a:t>
            </a:r>
            <a:r>
              <a:rPr lang="en-US" i="1" baseline="-25000" dirty="0" err="1" smtClean="0">
                <a:latin typeface="Times New Roman" pitchFamily="18" charset="0"/>
                <a:cs typeface="Times New Roman" pitchFamily="18" charset="0"/>
              </a:rPr>
              <a:t>i,t</a:t>
            </a:r>
            <a:r>
              <a:rPr lang="en-US" dirty="0" smtClean="0">
                <a:latin typeface="Times New Roman" pitchFamily="18" charset="0"/>
                <a:cs typeface="Times New Roman" pitchFamily="18" charset="0"/>
              </a:rPr>
              <a:t> where the expected residual (</a:t>
            </a:r>
            <a:r>
              <a:rPr lang="en-US" i="1" dirty="0" err="1" smtClean="0">
                <a:latin typeface="Times New Roman" pitchFamily="18" charset="0"/>
                <a:cs typeface="Times New Roman" pitchFamily="18" charset="0"/>
              </a:rPr>
              <a:t>e</a:t>
            </a:r>
            <a:r>
              <a:rPr lang="en-US" i="1" baseline="-25000" dirty="0" err="1" smtClean="0">
                <a:latin typeface="Times New Roman" pitchFamily="18" charset="0"/>
                <a:cs typeface="Times New Roman" pitchFamily="18" charset="0"/>
              </a:rPr>
              <a:t>i,t</a:t>
            </a:r>
            <a:r>
              <a:rPr lang="en-US" dirty="0" smtClean="0">
                <a:latin typeface="Times New Roman" pitchFamily="18" charset="0"/>
                <a:cs typeface="Times New Roman" pitchFamily="18" charset="0"/>
              </a:rPr>
              <a:t>) value was zero. </a:t>
            </a:r>
          </a:p>
          <a:p>
            <a:pPr lvl="1"/>
            <a:r>
              <a:rPr lang="en-US" dirty="0" smtClean="0">
                <a:latin typeface="Times New Roman" pitchFamily="18" charset="0"/>
                <a:cs typeface="Times New Roman" pitchFamily="18" charset="0"/>
              </a:rPr>
              <a:t>They  examined residuals (</a:t>
            </a:r>
            <a:r>
              <a:rPr lang="en-US" i="1" dirty="0" err="1" smtClean="0">
                <a:latin typeface="Times New Roman" pitchFamily="18" charset="0"/>
                <a:cs typeface="Times New Roman" pitchFamily="18" charset="0"/>
              </a:rPr>
              <a:t>e</a:t>
            </a:r>
            <a:r>
              <a:rPr lang="en-US" i="1" baseline="-25000" dirty="0" err="1" smtClean="0">
                <a:latin typeface="Times New Roman" pitchFamily="18" charset="0"/>
                <a:cs typeface="Times New Roman" pitchFamily="18" charset="0"/>
              </a:rPr>
              <a:t>i,t</a:t>
            </a:r>
            <a:r>
              <a:rPr lang="en-US" dirty="0" smtClean="0">
                <a:latin typeface="Times New Roman" pitchFamily="18" charset="0"/>
                <a:cs typeface="Times New Roman" pitchFamily="18" charset="0"/>
              </a:rPr>
              <a:t>) for each security </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for each month </a:t>
            </a:r>
            <a:r>
              <a:rPr lang="en-US" i="1" dirty="0" smtClean="0">
                <a:latin typeface="Times New Roman" pitchFamily="18" charset="0"/>
                <a:cs typeface="Times New Roman" pitchFamily="18" charset="0"/>
              </a:rPr>
              <a:t>t </a:t>
            </a:r>
            <a:r>
              <a:rPr lang="en-US" dirty="0" smtClean="0">
                <a:latin typeface="Times New Roman" pitchFamily="18" charset="0"/>
                <a:cs typeface="Times New Roman" pitchFamily="18" charset="0"/>
              </a:rPr>
              <a:t>then averaged the residuals (</a:t>
            </a:r>
            <a:r>
              <a:rPr lang="en-US" i="1" dirty="0" err="1" smtClean="0">
                <a:latin typeface="Times New Roman" pitchFamily="18" charset="0"/>
                <a:cs typeface="Times New Roman" pitchFamily="18" charset="0"/>
              </a:rPr>
              <a:t>AR</a:t>
            </a:r>
            <a:r>
              <a:rPr lang="en-US" i="1"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for each month across securities.  </a:t>
            </a:r>
          </a:p>
          <a:p>
            <a:pPr lvl="1"/>
            <a:r>
              <a:rPr lang="en-US" dirty="0" smtClean="0">
                <a:latin typeface="Times New Roman" pitchFamily="18" charset="0"/>
                <a:cs typeface="Times New Roman" pitchFamily="18" charset="0"/>
              </a:rPr>
              <a:t>Afterwards, they calculated cumulative average residuals (</a:t>
            </a:r>
            <a:r>
              <a:rPr lang="en-US" i="1" dirty="0" err="1" smtClean="0">
                <a:latin typeface="Times New Roman" pitchFamily="18" charset="0"/>
                <a:cs typeface="Times New Roman" pitchFamily="18" charset="0"/>
              </a:rPr>
              <a:t>CAR</a:t>
            </a:r>
            <a:r>
              <a:rPr lang="en-US" i="1"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starting 30 months before splits (</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-30). </a:t>
            </a:r>
          </a:p>
          <a:p>
            <a:pPr lvl="1"/>
            <a:r>
              <a:rPr lang="en-US" dirty="0" smtClean="0">
                <a:latin typeface="Times New Roman" pitchFamily="18" charset="0"/>
                <a:cs typeface="Times New Roman" pitchFamily="18" charset="0"/>
              </a:rPr>
              <a:t>FFJR provided the framework for future event studies and semi-strong efficiency tests. </a:t>
            </a:r>
          </a:p>
          <a:p>
            <a:r>
              <a:rPr lang="en-US" dirty="0" smtClean="0">
                <a:latin typeface="Times New Roman" pitchFamily="18" charset="0"/>
                <a:cs typeface="Times New Roman" pitchFamily="18" charset="0"/>
              </a:rPr>
              <a:t>Consider the following general notes regarding testing the semi-strong form efficiency hypothesis: </a:t>
            </a:r>
          </a:p>
          <a:p>
            <a:pPr lvl="1"/>
            <a:r>
              <a:rPr lang="en-US" dirty="0" smtClean="0">
                <a:latin typeface="Times New Roman" pitchFamily="18" charset="0"/>
                <a:cs typeface="Times New Roman" pitchFamily="18" charset="0"/>
              </a:rPr>
              <a:t>Use daily price and returns data since information is incorporated into prices within days (or much shorter periods).</a:t>
            </a:r>
          </a:p>
          <a:p>
            <a:pPr lvl="1"/>
            <a:r>
              <a:rPr lang="en-US" dirty="0" smtClean="0">
                <a:latin typeface="Times New Roman" pitchFamily="18" charset="0"/>
                <a:cs typeface="Times New Roman" pitchFamily="18" charset="0"/>
              </a:rPr>
              <a:t>Announcements are usually more important than events themselves</a:t>
            </a:r>
          </a:p>
          <a:p>
            <a:pPr lvl="1"/>
            <a:r>
              <a:rPr lang="en-US" dirty="0" smtClean="0">
                <a:latin typeface="Times New Roman" pitchFamily="18" charset="0"/>
                <a:cs typeface="Times New Roman" pitchFamily="18" charset="0"/>
              </a:rPr>
              <a:t>Base security performance on estimated expected returns.</a:t>
            </a:r>
          </a:p>
          <a:p>
            <a:pPr lvl="1"/>
            <a:r>
              <a:rPr lang="en-US" dirty="0" smtClean="0">
                <a:latin typeface="Times New Roman" pitchFamily="18" charset="0"/>
                <a:cs typeface="Times New Roman" pitchFamily="18" charset="0"/>
              </a:rPr>
              <a:t>When using Standard Single Index Model, we estimate slopes from historical data.  Normally, we find them biased forecasters for future values, so we may adjust them towards one.</a:t>
            </a:r>
          </a:p>
          <a:p>
            <a:pPr lvl="1"/>
            <a:r>
              <a:rPr lang="en-US" dirty="0" smtClean="0">
                <a:latin typeface="Times New Roman" pitchFamily="18" charset="0"/>
                <a:cs typeface="Times New Roman" pitchFamily="18" charset="0"/>
              </a:rPr>
              <a:t>One way to deal with slope measurement error is to use moving windows</a:t>
            </a:r>
          </a:p>
          <a:p>
            <a:pPr lvl="1"/>
            <a:r>
              <a:rPr lang="en-US" dirty="0" smtClean="0">
                <a:latin typeface="Times New Roman" pitchFamily="18" charset="0"/>
                <a:cs typeface="Times New Roman" pitchFamily="18" charset="0"/>
              </a:rPr>
              <a:t>An alternative to CARs is buy and hold abnormal residuals as follows: </a:t>
            </a:r>
            <a:r>
              <a:rPr lang="en-US" i="1" dirty="0" err="1" smtClean="0">
                <a:latin typeface="Times New Roman" pitchFamily="18" charset="0"/>
                <a:cs typeface="Times New Roman" pitchFamily="18" charset="0"/>
              </a:rPr>
              <a:t>BHAR</a:t>
            </a:r>
            <a:r>
              <a:rPr lang="en-US" i="1" baseline="-25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(1 + </a:t>
            </a:r>
            <a:r>
              <a:rPr lang="en-US" i="1" dirty="0" smtClean="0">
                <a:latin typeface="Times New Roman" pitchFamily="18" charset="0"/>
                <a:cs typeface="Times New Roman" pitchFamily="18" charset="0"/>
              </a:rPr>
              <a:t>e</a:t>
            </a:r>
            <a:r>
              <a:rPr lang="en-US" i="1"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- 1.</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400" b="1" dirty="0" smtClean="0">
                <a:latin typeface="Times New Roman" pitchFamily="18" charset="0"/>
                <a:cs typeface="Times New Roman" pitchFamily="18" charset="0"/>
              </a:rPr>
              <a:t>Corporate Merger Announcements, Annual Reports and Other Financial Statements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r>
              <a:rPr lang="en-US" dirty="0" smtClean="0">
                <a:latin typeface="Times New Roman" pitchFamily="18" charset="0"/>
                <a:cs typeface="Times New Roman" pitchFamily="18" charset="0"/>
              </a:rPr>
              <a:t>Firth considered market efficiency when an announcement is made for purchase of more than 10% of a firm. </a:t>
            </a:r>
          </a:p>
          <a:p>
            <a:pPr lvl="1"/>
            <a:r>
              <a:rPr lang="en-US" dirty="0" smtClean="0">
                <a:latin typeface="Times New Roman" pitchFamily="18" charset="0"/>
                <a:cs typeface="Times New Roman" pitchFamily="18" charset="0"/>
              </a:rPr>
              <a:t>Presumably, an announcement indicates a potential merger. </a:t>
            </a:r>
          </a:p>
          <a:p>
            <a:pPr lvl="1"/>
            <a:r>
              <a:rPr lang="en-US" dirty="0" smtClean="0">
                <a:latin typeface="Times New Roman" pitchFamily="18" charset="0"/>
                <a:cs typeface="Times New Roman" pitchFamily="18" charset="0"/>
              </a:rPr>
              <a:t>Firth calculated CAR starting 30 days prior to announcements; the bulk of CAR is realized between last trade before and first trade after announcements, though it still increases slightly after an announcement. </a:t>
            </a:r>
          </a:p>
          <a:p>
            <a:pPr lvl="1"/>
            <a:r>
              <a:rPr lang="en-US" dirty="0" smtClean="0">
                <a:latin typeface="Times New Roman" pitchFamily="18" charset="0"/>
                <a:cs typeface="Times New Roman" pitchFamily="18" charset="0"/>
              </a:rPr>
              <a:t>Thus, a large block purchaser can still make excess returns. </a:t>
            </a:r>
          </a:p>
          <a:p>
            <a:pPr lvl="1"/>
            <a:r>
              <a:rPr lang="en-US" dirty="0" smtClean="0">
                <a:latin typeface="Times New Roman" pitchFamily="18" charset="0"/>
                <a:cs typeface="Times New Roman" pitchFamily="18" charset="0"/>
              </a:rPr>
              <a:t>An insider obviously can make excess returns; one without inside information cannot (except for the first trader after the announcement). </a:t>
            </a:r>
          </a:p>
          <a:p>
            <a:pPr lvl="1"/>
            <a:r>
              <a:rPr lang="en-US" dirty="0" smtClean="0">
                <a:latin typeface="Times New Roman" pitchFamily="18" charset="0"/>
                <a:cs typeface="Times New Roman" pitchFamily="18" charset="0"/>
              </a:rPr>
              <a:t>Since returns change almost immediately, Firth suggested that there is semi-strong efficiency with respect to merger announcements.</a:t>
            </a:r>
          </a:p>
          <a:p>
            <a:r>
              <a:rPr lang="en-US" dirty="0" smtClean="0">
                <a:latin typeface="Times New Roman" pitchFamily="18" charset="0"/>
                <a:cs typeface="Times New Roman" pitchFamily="18" charset="0"/>
              </a:rPr>
              <a:t>	Ball and Brown [1968] study the usefulness of the information content of annual reports. </a:t>
            </a:r>
          </a:p>
          <a:p>
            <a:pPr lvl="1"/>
            <a:r>
              <a:rPr lang="en-US" dirty="0" smtClean="0">
                <a:latin typeface="Times New Roman" pitchFamily="18" charset="0"/>
                <a:cs typeface="Times New Roman" pitchFamily="18" charset="0"/>
              </a:rPr>
              <a:t>With a primary focus on EPS, they find that security prices already reflect 85 - 90% of information contained in annual reports</a:t>
            </a:r>
          </a:p>
          <a:p>
            <a:pPr lvl="1"/>
            <a:r>
              <a:rPr lang="en-US" dirty="0" smtClean="0">
                <a:latin typeface="Times New Roman" pitchFamily="18" charset="0"/>
                <a:cs typeface="Times New Roman" pitchFamily="18" charset="0"/>
              </a:rPr>
              <a:t>Security prices show no consistent reactions to annual report releases.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400" b="1" dirty="0" smtClean="0">
                <a:latin typeface="Times New Roman" pitchFamily="18" charset="0"/>
                <a:cs typeface="Times New Roman" pitchFamily="18" charset="0"/>
              </a:rPr>
              <a:t>Information Contained in Publications and Analyst Reports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r>
              <a:rPr lang="en-US" dirty="0" smtClean="0">
                <a:latin typeface="Times New Roman" pitchFamily="18" charset="0"/>
                <a:cs typeface="Times New Roman" pitchFamily="18" charset="0"/>
              </a:rPr>
              <a:t>Davies and Canes [1978] considered information analysts sell to clients then publish in the "Heard on the Street" column in The Wall Street Journal. Prices seem to rise significantly after information is sold to clients, then even more when it is published in the Wall Street Journal. </a:t>
            </a:r>
          </a:p>
          <a:p>
            <a:r>
              <a:rPr lang="en-US" dirty="0" smtClean="0">
                <a:latin typeface="Times New Roman" pitchFamily="18" charset="0"/>
                <a:cs typeface="Times New Roman" pitchFamily="18" charset="0"/>
              </a:rPr>
              <a:t>Other studies have been performed on the ability to use information provided by Value Line Investment Surveys to generate profits. </a:t>
            </a:r>
          </a:p>
          <a:p>
            <a:r>
              <a:rPr lang="en-US" dirty="0" smtClean="0">
                <a:latin typeface="Times New Roman" pitchFamily="18" charset="0"/>
                <a:cs typeface="Times New Roman" pitchFamily="18" charset="0"/>
              </a:rPr>
              <a:t>More general studies on the value of analyst reports are somewhat mixed. </a:t>
            </a:r>
          </a:p>
          <a:p>
            <a:pPr lvl="1"/>
            <a:r>
              <a:rPr lang="en-US" dirty="0" smtClean="0">
                <a:latin typeface="Times New Roman" pitchFamily="18" charset="0"/>
                <a:cs typeface="Times New Roman" pitchFamily="18" charset="0"/>
              </a:rPr>
              <a:t>The earlier study by Cowles [1933] found no evidence of value in analyst reports. </a:t>
            </a:r>
          </a:p>
          <a:p>
            <a:pPr lvl="1"/>
            <a:r>
              <a:rPr lang="en-US" dirty="0" smtClean="0">
                <a:latin typeface="Times New Roman" pitchFamily="18" charset="0"/>
                <a:cs typeface="Times New Roman" pitchFamily="18" charset="0"/>
              </a:rPr>
              <a:t>Green [2005] found  that short-term profit opportunities persist for two hours following the pre-market release of new recommendations.</a:t>
            </a:r>
          </a:p>
          <a:p>
            <a:r>
              <a:rPr lang="en-US" dirty="0" smtClean="0">
                <a:latin typeface="Times New Roman" pitchFamily="18" charset="0"/>
                <a:cs typeface="Times New Roman" pitchFamily="18" charset="0"/>
              </a:rPr>
              <a:t>Womack [1996] found that analysts' mean post-event drift averages 2.4% on buy recommendations and is short lived. However, sell recommendations result in average losses of 9.1% that are longer lived. These price reactions seem more significant for small-capitalization firms than for larger capitalization firms. Also, consider that sell recommendations may be particularly costly to brokerage firms, potentially damaging investment banking relationships and curtailing access to information in the future. Clearly, buy recommendations far outnumber sell recommendations and an incorrect sell recommendation may be particularly damaging to an analyst's reputation.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Analyst Reports and Conflicts of Interest</a:t>
            </a:r>
            <a:endParaRPr lang="en-US" dirty="0"/>
          </a:p>
        </p:txBody>
      </p:sp>
      <p:sp>
        <p:nvSpPr>
          <p:cNvPr id="3" name="Content Placeholder 2"/>
          <p:cNvSpPr>
            <a:spLocks noGrp="1"/>
          </p:cNvSpPr>
          <p:nvPr>
            <p:ph idx="1"/>
          </p:nvPr>
        </p:nvSpPr>
        <p:spPr>
          <a:xfrm>
            <a:off x="457200" y="1066800"/>
            <a:ext cx="8229600" cy="5486400"/>
          </a:xfrm>
        </p:spPr>
        <p:txBody>
          <a:bodyPr>
            <a:normAutofit fontScale="55000" lnSpcReduction="20000"/>
          </a:bodyPr>
          <a:lstStyle/>
          <a:p>
            <a:r>
              <a:rPr lang="en-US" dirty="0" err="1" smtClean="0">
                <a:latin typeface="Times New Roman" pitchFamily="18" charset="0"/>
                <a:cs typeface="Times New Roman" pitchFamily="18" charset="0"/>
              </a:rPr>
              <a:t>Michaely</a:t>
            </a:r>
            <a:r>
              <a:rPr lang="en-US" dirty="0" smtClean="0">
                <a:latin typeface="Times New Roman" pitchFamily="18" charset="0"/>
                <a:cs typeface="Times New Roman" pitchFamily="18" charset="0"/>
              </a:rPr>
              <a:t> and Womack [1999]  attempted to discern whether analysts working for firms underwriting the IPOs provided buy recommendations that were superior to those of investment institutions not participating in the underwriting efforts. </a:t>
            </a:r>
          </a:p>
          <a:p>
            <a:r>
              <a:rPr lang="en-US" dirty="0" smtClean="0">
                <a:latin typeface="Times New Roman" pitchFamily="18" charset="0"/>
                <a:cs typeface="Times New Roman" pitchFamily="18" charset="0"/>
              </a:rPr>
              <a:t>Results suggest that if the analyst worked for an institution that did not participate in the underwriting, they were more likely to recommend a stock that had performed well in the recent past and would continue its strong performance. </a:t>
            </a:r>
          </a:p>
          <a:p>
            <a:r>
              <a:rPr lang="en-US" dirty="0" smtClean="0">
                <a:latin typeface="Times New Roman" pitchFamily="18" charset="0"/>
                <a:cs typeface="Times New Roman" pitchFamily="18" charset="0"/>
              </a:rPr>
              <a:t>However, if the analyst worked for a firm that participated in bringing the IPO to the market, it was more likely to have recorded poor performance both before and after the analyst's recommendation. </a:t>
            </a:r>
          </a:p>
          <a:p>
            <a:r>
              <a:rPr lang="en-US" dirty="0" smtClean="0">
                <a:latin typeface="Times New Roman" pitchFamily="18" charset="0"/>
                <a:cs typeface="Times New Roman" pitchFamily="18" charset="0"/>
              </a:rPr>
              <a:t>This evidence suggests that analysts working for investment banks are likely to attempt to prop up the prices of their underwritten securities with their recommendations.</a:t>
            </a:r>
          </a:p>
          <a:p>
            <a:r>
              <a:rPr lang="en-US" dirty="0" smtClean="0">
                <a:latin typeface="Times New Roman" pitchFamily="18" charset="0"/>
                <a:cs typeface="Times New Roman" pitchFamily="18" charset="0"/>
              </a:rPr>
              <a:t>	In response to these apparently biased and unethical analyst recommendations, the Securities and Exchange Commission (SEC) announced in 2003 the Global Research Analyst Settlement with 10 of the industry’s largest investment banks. The settlement required the ten investment banks to pay $875 million in penalties and profit disgorgement, $80 million for investor education and $432.5 million to fund independent research. In addition to these payments, the investment banks were required to separate their investment banking and research departments and add certain disclosures to their research reports. </a:t>
            </a:r>
          </a:p>
          <a:p>
            <a:r>
              <a:rPr lang="en-US" dirty="0" smtClean="0">
                <a:latin typeface="Times New Roman" pitchFamily="18" charset="0"/>
                <a:cs typeface="Times New Roman" pitchFamily="18" charset="0"/>
              </a:rPr>
              <a:t>Nevertheless, Barber, </a:t>
            </a:r>
            <a:r>
              <a:rPr lang="en-US" dirty="0" err="1" smtClean="0">
                <a:latin typeface="Times New Roman" pitchFamily="18" charset="0"/>
                <a:cs typeface="Times New Roman" pitchFamily="18" charset="0"/>
              </a:rPr>
              <a:t>Lehavy</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Trueman</a:t>
            </a:r>
            <a:r>
              <a:rPr lang="en-US" dirty="0" smtClean="0">
                <a:latin typeface="Times New Roman" pitchFamily="18" charset="0"/>
                <a:cs typeface="Times New Roman" pitchFamily="18" charset="0"/>
              </a:rPr>
              <a:t> [2007] find that investment bank buy opinions still underperform those of independent analysts, despite their other recommendations outperforming those of their independent competitors.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DCF Analysis and Price Multiples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In their study of 51 highly leveraged transactions (management buyouts and leveraged recapitalizations), Kaplan and </a:t>
            </a:r>
            <a:r>
              <a:rPr lang="en-US" dirty="0" err="1" smtClean="0">
                <a:latin typeface="Times New Roman" pitchFamily="18" charset="0"/>
                <a:cs typeface="Times New Roman" pitchFamily="18" charset="0"/>
              </a:rPr>
              <a:t>Ruback</a:t>
            </a:r>
            <a:r>
              <a:rPr lang="en-US" dirty="0" smtClean="0">
                <a:latin typeface="Times New Roman" pitchFamily="18" charset="0"/>
                <a:cs typeface="Times New Roman" pitchFamily="18" charset="0"/>
              </a:rPr>
              <a:t> [1995] found that DCF analysis provided better estimates of value than did price-based multiples. </a:t>
            </a:r>
          </a:p>
          <a:p>
            <a:r>
              <a:rPr lang="en-US" dirty="0" smtClean="0">
                <a:latin typeface="Times New Roman" pitchFamily="18" charset="0"/>
                <a:cs typeface="Times New Roman" pitchFamily="18" charset="0"/>
              </a:rPr>
              <a:t>Kaplan and </a:t>
            </a:r>
            <a:r>
              <a:rPr lang="en-US" dirty="0" err="1" smtClean="0">
                <a:latin typeface="Times New Roman" pitchFamily="18" charset="0"/>
                <a:cs typeface="Times New Roman" pitchFamily="18" charset="0"/>
              </a:rPr>
              <a:t>Ruback</a:t>
            </a:r>
            <a:r>
              <a:rPr lang="en-US" dirty="0" smtClean="0">
                <a:latin typeface="Times New Roman" pitchFamily="18" charset="0"/>
                <a:cs typeface="Times New Roman" pitchFamily="18" charset="0"/>
              </a:rPr>
              <a:t> found that between 95% and 97% of firm value was explained by (as indicated by r-square) DCF and slightly less was explained by price-based multiples. </a:t>
            </a:r>
          </a:p>
          <a:p>
            <a:r>
              <a:rPr lang="en-US" dirty="0" smtClean="0">
                <a:latin typeface="Times New Roman" pitchFamily="18" charset="0"/>
                <a:cs typeface="Times New Roman" pitchFamily="18" charset="0"/>
              </a:rPr>
              <a:t>The price-based multiples did add useful information to the valuation process.</a:t>
            </a:r>
            <a:r>
              <a:rPr lang="en-US" dirty="0" smtClean="0"/>
              <a:t> </a:t>
            </a:r>
          </a:p>
          <a:p>
            <a:endParaRPr lang="en-US" dirty="0" smtClean="0"/>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Political Intelligence Units</a:t>
            </a:r>
            <a:endParaRPr lang="en-US" dirty="0"/>
          </a:p>
        </p:txBody>
      </p:sp>
      <p:sp>
        <p:nvSpPr>
          <p:cNvPr id="3" name="Content Placeholder 2"/>
          <p:cNvSpPr>
            <a:spLocks noGrp="1"/>
          </p:cNvSpPr>
          <p:nvPr>
            <p:ph idx="1"/>
          </p:nvPr>
        </p:nvSpPr>
        <p:spPr>
          <a:xfrm>
            <a:off x="457200" y="914400"/>
            <a:ext cx="8229600" cy="5211763"/>
          </a:xfrm>
        </p:spPr>
        <p:txBody>
          <a:bodyPr>
            <a:normAutofit fontScale="47500" lnSpcReduction="20000"/>
          </a:bodyPr>
          <a:lstStyle/>
          <a:p>
            <a:r>
              <a:rPr lang="en-US" dirty="0" smtClean="0">
                <a:latin typeface="Times New Roman" pitchFamily="18" charset="0"/>
                <a:cs typeface="Times New Roman" pitchFamily="18" charset="0"/>
              </a:rPr>
              <a:t>Investors with money at stake have obvious incentives to access and quickly exploit information.</a:t>
            </a:r>
          </a:p>
          <a:p>
            <a:r>
              <a:rPr lang="en-US" dirty="0" smtClean="0">
                <a:latin typeface="Times New Roman" pitchFamily="18" charset="0"/>
                <a:cs typeface="Times New Roman" pitchFamily="18" charset="0"/>
              </a:rPr>
              <a:t> Many investors and institutions are able to access and exploit important information before it can be gathered and disseminated by the news agencies. </a:t>
            </a:r>
          </a:p>
          <a:p>
            <a:r>
              <a:rPr lang="en-US" dirty="0" smtClean="0">
                <a:latin typeface="Times New Roman" pitchFamily="18" charset="0"/>
                <a:cs typeface="Times New Roman" pitchFamily="18" charset="0"/>
              </a:rPr>
              <a:t>Consider the case of USG Corporation, whose shares increased by 5.4% over two days prior to November 16, 2005 when Senate Republican Majority Leader Bill </a:t>
            </a:r>
            <a:r>
              <a:rPr lang="en-US" dirty="0" err="1" smtClean="0">
                <a:latin typeface="Times New Roman" pitchFamily="18" charset="0"/>
                <a:cs typeface="Times New Roman" pitchFamily="18" charset="0"/>
              </a:rPr>
              <a:t>Frist</a:t>
            </a:r>
            <a:r>
              <a:rPr lang="en-US" dirty="0" smtClean="0">
                <a:latin typeface="Times New Roman" pitchFamily="18" charset="0"/>
                <a:cs typeface="Times New Roman" pitchFamily="18" charset="0"/>
              </a:rPr>
              <a:t> announced that there would be a full Senate vote on a bill to create a $140 billion public trust for asbestos liability claims.  </a:t>
            </a:r>
          </a:p>
          <a:p>
            <a:pPr lvl="1"/>
            <a:r>
              <a:rPr lang="en-US" dirty="0" smtClean="0">
                <a:latin typeface="Times New Roman" pitchFamily="18" charset="0"/>
                <a:cs typeface="Times New Roman" pitchFamily="18" charset="0"/>
              </a:rPr>
              <a:t>This fund would pay medical expenses and resolve lawsuits involving thousands of cancer victims who blamed USG, </a:t>
            </a:r>
            <a:r>
              <a:rPr lang="en-US" dirty="0" err="1" smtClean="0">
                <a:latin typeface="Times New Roman" pitchFamily="18" charset="0"/>
                <a:cs typeface="Times New Roman" pitchFamily="18" charset="0"/>
              </a:rPr>
              <a:t>W.R.Grace</a:t>
            </a:r>
            <a:r>
              <a:rPr lang="en-US" dirty="0" smtClean="0">
                <a:latin typeface="Times New Roman" pitchFamily="18" charset="0"/>
                <a:cs typeface="Times New Roman" pitchFamily="18" charset="0"/>
              </a:rPr>
              <a:t> and Crown for their illnesses. </a:t>
            </a:r>
          </a:p>
          <a:p>
            <a:pPr lvl="1"/>
            <a:r>
              <a:rPr lang="en-US" dirty="0" smtClean="0">
                <a:latin typeface="Times New Roman" pitchFamily="18" charset="0"/>
                <a:cs typeface="Times New Roman" pitchFamily="18" charset="0"/>
              </a:rPr>
              <a:t>Share prices of all these firms increased over the two days prior to November 16. </a:t>
            </a:r>
          </a:p>
          <a:p>
            <a:pPr lvl="1"/>
            <a:r>
              <a:rPr lang="en-US" dirty="0" smtClean="0">
                <a:latin typeface="Times New Roman" pitchFamily="18" charset="0"/>
                <a:cs typeface="Times New Roman" pitchFamily="18" charset="0"/>
              </a:rPr>
              <a:t>Returns for these firms over the 2-day period exceeded those of the market. </a:t>
            </a:r>
          </a:p>
          <a:p>
            <a:pPr lvl="1"/>
            <a:r>
              <a:rPr lang="en-US" dirty="0" smtClean="0">
                <a:latin typeface="Times New Roman" pitchFamily="18" charset="0"/>
                <a:cs typeface="Times New Roman" pitchFamily="18" charset="0"/>
              </a:rPr>
              <a:t>In addition, returns experienced by these particular firms far exceeded returns of their peer firms that were not involved in asbestos litigation. </a:t>
            </a:r>
          </a:p>
          <a:p>
            <a:pPr lvl="1"/>
            <a:r>
              <a:rPr lang="en-US" dirty="0" smtClean="0">
                <a:latin typeface="Times New Roman" pitchFamily="18" charset="0"/>
                <a:cs typeface="Times New Roman" pitchFamily="18" charset="0"/>
              </a:rPr>
              <a:t>On the date that the actual announcement was finally made, these three firms showed no substantial reaction.</a:t>
            </a:r>
          </a:p>
          <a:p>
            <a:r>
              <a:rPr lang="en-US" dirty="0" smtClean="0">
                <a:latin typeface="Times New Roman" pitchFamily="18" charset="0"/>
                <a:cs typeface="Times New Roman" pitchFamily="18" charset="0"/>
              </a:rPr>
              <a:t>	The S.E.C. initiated an informal investigation to determine whether and how information might have been leaked to investors prior to its announcement. </a:t>
            </a:r>
          </a:p>
          <a:p>
            <a:r>
              <a:rPr lang="en-US" dirty="0" smtClean="0">
                <a:latin typeface="Times New Roman" pitchFamily="18" charset="0"/>
                <a:cs typeface="Times New Roman" pitchFamily="18" charset="0"/>
              </a:rPr>
              <a:t>While staff members for Senator </a:t>
            </a:r>
            <a:r>
              <a:rPr lang="en-US" dirty="0" err="1" smtClean="0">
                <a:latin typeface="Times New Roman" pitchFamily="18" charset="0"/>
                <a:cs typeface="Times New Roman" pitchFamily="18" charset="0"/>
              </a:rPr>
              <a:t>Frist</a:t>
            </a:r>
            <a:r>
              <a:rPr lang="en-US" dirty="0" smtClean="0">
                <a:latin typeface="Times New Roman" pitchFamily="18" charset="0"/>
                <a:cs typeface="Times New Roman" pitchFamily="18" charset="0"/>
              </a:rPr>
              <a:t> claim to have been careful not to leak information prior to the announcement, the bill’s authors, Senators </a:t>
            </a:r>
            <a:r>
              <a:rPr lang="en-US" dirty="0" err="1" smtClean="0">
                <a:latin typeface="Times New Roman" pitchFamily="18" charset="0"/>
                <a:cs typeface="Times New Roman" pitchFamily="18" charset="0"/>
              </a:rPr>
              <a:t>Spector</a:t>
            </a:r>
            <a:r>
              <a:rPr lang="en-US" dirty="0" smtClean="0">
                <a:latin typeface="Times New Roman" pitchFamily="18" charset="0"/>
                <a:cs typeface="Times New Roman" pitchFamily="18" charset="0"/>
              </a:rPr>
              <a:t> and Leahy had held extensive discussions with lobbyists. </a:t>
            </a:r>
          </a:p>
          <a:p>
            <a:r>
              <a:rPr lang="en-US" dirty="0" smtClean="0">
                <a:latin typeface="Times New Roman" pitchFamily="18" charset="0"/>
                <a:cs typeface="Times New Roman" pitchFamily="18" charset="0"/>
              </a:rPr>
              <a:t>Several law firms, including </a:t>
            </a:r>
            <a:r>
              <a:rPr lang="en-US" dirty="0" err="1" smtClean="0">
                <a:latin typeface="Times New Roman" pitchFamily="18" charset="0"/>
                <a:cs typeface="Times New Roman" pitchFamily="18" charset="0"/>
              </a:rPr>
              <a:t>Sonnenschein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Nath</a:t>
            </a:r>
            <a:r>
              <a:rPr lang="en-US" dirty="0" smtClean="0">
                <a:latin typeface="Times New Roman" pitchFamily="18" charset="0"/>
                <a:cs typeface="Times New Roman" pitchFamily="18" charset="0"/>
              </a:rPr>
              <a:t> &amp; Rosenthal, LLP and DLA Piper have operated “political intelligence” units enabling their clients to obtain public policy information from lobbyists operating in Washington. These firms and political intelligence units include hedge funds as clients. </a:t>
            </a:r>
          </a:p>
          <a:p>
            <a:r>
              <a:rPr lang="en-US" dirty="0" smtClean="0">
                <a:latin typeface="Times New Roman" pitchFamily="18" charset="0"/>
                <a:cs typeface="Times New Roman" pitchFamily="18" charset="0"/>
              </a:rPr>
              <a:t>Several hedge funds holding substantial stakes in affected companies belonged to the Financial Institutions for Asbestos Reform, an industry advocacy group, giving them additional opportunities to access information provided by lobbyists. </a:t>
            </a:r>
          </a:p>
          <a:p>
            <a:r>
              <a:rPr lang="en-US" dirty="0" smtClean="0">
                <a:latin typeface="Times New Roman" pitchFamily="18" charset="0"/>
                <a:cs typeface="Times New Roman" pitchFamily="18" charset="0"/>
              </a:rPr>
              <a:t>While it is not clear whether any laws were have been broken, it does appear that hedge funds may have successfully gained an information edge in their trading.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latin typeface="Times New Roman" pitchFamily="18" charset="0"/>
                <a:cs typeface="Times New Roman" pitchFamily="18" charset="0"/>
              </a:rPr>
              <a:t>Market Volatility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r>
              <a:rPr lang="en-US" dirty="0" smtClean="0">
                <a:latin typeface="Times New Roman" pitchFamily="18" charset="0"/>
                <a:cs typeface="Times New Roman" pitchFamily="18" charset="0"/>
              </a:rPr>
              <a:t>If security price changes are purely a function of information arrival, then security price volatility should be the same when markets are closed as when they are open. </a:t>
            </a:r>
          </a:p>
          <a:p>
            <a:r>
              <a:rPr lang="en-US" dirty="0" smtClean="0">
                <a:latin typeface="Times New Roman" pitchFamily="18" charset="0"/>
                <a:cs typeface="Times New Roman" pitchFamily="18" charset="0"/>
              </a:rPr>
              <a:t>For example, stock return variances should be three times as high over a weekend as over a 24-hour period during weekdays.</a:t>
            </a:r>
          </a:p>
          <a:p>
            <a:r>
              <a:rPr lang="en-US" dirty="0" smtClean="0">
                <a:latin typeface="Times New Roman" pitchFamily="18" charset="0"/>
                <a:cs typeface="Times New Roman" pitchFamily="18" charset="0"/>
              </a:rPr>
              <a:t> However, </a:t>
            </a:r>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[1965] and French [1980] found that return variances were only around 20% higher during weekends. </a:t>
            </a:r>
          </a:p>
          <a:p>
            <a:r>
              <a:rPr lang="en-US" dirty="0" smtClean="0">
                <a:latin typeface="Times New Roman" pitchFamily="18" charset="0"/>
                <a:cs typeface="Times New Roman" pitchFamily="18" charset="0"/>
              </a:rPr>
              <a:t>On the other hand, one might argue that the arrival of new information over weekends is slower. </a:t>
            </a:r>
          </a:p>
          <a:p>
            <a:r>
              <a:rPr lang="en-US" dirty="0" smtClean="0">
                <a:latin typeface="Times New Roman" pitchFamily="18" charset="0"/>
                <a:cs typeface="Times New Roman" pitchFamily="18" charset="0"/>
              </a:rPr>
              <a:t>Another study by French and Roll [1986] found that agricultural commodity futures prices (orange juice concentrate) were substantially more volatile during trading days than during weekends. </a:t>
            </a:r>
          </a:p>
          <a:p>
            <a:r>
              <a:rPr lang="en-US" dirty="0" smtClean="0">
                <a:latin typeface="Times New Roman" pitchFamily="18" charset="0"/>
                <a:cs typeface="Times New Roman" pitchFamily="18" charset="0"/>
              </a:rPr>
              <a:t>Agricultural commodity futures prices are primarily a function of weather, news about which occurs over the weekend just as efficiently as during trading days.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Event Study Illustration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See Spreadsheet Illustration</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 Weak Form Efficiency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i="1" dirty="0" smtClean="0">
                <a:latin typeface="Times New Roman" pitchFamily="18" charset="0"/>
                <a:cs typeface="Times New Roman" pitchFamily="18" charset="0"/>
              </a:rPr>
              <a:t>Weak form efficiency tests</a:t>
            </a:r>
            <a:r>
              <a:rPr lang="en-US" dirty="0" smtClean="0">
                <a:latin typeface="Times New Roman" pitchFamily="18" charset="0"/>
                <a:cs typeface="Times New Roman" pitchFamily="18" charset="0"/>
              </a:rPr>
              <a:t> are concerned with whether an investor might consistently earn higher than normal returns based on knowledge of historical price sequences. </a:t>
            </a:r>
          </a:p>
          <a:p>
            <a:r>
              <a:rPr lang="en-US" dirty="0" smtClean="0">
                <a:latin typeface="Times New Roman" pitchFamily="18" charset="0"/>
                <a:cs typeface="Times New Roman" pitchFamily="18" charset="0"/>
              </a:rPr>
              <a:t>One can never prove weak form efficiency because there are an infinite number of ways to forecast future returns from past returns.</a:t>
            </a:r>
          </a:p>
          <a:p>
            <a:r>
              <a:rPr lang="en-US" dirty="0" smtClean="0">
                <a:latin typeface="Times New Roman" pitchFamily="18" charset="0"/>
                <a:cs typeface="Times New Roman" pitchFamily="18" charset="0"/>
              </a:rPr>
              <a:t>Cowles [1933] and Working [1934] studied the random movement of stock prices. Their results indicated that stock prices seemed to fluctuate randomly, without being influenced by their histories.</a:t>
            </a:r>
          </a:p>
          <a:p>
            <a:r>
              <a:rPr lang="en-US" dirty="0" smtClean="0">
                <a:latin typeface="Times New Roman" pitchFamily="18" charset="0"/>
                <a:cs typeface="Times New Roman" pitchFamily="18" charset="0"/>
              </a:rPr>
              <a:t>Another of the earlier weak form efficiency tests found a very slight, but statistically significant relationship between historical and current prices: .057% of a given day's variation in the log of the price relative is explained by the prior day's change in the log of the price relative:</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r-square value from one such regression was .00057, where  represents price of stock </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on a given day </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the price on the day immediately prior, </a:t>
            </a:r>
            <a:r>
              <a:rPr lang="en-US" i="1" dirty="0" smtClean="0">
                <a:latin typeface="Times New Roman" pitchFamily="18" charset="0"/>
                <a:cs typeface="Times New Roman" pitchFamily="18" charset="0"/>
              </a:rPr>
              <a:t>b</a:t>
            </a:r>
            <a:r>
              <a:rPr lang="en-US" i="1"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b</a:t>
            </a:r>
            <a:r>
              <a:rPr lang="en-US" i="1"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regression coefficients and  the error terms in the regression.</a:t>
            </a:r>
            <a:endParaRPr lang="en-US" dirty="0">
              <a:latin typeface="Times New Roman" pitchFamily="18" charset="0"/>
              <a:cs typeface="Times New Roman" pitchFamily="18" charset="0"/>
            </a:endParaRPr>
          </a:p>
        </p:txBody>
      </p:sp>
      <p:graphicFrame>
        <p:nvGraphicFramePr>
          <p:cNvPr id="191490" name="Object 2"/>
          <p:cNvGraphicFramePr>
            <a:graphicFrameLocks noChangeAspect="1"/>
          </p:cNvGraphicFramePr>
          <p:nvPr>
            <p:extLst>
              <p:ext uri="{D42A27DB-BD31-4B8C-83A1-F6EECF244321}">
                <p14:modId xmlns:p14="http://schemas.microsoft.com/office/powerpoint/2010/main" val="1429661340"/>
              </p:ext>
            </p:extLst>
          </p:nvPr>
        </p:nvGraphicFramePr>
        <p:xfrm>
          <a:off x="3048000" y="4343400"/>
          <a:ext cx="2895600" cy="762000"/>
        </p:xfrm>
        <a:graphic>
          <a:graphicData uri="http://schemas.openxmlformats.org/presentationml/2006/ole">
            <mc:AlternateContent xmlns:mc="http://schemas.openxmlformats.org/markup-compatibility/2006">
              <mc:Choice xmlns:v="urn:schemas-microsoft-com:vml" Requires="v">
                <p:oleObj spid="_x0000_s191495" name="Equation" r:id="rId3" imgW="2071808" imgH="517913" progId="Equation.3">
                  <p:embed/>
                </p:oleObj>
              </mc:Choice>
              <mc:Fallback>
                <p:oleObj name="Equation" r:id="rId3" imgW="2071808" imgH="517913"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4343400"/>
                        <a:ext cx="2895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b="1" dirty="0" smtClean="0">
                <a:latin typeface="Times New Roman" pitchFamily="18" charset="0"/>
                <a:cs typeface="Times New Roman" pitchFamily="18" charset="0"/>
              </a:rPr>
              <a:t>F. Strong Form Efficiency and Insider Trading</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334000"/>
          </a:xfrm>
        </p:spPr>
        <p:txBody>
          <a:bodyPr>
            <a:normAutofit fontScale="55000" lnSpcReduction="20000"/>
          </a:bodyPr>
          <a:lstStyle/>
          <a:p>
            <a:r>
              <a:rPr lang="en-US" dirty="0" smtClean="0">
                <a:latin typeface="Times New Roman" pitchFamily="18" charset="0"/>
                <a:cs typeface="Times New Roman" pitchFamily="18" charset="0"/>
              </a:rPr>
              <a:t>Strong Form market efficiency tests are concerned with whether any information, publicly available or private can be used to generate abnormal returns. </a:t>
            </a:r>
          </a:p>
          <a:p>
            <a:r>
              <a:rPr lang="en-US" dirty="0" smtClean="0">
                <a:latin typeface="Times New Roman" pitchFamily="18" charset="0"/>
                <a:cs typeface="Times New Roman" pitchFamily="18" charset="0"/>
              </a:rPr>
              <a:t>We generally take it for granted that insiders are capable of generating higher than normal returns on their transactions. </a:t>
            </a:r>
          </a:p>
          <a:p>
            <a:r>
              <a:rPr lang="en-US" dirty="0" smtClean="0">
                <a:latin typeface="Times New Roman" pitchFamily="18" charset="0"/>
                <a:cs typeface="Times New Roman" pitchFamily="18" charset="0"/>
              </a:rPr>
              <a:t>There is even some evidence that insiders are able to generate abnormal returns on apparently legal transactions that are duly registered with the S.E.C. </a:t>
            </a:r>
          </a:p>
          <a:p>
            <a:r>
              <a:rPr lang="en-US" dirty="0" err="1" smtClean="0">
                <a:latin typeface="Times New Roman" pitchFamily="18" charset="0"/>
                <a:cs typeface="Times New Roman" pitchFamily="18" charset="0"/>
              </a:rPr>
              <a:t>Jaffee</a:t>
            </a:r>
            <a:r>
              <a:rPr lang="en-US" dirty="0" smtClean="0">
                <a:latin typeface="Times New Roman" pitchFamily="18" charset="0"/>
                <a:cs typeface="Times New Roman" pitchFamily="18" charset="0"/>
              </a:rPr>
              <a:t> examined SEC insider transaction filings and determined that stock performance relative to the market after months when insider purchases exceed insider sales. When insiders sell, shares that they sold are outperformed by the market.</a:t>
            </a:r>
          </a:p>
          <a:p>
            <a:r>
              <a:rPr lang="en-US" dirty="0" smtClean="0">
                <a:latin typeface="Times New Roman" pitchFamily="18" charset="0"/>
                <a:cs typeface="Times New Roman" pitchFamily="18" charset="0"/>
              </a:rPr>
              <a:t>Why do insiders appear to outperform the market on their duly registered insider transactions? Are insiders trading on the basis of their private information or do they actually have superior trading ability? </a:t>
            </a:r>
          </a:p>
          <a:p>
            <a:r>
              <a:rPr lang="en-US" dirty="0" err="1" smtClean="0">
                <a:latin typeface="Times New Roman" pitchFamily="18" charset="0"/>
                <a:cs typeface="Times New Roman" pitchFamily="18" charset="0"/>
              </a:rPr>
              <a:t>Givoly</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Palmon</a:t>
            </a:r>
            <a:r>
              <a:rPr lang="en-US" dirty="0" smtClean="0">
                <a:latin typeface="Times New Roman" pitchFamily="18" charset="0"/>
                <a:cs typeface="Times New Roman" pitchFamily="18" charset="0"/>
              </a:rPr>
              <a:t> [1985] suggest that transactions generating these superior returns are not related to subsequent corporate events or announcements. </a:t>
            </a:r>
          </a:p>
          <a:p>
            <a:pPr lvl="1"/>
            <a:r>
              <a:rPr lang="en-US" dirty="0" smtClean="0">
                <a:latin typeface="Times New Roman" pitchFamily="18" charset="0"/>
                <a:cs typeface="Times New Roman" pitchFamily="18" charset="0"/>
              </a:rPr>
              <a:t>They  found that insider superior returns were not explained by the published announcements. </a:t>
            </a:r>
          </a:p>
          <a:p>
            <a:pPr lvl="1"/>
            <a:r>
              <a:rPr lang="en-US" dirty="0" smtClean="0">
                <a:latin typeface="Times New Roman" pitchFamily="18" charset="0"/>
                <a:cs typeface="Times New Roman" pitchFamily="18" charset="0"/>
              </a:rPr>
              <a:t>This may suggest that these insiders may either simply have superior investing ability or may generate higher returns for themselves on the basis of information that is not later announced.</a:t>
            </a:r>
          </a:p>
          <a:p>
            <a:pPr lvl="1"/>
            <a:r>
              <a:rPr lang="en-US" dirty="0" smtClean="0">
                <a:latin typeface="Times New Roman" pitchFamily="18" charset="0"/>
                <a:cs typeface="Times New Roman" pitchFamily="18" charset="0"/>
              </a:rPr>
              <a:t>On the other hand, perhaps insiders are trading on the basis of insider information that is not subsequently released on a specific date.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Insider Trading and 10b5-1 Plans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Managers are not obliged to announce most types of inside information according to any particular schedule. In addition, many insiders participate in plans to regularly buy (without liability, as per S.E.C. Rule 10b5-1) or sell shares. </a:t>
            </a:r>
          </a:p>
          <a:p>
            <a:r>
              <a:rPr lang="en-US" dirty="0">
                <a:latin typeface="Times New Roman" pitchFamily="18" charset="0"/>
                <a:cs typeface="Times New Roman" pitchFamily="18" charset="0"/>
              </a:rPr>
              <a:t>Managers can obtain 10b5-1 protection for trades if they create the plan at a time when they don’t have non-public information and they announce their transactions schedule in advance. </a:t>
            </a:r>
          </a:p>
          <a:p>
            <a:r>
              <a:rPr lang="en-US" dirty="0">
                <a:latin typeface="Times New Roman" pitchFamily="18" charset="0"/>
                <a:cs typeface="Times New Roman" pitchFamily="18" charset="0"/>
              </a:rPr>
              <a:t>For example, Kenneth Lay was said to have protected $100 million in his own wealth by selling shares of Enron stock through a 10b5-1 plan. </a:t>
            </a:r>
          </a:p>
          <a:p>
            <a:r>
              <a:rPr lang="en-US" dirty="0">
                <a:latin typeface="Times New Roman" pitchFamily="18" charset="0"/>
                <a:cs typeface="Times New Roman" pitchFamily="18" charset="0"/>
              </a:rPr>
              <a:t>In addition, insiders always have the right to abstain from trading on the basis of inside information. Thus, it is not illegal to </a:t>
            </a:r>
            <a:r>
              <a:rPr lang="en-US" i="1" dirty="0">
                <a:latin typeface="Times New Roman" pitchFamily="18" charset="0"/>
                <a:cs typeface="Times New Roman" pitchFamily="18" charset="0"/>
              </a:rPr>
              <a:t>not buy</a:t>
            </a:r>
            <a:r>
              <a:rPr lang="en-US" dirty="0">
                <a:latin typeface="Times New Roman" pitchFamily="18" charset="0"/>
                <a:cs typeface="Times New Roman" pitchFamily="18" charset="0"/>
              </a:rPr>
              <a:t> shares on the basis of inside information. How would investigators determine whether one declined to trade solely on the basis of inside information? </a:t>
            </a:r>
          </a:p>
          <a:p>
            <a:r>
              <a:rPr lang="en-US" dirty="0" err="1">
                <a:latin typeface="Times New Roman" pitchFamily="18" charset="0"/>
                <a:cs typeface="Times New Roman" pitchFamily="18" charset="0"/>
              </a:rPr>
              <a:t>Jagolinzer</a:t>
            </a:r>
            <a:r>
              <a:rPr lang="en-US" dirty="0">
                <a:latin typeface="Times New Roman" pitchFamily="18" charset="0"/>
                <a:cs typeface="Times New Roman" pitchFamily="18" charset="0"/>
              </a:rPr>
              <a:t> [2005] found that insider trading within the 10b5-1 plans outperforms the market by 5.6% over six-month periods.</a:t>
            </a:r>
          </a:p>
          <a:p>
            <a:endParaRPr lang="en-US" dirty="0"/>
          </a:p>
        </p:txBody>
      </p:sp>
    </p:spTree>
    <p:extLst>
      <p:ext uri="{BB962C8B-B14F-4D97-AF65-F5344CB8AC3E}">
        <p14:creationId xmlns:p14="http://schemas.microsoft.com/office/powerpoint/2010/main" val="1263404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G. Anomalous Efficiency and Prediction Markets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r>
              <a:rPr lang="en-US" dirty="0" smtClean="0">
                <a:latin typeface="Times New Roman" pitchFamily="18" charset="0"/>
                <a:cs typeface="Times New Roman" pitchFamily="18" charset="0"/>
              </a:rPr>
              <a:t>The Challenger Space Shuttle Disaster</a:t>
            </a:r>
          </a:p>
          <a:p>
            <a:r>
              <a:rPr lang="en-US" dirty="0" smtClean="0">
                <a:latin typeface="Times New Roman" pitchFamily="18" charset="0"/>
                <a:cs typeface="Times New Roman" pitchFamily="18" charset="0"/>
              </a:rPr>
              <a:t>On January 28, 1986, at 11:38 AM Eastern Standard Time, the space shuttle Challenger was launched in Florida and exploded 74 seconds later ten miles above ground. </a:t>
            </a:r>
          </a:p>
          <a:p>
            <a:r>
              <a:rPr lang="en-US" dirty="0" smtClean="0">
                <a:latin typeface="Times New Roman" pitchFamily="18" charset="0"/>
                <a:cs typeface="Times New Roman" pitchFamily="18" charset="0"/>
              </a:rPr>
              <a:t>The stock market reacted within minutes of the event, with investors dumping shares the four major contractors contributing to building and launching the Challenger: Rockwell International, builder of the shuttle and its main engines, Lockheed, manager of the ground support, Martin Marietta, manufacturer of the vessel's external fuel tank and Morton Thiokol, builder of the solid-fuel booster rocket. </a:t>
            </a:r>
          </a:p>
          <a:p>
            <a:r>
              <a:rPr lang="en-US" dirty="0" smtClean="0">
                <a:latin typeface="Times New Roman" pitchFamily="18" charset="0"/>
                <a:cs typeface="Times New Roman" pitchFamily="18" charset="0"/>
              </a:rPr>
              <a:t>Less than a half-hour after the disaster, Rockwell’s stock price had declined 6%, Lockheed 5%, Martin Marietta 3%, and Morton Thiokol had stopped trading because of the flood of sell orders. </a:t>
            </a:r>
          </a:p>
          <a:p>
            <a:r>
              <a:rPr lang="en-US" dirty="0" smtClean="0">
                <a:latin typeface="Times New Roman" pitchFamily="18" charset="0"/>
                <a:cs typeface="Times New Roman" pitchFamily="18" charset="0"/>
              </a:rPr>
              <a:t>By the end of trading for the day, the first three companies’ share prices closed down 3% from their open prices, representing a slight recovery from their initial reactions. However, Morton Thiokol stock resumed trading and continued to decline, finishing the day almost 12% down from its open price. </a:t>
            </a:r>
          </a:p>
          <a:p>
            <a:r>
              <a:rPr lang="en-US" dirty="0" smtClean="0">
                <a:latin typeface="Times New Roman" pitchFamily="18" charset="0"/>
                <a:cs typeface="Times New Roman" pitchFamily="18" charset="0"/>
              </a:rPr>
              <a:t>Many months after the disaster, Richard Feynman demonstrated that brittle O-rings caused the explosion. Morton had used the O-rings in its construction of the booster rockets, which failed and leaked explosive fumes when the launch temperatures were less than could be tolerated by the O-rings. </a:t>
            </a:r>
          </a:p>
          <a:p>
            <a:r>
              <a:rPr lang="en-US" dirty="0" smtClean="0">
                <a:latin typeface="Times New Roman" pitchFamily="18" charset="0"/>
                <a:cs typeface="Times New Roman" pitchFamily="18" charset="0"/>
              </a:rPr>
              <a:t>Yet, there were no announcements of such failures on the dates of the disaster or even within weeks of the explosion. Nonetheless, the market had reacted within minutes of the disaster as though Morton Thiokol would be held responsible.</a:t>
            </a:r>
          </a:p>
          <a:p>
            <a:r>
              <a:rPr lang="en-US" dirty="0" smtClean="0">
                <a:latin typeface="Times New Roman" pitchFamily="18" charset="0"/>
                <a:cs typeface="Times New Roman" pitchFamily="18" charset="0"/>
              </a:rPr>
              <a:t>In their study of this event, Maloney and </a:t>
            </a:r>
            <a:r>
              <a:rPr lang="en-US" dirty="0" err="1" smtClean="0">
                <a:latin typeface="Times New Roman" pitchFamily="18" charset="0"/>
                <a:cs typeface="Times New Roman" pitchFamily="18" charset="0"/>
              </a:rPr>
              <a:t>Mulherin</a:t>
            </a:r>
            <a:r>
              <a:rPr lang="en-US" dirty="0" smtClean="0">
                <a:latin typeface="Times New Roman" pitchFamily="18" charset="0"/>
                <a:cs typeface="Times New Roman" pitchFamily="18" charset="0"/>
              </a:rPr>
              <a:t> [2003] found no evidence that Morton Thiokol corporate officers and other insiders sold shares on the date of the disaster.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latin typeface="Times New Roman" pitchFamily="18" charset="0"/>
                <a:cs typeface="Times New Roman" pitchFamily="18" charset="0"/>
              </a:rPr>
              <a:t>Prediction Markets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rmAutofit fontScale="47500" lnSpcReduction="20000"/>
          </a:bodyPr>
          <a:lstStyle/>
          <a:p>
            <a:r>
              <a:rPr lang="en-US" dirty="0" smtClean="0">
                <a:latin typeface="Times New Roman" pitchFamily="18" charset="0"/>
                <a:cs typeface="Times New Roman" pitchFamily="18" charset="0"/>
              </a:rPr>
              <a:t>Price discovery is one of the most important functions of trading, particularly in more transparent markets such as the NYSE. </a:t>
            </a:r>
          </a:p>
          <a:p>
            <a:r>
              <a:rPr lang="en-US" dirty="0" smtClean="0">
                <a:latin typeface="Times New Roman" pitchFamily="18" charset="0"/>
                <a:cs typeface="Times New Roman" pitchFamily="18" charset="0"/>
              </a:rPr>
              <a:t>Consider the 1988 to 2008 presidential elections, where an increasing number of online betting markets offered tradable securities on election outcomes. </a:t>
            </a:r>
          </a:p>
          <a:p>
            <a:r>
              <a:rPr lang="en-US" dirty="0" smtClean="0">
                <a:latin typeface="Times New Roman" pitchFamily="18" charset="0"/>
                <a:cs typeface="Times New Roman" pitchFamily="18" charset="0"/>
              </a:rPr>
              <a:t>The most visible of these markets have been </a:t>
            </a:r>
            <a:r>
              <a:rPr lang="en-US" u="sng" dirty="0" smtClean="0">
                <a:latin typeface="Times New Roman" pitchFamily="18" charset="0"/>
                <a:cs typeface="Times New Roman" pitchFamily="18" charset="0"/>
                <a:hlinkClick r:id="rId2"/>
              </a:rPr>
              <a:t>www.intrade.com</a:t>
            </a:r>
            <a:r>
              <a:rPr lang="en-US" dirty="0" smtClean="0">
                <a:latin typeface="Times New Roman" pitchFamily="18" charset="0"/>
                <a:cs typeface="Times New Roman" pitchFamily="18" charset="0"/>
              </a:rPr>
              <a:t> and  </a:t>
            </a:r>
            <a:r>
              <a:rPr lang="en-US" u="sng" dirty="0" smtClean="0">
                <a:latin typeface="Times New Roman" pitchFamily="18" charset="0"/>
                <a:cs typeface="Times New Roman" pitchFamily="18" charset="0"/>
                <a:hlinkClick r:id="rId3"/>
              </a:rPr>
              <a:t>www.biz.uiowa.edu/iem/index.cfm</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They trade contracts that pay $1 if a given candidate is elected, which prices less than $1. Thus, if a contract sells for $.50, one might guess that the market believes that the candidate has a 50% chance of getting elected. </a:t>
            </a:r>
          </a:p>
          <a:p>
            <a:r>
              <a:rPr lang="en-US" dirty="0" smtClean="0">
                <a:latin typeface="Times New Roman" pitchFamily="18" charset="0"/>
                <a:cs typeface="Times New Roman" pitchFamily="18" charset="0"/>
              </a:rPr>
              <a:t>Security markets are excellent aggregators of information. </a:t>
            </a:r>
          </a:p>
          <a:p>
            <a:r>
              <a:rPr lang="en-US" dirty="0" smtClean="0">
                <a:latin typeface="Times New Roman" pitchFamily="18" charset="0"/>
                <a:cs typeface="Times New Roman" pitchFamily="18" charset="0"/>
              </a:rPr>
              <a:t>Security prices have been used for many years to estimate a variety of types of probability distributions. </a:t>
            </a:r>
          </a:p>
          <a:p>
            <a:pPr lvl="1"/>
            <a:r>
              <a:rPr lang="en-US" dirty="0" smtClean="0">
                <a:latin typeface="Times New Roman" pitchFamily="18" charset="0"/>
                <a:cs typeface="Times New Roman" pitchFamily="18" charset="0"/>
              </a:rPr>
              <a:t>Currency traders have used futures prices to estimate future currency exchange rates. </a:t>
            </a:r>
          </a:p>
          <a:p>
            <a:pPr lvl="1"/>
            <a:r>
              <a:rPr lang="en-US" dirty="0" smtClean="0">
                <a:latin typeface="Times New Roman" pitchFamily="18" charset="0"/>
                <a:cs typeface="Times New Roman" pitchFamily="18" charset="0"/>
              </a:rPr>
              <a:t>Commodity traders have used commodity futures prices to predict commodity prices. </a:t>
            </a:r>
          </a:p>
          <a:p>
            <a:pPr lvl="1"/>
            <a:r>
              <a:rPr lang="en-US" dirty="0" smtClean="0">
                <a:latin typeface="Times New Roman" pitchFamily="18" charset="0"/>
                <a:cs typeface="Times New Roman" pitchFamily="18" charset="0"/>
              </a:rPr>
              <a:t>Call options are used to estimate implied volatilities for underlying stocks. </a:t>
            </a:r>
          </a:p>
          <a:p>
            <a:pPr lvl="1"/>
            <a:r>
              <a:rPr lang="en-US" dirty="0" smtClean="0">
                <a:latin typeface="Times New Roman" pitchFamily="18" charset="0"/>
                <a:cs typeface="Times New Roman" pitchFamily="18" charset="0"/>
              </a:rPr>
              <a:t>Implied correlations between two underlying variables such as exchange rates using derivative contracts written on each underlying currency as well as contracts written on both currencies.</a:t>
            </a:r>
          </a:p>
          <a:p>
            <a:r>
              <a:rPr lang="en-US" dirty="0" smtClean="0">
                <a:latin typeface="Times New Roman" pitchFamily="18" charset="0"/>
                <a:cs typeface="Times New Roman" pitchFamily="18" charset="0"/>
              </a:rPr>
              <a:t>Prediction markets, even with respect to political wagering did not originate with </a:t>
            </a:r>
            <a:r>
              <a:rPr lang="en-US" dirty="0" err="1" smtClean="0">
                <a:latin typeface="Times New Roman" pitchFamily="18" charset="0"/>
                <a:cs typeface="Times New Roman" pitchFamily="18" charset="0"/>
              </a:rPr>
              <a:t>Intrade</a:t>
            </a:r>
            <a:r>
              <a:rPr lang="en-US" dirty="0" smtClean="0">
                <a:latin typeface="Times New Roman" pitchFamily="18" charset="0"/>
                <a:cs typeface="Times New Roman" pitchFamily="18" charset="0"/>
              </a:rPr>
              <a:t> and the Iowa Electronic Markets. The Curb Exchange (the precursor to the American Stock Exchange) operated wagering markets for presidential markets during much of the late 19</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century. </a:t>
            </a:r>
          </a:p>
          <a:p>
            <a:r>
              <a:rPr lang="en-US" dirty="0" smtClean="0">
                <a:latin typeface="Times New Roman" pitchFamily="18" charset="0"/>
                <a:cs typeface="Times New Roman" pitchFamily="18" charset="0"/>
              </a:rPr>
              <a:t>Such wagering frequently involved large sums of money, with daily volume that often exceeded presidential campaign budgets. </a:t>
            </a:r>
          </a:p>
          <a:p>
            <a:r>
              <a:rPr lang="en-US" dirty="0" smtClean="0">
                <a:latin typeface="Times New Roman" pitchFamily="18" charset="0"/>
                <a:cs typeface="Times New Roman" pitchFamily="18" charset="0"/>
              </a:rPr>
              <a:t>More recent prediction markets have been quite successful, including the North American Derivatives Exchange (</a:t>
            </a:r>
            <a:r>
              <a:rPr lang="en-US" dirty="0" err="1" smtClean="0">
                <a:latin typeface="Times New Roman" pitchFamily="18" charset="0"/>
                <a:cs typeface="Times New Roman" pitchFamily="18" charset="0"/>
              </a:rPr>
              <a:t>Nadex</a:t>
            </a:r>
            <a:r>
              <a:rPr lang="en-US" dirty="0" smtClean="0">
                <a:latin typeface="Times New Roman" pitchFamily="18" charset="0"/>
                <a:cs typeface="Times New Roman" pitchFamily="18" charset="0"/>
              </a:rPr>
              <a:t>), a CFTC-registered futures exchange that got its start as </a:t>
            </a:r>
            <a:r>
              <a:rPr lang="en-US" dirty="0" err="1" smtClean="0">
                <a:latin typeface="Times New Roman" pitchFamily="18" charset="0"/>
                <a:cs typeface="Times New Roman" pitchFamily="18" charset="0"/>
              </a:rPr>
              <a:t>HedgeStreet</a:t>
            </a:r>
            <a:r>
              <a:rPr lang="en-US" dirty="0" smtClean="0">
                <a:latin typeface="Times New Roman" pitchFamily="18" charset="0"/>
                <a:cs typeface="Times New Roman" pitchFamily="18" charset="0"/>
              </a:rPr>
              <a:t> prediction market.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Science, the Government and Prediction Markets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rmAutofit fontScale="40000" lnSpcReduction="20000"/>
          </a:bodyPr>
          <a:lstStyle/>
          <a:p>
            <a:r>
              <a:rPr lang="en-US" sz="3500" dirty="0" smtClean="0">
                <a:latin typeface="Times New Roman" pitchFamily="18" charset="0"/>
                <a:cs typeface="Times New Roman" pitchFamily="18" charset="0"/>
              </a:rPr>
              <a:t>Is the information provided by markets of use to decision-making entities in business and government? </a:t>
            </a:r>
          </a:p>
          <a:p>
            <a:r>
              <a:rPr lang="en-US" sz="3500" dirty="0" smtClean="0">
                <a:latin typeface="Times New Roman" pitchFamily="18" charset="0"/>
                <a:cs typeface="Times New Roman" pitchFamily="18" charset="0"/>
              </a:rPr>
              <a:t>Consider an example from the 1990s where, CERN, the European laboratory for particle physics, needed to estimate whether the probability of discovering the Higgs boson was sufficiently high to justify extending the operation of its collider. Traders at the Foresight Exchange Web site (</a:t>
            </a:r>
            <a:r>
              <a:rPr lang="en-US" sz="3500" u="sng" dirty="0" smtClean="0">
                <a:latin typeface="Times New Roman" pitchFamily="18" charset="0"/>
                <a:cs typeface="Times New Roman" pitchFamily="18" charset="0"/>
                <a:hlinkClick r:id="rId2"/>
              </a:rPr>
              <a:t>http://www.ideosphere.com/</a:t>
            </a:r>
            <a:r>
              <a:rPr lang="en-US" sz="3500" dirty="0" smtClean="0">
                <a:latin typeface="Times New Roman" pitchFamily="18" charset="0"/>
                <a:cs typeface="Times New Roman" pitchFamily="18" charset="0"/>
              </a:rPr>
              <a:t>) took positions on whether the Higgs boson would be discovered by 2005, setting a contract price of 0.77 as of 2001. </a:t>
            </a:r>
          </a:p>
          <a:p>
            <a:r>
              <a:rPr lang="en-US" sz="3500" dirty="0" smtClean="0">
                <a:latin typeface="Times New Roman" pitchFamily="18" charset="0"/>
                <a:cs typeface="Times New Roman" pitchFamily="18" charset="0"/>
              </a:rPr>
              <a:t>We close this section with a few rhetorical questions: Should markets provide information aggregation services to the public? If so, at what cost to traders? Consider the following excerpt from Looney [2003]: </a:t>
            </a:r>
          </a:p>
          <a:p>
            <a:r>
              <a:rPr lang="en-US" sz="3500" i="1" dirty="0" smtClean="0">
                <a:latin typeface="Times New Roman" pitchFamily="18" charset="0"/>
                <a:cs typeface="Times New Roman" pitchFamily="18" charset="0"/>
              </a:rPr>
              <a:t>The Defense Advanced Research Projects Agency (DARPA) was born in the uncertain days after the Soviets launched Sputnik in 1958. Its mission was to become an engine of technological change that would bridge the gap between fundamental discoveries and their military use (Bray, 2003). Over the last five decades, the Agency has efficiently gone about its business in relative obscurity, in many cases not getting as much credit as it deserved. The Agency first developed the model for the internet as well as stealth technology. More recently, DARPA innovations have spanned a wide array of technologies. To name a couple: computers that correct a user's mistakes or fix themselves when they malfunction and new stimulants to keep soldiers awake and alert for seven consecutive days … </a:t>
            </a:r>
            <a:endParaRPr lang="en-US" sz="3500" dirty="0" smtClean="0">
              <a:latin typeface="Times New Roman" pitchFamily="18" charset="0"/>
              <a:cs typeface="Times New Roman" pitchFamily="18" charset="0"/>
            </a:endParaRPr>
          </a:p>
          <a:p>
            <a:r>
              <a:rPr lang="en-US" sz="3500" i="1" dirty="0" smtClean="0">
                <a:latin typeface="Times New Roman" pitchFamily="18" charset="0"/>
                <a:cs typeface="Times New Roman" pitchFamily="18" charset="0"/>
              </a:rPr>
              <a:t>Then, in late July, the Agency backed off a plan to set up a kind of futures market (Policy Analysis Market or PAM) that would allow investors to earn profits by betting on the likelihood of such events as regime changes in the Middle East. Critics, mainly politicians and op-ed writers, attacked the futures project on the grounds that it was unethical and in bad taste to accept wagers on the fate of foreign leaders and the likelihood of terrorist attacks. The project was canceled a day after it was announced. Its head, retired Admiral John Poindexter, has resigned.</a:t>
            </a:r>
            <a:endParaRPr lang="en-US" sz="35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Poindexter’s resignation followed the creation of a contract by Tradesports.com that would pay $100 if he resigned. </a:t>
            </a:r>
          </a:p>
          <a:p>
            <a:r>
              <a:rPr lang="en-US" sz="3500" dirty="0" smtClean="0">
                <a:latin typeface="Times New Roman" pitchFamily="18" charset="0"/>
                <a:cs typeface="Times New Roman" pitchFamily="18" charset="0"/>
              </a:rPr>
              <a:t>Can markets trading terrorism-based contracts aid in the prediction of terrorism strikes and dealing with the effects of such strikes? If so, should such contracts be traded?</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H. Epilogue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t>In </a:t>
            </a:r>
            <a:r>
              <a:rPr lang="en-US" dirty="0" smtClean="0"/>
              <a:t>his presidential address to the American Finance Association, Richard Roll [1988] discussed the ability of academics to explain financial phenomena:</a:t>
            </a:r>
          </a:p>
          <a:p>
            <a:pPr marL="0" indent="0">
              <a:buNone/>
            </a:pPr>
            <a:endParaRPr lang="en-US" i="1" dirty="0" smtClean="0"/>
          </a:p>
          <a:p>
            <a:pPr marL="0" indent="0">
              <a:buNone/>
            </a:pPr>
            <a:r>
              <a:rPr lang="en-US" i="1" dirty="0" smtClean="0"/>
              <a:t>The </a:t>
            </a:r>
            <a:r>
              <a:rPr lang="en-US" i="1" dirty="0" smtClean="0"/>
              <a:t>maturity of a science is often gauged by its success in predicting important phenomena. Astronomy, the oldest science, is able to predict the positions of planets and the reappearance of comets with a high degree of accuracy... The immaturity of our science [finance] is illustrated by the conspicuous lack of predictive content about some of its most intensely interesting phenomena, particularly changes in asset prices. General stock price movements are notoriously unpredictable and financial economists have even developed a coherent theory (the theory of efficient markets) to explain why they should be unpredictable.</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Residuals and Runs Tests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81600"/>
          </a:xfrm>
        </p:spPr>
        <p:txBody>
          <a:bodyPr>
            <a:normAutofit fontScale="47500" lnSpcReduction="20000"/>
          </a:bodyPr>
          <a:lstStyle/>
          <a:p>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MacBeth</a:t>
            </a:r>
            <a:r>
              <a:rPr lang="en-US" dirty="0" smtClean="0">
                <a:latin typeface="Times New Roman" pitchFamily="18" charset="0"/>
                <a:cs typeface="Times New Roman" pitchFamily="18" charset="0"/>
              </a:rPr>
              <a:t> , after adjusting for risk, found no correlation in daily CAPM residuals:</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Error terms are regressed against their prior day values . A negative value for </a:t>
            </a:r>
            <a:r>
              <a:rPr lang="en-US" i="1" dirty="0" smtClean="0">
                <a:latin typeface="Times New Roman" pitchFamily="18" charset="0"/>
                <a:cs typeface="Times New Roman" pitchFamily="18" charset="0"/>
              </a:rPr>
              <a:t>b</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suggests mean reversion. Positive values for </a:t>
            </a:r>
            <a:r>
              <a:rPr lang="en-US" i="1"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suggest momentum. </a:t>
            </a:r>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MacBeth</a:t>
            </a:r>
            <a:r>
              <a:rPr lang="en-US" dirty="0" smtClean="0">
                <a:latin typeface="Times New Roman" pitchFamily="18" charset="0"/>
                <a:cs typeface="Times New Roman" pitchFamily="18" charset="0"/>
              </a:rPr>
              <a:t> found  very little evidence for either mean reversion or momentum in stock prices.</a:t>
            </a:r>
          </a:p>
          <a:p>
            <a:r>
              <a:rPr lang="en-US" dirty="0" smtClean="0">
                <a:latin typeface="Times New Roman" pitchFamily="18" charset="0"/>
                <a:cs typeface="Times New Roman" pitchFamily="18" charset="0"/>
              </a:rPr>
              <a:t>It is important to note that correlation coefficients can be unduly influenced by extreme observations. One way to deal with such assumption violations is to construct a simple runs test. </a:t>
            </a:r>
          </a:p>
          <a:p>
            <a:r>
              <a:rPr lang="en-US" dirty="0" smtClean="0">
                <a:latin typeface="Times New Roman" pitchFamily="18" charset="0"/>
                <a:cs typeface="Times New Roman" pitchFamily="18" charset="0"/>
              </a:rPr>
              <a:t>Consider the following daily price sequence: 50, 51, 52, 53, 52, 50, 45, 49, 54 and 53. The price changes might be represented by the following: (+++---++-), indicating four price runs. That is, there were four series of positive or negative price change runs. The expected number of runs in a runs test if price changes are random is (MAX + MIN)/2, where MAX is the largest number of possible runs (equals the number of prices in the series) and MIN is the minimum number (1). </a:t>
            </a:r>
          </a:p>
          <a:p>
            <a:r>
              <a:rPr lang="en-US" dirty="0" smtClean="0">
                <a:latin typeface="Times New Roman" pitchFamily="18" charset="0"/>
                <a:cs typeface="Times New Roman" pitchFamily="18" charset="0"/>
              </a:rPr>
              <a:t>The number of runs consistent with random sequences in our example is 10 = (9+1)/2. More runs suggests mean reversion and a smaller number suggests momentum.  </a:t>
            </a:r>
          </a:p>
          <a:p>
            <a:r>
              <a:rPr lang="en-US" dirty="0" smtClean="0">
                <a:latin typeface="Times New Roman" pitchFamily="18" charset="0"/>
                <a:cs typeface="Times New Roman" pitchFamily="18" charset="0"/>
              </a:rPr>
              <a:t>The actual levels of returns are unimportant; only the signs of returns are important, so that extreme observations will not unduly bias tests. In one test of daily price changes, </a:t>
            </a:r>
            <a:r>
              <a:rPr lang="en-US" dirty="0" err="1" smtClean="0">
                <a:latin typeface="Times New Roman" pitchFamily="18" charset="0"/>
                <a:cs typeface="Times New Roman" pitchFamily="18" charset="0"/>
              </a:rPr>
              <a:t>Fama</a:t>
            </a:r>
            <a:r>
              <a:rPr lang="en-US" dirty="0" smtClean="0">
                <a:latin typeface="Times New Roman" pitchFamily="18" charset="0"/>
                <a:cs typeface="Times New Roman" pitchFamily="18" charset="0"/>
              </a:rPr>
              <a:t> [1965] expected 760 runs based on the assumption that price changes were randomly generated, but only found 735 runs. High transactions costs seem to be related to runs - investors are unable to exploit a series because of brokerage commissions</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graphicFrame>
        <p:nvGraphicFramePr>
          <p:cNvPr id="192514" name="Object 2"/>
          <p:cNvGraphicFramePr>
            <a:graphicFrameLocks noChangeAspect="1"/>
          </p:cNvGraphicFramePr>
          <p:nvPr/>
        </p:nvGraphicFramePr>
        <p:xfrm>
          <a:off x="1143000" y="1371600"/>
          <a:ext cx="6858000" cy="1295400"/>
        </p:xfrm>
        <a:graphic>
          <a:graphicData uri="http://schemas.openxmlformats.org/presentationml/2006/ole">
            <mc:AlternateContent xmlns:mc="http://schemas.openxmlformats.org/markup-compatibility/2006">
              <mc:Choice xmlns:v="urn:schemas-microsoft-com:vml" Requires="v">
                <p:oleObj spid="_x0000_s192519" name="Document" r:id="rId3" imgW="5956042" imgH="1042304" progId="Word.Document.12">
                  <p:embed/>
                </p:oleObj>
              </mc:Choice>
              <mc:Fallback>
                <p:oleObj name="Document" r:id="rId3" imgW="5956042" imgH="1042304"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371600"/>
                        <a:ext cx="6858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Trade-to-Trade Runs Tests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2 to 3 times as many reversals of price trends as continuations based on transaction-to-transaction price data.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might be because of unexecuted limit orders - for them to be executed the price has to reverse itself.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suppose that a market purchase order has just been executed at an uptick. All of the limit sell orders at this most recent execution price have to be executed for the price to increase again. This means that a purchase is more likely to be followed by a downtick (-) or no change at all (0) than an uptick (+).</a:t>
            </a:r>
          </a:p>
          <a:p>
            <a:endParaRPr lang="en-US" dirty="0"/>
          </a:p>
        </p:txBody>
      </p:sp>
    </p:spTree>
    <p:extLst>
      <p:ext uri="{BB962C8B-B14F-4D97-AF65-F5344CB8AC3E}">
        <p14:creationId xmlns:p14="http://schemas.microsoft.com/office/powerpoint/2010/main" val="68396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itchFamily="18" charset="0"/>
                <a:cs typeface="Times New Roman" pitchFamily="18" charset="0"/>
              </a:rPr>
              <a:t>Filter Rules and Market Over-reaction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r>
              <a:rPr lang="en-US" dirty="0" smtClean="0">
                <a:latin typeface="Times New Roman" pitchFamily="18" charset="0"/>
                <a:cs typeface="Times New Roman" pitchFamily="18" charset="0"/>
              </a:rPr>
              <a:t>A filter rule states that a transaction for a security should occur when its price has changed by a given percentage over a specified period of time. </a:t>
            </a:r>
          </a:p>
          <a:p>
            <a:r>
              <a:rPr lang="en-US" dirty="0" smtClean="0">
                <a:latin typeface="Times New Roman" pitchFamily="18" charset="0"/>
                <a:cs typeface="Times New Roman" pitchFamily="18" charset="0"/>
              </a:rPr>
              <a:t>Some early studies found that when filter rules did seem to work (however slightly), they were not able to cover transactions costs. Profitability of these rules seem to be related to daily correlations. </a:t>
            </a:r>
          </a:p>
          <a:p>
            <a:r>
              <a:rPr lang="en-US" dirty="0" smtClean="0">
                <a:latin typeface="Times New Roman" pitchFamily="18" charset="0"/>
                <a:cs typeface="Times New Roman" pitchFamily="18" charset="0"/>
              </a:rPr>
              <a:t>Such correlation and filter rules seemed to work slightly better in Norway, where stronger correlations tended to exist. However, these markets were less liquid and transactions costs were significantly higher in Norwegian markets than in American markets.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Intermediate and Long-Term Filter Rule Tests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err="1">
                <a:latin typeface="Times New Roman" pitchFamily="18" charset="0"/>
                <a:cs typeface="Times New Roman" pitchFamily="18" charset="0"/>
              </a:rPr>
              <a:t>DeBondt</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Thaler</a:t>
            </a:r>
            <a:r>
              <a:rPr lang="en-US" dirty="0">
                <a:latin typeface="Times New Roman" pitchFamily="18" charset="0"/>
                <a:cs typeface="Times New Roman" pitchFamily="18" charset="0"/>
              </a:rPr>
              <a:t> [1985] argued that buying stocks that performed poorly in a prior 3-5 year period and selling those that performed well would have generated abnormally high returns in subsequent 3-5 year periods.</a:t>
            </a:r>
          </a:p>
          <a:p>
            <a:r>
              <a:rPr lang="en-US" dirty="0">
                <a:latin typeface="Times New Roman" pitchFamily="18" charset="0"/>
                <a:cs typeface="Times New Roman" pitchFamily="18" charset="0"/>
              </a:rPr>
              <a:t>On the other hand, </a:t>
            </a:r>
            <a:r>
              <a:rPr lang="en-US" dirty="0" err="1">
                <a:latin typeface="Times New Roman" pitchFamily="18" charset="0"/>
                <a:cs typeface="Times New Roman" pitchFamily="18" charset="0"/>
              </a:rPr>
              <a:t>Jegadeesh</a:t>
            </a:r>
            <a:r>
              <a:rPr lang="en-US" dirty="0">
                <a:latin typeface="Times New Roman" pitchFamily="18" charset="0"/>
                <a:cs typeface="Times New Roman" pitchFamily="18" charset="0"/>
              </a:rPr>
              <a:t> and Titman [1993] found results that conflicted with </a:t>
            </a:r>
            <a:r>
              <a:rPr lang="en-US" dirty="0" err="1">
                <a:latin typeface="Times New Roman" pitchFamily="18" charset="0"/>
                <a:cs typeface="Times New Roman" pitchFamily="18" charset="0"/>
              </a:rPr>
              <a:t>DeBondt</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Thaler</a:t>
            </a:r>
            <a:r>
              <a:rPr lang="en-US" dirty="0">
                <a:latin typeface="Times New Roman" pitchFamily="18" charset="0"/>
                <a:cs typeface="Times New Roman" pitchFamily="18" charset="0"/>
              </a:rPr>
              <a:t> based on shorter holding periods (3-12 months). Their study suggested that the market is slow to react to firm-specific information.</a:t>
            </a:r>
          </a:p>
          <a:p>
            <a:r>
              <a:rPr lang="en-US" dirty="0">
                <a:latin typeface="Times New Roman" pitchFamily="18" charset="0"/>
                <a:cs typeface="Times New Roman" pitchFamily="18" charset="0"/>
              </a:rPr>
              <a:t>The findings of both </a:t>
            </a:r>
            <a:r>
              <a:rPr lang="en-US" dirty="0" err="1">
                <a:latin typeface="Times New Roman" pitchFamily="18" charset="0"/>
                <a:cs typeface="Times New Roman" pitchFamily="18" charset="0"/>
              </a:rPr>
              <a:t>DeBondt</a:t>
            </a:r>
            <a:r>
              <a:rPr lang="en-US" dirty="0">
                <a:latin typeface="Times New Roman" pitchFamily="18" charset="0"/>
                <a:cs typeface="Times New Roman" pitchFamily="18" charset="0"/>
              </a:rPr>
              <a:t> &amp; </a:t>
            </a:r>
            <a:r>
              <a:rPr lang="en-US" dirty="0" err="1">
                <a:latin typeface="Times New Roman" pitchFamily="18" charset="0"/>
                <a:cs typeface="Times New Roman" pitchFamily="18" charset="0"/>
              </a:rPr>
              <a:t>Thaler</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Jegadeesh</a:t>
            </a:r>
            <a:r>
              <a:rPr lang="en-US" dirty="0">
                <a:latin typeface="Times New Roman" pitchFamily="18" charset="0"/>
                <a:cs typeface="Times New Roman" pitchFamily="18" charset="0"/>
              </a:rPr>
              <a:t> &amp; Titman that seem to contradict weak form market efficiency are not universally accepted. For example, Richardson and Stock [1988] argued that these momentum results of </a:t>
            </a:r>
            <a:r>
              <a:rPr lang="en-US" dirty="0" err="1">
                <a:latin typeface="Times New Roman" pitchFamily="18" charset="0"/>
                <a:cs typeface="Times New Roman" pitchFamily="18" charset="0"/>
              </a:rPr>
              <a:t>DeBondt</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Thaler</a:t>
            </a:r>
            <a:r>
              <a:rPr lang="en-US" dirty="0">
                <a:latin typeface="Times New Roman" pitchFamily="18" charset="0"/>
                <a:cs typeface="Times New Roman" pitchFamily="18" charset="0"/>
              </a:rPr>
              <a:t> were due largely to their statistical methodology, as did </a:t>
            </a:r>
            <a:r>
              <a:rPr lang="en-US" dirty="0" err="1">
                <a:latin typeface="Times New Roman" pitchFamily="18" charset="0"/>
                <a:cs typeface="Times New Roman" pitchFamily="18" charset="0"/>
              </a:rPr>
              <a:t>Jegadeesh</a:t>
            </a:r>
            <a:r>
              <a:rPr lang="en-US" dirty="0">
                <a:latin typeface="Times New Roman" pitchFamily="18" charset="0"/>
                <a:cs typeface="Times New Roman" pitchFamily="18" charset="0"/>
              </a:rPr>
              <a:t> (1991) who  argued that these mean reversion effects seemed to hold only in January</a:t>
            </a:r>
            <a:r>
              <a:rPr lang="en-US" dirty="0" smtClean="0">
                <a:latin typeface="Times New Roman" pitchFamily="18" charset="0"/>
                <a:cs typeface="Times New Roman" pitchFamily="18" charset="0"/>
              </a:rPr>
              <a:t>.</a:t>
            </a:r>
            <a:endParaRPr lang="en-US" dirty="0"/>
          </a:p>
        </p:txBody>
      </p:sp>
    </p:spTree>
    <p:extLst>
      <p:ext uri="{BB962C8B-B14F-4D97-AF65-F5344CB8AC3E}">
        <p14:creationId xmlns:p14="http://schemas.microsoft.com/office/powerpoint/2010/main" val="2311482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Moving Averages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86400"/>
          </a:xfrm>
        </p:spPr>
        <p:txBody>
          <a:bodyPr>
            <a:normAutofit fontScale="32500" lnSpcReduction="20000"/>
          </a:bodyPr>
          <a:lstStyle/>
          <a:p>
            <a:r>
              <a:rPr lang="en-US" sz="4900" i="1" dirty="0" smtClean="0">
                <a:latin typeface="Times New Roman" pitchFamily="18" charset="0"/>
                <a:cs typeface="Times New Roman" pitchFamily="18" charset="0"/>
              </a:rPr>
              <a:t>Moving average</a:t>
            </a:r>
            <a:r>
              <a:rPr lang="en-US" sz="4900" dirty="0" smtClean="0">
                <a:latin typeface="Times New Roman" pitchFamily="18" charset="0"/>
                <a:cs typeface="Times New Roman" pitchFamily="18" charset="0"/>
              </a:rPr>
              <a:t> techniques consolidate shorter series of observations into longer series, and are used for smoothing data variability.</a:t>
            </a:r>
          </a:p>
          <a:p>
            <a:r>
              <a:rPr lang="en-US" sz="4900" dirty="0" smtClean="0">
                <a:latin typeface="Times New Roman" pitchFamily="18" charset="0"/>
                <a:cs typeface="Times New Roman" pitchFamily="18" charset="0"/>
              </a:rPr>
              <a:t>A simple q-period moving average is computed as follows:</a:t>
            </a:r>
          </a:p>
          <a:p>
            <a:endParaRPr lang="en-US" sz="4900" dirty="0" smtClean="0">
              <a:latin typeface="Times New Roman" pitchFamily="18" charset="0"/>
              <a:cs typeface="Times New Roman" pitchFamily="18" charset="0"/>
            </a:endParaRPr>
          </a:p>
          <a:p>
            <a:pPr>
              <a:buNone/>
            </a:pPr>
            <a:r>
              <a:rPr lang="en-US" sz="4900" dirty="0" smtClean="0">
                <a:latin typeface="Times New Roman" pitchFamily="18" charset="0"/>
                <a:cs typeface="Times New Roman" pitchFamily="18" charset="0"/>
              </a:rPr>
              <a:t> </a:t>
            </a:r>
          </a:p>
          <a:p>
            <a:pPr>
              <a:buNone/>
            </a:pPr>
            <a:r>
              <a:rPr lang="en-US" sz="4900" dirty="0" smtClean="0">
                <a:latin typeface="Times New Roman" pitchFamily="18" charset="0"/>
                <a:cs typeface="Times New Roman" pitchFamily="18" charset="0"/>
              </a:rPr>
              <a:t> </a:t>
            </a:r>
          </a:p>
          <a:p>
            <a:r>
              <a:rPr lang="en-US" sz="4900" dirty="0" smtClean="0">
                <a:latin typeface="Times New Roman" pitchFamily="18" charset="0"/>
                <a:cs typeface="Times New Roman" pitchFamily="18" charset="0"/>
              </a:rPr>
              <a:t>Trading strategies might be based on these moving averages. For example, if current prices rise above a falling moving average, they might be expected to drop back towards the moving average; selling is suggested. </a:t>
            </a:r>
          </a:p>
          <a:p>
            <a:r>
              <a:rPr lang="en-US" sz="4900" dirty="0" smtClean="0">
                <a:latin typeface="Times New Roman" pitchFamily="18" charset="0"/>
                <a:cs typeface="Times New Roman" pitchFamily="18" charset="0"/>
              </a:rPr>
              <a:t>Moving averages can be computed for any number of price data points. For example, consider the following sequence of daily closing prices for a given stock over a period of time:</a:t>
            </a:r>
          </a:p>
          <a:p>
            <a:endParaRPr lang="en-US" sz="4900" dirty="0" smtClean="0">
              <a:latin typeface="Times New Roman" pitchFamily="18" charset="0"/>
              <a:cs typeface="Times New Roman" pitchFamily="18" charset="0"/>
            </a:endParaRPr>
          </a:p>
          <a:p>
            <a:pPr>
              <a:buNone/>
            </a:pPr>
            <a:r>
              <a:rPr lang="en-US" sz="4900" dirty="0" smtClean="0">
                <a:latin typeface="Times New Roman" pitchFamily="18" charset="0"/>
                <a:cs typeface="Times New Roman" pitchFamily="18" charset="0"/>
              </a:rPr>
              <a:t>		 12        14        17        13        14        19        22        17        11        18        16        22</a:t>
            </a:r>
          </a:p>
          <a:p>
            <a:pPr>
              <a:buNone/>
            </a:pPr>
            <a:r>
              <a:rPr lang="en-US" sz="4900" dirty="0" smtClean="0">
                <a:latin typeface="Times New Roman" pitchFamily="18" charset="0"/>
                <a:cs typeface="Times New Roman" pitchFamily="18" charset="0"/>
              </a:rPr>
              <a:t>		t=1       t=2       t=3      t=4       t=5      t=6        t=7      t=8      t=9       t=10    t=11     t=12</a:t>
            </a:r>
          </a:p>
          <a:p>
            <a:endParaRPr lang="en-US" sz="4900" dirty="0" smtClean="0">
              <a:latin typeface="Times New Roman" pitchFamily="18" charset="0"/>
              <a:cs typeface="Times New Roman" pitchFamily="18" charset="0"/>
            </a:endParaRPr>
          </a:p>
          <a:p>
            <a:r>
              <a:rPr lang="en-US" sz="4900" dirty="0" smtClean="0">
                <a:latin typeface="Times New Roman" pitchFamily="18" charset="0"/>
                <a:cs typeface="Times New Roman" pitchFamily="18" charset="0"/>
              </a:rPr>
              <a:t>The following represents the sequence of simple three-day moving averages for the above price sequences:</a:t>
            </a:r>
          </a:p>
          <a:p>
            <a:pPr>
              <a:buNone/>
            </a:pPr>
            <a:r>
              <a:rPr lang="en-US" sz="4900" dirty="0" smtClean="0">
                <a:latin typeface="Times New Roman" pitchFamily="18" charset="0"/>
                <a:cs typeface="Times New Roman" pitchFamily="18" charset="0"/>
              </a:rPr>
              <a:t> </a:t>
            </a:r>
          </a:p>
          <a:p>
            <a:pPr>
              <a:buNone/>
            </a:pPr>
            <a:r>
              <a:rPr lang="en-US" sz="4300" dirty="0" smtClean="0">
                <a:latin typeface="Times New Roman" pitchFamily="18" charset="0"/>
                <a:cs typeface="Times New Roman" pitchFamily="18" charset="0"/>
              </a:rPr>
              <a:t>		NA      </a:t>
            </a:r>
            <a:r>
              <a:rPr lang="en-US" sz="4300" dirty="0" err="1" smtClean="0">
                <a:latin typeface="Times New Roman" pitchFamily="18" charset="0"/>
                <a:cs typeface="Times New Roman" pitchFamily="18" charset="0"/>
              </a:rPr>
              <a:t>NA</a:t>
            </a:r>
            <a:r>
              <a:rPr lang="en-US" sz="4300" dirty="0" smtClean="0">
                <a:latin typeface="Times New Roman" pitchFamily="18" charset="0"/>
                <a:cs typeface="Times New Roman" pitchFamily="18" charset="0"/>
              </a:rPr>
              <a:t>      14.3      14.7      14.7      15.3      18.3      19.3      16.7      15.3      15.0      18.7</a:t>
            </a:r>
          </a:p>
          <a:p>
            <a:pPr>
              <a:buNone/>
            </a:pPr>
            <a:r>
              <a:rPr lang="en-US" sz="4300" dirty="0" smtClean="0">
                <a:latin typeface="Times New Roman" pitchFamily="18" charset="0"/>
                <a:cs typeface="Times New Roman" pitchFamily="18" charset="0"/>
              </a:rPr>
              <a:t>		t=1      t=2	  t=3        t=4       t=5       t=6        t=7        t=8        t=9      t=10      t=11      </a:t>
            </a:r>
            <a:r>
              <a:rPr lang="en-US" sz="4300" dirty="0" smtClean="0">
                <a:latin typeface="Times New Roman" pitchFamily="18" charset="0"/>
                <a:cs typeface="Times New Roman" pitchFamily="18" charset="0"/>
              </a:rPr>
              <a:t>t=12</a:t>
            </a:r>
            <a:endParaRPr lang="en-US" sz="4300" dirty="0" smtClean="0">
              <a:latin typeface="Times New Roman" pitchFamily="18" charset="0"/>
              <a:cs typeface="Times New Roman" pitchFamily="18" charset="0"/>
            </a:endParaRPr>
          </a:p>
        </p:txBody>
      </p:sp>
      <p:graphicFrame>
        <p:nvGraphicFramePr>
          <p:cNvPr id="193538" name="Object 2"/>
          <p:cNvGraphicFramePr>
            <a:graphicFrameLocks noChangeAspect="1"/>
          </p:cNvGraphicFramePr>
          <p:nvPr>
            <p:extLst>
              <p:ext uri="{D42A27DB-BD31-4B8C-83A1-F6EECF244321}">
                <p14:modId xmlns:p14="http://schemas.microsoft.com/office/powerpoint/2010/main" val="1649448886"/>
              </p:ext>
            </p:extLst>
          </p:nvPr>
        </p:nvGraphicFramePr>
        <p:xfrm>
          <a:off x="1066800" y="1676400"/>
          <a:ext cx="7010400" cy="685800"/>
        </p:xfrm>
        <a:graphic>
          <a:graphicData uri="http://schemas.openxmlformats.org/presentationml/2006/ole">
            <mc:AlternateContent xmlns:mc="http://schemas.openxmlformats.org/markup-compatibility/2006">
              <mc:Choice xmlns:v="urn:schemas-microsoft-com:vml" Requires="v">
                <p:oleObj spid="_x0000_s193543" name="Document" r:id="rId3" imgW="5956042" imgH="517913" progId="Word.Document.12">
                  <p:embed/>
                </p:oleObj>
              </mc:Choice>
              <mc:Fallback>
                <p:oleObj name="Document" r:id="rId3" imgW="5956042" imgH="51791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676400"/>
                        <a:ext cx="7010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Moving Averages: Tests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Brock, </a:t>
            </a:r>
            <a:r>
              <a:rPr lang="en-US" dirty="0" err="1">
                <a:latin typeface="Times New Roman" pitchFamily="18" charset="0"/>
                <a:cs typeface="Times New Roman" pitchFamily="18" charset="0"/>
              </a:rPr>
              <a:t>Lakonishok</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LeBaron</a:t>
            </a:r>
            <a:r>
              <a:rPr lang="en-US" dirty="0">
                <a:latin typeface="Times New Roman" pitchFamily="18" charset="0"/>
                <a:cs typeface="Times New Roman" pitchFamily="18" charset="0"/>
              </a:rPr>
              <a:t> [1992] demonstrated evidence suggesting that certain moving average rules and rules based on resistance levels produced higher than normal returns when applied to daily data for the Dow Jones Industrial Average from 1897 to 1986.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However</a:t>
            </a:r>
            <a:r>
              <a:rPr lang="en-US" dirty="0">
                <a:latin typeface="Times New Roman" pitchFamily="18" charset="0"/>
                <a:cs typeface="Times New Roman" pitchFamily="18" charset="0"/>
              </a:rPr>
              <a:t>, Sullivan, Timmerman and White [1997] tested their findings on updated data and found “that the best technical trading rule does not provide superior performance when used to trade in the subsequent 10-year post-sample period.”</a:t>
            </a:r>
          </a:p>
          <a:p>
            <a:endParaRPr lang="en-US" dirty="0"/>
          </a:p>
        </p:txBody>
      </p:sp>
    </p:spTree>
    <p:extLst>
      <p:ext uri="{BB962C8B-B14F-4D97-AF65-F5344CB8AC3E}">
        <p14:creationId xmlns:p14="http://schemas.microsoft.com/office/powerpoint/2010/main" val="1079143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9313</TotalTime>
  <Words>4902</Words>
  <Application>Microsoft Office PowerPoint</Application>
  <PresentationFormat>On-screen Show (4:3)</PresentationFormat>
  <Paragraphs>257</Paragraphs>
  <Slides>35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38" baseType="lpstr">
      <vt:lpstr>Office Theme</vt:lpstr>
      <vt:lpstr>Equation</vt:lpstr>
      <vt:lpstr>Document</vt:lpstr>
      <vt:lpstr>XI. MARKET EFFICIENCY</vt:lpstr>
      <vt:lpstr>A. Introduction to Market Efficiency</vt:lpstr>
      <vt:lpstr>B. Weak Form Efficiency</vt:lpstr>
      <vt:lpstr>Residuals and Runs Tests</vt:lpstr>
      <vt:lpstr>Trade-to-Trade Runs Tests</vt:lpstr>
      <vt:lpstr>Filter Rules and Market Over-reaction</vt:lpstr>
      <vt:lpstr>Intermediate and Long-Term Filter Rule Tests</vt:lpstr>
      <vt:lpstr>Moving Averages</vt:lpstr>
      <vt:lpstr>Moving Averages: Tests</vt:lpstr>
      <vt:lpstr>The January Effect</vt:lpstr>
      <vt:lpstr>The January Effect and Tax-Selling</vt:lpstr>
      <vt:lpstr>The January Effect and Window-Dressing</vt:lpstr>
      <vt:lpstr>The Small Firm and P/E Effects</vt:lpstr>
      <vt:lpstr>The IPO Anomaly</vt:lpstr>
      <vt:lpstr>C. Testing Momentum and Mean Reversion Strategies</vt:lpstr>
      <vt:lpstr>Sports Betting Markets </vt:lpstr>
      <vt:lpstr>Summary: Weak Form Efficiency</vt:lpstr>
      <vt:lpstr>Summary: Weak Form Efficiency: Continued</vt:lpstr>
      <vt:lpstr>D. Semi-Strong Form Efficiency</vt:lpstr>
      <vt:lpstr>Early Tests</vt:lpstr>
      <vt:lpstr>Why Listen to the Experts?</vt:lpstr>
      <vt:lpstr>FFJR, Stock Splits and Event Studies</vt:lpstr>
      <vt:lpstr>Corporate Merger Announcements, Annual Reports and Other Financial Statements</vt:lpstr>
      <vt:lpstr>Information Contained in Publications and Analyst Reports</vt:lpstr>
      <vt:lpstr>Analyst Reports and Conflicts of Interest</vt:lpstr>
      <vt:lpstr>DCF Analysis and Price Multiples</vt:lpstr>
      <vt:lpstr>Political Intelligence Units</vt:lpstr>
      <vt:lpstr>Market Volatility</vt:lpstr>
      <vt:lpstr>Event Study Illustration</vt:lpstr>
      <vt:lpstr>F. Strong Form Efficiency and Insider Trading</vt:lpstr>
      <vt:lpstr>Insider Trading and 10b5-1 Plans</vt:lpstr>
      <vt:lpstr>G. Anomalous Efficiency and Prediction Markets</vt:lpstr>
      <vt:lpstr>Prediction Markets</vt:lpstr>
      <vt:lpstr>Science, the Government and Prediction Markets</vt:lpstr>
      <vt:lpstr>H. Epilogue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Teall, John L</cp:lastModifiedBy>
  <cp:revision>357</cp:revision>
  <cp:lastPrinted>2012-11-26T15:16:22Z</cp:lastPrinted>
  <dcterms:created xsi:type="dcterms:W3CDTF">2012-07-28T11:40:52Z</dcterms:created>
  <dcterms:modified xsi:type="dcterms:W3CDTF">2012-11-26T16:55:38Z</dcterms:modified>
</cp:coreProperties>
</file>