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00" r:id="rId3"/>
    <p:sldId id="301" r:id="rId4"/>
    <p:sldId id="302" r:id="rId5"/>
    <p:sldId id="303" r:id="rId6"/>
    <p:sldId id="304" r:id="rId7"/>
    <p:sldId id="305" r:id="rId8"/>
    <p:sldId id="306" r:id="rId9"/>
    <p:sldId id="309" r:id="rId10"/>
    <p:sldId id="310" r:id="rId11"/>
    <p:sldId id="311" r:id="rId12"/>
    <p:sldId id="312" r:id="rId13"/>
    <p:sldId id="313" r:id="rId14"/>
    <p:sldId id="314" r:id="rId15"/>
    <p:sldId id="315" r:id="rId16"/>
    <p:sldId id="319" r:id="rId17"/>
    <p:sldId id="316" r:id="rId18"/>
    <p:sldId id="320" r:id="rId19"/>
    <p:sldId id="307" r:id="rId20"/>
    <p:sldId id="308" r:id="rId21"/>
    <p:sldId id="317" r:id="rId22"/>
    <p:sldId id="322" r:id="rId23"/>
    <p:sldId id="318" r:id="rId24"/>
    <p:sldId id="32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8/2/2012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8/2/2012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8/2/2012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1BFFC-B872-49CA-A934-D8114660CD82}" type="datetimeFigureOut">
              <a:rPr lang="en-US" smtClean="0"/>
              <a:pPr/>
              <a:t>8/2/2012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21BFFC-B872-49CA-A934-D8114660CD82}" type="datetimeFigureOut">
              <a:rPr lang="en-US" smtClean="0"/>
              <a:pPr/>
              <a:t>8/2/2012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21BFFC-B872-49CA-A934-D8114660CD82}" type="datetimeFigureOut">
              <a:rPr lang="en-US" smtClean="0"/>
              <a:pPr/>
              <a:t>8/2/2012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21BFFC-B872-49CA-A934-D8114660CD82}" type="datetimeFigureOut">
              <a:rPr lang="en-US" smtClean="0"/>
              <a:pPr/>
              <a:t>8/2/2012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21BFFC-B872-49CA-A934-D8114660CD82}" type="datetimeFigureOut">
              <a:rPr lang="en-US" smtClean="0"/>
              <a:pPr/>
              <a:t>8/2/2012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BFFC-B872-49CA-A934-D8114660CD82}" type="datetimeFigureOut">
              <a:rPr lang="en-US" smtClean="0"/>
              <a:pPr/>
              <a:t>8/2/2012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8/2/2012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8/2/2012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1BFFC-B872-49CA-A934-D8114660CD82}" type="datetimeFigureOut">
              <a:rPr lang="en-US" smtClean="0"/>
              <a:pPr/>
              <a:t>8/2/2012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14BC-E8DE-4C42-A08C-7EFFF67A8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2133600"/>
          </a:xfrm>
        </p:spPr>
        <p:txBody>
          <a:bodyPr>
            <a:normAutofit/>
          </a:bodyPr>
          <a:lstStyle/>
          <a:p>
            <a:r>
              <a:rPr lang="en-US" b="1" dirty="0" smtClean="0">
                <a:latin typeface="Times New Roman" pitchFamily="18" charset="0"/>
                <a:cs typeface="Times New Roman" pitchFamily="18" charset="0"/>
              </a:rPr>
              <a:t>XI</a:t>
            </a:r>
            <a:r>
              <a:rPr lang="en-US" b="1" dirty="0" smtClean="0">
                <a:latin typeface="Times New Roman" pitchFamily="18" charset="0"/>
                <a:cs typeface="Times New Roman" pitchFamily="18" charset="0"/>
              </a:rPr>
              <a:t>I</a:t>
            </a:r>
            <a:r>
              <a:rPr lang="en-US" b="1" dirty="0" smtClean="0">
                <a:latin typeface="Times New Roman" pitchFamily="18" charset="0"/>
                <a:cs typeface="Times New Roman" pitchFamily="18" charset="0"/>
              </a:rPr>
              <a:t>. TRADING GONE AWRY</a:t>
            </a:r>
            <a:endParaRPr lang="en-US" b="1" u="sng"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More Corners and Pools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47500" lnSpcReduction="20000"/>
          </a:bodyPr>
          <a:lstStyle/>
          <a:p>
            <a:r>
              <a:rPr lang="en-US" dirty="0" smtClean="0">
                <a:latin typeface="Times New Roman" pitchFamily="18" charset="0"/>
                <a:cs typeface="Times New Roman" pitchFamily="18" charset="0"/>
              </a:rPr>
              <a:t>Two brokers employed by Moore &amp; Schley, Cameron &amp; Co. were accused in the 1980s of acquiring shares of Chase Medical Group to inflate prices. These brokers were accused of cornering the market and engaging in phony transactions to prop up the share prices.</a:t>
            </a:r>
          </a:p>
          <a:p>
            <a:r>
              <a:rPr lang="en-US" dirty="0" smtClean="0">
                <a:latin typeface="Times New Roman" pitchFamily="18" charset="0"/>
                <a:cs typeface="Times New Roman" pitchFamily="18" charset="0"/>
              </a:rPr>
              <a:t>In the height of the financial crisis of 2008, Porsche revealed that it owned 42.6 percent of the stock of Volkswagen, along with call options on another 31.5%. The state of Lower Saxony in Germany owned another 20%, which it did not want to sell, creating a shortage of shares in the market available for short sellers to cover their positions. This shortage of available shares caused the share price to rise from about 200 Euro to over 1,000. In effect, without breaking German securities law, Porsche had, cornered the market for Volkswagen shares and squeezed hedge fund short sellers, earning significant paper profits.</a:t>
            </a:r>
          </a:p>
          <a:p>
            <a:r>
              <a:rPr lang="en-US" dirty="0" smtClean="0">
                <a:latin typeface="Times New Roman" pitchFamily="18" charset="0"/>
                <a:cs typeface="Times New Roman" pitchFamily="18" charset="0"/>
              </a:rPr>
              <a:t>No bidder was permitted to bid for or obtain 35% or more of a given Treasury issue. In 1991, Salomon Brothers routinely </a:t>
            </a:r>
            <a:r>
              <a:rPr lang="en-US" dirty="0" err="1" smtClean="0">
                <a:latin typeface="Times New Roman" pitchFamily="18" charset="0"/>
                <a:cs typeface="Times New Roman" pitchFamily="18" charset="0"/>
              </a:rPr>
              <a:t>bidded</a:t>
            </a:r>
            <a:r>
              <a:rPr lang="en-US" dirty="0" smtClean="0">
                <a:latin typeface="Times New Roman" pitchFamily="18" charset="0"/>
                <a:cs typeface="Times New Roman" pitchFamily="18" charset="0"/>
              </a:rPr>
              <a:t> on more than 35% of issues, illegally bidding on as much as 105% of certain new issues. To conceal their actions, many bids were parked under names of clients. Such overbidding enabled Salomon to corner the market and fix prices for new two-year treasuries.</a:t>
            </a:r>
          </a:p>
          <a:p>
            <a:r>
              <a:rPr lang="en-US" dirty="0" smtClean="0">
                <a:latin typeface="Times New Roman" pitchFamily="18" charset="0"/>
                <a:cs typeface="Times New Roman" pitchFamily="18" charset="0"/>
              </a:rPr>
              <a:t>The Treasury responded to this scandal by expanding its list of primary market participants and changing bidding procedures. </a:t>
            </a:r>
          </a:p>
          <a:p>
            <a:r>
              <a:rPr lang="en-US" dirty="0" smtClean="0">
                <a:latin typeface="Times New Roman" pitchFamily="18" charset="0"/>
                <a:cs typeface="Times New Roman" pitchFamily="18" charset="0"/>
              </a:rPr>
              <a:t>Solomon fired its CEO, John </a:t>
            </a:r>
            <a:r>
              <a:rPr lang="en-US" dirty="0" err="1" smtClean="0">
                <a:latin typeface="Times New Roman" pitchFamily="18" charset="0"/>
                <a:cs typeface="Times New Roman" pitchFamily="18" charset="0"/>
              </a:rPr>
              <a:t>Geutfrend</a:t>
            </a:r>
            <a:r>
              <a:rPr lang="en-US" dirty="0" smtClean="0">
                <a:latin typeface="Times New Roman" pitchFamily="18" charset="0"/>
                <a:cs typeface="Times New Roman" pitchFamily="18" charset="0"/>
              </a:rPr>
              <a:t> and several key employees including John Meriwether and Paul </a:t>
            </a:r>
            <a:r>
              <a:rPr lang="en-US" dirty="0" err="1" smtClean="0">
                <a:latin typeface="Times New Roman" pitchFamily="18" charset="0"/>
                <a:cs typeface="Times New Roman" pitchFamily="18" charset="0"/>
              </a:rPr>
              <a:t>Mozer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Mozer</a:t>
            </a:r>
            <a:r>
              <a:rPr lang="en-US" dirty="0" smtClean="0">
                <a:latin typeface="Times New Roman" pitchFamily="18" charset="0"/>
                <a:cs typeface="Times New Roman" pitchFamily="18" charset="0"/>
              </a:rPr>
              <a:t> subsequently pleaded guilty on two counts of lying to the Federal Reserve Bank of New York in his bid submissions, served 4 months in a minimum security prison, and was fined $30,000 and an additional $1,100,000. Warren Buffet, who owned a substantial stake in the firm through his holdings in Berkshire-Hathaway, contributed significant credibility to the firm by taking over as interim CEO</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Wash </a:t>
            </a:r>
            <a:r>
              <a:rPr lang="en-US" b="1" dirty="0" smtClean="0">
                <a:latin typeface="Times New Roman" pitchFamily="18" charset="0"/>
                <a:cs typeface="Times New Roman" pitchFamily="18" charset="0"/>
              </a:rPr>
              <a:t>Sales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i="1" dirty="0" smtClean="0">
                <a:latin typeface="Times New Roman" pitchFamily="18" charset="0"/>
                <a:cs typeface="Times New Roman" pitchFamily="18" charset="0"/>
              </a:rPr>
              <a:t>Wash sales</a:t>
            </a:r>
            <a:r>
              <a:rPr lang="en-US" dirty="0" smtClean="0">
                <a:latin typeface="Times New Roman" pitchFamily="18" charset="0"/>
                <a:cs typeface="Times New Roman" pitchFamily="18" charset="0"/>
              </a:rPr>
              <a:t> are </a:t>
            </a:r>
            <a:r>
              <a:rPr lang="en-US" dirty="0" smtClean="0">
                <a:latin typeface="Times New Roman" pitchFamily="18" charset="0"/>
                <a:cs typeface="Times New Roman" pitchFamily="18" charset="0"/>
              </a:rPr>
              <a:t>sham transactions intended to create the appearance of sales where, in effect, no sales actually take place.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SEC defines a wash sale as a transaction that involves no change in beneficial ownership.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Wash </a:t>
            </a:r>
            <a:r>
              <a:rPr lang="en-US" dirty="0" smtClean="0">
                <a:latin typeface="Times New Roman" pitchFamily="18" charset="0"/>
                <a:cs typeface="Times New Roman" pitchFamily="18" charset="0"/>
              </a:rPr>
              <a:t>sales may be intended to manipulate security prices (e.g., conspirators execute transactions with one another to create records of sales prices to deceive other participants in the market).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 </a:t>
            </a:r>
            <a:r>
              <a:rPr lang="en-US" dirty="0" smtClean="0">
                <a:latin typeface="Times New Roman" pitchFamily="18" charset="0"/>
                <a:cs typeface="Times New Roman" pitchFamily="18" charset="0"/>
              </a:rPr>
              <a:t>series of wash sales at ever-increasing prices, known as a </a:t>
            </a:r>
            <a:r>
              <a:rPr lang="en-US" i="1" dirty="0" smtClean="0">
                <a:latin typeface="Times New Roman" pitchFamily="18" charset="0"/>
                <a:cs typeface="Times New Roman" pitchFamily="18" charset="0"/>
              </a:rPr>
              <a:t>jitney game</a:t>
            </a:r>
            <a:r>
              <a:rPr lang="en-US" dirty="0" smtClean="0">
                <a:latin typeface="Times New Roman" pitchFamily="18" charset="0"/>
                <a:cs typeface="Times New Roman" pitchFamily="18" charset="0"/>
              </a:rPr>
              <a:t>, can give other investors the impression that the value of the security is rising, leading investors to purchase the stock.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Wash </a:t>
            </a:r>
            <a:r>
              <a:rPr lang="en-US" dirty="0" smtClean="0">
                <a:latin typeface="Times New Roman" pitchFamily="18" charset="0"/>
                <a:cs typeface="Times New Roman" pitchFamily="18" charset="0"/>
              </a:rPr>
              <a:t>sales may also involve the sale of securities for tax purposes with offsetting transactions to repurchase the securities or related instruments. The I.R.S. defines a wash sale to be a sale and a re-purchase of the same security within 30 days. This sort of wash sale is not illegal, though any capital losses and associated tax write-offs generated by this activity will be disallowed by the I.R.S.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latin typeface="Times New Roman" pitchFamily="18" charset="0"/>
                <a:cs typeface="Times New Roman" pitchFamily="18" charset="0"/>
              </a:rPr>
              <a:t>Fishing</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410200"/>
          </a:xfrm>
        </p:spPr>
        <p:txBody>
          <a:bodyPr>
            <a:normAutofit fontScale="32500" lnSpcReduction="20000"/>
          </a:bodyPr>
          <a:lstStyle/>
          <a:p>
            <a:r>
              <a:rPr lang="en-US" sz="4300" i="1" dirty="0" smtClean="0">
                <a:latin typeface="Times New Roman" pitchFamily="18" charset="0"/>
                <a:cs typeface="Times New Roman" pitchFamily="18" charset="0"/>
              </a:rPr>
              <a:t>Fishing</a:t>
            </a:r>
            <a:r>
              <a:rPr lang="en-US" sz="4300" dirty="0" smtClean="0">
                <a:latin typeface="Times New Roman" pitchFamily="18" charset="0"/>
                <a:cs typeface="Times New Roman" pitchFamily="18" charset="0"/>
              </a:rPr>
              <a:t> </a:t>
            </a:r>
            <a:r>
              <a:rPr lang="en-US" sz="4300" dirty="0" smtClean="0">
                <a:latin typeface="Times New Roman" pitchFamily="18" charset="0"/>
                <a:cs typeface="Times New Roman" pitchFamily="18" charset="0"/>
              </a:rPr>
              <a:t>refers to a practice intended to obtain secret or hidden information concerning order sizes in dark pools. Fishing occurs when a trader (who might also be called a "gamer" in this setting) sends a series of small orders to a dark pool to detect whether there is a large order waiting in that pool. </a:t>
            </a:r>
            <a:endParaRPr lang="en-US" sz="4300" dirty="0" smtClean="0">
              <a:latin typeface="Times New Roman" pitchFamily="18" charset="0"/>
              <a:cs typeface="Times New Roman" pitchFamily="18" charset="0"/>
            </a:endParaRPr>
          </a:p>
          <a:p>
            <a:r>
              <a:rPr lang="en-US" sz="4300" dirty="0" smtClean="0">
                <a:latin typeface="Times New Roman" pitchFamily="18" charset="0"/>
                <a:cs typeface="Times New Roman" pitchFamily="18" charset="0"/>
              </a:rPr>
              <a:t>If </a:t>
            </a:r>
            <a:r>
              <a:rPr lang="en-US" sz="4300" dirty="0" smtClean="0">
                <a:latin typeface="Times New Roman" pitchFamily="18" charset="0"/>
                <a:cs typeface="Times New Roman" pitchFamily="18" charset="0"/>
              </a:rPr>
              <a:t>the fishing results in successful order fills, the trader might infer that additional orders or a very large order await in the pool. Then, the trader can submit a much larger order at a size and price that reflects the information that he has obtained through his gaming activities. </a:t>
            </a:r>
          </a:p>
          <a:p>
            <a:r>
              <a:rPr lang="en-US" sz="4300" dirty="0" smtClean="0">
                <a:latin typeface="Times New Roman" pitchFamily="18" charset="0"/>
                <a:cs typeface="Times New Roman" pitchFamily="18" charset="0"/>
              </a:rPr>
              <a:t>Suppose </a:t>
            </a:r>
            <a:r>
              <a:rPr lang="en-US" sz="4300" dirty="0" smtClean="0">
                <a:latin typeface="Times New Roman" pitchFamily="18" charset="0"/>
                <a:cs typeface="Times New Roman" pitchFamily="18" charset="0"/>
              </a:rPr>
              <a:t>that an institutional trader has discretion reflected in his </a:t>
            </a:r>
            <a:r>
              <a:rPr lang="en-US" sz="4300" dirty="0" err="1" smtClean="0">
                <a:latin typeface="Times New Roman" pitchFamily="18" charset="0"/>
                <a:cs typeface="Times New Roman" pitchFamily="18" charset="0"/>
              </a:rPr>
              <a:t>algo</a:t>
            </a:r>
            <a:r>
              <a:rPr lang="en-US" sz="4300" dirty="0" smtClean="0">
                <a:latin typeface="Times New Roman" pitchFamily="18" charset="0"/>
                <a:cs typeface="Times New Roman" pitchFamily="18" charset="0"/>
              </a:rPr>
              <a:t> to buy shares at a price as high as 50.03 and places a bid at 50.00. </a:t>
            </a:r>
            <a:endParaRPr lang="en-US" sz="4300" dirty="0" smtClean="0">
              <a:latin typeface="Times New Roman" pitchFamily="18" charset="0"/>
              <a:cs typeface="Times New Roman" pitchFamily="18" charset="0"/>
            </a:endParaRPr>
          </a:p>
          <a:p>
            <a:pPr lvl="1"/>
            <a:r>
              <a:rPr lang="en-US" sz="3700" dirty="0" smtClean="0">
                <a:latin typeface="Times New Roman" pitchFamily="18" charset="0"/>
                <a:cs typeface="Times New Roman" pitchFamily="18" charset="0"/>
              </a:rPr>
              <a:t>The </a:t>
            </a:r>
            <a:r>
              <a:rPr lang="en-US" sz="3700" dirty="0" smtClean="0">
                <a:latin typeface="Times New Roman" pitchFamily="18" charset="0"/>
                <a:cs typeface="Times New Roman" pitchFamily="18" charset="0"/>
              </a:rPr>
              <a:t>current market for the shares is 50.00 Bid / 50.05 Offer. </a:t>
            </a:r>
            <a:endParaRPr lang="en-US" sz="3700" dirty="0" smtClean="0">
              <a:latin typeface="Times New Roman" pitchFamily="18" charset="0"/>
              <a:cs typeface="Times New Roman" pitchFamily="18" charset="0"/>
            </a:endParaRPr>
          </a:p>
          <a:p>
            <a:pPr lvl="1"/>
            <a:r>
              <a:rPr lang="en-US" sz="3700" dirty="0" smtClean="0">
                <a:latin typeface="Times New Roman" pitchFamily="18" charset="0"/>
                <a:cs typeface="Times New Roman" pitchFamily="18" charset="0"/>
              </a:rPr>
              <a:t>A </a:t>
            </a:r>
            <a:r>
              <a:rPr lang="en-US" sz="3700" dirty="0" smtClean="0">
                <a:latin typeface="Times New Roman" pitchFamily="18" charset="0"/>
                <a:cs typeface="Times New Roman" pitchFamily="18" charset="0"/>
              </a:rPr>
              <a:t>“fisher” or “gamer” detects this </a:t>
            </a:r>
            <a:r>
              <a:rPr lang="en-US" sz="3700" dirty="0" err="1" smtClean="0">
                <a:latin typeface="Times New Roman" pitchFamily="18" charset="0"/>
                <a:cs typeface="Times New Roman" pitchFamily="18" charset="0"/>
              </a:rPr>
              <a:t>algo</a:t>
            </a:r>
            <a:r>
              <a:rPr lang="en-US" sz="3700" dirty="0" smtClean="0">
                <a:latin typeface="Times New Roman" pitchFamily="18" charset="0"/>
                <a:cs typeface="Times New Roman" pitchFamily="18" charset="0"/>
              </a:rPr>
              <a:t> order, but does not know its reserve price to purchase shares. </a:t>
            </a:r>
            <a:endParaRPr lang="en-US" sz="3700" dirty="0" smtClean="0">
              <a:latin typeface="Times New Roman" pitchFamily="18" charset="0"/>
              <a:cs typeface="Times New Roman" pitchFamily="18" charset="0"/>
            </a:endParaRPr>
          </a:p>
          <a:p>
            <a:pPr lvl="1"/>
            <a:r>
              <a:rPr lang="en-US" sz="3700" dirty="0" smtClean="0">
                <a:latin typeface="Times New Roman" pitchFamily="18" charset="0"/>
                <a:cs typeface="Times New Roman" pitchFamily="18" charset="0"/>
              </a:rPr>
              <a:t>The </a:t>
            </a:r>
            <a:r>
              <a:rPr lang="en-US" sz="3700" dirty="0" smtClean="0">
                <a:latin typeface="Times New Roman" pitchFamily="18" charset="0"/>
                <a:cs typeface="Times New Roman" pitchFamily="18" charset="0"/>
              </a:rPr>
              <a:t>gamer “pings” the </a:t>
            </a:r>
            <a:r>
              <a:rPr lang="en-US" sz="3700" dirty="0" err="1" smtClean="0">
                <a:latin typeface="Times New Roman" pitchFamily="18" charset="0"/>
                <a:cs typeface="Times New Roman" pitchFamily="18" charset="0"/>
              </a:rPr>
              <a:t>algo</a:t>
            </a:r>
            <a:r>
              <a:rPr lang="en-US" sz="3700" dirty="0" smtClean="0">
                <a:latin typeface="Times New Roman" pitchFamily="18" charset="0"/>
                <a:cs typeface="Times New Roman" pitchFamily="18" charset="0"/>
              </a:rPr>
              <a:t> by offering shares at 50.04. If the offer is not immediately executed, it immediately cancels. </a:t>
            </a:r>
            <a:endParaRPr lang="en-US" sz="3700" dirty="0" smtClean="0">
              <a:latin typeface="Times New Roman" pitchFamily="18" charset="0"/>
              <a:cs typeface="Times New Roman" pitchFamily="18" charset="0"/>
            </a:endParaRPr>
          </a:p>
          <a:p>
            <a:pPr lvl="1"/>
            <a:r>
              <a:rPr lang="en-US" sz="3700" dirty="0" smtClean="0">
                <a:latin typeface="Times New Roman" pitchFamily="18" charset="0"/>
                <a:cs typeface="Times New Roman" pitchFamily="18" charset="0"/>
              </a:rPr>
              <a:t>Then</a:t>
            </a:r>
            <a:r>
              <a:rPr lang="en-US" sz="3700" dirty="0" smtClean="0">
                <a:latin typeface="Times New Roman" pitchFamily="18" charset="0"/>
                <a:cs typeface="Times New Roman" pitchFamily="18" charset="0"/>
              </a:rPr>
              <a:t>, the gamer offers 50.03 and the institutional </a:t>
            </a:r>
            <a:r>
              <a:rPr lang="en-US" sz="3700" dirty="0" err="1" smtClean="0">
                <a:latin typeface="Times New Roman" pitchFamily="18" charset="0"/>
                <a:cs typeface="Times New Roman" pitchFamily="18" charset="0"/>
              </a:rPr>
              <a:t>algo</a:t>
            </a:r>
            <a:r>
              <a:rPr lang="en-US" sz="3700" dirty="0" smtClean="0">
                <a:latin typeface="Times New Roman" pitchFamily="18" charset="0"/>
                <a:cs typeface="Times New Roman" pitchFamily="18" charset="0"/>
              </a:rPr>
              <a:t> buys. </a:t>
            </a:r>
            <a:endParaRPr lang="en-US" sz="3700" dirty="0" smtClean="0">
              <a:latin typeface="Times New Roman" pitchFamily="18" charset="0"/>
              <a:cs typeface="Times New Roman" pitchFamily="18" charset="0"/>
            </a:endParaRPr>
          </a:p>
          <a:p>
            <a:pPr lvl="1"/>
            <a:r>
              <a:rPr lang="en-US" sz="3700" dirty="0" smtClean="0">
                <a:latin typeface="Times New Roman" pitchFamily="18" charset="0"/>
                <a:cs typeface="Times New Roman" pitchFamily="18" charset="0"/>
              </a:rPr>
              <a:t>The </a:t>
            </a:r>
            <a:r>
              <a:rPr lang="en-US" sz="3700" dirty="0" smtClean="0">
                <a:latin typeface="Times New Roman" pitchFamily="18" charset="0"/>
                <a:cs typeface="Times New Roman" pitchFamily="18" charset="0"/>
              </a:rPr>
              <a:t>gamer now knows that it can probably sell many more shares at 50.03 rather than the 50.00 quoted bid. Thus, the gamer submits a much larger sell order at 50.03. </a:t>
            </a:r>
            <a:endParaRPr lang="en-US" sz="3700" dirty="0" smtClean="0">
              <a:latin typeface="Times New Roman" pitchFamily="18" charset="0"/>
              <a:cs typeface="Times New Roman" pitchFamily="18" charset="0"/>
            </a:endParaRPr>
          </a:p>
          <a:p>
            <a:pPr lvl="1"/>
            <a:r>
              <a:rPr lang="en-US" sz="3700" dirty="0" smtClean="0">
                <a:latin typeface="Times New Roman" pitchFamily="18" charset="0"/>
                <a:cs typeface="Times New Roman" pitchFamily="18" charset="0"/>
              </a:rPr>
              <a:t>This </a:t>
            </a:r>
            <a:r>
              <a:rPr lang="en-US" sz="3700" dirty="0" smtClean="0">
                <a:latin typeface="Times New Roman" pitchFamily="18" charset="0"/>
                <a:cs typeface="Times New Roman" pitchFamily="18" charset="0"/>
              </a:rPr>
              <a:t>sort of gaming activity is often perfectly legal. </a:t>
            </a:r>
          </a:p>
          <a:p>
            <a:r>
              <a:rPr lang="en-US" sz="4300" dirty="0" smtClean="0">
                <a:latin typeface="Times New Roman" pitchFamily="18" charset="0"/>
                <a:cs typeface="Times New Roman" pitchFamily="18" charset="0"/>
              </a:rPr>
              <a:t>An </a:t>
            </a:r>
            <a:r>
              <a:rPr lang="en-US" sz="4300" dirty="0" smtClean="0">
                <a:latin typeface="Times New Roman" pitchFamily="18" charset="0"/>
                <a:cs typeface="Times New Roman" pitchFamily="18" charset="0"/>
              </a:rPr>
              <a:t>important exception to the Quote Rule </a:t>
            </a:r>
            <a:r>
              <a:rPr lang="en-US" sz="4300" dirty="0" smtClean="0">
                <a:latin typeface="Times New Roman" pitchFamily="18" charset="0"/>
                <a:cs typeface="Times New Roman" pitchFamily="18" charset="0"/>
              </a:rPr>
              <a:t>is the </a:t>
            </a:r>
            <a:r>
              <a:rPr lang="en-US" sz="4300" dirty="0" smtClean="0">
                <a:latin typeface="Times New Roman" pitchFamily="18" charset="0"/>
                <a:cs typeface="Times New Roman" pitchFamily="18" charset="0"/>
              </a:rPr>
              <a:t>fill or kill </a:t>
            </a:r>
            <a:r>
              <a:rPr lang="en-US" sz="4300" dirty="0" smtClean="0">
                <a:latin typeface="Times New Roman" pitchFamily="18" charset="0"/>
                <a:cs typeface="Times New Roman" pitchFamily="18" charset="0"/>
              </a:rPr>
              <a:t>order. </a:t>
            </a:r>
            <a:r>
              <a:rPr lang="en-US" sz="4300" dirty="0" smtClean="0">
                <a:latin typeface="Times New Roman" pitchFamily="18" charset="0"/>
                <a:cs typeface="Times New Roman" pitchFamily="18" charset="0"/>
              </a:rPr>
              <a:t>These quotes are often not publicly displayed, but may be displayed to select clients. These flash </a:t>
            </a:r>
            <a:r>
              <a:rPr lang="en-US" sz="4300" dirty="0" smtClean="0">
                <a:latin typeface="Times New Roman" pitchFamily="18" charset="0"/>
                <a:cs typeface="Times New Roman" pitchFamily="18" charset="0"/>
              </a:rPr>
              <a:t>orders </a:t>
            </a:r>
            <a:r>
              <a:rPr lang="en-US" sz="4300" dirty="0" smtClean="0">
                <a:latin typeface="Times New Roman" pitchFamily="18" charset="0"/>
                <a:cs typeface="Times New Roman" pitchFamily="18" charset="0"/>
              </a:rPr>
              <a:t>can result in flash trading in advance of the public quote stream. Such flash orders can facilitate fishing and have been criticized as being very unfair to the majority of market participants.</a:t>
            </a:r>
          </a:p>
          <a:p>
            <a:r>
              <a:rPr lang="en-US" sz="4300" i="1" dirty="0" smtClean="0">
                <a:latin typeface="Times New Roman" pitchFamily="18" charset="0"/>
                <a:cs typeface="Times New Roman" pitchFamily="18" charset="0"/>
              </a:rPr>
              <a:t>Predatory </a:t>
            </a:r>
            <a:r>
              <a:rPr lang="en-US" sz="4300" i="1" dirty="0" err="1" smtClean="0">
                <a:latin typeface="Times New Roman" pitchFamily="18" charset="0"/>
                <a:cs typeface="Times New Roman" pitchFamily="18" charset="0"/>
              </a:rPr>
              <a:t>algo</a:t>
            </a:r>
            <a:r>
              <a:rPr lang="en-US" sz="4300" i="1" dirty="0" smtClean="0">
                <a:latin typeface="Times New Roman" pitchFamily="18" charset="0"/>
                <a:cs typeface="Times New Roman" pitchFamily="18" charset="0"/>
              </a:rPr>
              <a:t> trading</a:t>
            </a:r>
            <a:r>
              <a:rPr lang="en-US" sz="4300" dirty="0" smtClean="0">
                <a:latin typeface="Times New Roman" pitchFamily="18" charset="0"/>
                <a:cs typeface="Times New Roman" pitchFamily="18" charset="0"/>
              </a:rPr>
              <a:t> strategies are designed to exploit other institutional </a:t>
            </a:r>
            <a:r>
              <a:rPr lang="en-US" sz="4300" dirty="0" err="1" smtClean="0">
                <a:latin typeface="Times New Roman" pitchFamily="18" charset="0"/>
                <a:cs typeface="Times New Roman" pitchFamily="18" charset="0"/>
              </a:rPr>
              <a:t>algo</a:t>
            </a:r>
            <a:r>
              <a:rPr lang="en-US" sz="4300" dirty="0" smtClean="0">
                <a:latin typeface="Times New Roman" pitchFamily="18" charset="0"/>
                <a:cs typeface="Times New Roman" pitchFamily="18" charset="0"/>
              </a:rPr>
              <a:t> orders. </a:t>
            </a:r>
            <a:endParaRPr lang="en-US" sz="4300" dirty="0" smtClean="0">
              <a:latin typeface="Times New Roman" pitchFamily="18" charset="0"/>
              <a:cs typeface="Times New Roman" pitchFamily="18" charset="0"/>
            </a:endParaRPr>
          </a:p>
          <a:p>
            <a:pPr lvl="1"/>
            <a:r>
              <a:rPr lang="en-US" sz="3700" dirty="0" smtClean="0">
                <a:latin typeface="Times New Roman" pitchFamily="18" charset="0"/>
                <a:cs typeface="Times New Roman" pitchFamily="18" charset="0"/>
              </a:rPr>
              <a:t>Suppose </a:t>
            </a:r>
            <a:r>
              <a:rPr lang="en-US" sz="3700" dirty="0" smtClean="0">
                <a:latin typeface="Times New Roman" pitchFamily="18" charset="0"/>
                <a:cs typeface="Times New Roman" pitchFamily="18" charset="0"/>
              </a:rPr>
              <a:t>the predatory trader detects an institutional </a:t>
            </a:r>
            <a:r>
              <a:rPr lang="en-US" sz="3700" dirty="0" err="1" smtClean="0">
                <a:latin typeface="Times New Roman" pitchFamily="18" charset="0"/>
                <a:cs typeface="Times New Roman" pitchFamily="18" charset="0"/>
              </a:rPr>
              <a:t>algo</a:t>
            </a:r>
            <a:r>
              <a:rPr lang="en-US" sz="3700" dirty="0" smtClean="0">
                <a:latin typeface="Times New Roman" pitchFamily="18" charset="0"/>
                <a:cs typeface="Times New Roman" pitchFamily="18" charset="0"/>
              </a:rPr>
              <a:t> order to buy a large number of </a:t>
            </a:r>
            <a:r>
              <a:rPr lang="en-US" sz="3700" dirty="0" smtClean="0">
                <a:latin typeface="Times New Roman" pitchFamily="18" charset="0"/>
                <a:cs typeface="Times New Roman" pitchFamily="18" charset="0"/>
              </a:rPr>
              <a:t>shares</a:t>
            </a:r>
          </a:p>
          <a:p>
            <a:pPr lvl="1"/>
            <a:r>
              <a:rPr lang="en-US" sz="3700" dirty="0" smtClean="0">
                <a:latin typeface="Times New Roman" pitchFamily="18" charset="0"/>
                <a:cs typeface="Times New Roman" pitchFamily="18" charset="0"/>
              </a:rPr>
              <a:t>These </a:t>
            </a:r>
            <a:r>
              <a:rPr lang="en-US" sz="3700" dirty="0" smtClean="0">
                <a:latin typeface="Times New Roman" pitchFamily="18" charset="0"/>
                <a:cs typeface="Times New Roman" pitchFamily="18" charset="0"/>
              </a:rPr>
              <a:t>shares are offered at 50.00, and the predatory trader suspects that the institution has pegged its order to the NBBO and is willing to pay as much as 50.25 per share. </a:t>
            </a:r>
            <a:endParaRPr lang="en-US" sz="3700" dirty="0" smtClean="0">
              <a:latin typeface="Times New Roman" pitchFamily="18" charset="0"/>
              <a:cs typeface="Times New Roman" pitchFamily="18" charset="0"/>
            </a:endParaRPr>
          </a:p>
          <a:p>
            <a:pPr lvl="1"/>
            <a:r>
              <a:rPr lang="en-US" sz="3700" dirty="0" smtClean="0">
                <a:latin typeface="Times New Roman" pitchFamily="18" charset="0"/>
                <a:cs typeface="Times New Roman" pitchFamily="18" charset="0"/>
              </a:rPr>
              <a:t>The </a:t>
            </a:r>
            <a:r>
              <a:rPr lang="en-US" sz="3700" dirty="0" smtClean="0">
                <a:latin typeface="Times New Roman" pitchFamily="18" charset="0"/>
                <a:cs typeface="Times New Roman" pitchFamily="18" charset="0"/>
              </a:rPr>
              <a:t>predatory </a:t>
            </a:r>
            <a:r>
              <a:rPr lang="en-US" sz="3700" dirty="0" err="1" smtClean="0">
                <a:latin typeface="Times New Roman" pitchFamily="18" charset="0"/>
                <a:cs typeface="Times New Roman" pitchFamily="18" charset="0"/>
              </a:rPr>
              <a:t>algo</a:t>
            </a:r>
            <a:r>
              <a:rPr lang="en-US" sz="3700" dirty="0" smtClean="0">
                <a:latin typeface="Times New Roman" pitchFamily="18" charset="0"/>
                <a:cs typeface="Times New Roman" pitchFamily="18" charset="0"/>
              </a:rPr>
              <a:t> can seek to lock in a profit by artificially increasing the share price. Upon detection of this institutional order, the predatory trader places a small bid of 50.01, then continues placing small bids at successively higher figures as the institutional </a:t>
            </a:r>
            <a:r>
              <a:rPr lang="en-US" sz="3700" dirty="0" err="1" smtClean="0">
                <a:latin typeface="Times New Roman" pitchFamily="18" charset="0"/>
                <a:cs typeface="Times New Roman" pitchFamily="18" charset="0"/>
              </a:rPr>
              <a:t>algo</a:t>
            </a:r>
            <a:r>
              <a:rPr lang="en-US" sz="3700" dirty="0" smtClean="0">
                <a:latin typeface="Times New Roman" pitchFamily="18" charset="0"/>
                <a:cs typeface="Times New Roman" pitchFamily="18" charset="0"/>
              </a:rPr>
              <a:t> trader increases its bid with the NBBO. </a:t>
            </a:r>
            <a:endParaRPr lang="en-US" sz="3700" dirty="0" smtClean="0">
              <a:latin typeface="Times New Roman" pitchFamily="18" charset="0"/>
              <a:cs typeface="Times New Roman" pitchFamily="18" charset="0"/>
            </a:endParaRPr>
          </a:p>
          <a:p>
            <a:pPr lvl="1"/>
            <a:r>
              <a:rPr lang="en-US" sz="3700" dirty="0" smtClean="0">
                <a:latin typeface="Times New Roman" pitchFamily="18" charset="0"/>
                <a:cs typeface="Times New Roman" pitchFamily="18" charset="0"/>
              </a:rPr>
              <a:t>Ultimately</a:t>
            </a:r>
            <a:r>
              <a:rPr lang="en-US" sz="3700" dirty="0" smtClean="0">
                <a:latin typeface="Times New Roman" pitchFamily="18" charset="0"/>
                <a:cs typeface="Times New Roman" pitchFamily="18" charset="0"/>
              </a:rPr>
              <a:t>, the predatory places a short sell order at 50.25, knowing that it created much of the apparent demand running the price up to 50.25</a:t>
            </a:r>
            <a:r>
              <a:rPr lang="en-US" sz="3700" dirty="0" smtClean="0">
                <a:latin typeface="Times New Roman" pitchFamily="18" charset="0"/>
                <a:cs typeface="Times New Roman" pitchFamily="18" charset="0"/>
              </a:rPr>
              <a:t>.</a:t>
            </a:r>
          </a:p>
          <a:p>
            <a:pPr lvl="1"/>
            <a:r>
              <a:rPr lang="en-US" sz="3700" dirty="0" smtClean="0">
                <a:latin typeface="Times New Roman" pitchFamily="18" charset="0"/>
                <a:cs typeface="Times New Roman" pitchFamily="18" charset="0"/>
              </a:rPr>
              <a:t>When </a:t>
            </a:r>
            <a:r>
              <a:rPr lang="en-US" sz="3700" dirty="0" smtClean="0">
                <a:latin typeface="Times New Roman" pitchFamily="18" charset="0"/>
                <a:cs typeface="Times New Roman" pitchFamily="18" charset="0"/>
              </a:rPr>
              <a:t>the price falls, the predatory </a:t>
            </a:r>
            <a:r>
              <a:rPr lang="en-US" sz="3700" dirty="0" err="1" smtClean="0">
                <a:latin typeface="Times New Roman" pitchFamily="18" charset="0"/>
                <a:cs typeface="Times New Roman" pitchFamily="18" charset="0"/>
              </a:rPr>
              <a:t>algo</a:t>
            </a:r>
            <a:r>
              <a:rPr lang="en-US" sz="3700" dirty="0" smtClean="0">
                <a:latin typeface="Times New Roman" pitchFamily="18" charset="0"/>
                <a:cs typeface="Times New Roman" pitchFamily="18" charset="0"/>
              </a:rPr>
              <a:t> covers its short position.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Other Quote </a:t>
            </a:r>
            <a:r>
              <a:rPr lang="en-US" b="1" dirty="0" smtClean="0">
                <a:latin typeface="Times New Roman" pitchFamily="18" charset="0"/>
                <a:cs typeface="Times New Roman" pitchFamily="18" charset="0"/>
              </a:rPr>
              <a:t>Abuses</a:t>
            </a:r>
            <a:endParaRPr lang="en-US" b="1" dirty="0"/>
          </a:p>
        </p:txBody>
      </p:sp>
      <p:sp>
        <p:nvSpPr>
          <p:cNvPr id="3" name="Content Placeholder 2"/>
          <p:cNvSpPr>
            <a:spLocks noGrp="1"/>
          </p:cNvSpPr>
          <p:nvPr>
            <p:ph idx="1"/>
          </p:nvPr>
        </p:nvSpPr>
        <p:spPr/>
        <p:txBody>
          <a:bodyPr>
            <a:normAutofit fontScale="62500" lnSpcReduction="20000"/>
          </a:bodyPr>
          <a:lstStyle/>
          <a:p>
            <a:r>
              <a:rPr lang="en-US" i="1" dirty="0" smtClean="0">
                <a:latin typeface="Times New Roman" pitchFamily="18" charset="0"/>
                <a:cs typeface="Times New Roman" pitchFamily="18" charset="0"/>
              </a:rPr>
              <a:t>Quote </a:t>
            </a:r>
            <a:r>
              <a:rPr lang="en-US" i="1" dirty="0" smtClean="0">
                <a:latin typeface="Times New Roman" pitchFamily="18" charset="0"/>
                <a:cs typeface="Times New Roman" pitchFamily="18" charset="0"/>
              </a:rPr>
              <a:t>matching</a:t>
            </a:r>
            <a:r>
              <a:rPr lang="en-US" dirty="0" smtClean="0">
                <a:latin typeface="Times New Roman" pitchFamily="18" charset="0"/>
                <a:cs typeface="Times New Roman" pitchFamily="18" charset="0"/>
              </a:rPr>
              <a:t> occurs when a small trader places a quote one tick from that of a large trader so as to profit from the large trader's transaction price pressure, or to use the large trader as a counterparty should prices reverse. Quote matching exploits the option associated with a limit </a:t>
            </a:r>
            <a:r>
              <a:rPr lang="en-US" dirty="0" smtClean="0">
                <a:latin typeface="Times New Roman" pitchFamily="18" charset="0"/>
                <a:cs typeface="Times New Roman" pitchFamily="18" charset="0"/>
              </a:rPr>
              <a:t>order</a:t>
            </a:r>
            <a:endParaRPr lang="en-US" dirty="0" smtClean="0">
              <a:latin typeface="Times New Roman" pitchFamily="18" charset="0"/>
              <a:cs typeface="Times New Roman" pitchFamily="18" charset="0"/>
            </a:endParaRPr>
          </a:p>
          <a:p>
            <a:r>
              <a:rPr lang="en-US" i="1" dirty="0" smtClean="0">
                <a:latin typeface="Times New Roman" pitchFamily="18" charset="0"/>
                <a:cs typeface="Times New Roman" pitchFamily="18" charset="0"/>
              </a:rPr>
              <a:t>Quote </a:t>
            </a:r>
            <a:r>
              <a:rPr lang="en-US" i="1" dirty="0" smtClean="0">
                <a:latin typeface="Times New Roman" pitchFamily="18" charset="0"/>
                <a:cs typeface="Times New Roman" pitchFamily="18" charset="0"/>
              </a:rPr>
              <a:t>stuffing</a:t>
            </a:r>
            <a:r>
              <a:rPr lang="en-US" dirty="0" smtClean="0">
                <a:latin typeface="Times New Roman" pitchFamily="18" charset="0"/>
                <a:cs typeface="Times New Roman" pitchFamily="18" charset="0"/>
              </a:rPr>
              <a:t> is the placement of large numbers of rapid-fire stock orders, with most or all of which being canceled almost immediately, frequently for the purpose of clogging trading HFT and other algorithms and data computations. The purpose of quote stuffing is not to execute orders, but to sabotage algorithms of other </a:t>
            </a:r>
            <a:r>
              <a:rPr lang="en-US" dirty="0" smtClean="0">
                <a:latin typeface="Times New Roman" pitchFamily="18" charset="0"/>
                <a:cs typeface="Times New Roman" pitchFamily="18" charset="0"/>
              </a:rPr>
              <a:t>traders.</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Some dealers post quotes </a:t>
            </a:r>
            <a:r>
              <a:rPr lang="en-US" dirty="0" smtClean="0">
                <a:latin typeface="Times New Roman" pitchFamily="18" charset="0"/>
                <a:cs typeface="Times New Roman" pitchFamily="18" charset="0"/>
              </a:rPr>
              <a:t>that are very distant from any reasonable market price for the security (e.g., bid for $.01 or offer at $100,000), not intending or expecting that these quotes would ever be executed. However, in a one-sided market, these "</a:t>
            </a:r>
            <a:r>
              <a:rPr lang="en-US" i="1" dirty="0" smtClean="0">
                <a:latin typeface="Times New Roman" pitchFamily="18" charset="0"/>
                <a:cs typeface="Times New Roman" pitchFamily="18" charset="0"/>
              </a:rPr>
              <a:t>stub quotes</a:t>
            </a:r>
            <a:r>
              <a:rPr lang="en-US" dirty="0" smtClean="0">
                <a:latin typeface="Times New Roman" pitchFamily="18" charset="0"/>
                <a:cs typeface="Times New Roman" pitchFamily="18" charset="0"/>
              </a:rPr>
              <a:t>" quotes might be executed against as liquidity dries up, causing securities to trade at absurd prices.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b="1" dirty="0" smtClean="0">
                <a:latin typeface="Times New Roman" pitchFamily="18" charset="0"/>
                <a:cs typeface="Times New Roman" pitchFamily="18" charset="0"/>
              </a:rPr>
              <a:t>D. Payment for Order </a:t>
            </a:r>
            <a:r>
              <a:rPr lang="en-US" b="1" dirty="0" smtClean="0">
                <a:latin typeface="Times New Roman" pitchFamily="18" charset="0"/>
                <a:cs typeface="Times New Roman" pitchFamily="18" charset="0"/>
              </a:rPr>
              <a:t>Flow</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rmAutofit fontScale="55000" lnSpcReduction="20000"/>
          </a:bodyPr>
          <a:lstStyle/>
          <a:p>
            <a:r>
              <a:rPr lang="en-US" dirty="0" smtClean="0">
                <a:latin typeface="Times New Roman" pitchFamily="18" charset="0"/>
                <a:cs typeface="Times New Roman" pitchFamily="18" charset="0"/>
              </a:rPr>
              <a:t>Many </a:t>
            </a:r>
            <a:r>
              <a:rPr lang="en-US" dirty="0" smtClean="0">
                <a:latin typeface="Times New Roman" pitchFamily="18" charset="0"/>
                <a:cs typeface="Times New Roman" pitchFamily="18" charset="0"/>
              </a:rPr>
              <a:t>exchanges and markets will provide rebates on orders that create liquidity, which essentially represents </a:t>
            </a:r>
            <a:r>
              <a:rPr lang="en-US" i="1" dirty="0" smtClean="0">
                <a:latin typeface="Times New Roman" pitchFamily="18" charset="0"/>
                <a:cs typeface="Times New Roman" pitchFamily="18" charset="0"/>
              </a:rPr>
              <a:t>payment for order flow</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This </a:t>
            </a:r>
            <a:r>
              <a:rPr lang="en-US" dirty="0" smtClean="0">
                <a:latin typeface="Times New Roman" pitchFamily="18" charset="0"/>
                <a:cs typeface="Times New Roman" pitchFamily="18" charset="0"/>
              </a:rPr>
              <a:t>system, also known as </a:t>
            </a:r>
            <a:r>
              <a:rPr lang="en-US" i="1" dirty="0" smtClean="0">
                <a:latin typeface="Times New Roman" pitchFamily="18" charset="0"/>
                <a:cs typeface="Times New Roman" pitchFamily="18" charset="0"/>
              </a:rPr>
              <a:t>make-or-take pricing</a:t>
            </a:r>
            <a:r>
              <a:rPr lang="en-US" dirty="0" smtClean="0">
                <a:latin typeface="Times New Roman" pitchFamily="18" charset="0"/>
                <a:cs typeface="Times New Roman" pitchFamily="18" charset="0"/>
              </a:rPr>
              <a:t>, refers to exchanges allowing patient traders to post standing limit orders that await execution until some other trader takes the other side.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 </a:t>
            </a:r>
            <a:r>
              <a:rPr lang="en-US" dirty="0" smtClean="0">
                <a:latin typeface="Times New Roman" pitchFamily="18" charset="0"/>
                <a:cs typeface="Times New Roman" pitchFamily="18" charset="0"/>
              </a:rPr>
              <a:t>effect, the patient trader is a market maker who receives payment from the exchange for making the market (liquidity rebate) and the market taker pays an access fee.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Note </a:t>
            </a:r>
            <a:r>
              <a:rPr lang="en-US" dirty="0" smtClean="0">
                <a:latin typeface="Times New Roman" pitchFamily="18" charset="0"/>
                <a:cs typeface="Times New Roman" pitchFamily="18" charset="0"/>
              </a:rPr>
              <a:t>the connection between this system and the "immediacy argument" of </a:t>
            </a:r>
            <a:r>
              <a:rPr lang="en-US" dirty="0" err="1" smtClean="0">
                <a:latin typeface="Times New Roman" pitchFamily="18" charset="0"/>
                <a:cs typeface="Times New Roman" pitchFamily="18" charset="0"/>
              </a:rPr>
              <a:t>Demsetz</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 </a:t>
            </a:r>
            <a:r>
              <a:rPr lang="en-US" dirty="0" smtClean="0">
                <a:latin typeface="Times New Roman" pitchFamily="18" charset="0"/>
                <a:cs typeface="Times New Roman" pitchFamily="18" charset="0"/>
              </a:rPr>
              <a:t>number of observers have noted that make-or-take pricing systems have reduced spreads and improved liquidity, though the liquidity rebates normally are not reflected in bid and offer </a:t>
            </a:r>
            <a:r>
              <a:rPr lang="en-US" dirty="0" smtClean="0">
                <a:latin typeface="Times New Roman" pitchFamily="18" charset="0"/>
                <a:cs typeface="Times New Roman" pitchFamily="18" charset="0"/>
              </a:rPr>
              <a:t>quotations.</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Such </a:t>
            </a:r>
            <a:r>
              <a:rPr lang="en-US" dirty="0" smtClean="0">
                <a:latin typeface="Times New Roman" pitchFamily="18" charset="0"/>
                <a:cs typeface="Times New Roman" pitchFamily="18" charset="0"/>
              </a:rPr>
              <a:t>payments and rebating for order flow might lead to market abuses, reduce price competition for securities and reduce security price transparency. Some observers argue that the customer may lose the opportunity to obtain an unannounced better price from a broker on the national exchange floor</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SEC adopted Exchange Act Rule 11Ac1-6 (now SEC Rule 606), requiring broker-dealers to make available quarterly reports that present a general overview of their routing practices. </a:t>
            </a: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2800" b="1" dirty="0" smtClean="0">
                <a:latin typeface="Times New Roman" pitchFamily="18" charset="0"/>
                <a:cs typeface="Times New Roman" pitchFamily="18" charset="0"/>
              </a:rPr>
              <a:t>E. Fat Fingers, Hot Potatoes and Technical </a:t>
            </a:r>
            <a:r>
              <a:rPr lang="en-US" sz="2800" b="1" dirty="0" smtClean="0">
                <a:latin typeface="Times New Roman" pitchFamily="18" charset="0"/>
                <a:cs typeface="Times New Roman" pitchFamily="18" charset="0"/>
              </a:rPr>
              <a:t>Glitches</a:t>
            </a:r>
            <a:endParaRPr lang="en-US" sz="2800" dirty="0"/>
          </a:p>
        </p:txBody>
      </p:sp>
      <p:sp>
        <p:nvSpPr>
          <p:cNvPr id="3" name="Content Placeholder 2"/>
          <p:cNvSpPr>
            <a:spLocks noGrp="1"/>
          </p:cNvSpPr>
          <p:nvPr>
            <p:ph idx="1"/>
          </p:nvPr>
        </p:nvSpPr>
        <p:spPr>
          <a:xfrm>
            <a:off x="228600" y="914400"/>
            <a:ext cx="8686800" cy="5638800"/>
          </a:xfrm>
        </p:spPr>
        <p:txBody>
          <a:bodyPr>
            <a:normAutofit fontScale="40000" lnSpcReduction="20000"/>
          </a:bodyPr>
          <a:lstStyle/>
          <a:p>
            <a:r>
              <a:rPr lang="en-US" sz="3700" dirty="0" smtClean="0">
                <a:latin typeface="Times New Roman" pitchFamily="18" charset="0"/>
                <a:cs typeface="Times New Roman" pitchFamily="18" charset="0"/>
              </a:rPr>
              <a:t>In </a:t>
            </a:r>
            <a:r>
              <a:rPr lang="en-US" sz="3700" dirty="0" smtClean="0">
                <a:latin typeface="Times New Roman" pitchFamily="18" charset="0"/>
                <a:cs typeface="Times New Roman" pitchFamily="18" charset="0"/>
              </a:rPr>
              <a:t>2005, a novice trader in a subsidiary of </a:t>
            </a:r>
            <a:r>
              <a:rPr lang="en-US" sz="3700" dirty="0" smtClean="0">
                <a:latin typeface="Times New Roman" pitchFamily="18" charset="0"/>
                <a:cs typeface="Times New Roman" pitchFamily="18" charset="0"/>
              </a:rPr>
              <a:t> Mizuho </a:t>
            </a:r>
            <a:r>
              <a:rPr lang="en-US" sz="3700" dirty="0" smtClean="0">
                <a:latin typeface="Times New Roman" pitchFamily="18" charset="0"/>
                <a:cs typeface="Times New Roman" pitchFamily="18" charset="0"/>
              </a:rPr>
              <a:t>Financial Group, attempted to sell one share of J-com stock on the Tokyo Stock Exchange for ¥610,000 ($5,041).  </a:t>
            </a:r>
            <a:endParaRPr lang="en-US" sz="3700" dirty="0" smtClean="0">
              <a:latin typeface="Times New Roman" pitchFamily="18" charset="0"/>
              <a:cs typeface="Times New Roman" pitchFamily="18" charset="0"/>
            </a:endParaRPr>
          </a:p>
          <a:p>
            <a:pPr lvl="1"/>
            <a:r>
              <a:rPr lang="en-US" sz="3400" dirty="0" smtClean="0">
                <a:latin typeface="Times New Roman" pitchFamily="18" charset="0"/>
                <a:cs typeface="Times New Roman" pitchFamily="18" charset="0"/>
              </a:rPr>
              <a:t>By </a:t>
            </a:r>
            <a:r>
              <a:rPr lang="en-US" sz="3400" dirty="0" smtClean="0">
                <a:latin typeface="Times New Roman" pitchFamily="18" charset="0"/>
                <a:cs typeface="Times New Roman" pitchFamily="18" charset="0"/>
              </a:rPr>
              <a:t>accident, he transmitted an offer to sell 610,000 shares at ¥1 each. In effect, he attempted to sell $3.075 billion worth of stock for $5,041. </a:t>
            </a:r>
            <a:endParaRPr lang="en-US" sz="3400" dirty="0" smtClean="0">
              <a:latin typeface="Times New Roman" pitchFamily="18" charset="0"/>
              <a:cs typeface="Times New Roman" pitchFamily="18" charset="0"/>
            </a:endParaRPr>
          </a:p>
          <a:p>
            <a:pPr lvl="1"/>
            <a:r>
              <a:rPr lang="en-US" sz="3400" dirty="0" smtClean="0">
                <a:latin typeface="Times New Roman" pitchFamily="18" charset="0"/>
                <a:cs typeface="Times New Roman" pitchFamily="18" charset="0"/>
              </a:rPr>
              <a:t>These </a:t>
            </a:r>
            <a:r>
              <a:rPr lang="en-US" sz="3400" dirty="0" smtClean="0">
                <a:latin typeface="Times New Roman" pitchFamily="18" charset="0"/>
                <a:cs typeface="Times New Roman" pitchFamily="18" charset="0"/>
              </a:rPr>
              <a:t>610,000 shares that he attempted to sell represented 41 times the total number of J-com shares issued by the Japanese recruitment company</a:t>
            </a:r>
            <a:r>
              <a:rPr lang="en-US" sz="3400" dirty="0" smtClean="0">
                <a:latin typeface="Times New Roman" pitchFamily="18" charset="0"/>
                <a:cs typeface="Times New Roman" pitchFamily="18" charset="0"/>
              </a:rPr>
              <a:t>.</a:t>
            </a:r>
          </a:p>
          <a:p>
            <a:pPr lvl="1"/>
            <a:r>
              <a:rPr lang="en-US"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Mizuho attempted to cancel and reverse the order, but not quickly enough, such that this incident (losses exceeding ¥27 billion) wiped out Mizuho's entire profit for the quarter</a:t>
            </a:r>
            <a:r>
              <a:rPr lang="en-US" sz="3400" dirty="0" smtClean="0">
                <a:latin typeface="Times New Roman" pitchFamily="18" charset="0"/>
                <a:cs typeface="Times New Roman" pitchFamily="18" charset="0"/>
              </a:rPr>
              <a:t>.</a:t>
            </a:r>
          </a:p>
          <a:p>
            <a:pPr lvl="1"/>
            <a:r>
              <a:rPr lang="en-US"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The absence of filters either at the bank or at the Tokyo Stock Exchange to prevent such an obviously erroneous trade played havoc with the market for J-com stock, and caused the entire Nikkei-225 to drop by 1.72%. </a:t>
            </a:r>
            <a:endParaRPr lang="en-US" sz="3400" dirty="0" smtClean="0">
              <a:latin typeface="Times New Roman" pitchFamily="18" charset="0"/>
              <a:cs typeface="Times New Roman" pitchFamily="18" charset="0"/>
            </a:endParaRPr>
          </a:p>
          <a:p>
            <a:pPr lvl="1"/>
            <a:r>
              <a:rPr lang="en-US" sz="3400" dirty="0" smtClean="0">
                <a:latin typeface="Times New Roman" pitchFamily="18" charset="0"/>
                <a:cs typeface="Times New Roman" pitchFamily="18" charset="0"/>
              </a:rPr>
              <a:t>The </a:t>
            </a:r>
            <a:r>
              <a:rPr lang="en-US" sz="3400" dirty="0" smtClean="0">
                <a:latin typeface="Times New Roman" pitchFamily="18" charset="0"/>
                <a:cs typeface="Times New Roman" pitchFamily="18" charset="0"/>
              </a:rPr>
              <a:t>broader market reaction was largely in response to traders attempting to guess which firm had made the mistake, driving down share prices for nearly all Japanese financial institutions. </a:t>
            </a:r>
            <a:endParaRPr lang="en-US" sz="3400" dirty="0" smtClean="0">
              <a:latin typeface="Times New Roman" pitchFamily="18" charset="0"/>
              <a:cs typeface="Times New Roman" pitchFamily="18" charset="0"/>
            </a:endParaRPr>
          </a:p>
          <a:p>
            <a:pPr lvl="1"/>
            <a:r>
              <a:rPr lang="en-US" sz="3400" dirty="0" smtClean="0">
                <a:latin typeface="Times New Roman" pitchFamily="18" charset="0"/>
                <a:cs typeface="Times New Roman" pitchFamily="18" charset="0"/>
              </a:rPr>
              <a:t>Later </a:t>
            </a:r>
            <a:r>
              <a:rPr lang="en-US" sz="3400" dirty="0" smtClean="0">
                <a:latin typeface="Times New Roman" pitchFamily="18" charset="0"/>
                <a:cs typeface="Times New Roman" pitchFamily="18" charset="0"/>
              </a:rPr>
              <a:t>litigation assessed a significant portion of the blame on the Tokyo Stock Exchange, and Mizuho recouped some of its losses. </a:t>
            </a:r>
          </a:p>
          <a:p>
            <a:r>
              <a:rPr lang="en-US" sz="3700" dirty="0" smtClean="0">
                <a:latin typeface="Times New Roman" pitchFamily="18" charset="0"/>
                <a:cs typeface="Times New Roman" pitchFamily="18" charset="0"/>
              </a:rPr>
              <a:t>A </a:t>
            </a:r>
            <a:r>
              <a:rPr lang="en-US" sz="3700" dirty="0" smtClean="0">
                <a:latin typeface="Times New Roman" pitchFamily="18" charset="0"/>
                <a:cs typeface="Times New Roman" pitchFamily="18" charset="0"/>
              </a:rPr>
              <a:t>trader at Bear Stearns </a:t>
            </a:r>
            <a:r>
              <a:rPr lang="en-US" sz="3700" dirty="0" smtClean="0">
                <a:latin typeface="Times New Roman" pitchFamily="18" charset="0"/>
                <a:cs typeface="Times New Roman" pitchFamily="18" charset="0"/>
              </a:rPr>
              <a:t>caused </a:t>
            </a:r>
            <a:r>
              <a:rPr lang="en-US" sz="3700" dirty="0" smtClean="0">
                <a:latin typeface="Times New Roman" pitchFamily="18" charset="0"/>
                <a:cs typeface="Times New Roman" pitchFamily="18" charset="0"/>
              </a:rPr>
              <a:t>a 100-point drop in the Dow after inadvertently entering a $4 billion sell </a:t>
            </a:r>
            <a:r>
              <a:rPr lang="en-US" sz="3700" dirty="0" smtClean="0">
                <a:latin typeface="Times New Roman" pitchFamily="18" charset="0"/>
                <a:cs typeface="Times New Roman" pitchFamily="18" charset="0"/>
              </a:rPr>
              <a:t>instead </a:t>
            </a:r>
            <a:r>
              <a:rPr lang="en-US" sz="3700" dirty="0" smtClean="0">
                <a:latin typeface="Times New Roman" pitchFamily="18" charset="0"/>
                <a:cs typeface="Times New Roman" pitchFamily="18" charset="0"/>
              </a:rPr>
              <a:t>of his intended $4 million buy order. </a:t>
            </a:r>
            <a:endParaRPr lang="en-US" sz="3700" dirty="0" smtClean="0">
              <a:latin typeface="Times New Roman" pitchFamily="18" charset="0"/>
              <a:cs typeface="Times New Roman" pitchFamily="18" charset="0"/>
            </a:endParaRPr>
          </a:p>
          <a:p>
            <a:r>
              <a:rPr lang="en-US" sz="3700" dirty="0" smtClean="0">
                <a:latin typeface="Times New Roman" pitchFamily="18" charset="0"/>
                <a:cs typeface="Times New Roman" pitchFamily="18" charset="0"/>
              </a:rPr>
              <a:t>Morgan </a:t>
            </a:r>
            <a:r>
              <a:rPr lang="en-US" sz="3700" dirty="0" smtClean="0">
                <a:latin typeface="Times New Roman" pitchFamily="18" charset="0"/>
                <a:cs typeface="Times New Roman" pitchFamily="18" charset="0"/>
              </a:rPr>
              <a:t>Stanley made a similar mistake with a 2004 order for $10.8 billion rather than the intended $10.8 million. </a:t>
            </a:r>
            <a:endParaRPr lang="en-US" sz="3700" dirty="0" smtClean="0">
              <a:latin typeface="Times New Roman" pitchFamily="18" charset="0"/>
              <a:cs typeface="Times New Roman" pitchFamily="18" charset="0"/>
            </a:endParaRPr>
          </a:p>
          <a:p>
            <a:r>
              <a:rPr lang="en-US" sz="3700" dirty="0" smtClean="0">
                <a:latin typeface="Times New Roman" pitchFamily="18" charset="0"/>
                <a:cs typeface="Times New Roman" pitchFamily="18" charset="0"/>
              </a:rPr>
              <a:t>Washington </a:t>
            </a:r>
            <a:r>
              <a:rPr lang="en-US" sz="3700" dirty="0" smtClean="0">
                <a:latin typeface="Times New Roman" pitchFamily="18" charset="0"/>
                <a:cs typeface="Times New Roman" pitchFamily="18" charset="0"/>
              </a:rPr>
              <a:t>Post Co. dropped by 99% in less than one second on June 16, 2010 on NYSE </a:t>
            </a:r>
            <a:r>
              <a:rPr lang="en-US" sz="3700" dirty="0" err="1" smtClean="0">
                <a:latin typeface="Times New Roman" pitchFamily="18" charset="0"/>
                <a:cs typeface="Times New Roman" pitchFamily="18" charset="0"/>
              </a:rPr>
              <a:t>Arca</a:t>
            </a:r>
            <a:r>
              <a:rPr lang="en-US" sz="3700" dirty="0" smtClean="0">
                <a:latin typeface="Times New Roman" pitchFamily="18" charset="0"/>
                <a:cs typeface="Times New Roman" pitchFamily="18" charset="0"/>
              </a:rPr>
              <a:t> and Progress Energy Inc. increased by 90% in less than one second on September 27, 2010 on NASDAQ. </a:t>
            </a:r>
            <a:endParaRPr lang="en-US" sz="3700" dirty="0" smtClean="0">
              <a:latin typeface="Times New Roman" pitchFamily="18" charset="0"/>
              <a:cs typeface="Times New Roman" pitchFamily="18" charset="0"/>
            </a:endParaRPr>
          </a:p>
          <a:p>
            <a:r>
              <a:rPr lang="en-US" sz="3700" dirty="0" smtClean="0">
                <a:latin typeface="Times New Roman" pitchFamily="18" charset="0"/>
                <a:cs typeface="Times New Roman" pitchFamily="18" charset="0"/>
              </a:rPr>
              <a:t>Nikkei </a:t>
            </a:r>
            <a:r>
              <a:rPr lang="en-US" sz="3700" dirty="0" smtClean="0">
                <a:latin typeface="Times New Roman" pitchFamily="18" charset="0"/>
                <a:cs typeface="Times New Roman" pitchFamily="18" charset="0"/>
              </a:rPr>
              <a:t>225 futures contracts dropped by 1.1% on June 1, 2010 as a result of an unintentional </a:t>
            </a:r>
            <a:r>
              <a:rPr lang="en-US" sz="3700" dirty="0" err="1" smtClean="0">
                <a:latin typeface="Times New Roman" pitchFamily="18" charset="0"/>
                <a:cs typeface="Times New Roman" pitchFamily="18" charset="0"/>
              </a:rPr>
              <a:t>algo</a:t>
            </a:r>
            <a:r>
              <a:rPr lang="en-US" sz="3700" dirty="0" smtClean="0">
                <a:latin typeface="Times New Roman" pitchFamily="18" charset="0"/>
                <a:cs typeface="Times New Roman" pitchFamily="18" charset="0"/>
              </a:rPr>
              <a:t>-order placed on the Osaka Stock Exchange. </a:t>
            </a:r>
            <a:endParaRPr lang="en-US" sz="3700" dirty="0" smtClean="0">
              <a:latin typeface="Times New Roman" pitchFamily="18" charset="0"/>
              <a:cs typeface="Times New Roman" pitchFamily="18" charset="0"/>
            </a:endParaRPr>
          </a:p>
          <a:p>
            <a:r>
              <a:rPr lang="en-US" sz="3700" dirty="0" smtClean="0">
                <a:latin typeface="Times New Roman" pitchFamily="18" charset="0"/>
                <a:cs typeface="Times New Roman" pitchFamily="18" charset="0"/>
              </a:rPr>
              <a:t>Each </a:t>
            </a:r>
            <a:r>
              <a:rPr lang="en-US" sz="3700" dirty="0" smtClean="0">
                <a:latin typeface="Times New Roman" pitchFamily="18" charset="0"/>
                <a:cs typeface="Times New Roman" pitchFamily="18" charset="0"/>
              </a:rPr>
              <a:t>of these occurrences illustrates the need (and failures) for effective trade filters, even in the absence of automatic </a:t>
            </a:r>
            <a:r>
              <a:rPr lang="en-US" sz="3700" dirty="0" err="1" smtClean="0">
                <a:latin typeface="Times New Roman" pitchFamily="18" charset="0"/>
                <a:cs typeface="Times New Roman" pitchFamily="18" charset="0"/>
              </a:rPr>
              <a:t>algo</a:t>
            </a:r>
            <a:r>
              <a:rPr lang="en-US" sz="3700" dirty="0" smtClean="0">
                <a:latin typeface="Times New Roman" pitchFamily="18" charset="0"/>
                <a:cs typeface="Times New Roman" pitchFamily="18" charset="0"/>
              </a:rPr>
              <a:t> executions</a:t>
            </a:r>
            <a:r>
              <a:rPr lang="en-US" sz="3700" dirty="0" smtClean="0">
                <a:latin typeface="Times New Roman" pitchFamily="18" charset="0"/>
                <a:cs typeface="Times New Roman" pitchFamily="18" charset="0"/>
              </a:rPr>
              <a:t>.</a:t>
            </a:r>
            <a:endParaRPr lang="en-US" sz="3700" dirty="0" smtClean="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The Flash Crash</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47500" lnSpcReduction="20000"/>
          </a:bodyPr>
          <a:lstStyle/>
          <a:p>
            <a:r>
              <a:rPr lang="en-US" sz="3700" dirty="0" smtClean="0">
                <a:latin typeface="Times New Roman" pitchFamily="18" charset="0"/>
                <a:cs typeface="Times New Roman" pitchFamily="18" charset="0"/>
              </a:rPr>
              <a:t>On May 6, 2010, the "Flash Crash,“ often been blamed on High Frequency Trading caused the Dow Jones Industrial Average to drop almost 1,000 points in less than 30 minutes before recovering almost as quickly.</a:t>
            </a:r>
          </a:p>
          <a:p>
            <a:pPr lvl="1"/>
            <a:r>
              <a:rPr lang="en-US" sz="3400" dirty="0" smtClean="0">
                <a:latin typeface="Times New Roman" pitchFamily="18" charset="0"/>
                <a:cs typeface="Times New Roman" pitchFamily="18" charset="0"/>
              </a:rPr>
              <a:t>Trades were executed at absurd prices, ranging from less than one cent to over $100,000. </a:t>
            </a:r>
          </a:p>
          <a:p>
            <a:pPr lvl="1"/>
            <a:r>
              <a:rPr lang="en-US" sz="3400" dirty="0" smtClean="0">
                <a:latin typeface="Times New Roman" pitchFamily="18" charset="0"/>
                <a:cs typeface="Times New Roman" pitchFamily="18" charset="0"/>
              </a:rPr>
              <a:t>Exchanges ultimately canceled over 20,000 executions. </a:t>
            </a:r>
          </a:p>
          <a:p>
            <a:pPr lvl="1"/>
            <a:r>
              <a:rPr lang="en-US" sz="3400" dirty="0" smtClean="0">
                <a:latin typeface="Times New Roman" pitchFamily="18" charset="0"/>
                <a:cs typeface="Times New Roman" pitchFamily="18" charset="0"/>
              </a:rPr>
              <a:t>An SEC report noted that the crash was preceded by a rapid </a:t>
            </a:r>
            <a:r>
              <a:rPr lang="en-US" sz="3400" dirty="0" err="1" smtClean="0">
                <a:latin typeface="Times New Roman" pitchFamily="18" charset="0"/>
                <a:cs typeface="Times New Roman" pitchFamily="18" charset="0"/>
              </a:rPr>
              <a:t>algo</a:t>
            </a:r>
            <a:r>
              <a:rPr lang="en-US" sz="3400" dirty="0" smtClean="0">
                <a:latin typeface="Times New Roman" pitchFamily="18" charset="0"/>
                <a:cs typeface="Times New Roman" pitchFamily="18" charset="0"/>
              </a:rPr>
              <a:t>-initiated short, reportedly by mutual fund group Waddell &amp; Reed (not an HFT), of  a $4.1 billion block of E-Mini Standard &amp; Poor’s 500 futures contracts on the Chicago Mercantile Exchange. </a:t>
            </a:r>
          </a:p>
          <a:p>
            <a:pPr lvl="1"/>
            <a:r>
              <a:rPr lang="en-US" sz="3400" dirty="0" smtClean="0">
                <a:latin typeface="Times New Roman" pitchFamily="18" charset="0"/>
                <a:cs typeface="Times New Roman" pitchFamily="18" charset="0"/>
              </a:rPr>
              <a:t>However, HFT firms apparently were counterparties to these shorts, and immediately covered themselves by further shorting (turning the contracts into hot potatoes), drying up liquidity in these markets. </a:t>
            </a:r>
          </a:p>
          <a:p>
            <a:pPr lvl="1"/>
            <a:r>
              <a:rPr lang="en-US" sz="3400" dirty="0" smtClean="0">
                <a:latin typeface="Times New Roman" pitchFamily="18" charset="0"/>
                <a:cs typeface="Times New Roman" pitchFamily="18" charset="0"/>
              </a:rPr>
              <a:t>Within 20 minutes of the start of the "crash," trading in the E-mini contract was halted for five seconds, which allowed the market to recover. </a:t>
            </a:r>
          </a:p>
          <a:p>
            <a:pPr lvl="1"/>
            <a:r>
              <a:rPr lang="en-US" sz="3400" dirty="0" smtClean="0">
                <a:latin typeface="Times New Roman" pitchFamily="18" charset="0"/>
                <a:cs typeface="Times New Roman" pitchFamily="18" charset="0"/>
              </a:rPr>
              <a:t>When contract trading resumed, prices quickly recovered most of their losses. </a:t>
            </a:r>
          </a:p>
          <a:p>
            <a:pPr lvl="1"/>
            <a:r>
              <a:rPr lang="en-US" sz="3400" dirty="0" smtClean="0">
                <a:latin typeface="Times New Roman" pitchFamily="18" charset="0"/>
                <a:cs typeface="Times New Roman" pitchFamily="18" charset="0"/>
              </a:rPr>
              <a:t>An important lesson from this and other mini flash crashes is that high trading volume and market liquidity are not the same, especially when hot potato volume is involved.</a:t>
            </a:r>
            <a:endParaRPr lang="en-US" sz="3400"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Hot Potato </a:t>
            </a:r>
            <a:r>
              <a:rPr lang="en-US" b="1" dirty="0" smtClean="0">
                <a:latin typeface="Times New Roman" pitchFamily="18" charset="0"/>
                <a:cs typeface="Times New Roman" pitchFamily="18" charset="0"/>
              </a:rPr>
              <a:t>Volume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i="1" dirty="0" smtClean="0">
                <a:latin typeface="Times New Roman" pitchFamily="18" charset="0"/>
                <a:cs typeface="Times New Roman" pitchFamily="18" charset="0"/>
              </a:rPr>
              <a:t>Hot </a:t>
            </a:r>
            <a:r>
              <a:rPr lang="en-US" i="1" dirty="0" smtClean="0">
                <a:latin typeface="Times New Roman" pitchFamily="18" charset="0"/>
                <a:cs typeface="Times New Roman" pitchFamily="18" charset="0"/>
              </a:rPr>
              <a:t>potato trading</a:t>
            </a:r>
            <a:r>
              <a:rPr lang="en-US" dirty="0" smtClean="0">
                <a:latin typeface="Times New Roman" pitchFamily="18" charset="0"/>
                <a:cs typeface="Times New Roman" pitchFamily="18" charset="0"/>
              </a:rPr>
              <a:t>, repeated passing of inventory imbalances among dealers seems to actually dilute the information content of </a:t>
            </a:r>
            <a:r>
              <a:rPr lang="en-US" dirty="0" smtClean="0">
                <a:latin typeface="Times New Roman" pitchFamily="18" charset="0"/>
                <a:cs typeface="Times New Roman" pitchFamily="18" charset="0"/>
              </a:rPr>
              <a:t>trading. </a:t>
            </a:r>
          </a:p>
          <a:p>
            <a:r>
              <a:rPr lang="en-US" dirty="0" smtClean="0">
                <a:latin typeface="Times New Roman" pitchFamily="18" charset="0"/>
                <a:cs typeface="Times New Roman" pitchFamily="18" charset="0"/>
              </a:rPr>
              <a:t>This </a:t>
            </a:r>
            <a:r>
              <a:rPr lang="en-US" dirty="0" smtClean="0">
                <a:latin typeface="Times New Roman" pitchFamily="18" charset="0"/>
                <a:cs typeface="Times New Roman" pitchFamily="18" charset="0"/>
              </a:rPr>
              <a:t>type of trading tends to be more common in the presence of HFTs and where interdealer volume is high. </a:t>
            </a:r>
            <a:r>
              <a:rPr lang="en-US" dirty="0" smtClean="0"/>
              <a:t>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2400" b="1" dirty="0" smtClean="0">
                <a:latin typeface="Times New Roman" pitchFamily="18" charset="0"/>
                <a:cs typeface="Times New Roman" pitchFamily="18" charset="0"/>
              </a:rPr>
              <a:t>A Textbook for $23,698,655.93 (Plus $3.99 Shipping</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486400"/>
          </a:xfrm>
        </p:spPr>
        <p:txBody>
          <a:bodyPr>
            <a:normAutofit fontScale="55000" lnSpcReduction="20000"/>
          </a:bodyPr>
          <a:lstStyle/>
          <a:p>
            <a:r>
              <a:rPr lang="en-US" dirty="0" smtClean="0">
                <a:latin typeface="Times New Roman" pitchFamily="18" charset="0"/>
                <a:cs typeface="Times New Roman" pitchFamily="18" charset="0"/>
              </a:rPr>
              <a:t>Consider </a:t>
            </a:r>
            <a:r>
              <a:rPr lang="en-US" dirty="0" smtClean="0">
                <a:latin typeface="Times New Roman" pitchFamily="18" charset="0"/>
                <a:cs typeface="Times New Roman" pitchFamily="18" charset="0"/>
              </a:rPr>
              <a:t>Peter Lawrence’s 1992 developmental biology textbook, </a:t>
            </a:r>
            <a:r>
              <a:rPr lang="en-US" i="1" dirty="0" smtClean="0">
                <a:latin typeface="Times New Roman" pitchFamily="18" charset="0"/>
                <a:cs typeface="Times New Roman" pitchFamily="18" charset="0"/>
              </a:rPr>
              <a:t>The Making of a Fly: The Genetics of Animal Design</a:t>
            </a: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lvl="1"/>
            <a:r>
              <a:rPr lang="en-US" sz="3000" dirty="0" smtClean="0">
                <a:latin typeface="Times New Roman" pitchFamily="18" charset="0"/>
                <a:cs typeface="Times New Roman" pitchFamily="18" charset="0"/>
              </a:rPr>
              <a:t>Michael </a:t>
            </a:r>
            <a:r>
              <a:rPr lang="en-US" sz="3000" dirty="0" err="1" smtClean="0">
                <a:latin typeface="Times New Roman" pitchFamily="18" charset="0"/>
                <a:cs typeface="Times New Roman" pitchFamily="18" charset="0"/>
              </a:rPr>
              <a:t>Eisen</a:t>
            </a:r>
            <a:r>
              <a:rPr lang="en-US" sz="3000" dirty="0" smtClean="0">
                <a:latin typeface="Times New Roman" pitchFamily="18" charset="0"/>
                <a:cs typeface="Times New Roman" pitchFamily="18" charset="0"/>
              </a:rPr>
              <a:t>, an evolutionary biologist at the University of California reported that he sent one of his post-docs to purchase a copy on </a:t>
            </a:r>
            <a:r>
              <a:rPr lang="en-US" sz="3000" dirty="0" smtClean="0">
                <a:latin typeface="Times New Roman" pitchFamily="18" charset="0"/>
                <a:cs typeface="Times New Roman" pitchFamily="18" charset="0"/>
              </a:rPr>
              <a:t>Amazon.com</a:t>
            </a:r>
          </a:p>
          <a:p>
            <a:pPr lvl="1"/>
            <a:r>
              <a:rPr lang="en-US" sz="3000" dirty="0" smtClean="0">
                <a:latin typeface="Times New Roman" pitchFamily="18" charset="0"/>
                <a:cs typeface="Times New Roman" pitchFamily="18" charset="0"/>
              </a:rPr>
              <a:t>Amazon </a:t>
            </a:r>
            <a:r>
              <a:rPr lang="en-US" sz="3000" dirty="0" smtClean="0">
                <a:latin typeface="Times New Roman" pitchFamily="18" charset="0"/>
                <a:cs typeface="Times New Roman" pitchFamily="18" charset="0"/>
              </a:rPr>
              <a:t>listed 17 copies for sale: 15 used from $35.54, and 2 new from $1,730,045.91 (+$3.99 shipping). The two new copies were offered by two booksellers, </a:t>
            </a:r>
            <a:r>
              <a:rPr lang="en-US" sz="3000" dirty="0" err="1" smtClean="0">
                <a:latin typeface="Times New Roman" pitchFamily="18" charset="0"/>
                <a:cs typeface="Times New Roman" pitchFamily="18" charset="0"/>
              </a:rPr>
              <a:t>Profnath</a:t>
            </a:r>
            <a:r>
              <a:rPr lang="en-US" sz="3000" dirty="0" smtClean="0">
                <a:latin typeface="Times New Roman" pitchFamily="18" charset="0"/>
                <a:cs typeface="Times New Roman" pitchFamily="18" charset="0"/>
              </a:rPr>
              <a:t> and </a:t>
            </a:r>
            <a:r>
              <a:rPr lang="en-US" sz="3000" dirty="0" err="1" smtClean="0">
                <a:latin typeface="Times New Roman" pitchFamily="18" charset="0"/>
                <a:cs typeface="Times New Roman" pitchFamily="18" charset="0"/>
              </a:rPr>
              <a:t>Bordeebook</a:t>
            </a:r>
            <a:r>
              <a:rPr lang="en-US" sz="3000" dirty="0" smtClean="0">
                <a:latin typeface="Times New Roman" pitchFamily="18" charset="0"/>
                <a:cs typeface="Times New Roman" pitchFamily="18" charset="0"/>
              </a:rPr>
              <a:t>. </a:t>
            </a:r>
            <a:endParaRPr lang="en-US" sz="3000" dirty="0" smtClean="0">
              <a:latin typeface="Times New Roman" pitchFamily="18" charset="0"/>
              <a:cs typeface="Times New Roman" pitchFamily="18" charset="0"/>
            </a:endParaRPr>
          </a:p>
          <a:p>
            <a:pPr lvl="1"/>
            <a:r>
              <a:rPr lang="en-US" sz="3000" dirty="0" smtClean="0">
                <a:latin typeface="Times New Roman" pitchFamily="18" charset="0"/>
                <a:cs typeface="Times New Roman" pitchFamily="18" charset="0"/>
              </a:rPr>
              <a:t>Their </a:t>
            </a:r>
            <a:r>
              <a:rPr lang="en-US" sz="3000" dirty="0" smtClean="0">
                <a:latin typeface="Times New Roman" pitchFamily="18" charset="0"/>
                <a:cs typeface="Times New Roman" pitchFamily="18" charset="0"/>
              </a:rPr>
              <a:t>prices quickly increased from over $1.7 million to $2.8 million, and by the end of the day, to $3,536,675.57. Ultimately, the book's price topped out at $23,698,655.93, plus shipping.</a:t>
            </a:r>
          </a:p>
          <a:p>
            <a:r>
              <a:rPr lang="en-US" dirty="0" smtClean="0">
                <a:latin typeface="Times New Roman" pitchFamily="18" charset="0"/>
                <a:cs typeface="Times New Roman" pitchFamily="18" charset="0"/>
              </a:rPr>
              <a:t>How </a:t>
            </a:r>
            <a:r>
              <a:rPr lang="en-US" dirty="0" smtClean="0">
                <a:latin typeface="Times New Roman" pitchFamily="18" charset="0"/>
                <a:cs typeface="Times New Roman" pitchFamily="18" charset="0"/>
              </a:rPr>
              <a:t>did this price manage to evolve to over $23 million? </a:t>
            </a:r>
            <a:endParaRPr lang="en-US" dirty="0" smtClean="0">
              <a:latin typeface="Times New Roman" pitchFamily="18" charset="0"/>
              <a:cs typeface="Times New Roman" pitchFamily="18" charset="0"/>
            </a:endParaRPr>
          </a:p>
          <a:p>
            <a:pPr lvl="1"/>
            <a:r>
              <a:rPr lang="en-US" dirty="0" err="1" smtClean="0">
                <a:latin typeface="Times New Roman" pitchFamily="18" charset="0"/>
                <a:cs typeface="Times New Roman" pitchFamily="18" charset="0"/>
              </a:rPr>
              <a:t>Profnath</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used an algorithm to undercut </a:t>
            </a:r>
            <a:r>
              <a:rPr lang="en-US" dirty="0" err="1" smtClean="0">
                <a:latin typeface="Times New Roman" pitchFamily="18" charset="0"/>
                <a:cs typeface="Times New Roman" pitchFamily="18" charset="0"/>
              </a:rPr>
              <a:t>Bordeebook's</a:t>
            </a:r>
            <a:r>
              <a:rPr lang="en-US" dirty="0" smtClean="0">
                <a:latin typeface="Times New Roman" pitchFamily="18" charset="0"/>
                <a:cs typeface="Times New Roman" pitchFamily="18" charset="0"/>
              </a:rPr>
              <a:t> price, at .9983 times </a:t>
            </a:r>
            <a:r>
              <a:rPr lang="en-US" dirty="0" err="1" smtClean="0">
                <a:latin typeface="Times New Roman" pitchFamily="18" charset="0"/>
                <a:cs typeface="Times New Roman" pitchFamily="18" charset="0"/>
              </a:rPr>
              <a:t>Bordeebook's</a:t>
            </a: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lvl="1"/>
            <a:r>
              <a:rPr lang="en-US" dirty="0" err="1" smtClean="0">
                <a:latin typeface="Times New Roman" pitchFamily="18" charset="0"/>
                <a:cs typeface="Times New Roman" pitchFamily="18" charset="0"/>
              </a:rPr>
              <a:t>Bordeebook</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used its algorithm that would set its own price at 1.270589 times </a:t>
            </a:r>
            <a:r>
              <a:rPr lang="en-US" dirty="0" err="1" smtClean="0">
                <a:latin typeface="Times New Roman" pitchFamily="18" charset="0"/>
                <a:cs typeface="Times New Roman" pitchFamily="18" charset="0"/>
              </a:rPr>
              <a:t>Pronath's</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Such </a:t>
            </a:r>
            <a:r>
              <a:rPr lang="en-US" dirty="0" err="1" smtClean="0">
                <a:latin typeface="Times New Roman" pitchFamily="18" charset="0"/>
                <a:cs typeface="Times New Roman" pitchFamily="18" charset="0"/>
              </a:rPr>
              <a:t>algo</a:t>
            </a:r>
            <a:r>
              <a:rPr lang="en-US" dirty="0" smtClean="0">
                <a:latin typeface="Times New Roman" pitchFamily="18" charset="0"/>
                <a:cs typeface="Times New Roman" pitchFamily="18" charset="0"/>
              </a:rPr>
              <a:t> programs gone bad are not confined to markets for books, and they are not one-time isolated events.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Hansen </a:t>
            </a:r>
            <a:r>
              <a:rPr lang="en-US" dirty="0" smtClean="0">
                <a:latin typeface="Times New Roman" pitchFamily="18" charset="0"/>
                <a:cs typeface="Times New Roman" pitchFamily="18" charset="0"/>
              </a:rPr>
              <a:t>Transmissions (HSNTF.PK), a company that manufactures and supplies wind turbine gearboxes. On  January 23, 2009, its stock price increased from $1.62, the prior close, to $143.32 on the trading of 100,000 shares, apparently on the news of an alternative energy speech given by President Obama. The next day, trading opened at $1.69. While this scenario itself was not a major market calamity, it does warn of potential meltdowns (e.g., the May 6, 2010 "flash crash") or other market disruptions that might occur with unfiltered or even filtered </a:t>
            </a:r>
            <a:r>
              <a:rPr lang="en-US" dirty="0" err="1" smtClean="0">
                <a:latin typeface="Times New Roman" pitchFamily="18" charset="0"/>
                <a:cs typeface="Times New Roman" pitchFamily="18" charset="0"/>
              </a:rPr>
              <a:t>algo</a:t>
            </a:r>
            <a:r>
              <a:rPr lang="en-US" dirty="0" smtClean="0">
                <a:latin typeface="Times New Roman" pitchFamily="18" charset="0"/>
                <a:cs typeface="Times New Roman" pitchFamily="18" charset="0"/>
              </a:rPr>
              <a:t> trading.</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Buy, Lie and Sell </a:t>
            </a:r>
            <a:r>
              <a:rPr lang="en-US" b="1" dirty="0" smtClean="0">
                <a:latin typeface="Times New Roman" pitchFamily="18" charset="0"/>
                <a:cs typeface="Times New Roman" pitchFamily="18" charset="0"/>
              </a:rPr>
              <a:t>High</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fontScale="47500" lnSpcReduction="20000"/>
          </a:bodyPr>
          <a:lstStyle/>
          <a:p>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Pump and dump" schemes occur when the market manipulator touts company's stock with false and misleading statements to the marketplace, causing the stock’s price to rise before selling his own shares at inflated prices.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Spam </a:t>
            </a:r>
            <a:r>
              <a:rPr lang="en-US" dirty="0" smtClean="0">
                <a:latin typeface="Times New Roman" pitchFamily="18" charset="0"/>
                <a:cs typeface="Times New Roman" pitchFamily="18" charset="0"/>
              </a:rPr>
              <a:t>operations have been linked to pump and dump operations, where operators tout shares of stock and then sell them. </a:t>
            </a:r>
            <a:r>
              <a:rPr lang="en-US" dirty="0" err="1" smtClean="0">
                <a:latin typeface="Times New Roman" pitchFamily="18" charset="0"/>
                <a:cs typeface="Times New Roman" pitchFamily="18" charset="0"/>
              </a:rPr>
              <a:t>Frieder</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Zittrain</a:t>
            </a:r>
            <a:r>
              <a:rPr lang="en-US" dirty="0" smtClean="0">
                <a:latin typeface="Times New Roman" pitchFamily="18" charset="0"/>
                <a:cs typeface="Times New Roman" pitchFamily="18" charset="0"/>
              </a:rPr>
              <a:t> claim that stock volume for touted shares increases dramatically after spam is delivered.  </a:t>
            </a:r>
          </a:p>
          <a:p>
            <a:r>
              <a:rPr lang="en-US" dirty="0" err="1" smtClean="0">
                <a:latin typeface="Times New Roman" pitchFamily="18" charset="0"/>
                <a:cs typeface="Times New Roman" pitchFamily="18" charset="0"/>
              </a:rPr>
              <a:t>Frieder</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Zittrain</a:t>
            </a:r>
            <a:r>
              <a:rPr lang="en-US" dirty="0" smtClean="0">
                <a:latin typeface="Times New Roman" pitchFamily="18" charset="0"/>
                <a:cs typeface="Times New Roman" pitchFamily="18" charset="0"/>
              </a:rPr>
              <a:t> found that on days prior to touting, and on days touting takes place, returns are positive. Returns after touting are negative. Two-day returns average –5.25%, worsening further when the intensity of touting increases. Surely no reader of these results would consider purchasing stock on the basis of unsolicited spam. Yet, someone must be. Who? Why? And why does this buying behavior continue to persist even after transaction returns are so consistently poor?</a:t>
            </a:r>
          </a:p>
          <a:p>
            <a:r>
              <a:rPr lang="en-US" dirty="0" smtClean="0">
                <a:latin typeface="Times New Roman" pitchFamily="18" charset="0"/>
                <a:cs typeface="Times New Roman" pitchFamily="18" charset="0"/>
              </a:rPr>
              <a:t>Jonathan Lebed, the stock </a:t>
            </a:r>
            <a:r>
              <a:rPr lang="en-US" dirty="0" err="1" smtClean="0">
                <a:latin typeface="Times New Roman" pitchFamily="18" charset="0"/>
                <a:cs typeface="Times New Roman" pitchFamily="18" charset="0"/>
              </a:rPr>
              <a:t>touter</a:t>
            </a:r>
            <a:r>
              <a:rPr lang="en-US" dirty="0" smtClean="0">
                <a:latin typeface="Times New Roman" pitchFamily="18" charset="0"/>
                <a:cs typeface="Times New Roman" pitchFamily="18" charset="0"/>
              </a:rPr>
              <a:t> described in the previous paragraph, was a 15 year-old trader from Cedar Grove, New Jersey. In September, 2000, the S.E.C. settled 11 cases of stock market fraud against this high school student that had resulted in gains ranging from $12,000 to $74,000 from September 1999 to February 2000. With interest, the S.E.C. disgorged $285,000 in illegal profits. With his AOL connection and hundreds of Yahoo Finance postings under numerous fictitious names, Jonathan had apparently purchased shares in small companies and then posted numerous buy recommendations under fictitious names, increasing share volume from 60,000 to over a million per day in the affected companies. He also maintained a web site, stock-dogs.com where he published his opinions and recommendations. It was reported that Jonathan’s father, Greg Lebed had a heart attack and other heart issues during the period of Jonathan’s trading and S.E.C. battles. However, the ending of this story wasn’t all bad for Lebed. In his settlement with the S.E.C., Lebed was permitted to keep over $800,000 in profits from other transactions. Mr. Lebed remains an active trader and distributes a newsletter, available on line through http://lebed.biz</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latin typeface="Times New Roman" pitchFamily="18" charset="0"/>
                <a:cs typeface="Times New Roman" pitchFamily="18" charset="0"/>
              </a:rPr>
              <a:t>A</a:t>
            </a:r>
            <a:r>
              <a:rPr lang="en-US"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Illegal Insider Trading </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990600"/>
            <a:ext cx="8610600" cy="5562600"/>
          </a:xfrm>
        </p:spPr>
        <p:txBody>
          <a:bodyPr>
            <a:normAutofit fontScale="85000" lnSpcReduction="20000"/>
          </a:bodyPr>
          <a:lstStyle/>
          <a:p>
            <a:r>
              <a:rPr lang="en-US" sz="2000" dirty="0" smtClean="0">
                <a:latin typeface="Times New Roman" pitchFamily="18" charset="0"/>
                <a:cs typeface="Times New Roman" pitchFamily="18" charset="0"/>
              </a:rPr>
              <a:t>Unfair </a:t>
            </a:r>
            <a:r>
              <a:rPr lang="en-US" sz="2000" dirty="0" smtClean="0">
                <a:latin typeface="Times New Roman" pitchFamily="18" charset="0"/>
                <a:cs typeface="Times New Roman" pitchFamily="18" charset="0"/>
              </a:rPr>
              <a:t>capital markets fail to draw capital.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Illegal </a:t>
            </a:r>
            <a:r>
              <a:rPr lang="en-US" sz="2000" dirty="0" smtClean="0">
                <a:latin typeface="Times New Roman" pitchFamily="18" charset="0"/>
                <a:cs typeface="Times New Roman" pitchFamily="18" charset="0"/>
              </a:rPr>
              <a:t>insider trading is traditionally defined as the execution of transactions on the basis of material non-public </a:t>
            </a:r>
            <a:r>
              <a:rPr lang="en-US" sz="2000" dirty="0" smtClean="0">
                <a:latin typeface="Times New Roman" pitchFamily="18" charset="0"/>
                <a:cs typeface="Times New Roman" pitchFamily="18" charset="0"/>
              </a:rPr>
              <a:t>information.</a:t>
            </a:r>
          </a:p>
          <a:p>
            <a:r>
              <a:rPr lang="en-US" sz="2000" dirty="0" smtClean="0">
                <a:latin typeface="Times New Roman" pitchFamily="18" charset="0"/>
                <a:cs typeface="Times New Roman" pitchFamily="18" charset="0"/>
              </a:rPr>
              <a:t>Several </a:t>
            </a:r>
            <a:r>
              <a:rPr lang="en-US" sz="2000" dirty="0" smtClean="0">
                <a:latin typeface="Times New Roman" pitchFamily="18" charset="0"/>
                <a:cs typeface="Times New Roman" pitchFamily="18" charset="0"/>
              </a:rPr>
              <a:t>statutes are generally relied upon to enforce prohibitions on insider trading. </a:t>
            </a:r>
            <a:endParaRPr lang="en-US" sz="2000" dirty="0" smtClean="0">
              <a:latin typeface="Times New Roman" pitchFamily="18" charset="0"/>
              <a:cs typeface="Times New Roman" pitchFamily="18" charset="0"/>
            </a:endParaRPr>
          </a:p>
          <a:p>
            <a:pPr lvl="1"/>
            <a:r>
              <a:rPr lang="en-US" sz="1600" dirty="0" smtClean="0">
                <a:latin typeface="Times New Roman" pitchFamily="18" charset="0"/>
                <a:cs typeface="Times New Roman" pitchFamily="18" charset="0"/>
              </a:rPr>
              <a:t>Section </a:t>
            </a:r>
            <a:r>
              <a:rPr lang="en-US" sz="1600" dirty="0" smtClean="0">
                <a:latin typeface="Times New Roman" pitchFamily="18" charset="0"/>
                <a:cs typeface="Times New Roman" pitchFamily="18" charset="0"/>
              </a:rPr>
              <a:t>10(b) of the Securities Exchange Act of 1934 prohibits the employment “in connection with the purchase or sale of any security registered on a national securities exchange or any security not so registered, any manipulative or deceptive device or contrivance in contravention of such rules and regulations as the Commission may prescribe as necessary or appropriate in the public interest or for the protection of investors.” </a:t>
            </a:r>
            <a:endParaRPr lang="en-US" sz="1600" dirty="0" smtClean="0">
              <a:latin typeface="Times New Roman" pitchFamily="18" charset="0"/>
              <a:cs typeface="Times New Roman" pitchFamily="18" charset="0"/>
            </a:endParaRPr>
          </a:p>
          <a:p>
            <a:pPr lvl="1"/>
            <a:r>
              <a:rPr lang="en-US" sz="1600" dirty="0" smtClean="0">
                <a:latin typeface="Times New Roman" pitchFamily="18" charset="0"/>
                <a:cs typeface="Times New Roman" pitchFamily="18" charset="0"/>
              </a:rPr>
              <a:t>SEC </a:t>
            </a:r>
            <a:r>
              <a:rPr lang="en-US" sz="1600" dirty="0" smtClean="0">
                <a:latin typeface="Times New Roman" pitchFamily="18" charset="0"/>
                <a:cs typeface="Times New Roman" pitchFamily="18" charset="0"/>
              </a:rPr>
              <a:t>Rule 10b-5 prohibits “any act, practice, or course of business which operates or would operate as a fraud or deceit upon any person, in connection with the purchase or sale of any security.” </a:t>
            </a:r>
            <a:endParaRPr lang="en-US" sz="1600" dirty="0" smtClean="0">
              <a:latin typeface="Times New Roman" pitchFamily="18" charset="0"/>
              <a:cs typeface="Times New Roman" pitchFamily="18" charset="0"/>
            </a:endParaRPr>
          </a:p>
          <a:p>
            <a:pPr lvl="1"/>
            <a:r>
              <a:rPr lang="en-US" sz="1600" dirty="0" smtClean="0">
                <a:latin typeface="Times New Roman" pitchFamily="18" charset="0"/>
                <a:cs typeface="Times New Roman" pitchFamily="18" charset="0"/>
              </a:rPr>
              <a:t>These </a:t>
            </a:r>
            <a:r>
              <a:rPr lang="en-US" sz="1600" dirty="0" smtClean="0">
                <a:latin typeface="Times New Roman" pitchFamily="18" charset="0"/>
                <a:cs typeface="Times New Roman" pitchFamily="18" charset="0"/>
              </a:rPr>
              <a:t>rules are extended to identify elements of a Section 10(b) or Rule 10b-5 insider trading claim</a:t>
            </a:r>
            <a:r>
              <a:rPr lang="en-US" sz="160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p>
          <a:p>
            <a:pPr lvl="2"/>
            <a:r>
              <a:rPr lang="en-US" sz="1200" dirty="0" smtClean="0">
                <a:latin typeface="Times New Roman" pitchFamily="18" charset="0"/>
                <a:cs typeface="Times New Roman" pitchFamily="18" charset="0"/>
              </a:rPr>
              <a:t>Possession </a:t>
            </a:r>
            <a:r>
              <a:rPr lang="en-US" sz="1200" dirty="0" smtClean="0">
                <a:latin typeface="Times New Roman" pitchFamily="18" charset="0"/>
                <a:cs typeface="Times New Roman" pitchFamily="18" charset="0"/>
              </a:rPr>
              <a:t>of material nonpublic information;</a:t>
            </a:r>
          </a:p>
          <a:p>
            <a:pPr lvl="2"/>
            <a:r>
              <a:rPr lang="en-US" sz="1200" dirty="0" smtClean="0">
                <a:latin typeface="Times New Roman" pitchFamily="18" charset="0"/>
                <a:cs typeface="Times New Roman" pitchFamily="18" charset="0"/>
              </a:rPr>
              <a:t>Trading </a:t>
            </a:r>
            <a:r>
              <a:rPr lang="en-US" sz="1200" dirty="0" smtClean="0">
                <a:latin typeface="Times New Roman" pitchFamily="18" charset="0"/>
                <a:cs typeface="Times New Roman" pitchFamily="18" charset="0"/>
              </a:rPr>
              <a:t>while in possession of that non-public information;</a:t>
            </a:r>
          </a:p>
          <a:p>
            <a:pPr lvl="2"/>
            <a:r>
              <a:rPr lang="en-US" sz="1200" dirty="0" smtClean="0">
                <a:latin typeface="Times New Roman" pitchFamily="18" charset="0"/>
                <a:cs typeface="Times New Roman" pitchFamily="18" charset="0"/>
              </a:rPr>
              <a:t>Violation </a:t>
            </a:r>
            <a:r>
              <a:rPr lang="en-US" sz="1200" dirty="0" smtClean="0">
                <a:latin typeface="Times New Roman" pitchFamily="18" charset="0"/>
                <a:cs typeface="Times New Roman" pitchFamily="18" charset="0"/>
              </a:rPr>
              <a:t>of a relationship of trust and confidence</a:t>
            </a:r>
          </a:p>
          <a:p>
            <a:pPr lvl="1"/>
            <a:r>
              <a:rPr lang="en-US" sz="1600" dirty="0" smtClean="0">
                <a:latin typeface="Times New Roman" pitchFamily="18" charset="0"/>
                <a:cs typeface="Times New Roman" pitchFamily="18" charset="0"/>
              </a:rPr>
              <a:t>Section </a:t>
            </a:r>
            <a:r>
              <a:rPr lang="en-US" sz="1600" dirty="0" smtClean="0">
                <a:latin typeface="Times New Roman" pitchFamily="18" charset="0"/>
                <a:cs typeface="Times New Roman" pitchFamily="18" charset="0"/>
              </a:rPr>
              <a:t>14 of the Securities Exchange Act and Rule 14e-3 impose a “disclose or abstain from trading” obligation on any person who trades in securities that will be sought or are being sought in a tender offer, while that person is in possession of material nonpublic information that he knows or has reason to know has been acquired directly or indirectly from the offer or, the subject </a:t>
            </a:r>
            <a:r>
              <a:rPr lang="en-US" sz="1600" dirty="0" smtClean="0">
                <a:latin typeface="Times New Roman" pitchFamily="18" charset="0"/>
                <a:cs typeface="Times New Roman" pitchFamily="18" charset="0"/>
              </a:rPr>
              <a:t>corporation … </a:t>
            </a:r>
          </a:p>
          <a:p>
            <a:pPr lvl="1"/>
            <a:r>
              <a:rPr lang="en-US" sz="1600" dirty="0" smtClean="0">
                <a:latin typeface="Times New Roman" pitchFamily="18" charset="0"/>
                <a:cs typeface="Times New Roman" pitchFamily="18" charset="0"/>
              </a:rPr>
              <a:t>The </a:t>
            </a:r>
            <a:r>
              <a:rPr lang="en-US" sz="1600" dirty="0" smtClean="0">
                <a:latin typeface="Times New Roman" pitchFamily="18" charset="0"/>
                <a:cs typeface="Times New Roman" pitchFamily="18" charset="0"/>
              </a:rPr>
              <a:t>Securities Exchange Act of 1934 (Section 14e) provided for the initial federal statutory insider trading restrictions, though a 1909 Supreme Court decision in Strong v. </a:t>
            </a:r>
            <a:r>
              <a:rPr lang="en-US" sz="1600" dirty="0" err="1" smtClean="0">
                <a:latin typeface="Times New Roman" pitchFamily="18" charset="0"/>
                <a:cs typeface="Times New Roman" pitchFamily="18" charset="0"/>
              </a:rPr>
              <a:t>Repide</a:t>
            </a:r>
            <a:r>
              <a:rPr lang="en-US" sz="1600" dirty="0" smtClean="0">
                <a:latin typeface="Times New Roman" pitchFamily="18" charset="0"/>
                <a:cs typeface="Times New Roman" pitchFamily="18" charset="0"/>
              </a:rPr>
              <a:t> interpreted inside trading by corporate officials without appropriately revealing that information to be a form of fraud. </a:t>
            </a:r>
            <a:endParaRPr lang="en-US" sz="1600" dirty="0" smtClean="0">
              <a:latin typeface="Times New Roman" pitchFamily="18" charset="0"/>
              <a:cs typeface="Times New Roman" pitchFamily="18" charset="0"/>
            </a:endParaRPr>
          </a:p>
          <a:p>
            <a:pPr lvl="1"/>
            <a:r>
              <a:rPr lang="en-US" sz="1600" dirty="0" smtClean="0">
                <a:latin typeface="Times New Roman" pitchFamily="18" charset="0"/>
                <a:cs typeface="Times New Roman" pitchFamily="18" charset="0"/>
              </a:rPr>
              <a:t>A </a:t>
            </a:r>
            <a:r>
              <a:rPr lang="en-US" sz="1600" dirty="0" smtClean="0">
                <a:latin typeface="Times New Roman" pitchFamily="18" charset="0"/>
                <a:cs typeface="Times New Roman" pitchFamily="18" charset="0"/>
              </a:rPr>
              <a:t>1980 Supreme Court decision (</a:t>
            </a:r>
            <a:r>
              <a:rPr lang="en-US" sz="1600" dirty="0" err="1" smtClean="0">
                <a:latin typeface="Times New Roman" pitchFamily="18" charset="0"/>
                <a:cs typeface="Times New Roman" pitchFamily="18" charset="0"/>
              </a:rPr>
              <a:t>Chiarella</a:t>
            </a:r>
            <a:r>
              <a:rPr lang="en-US" sz="1600" dirty="0" smtClean="0">
                <a:latin typeface="Times New Roman" pitchFamily="18" charset="0"/>
                <a:cs typeface="Times New Roman" pitchFamily="18" charset="0"/>
              </a:rPr>
              <a:t> v. United States) defined an insider as one who maintains a "relationship of trust and confidence with shareholders". </a:t>
            </a:r>
            <a:endParaRPr lang="en-US" sz="1600" dirty="0" smtClean="0">
              <a:latin typeface="Times New Roman" pitchFamily="18" charset="0"/>
              <a:cs typeface="Times New Roman" pitchFamily="18" charset="0"/>
            </a:endParaRPr>
          </a:p>
          <a:p>
            <a:pPr lvl="1"/>
            <a:r>
              <a:rPr lang="en-US" sz="1600" dirty="0" smtClean="0">
                <a:latin typeface="Times New Roman" pitchFamily="18" charset="0"/>
                <a:cs typeface="Times New Roman" pitchFamily="18" charset="0"/>
              </a:rPr>
              <a:t>The </a:t>
            </a:r>
            <a:r>
              <a:rPr lang="en-US" sz="1600" dirty="0" smtClean="0">
                <a:latin typeface="Times New Roman" pitchFamily="18" charset="0"/>
                <a:cs typeface="Times New Roman" pitchFamily="18" charset="0"/>
              </a:rPr>
              <a:t>Insider Trading Sanctions Act of 1984 authorized penalties for illegal insider trading equal to three times the illegally obtained profits plus forfeiture of the profits. </a:t>
            </a:r>
            <a:endParaRPr lang="en-US" sz="1600" dirty="0" smtClean="0">
              <a:latin typeface="Times New Roman" pitchFamily="18" charset="0"/>
              <a:cs typeface="Times New Roman" pitchFamily="18" charset="0"/>
            </a:endParaRPr>
          </a:p>
          <a:p>
            <a:pPr lvl="1"/>
            <a:r>
              <a:rPr lang="en-US" sz="1600" dirty="0" smtClean="0">
                <a:latin typeface="Times New Roman" pitchFamily="18" charset="0"/>
                <a:cs typeface="Times New Roman" pitchFamily="18" charset="0"/>
              </a:rPr>
              <a:t>The </a:t>
            </a:r>
            <a:r>
              <a:rPr lang="en-US" sz="1600" dirty="0" smtClean="0">
                <a:latin typeface="Times New Roman" pitchFamily="18" charset="0"/>
                <a:cs typeface="Times New Roman" pitchFamily="18" charset="0"/>
              </a:rPr>
              <a:t>Insider Trading and Fraud Act of 1988 was intended to help define exactly what constitutes an insider and to set penalties for illegal insider trading activity</a:t>
            </a:r>
            <a:r>
              <a:rPr lang="en-US" sz="1600" dirty="0" smtClean="0">
                <a:latin typeface="Times New Roman" pitchFamily="18" charset="0"/>
                <a:cs typeface="Times New Roman" pitchFamily="18" charset="0"/>
              </a:rPr>
              <a:t>.</a:t>
            </a:r>
            <a:endParaRPr lang="en-US" sz="1600" dirty="0" smtClean="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Banging the </a:t>
            </a:r>
            <a:r>
              <a:rPr lang="en-US" b="1" dirty="0" smtClean="0">
                <a:latin typeface="Times New Roman" pitchFamily="18" charset="0"/>
                <a:cs typeface="Times New Roman" pitchFamily="18" charset="0"/>
              </a:rPr>
              <a:t>Close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r>
              <a:rPr lang="en-US" dirty="0" smtClean="0">
                <a:latin typeface="Times New Roman" pitchFamily="18" charset="0"/>
                <a:cs typeface="Times New Roman" pitchFamily="18" charset="0"/>
              </a:rPr>
              <a:t>	The CFTC defines </a:t>
            </a:r>
            <a:r>
              <a:rPr lang="en-US" i="1" dirty="0" smtClean="0">
                <a:latin typeface="Times New Roman" pitchFamily="18" charset="0"/>
                <a:cs typeface="Times New Roman" pitchFamily="18" charset="0"/>
              </a:rPr>
              <a:t>banging the close</a:t>
            </a:r>
            <a:r>
              <a:rPr lang="en-US" dirty="0" smtClean="0">
                <a:latin typeface="Times New Roman" pitchFamily="18" charset="0"/>
                <a:cs typeface="Times New Roman" pitchFamily="18" charset="0"/>
              </a:rPr>
              <a:t> as a "manipulative or disruptive trading practice whereby a trader buys or sells a large number of futures contracts during the closing period of a futures contract (that is, the period during which the futures settlement price is determined) in order to benefit an even larger position in an option, swap, or other derivative that is cash settled based on the futures settlement price on that day</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Consider the case involving </a:t>
            </a:r>
            <a:r>
              <a:rPr lang="en-US" dirty="0" smtClean="0">
                <a:latin typeface="Times New Roman" pitchFamily="18" charset="0"/>
                <a:cs typeface="Times New Roman" pitchFamily="18" charset="0"/>
              </a:rPr>
              <a:t>Amaranth </a:t>
            </a:r>
            <a:r>
              <a:rPr lang="en-US" dirty="0" smtClean="0">
                <a:latin typeface="Times New Roman" pitchFamily="18" charset="0"/>
                <a:cs typeface="Times New Roman" pitchFamily="18" charset="0"/>
              </a:rPr>
              <a:t>Advisors, LLC, which incurred $6.4 billion in losses in the early Spring of 2006. The fund's failure arose from losses in trading highly leveraged natural gas contracts on NYMEX.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CFTC later charged Amaranth and its former head trader, Brian Hunter, with trying to manipulate natural gas futures prices.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More </a:t>
            </a:r>
            <a:r>
              <a:rPr lang="en-US" dirty="0" smtClean="0">
                <a:latin typeface="Times New Roman" pitchFamily="18" charset="0"/>
                <a:cs typeface="Times New Roman" pitchFamily="18" charset="0"/>
              </a:rPr>
              <a:t>specifically, Hunter was accused of banging the close, flooding the then open outcry NYMEX futures markets with “series of rapid and successive” orders for natural gas during the final minutes of trading before the close, thereby forcing prices down in this less active market as buying interest diminished. The actual intent of his selling activity, according to the CFTC, was to depress natural gas prices in the ICE, where Amaranth held much larger short positions through swap contracts.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latin typeface="Times New Roman" pitchFamily="18" charset="0"/>
                <a:cs typeface="Times New Roman" pitchFamily="18" charset="0"/>
              </a:rPr>
              <a:t>F. Rogue Trading and Rogue </a:t>
            </a:r>
            <a:r>
              <a:rPr lang="en-US" b="1" dirty="0" smtClean="0">
                <a:latin typeface="Times New Roman" pitchFamily="18" charset="0"/>
                <a:cs typeface="Times New Roman" pitchFamily="18" charset="0"/>
              </a:rPr>
              <a:t>Traders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486400"/>
          </a:xfrm>
        </p:spPr>
        <p:txBody>
          <a:bodyPr>
            <a:noAutofit/>
          </a:bodyPr>
          <a:lstStyle/>
          <a:p>
            <a:r>
              <a:rPr lang="en-US" sz="1800" dirty="0" smtClean="0">
                <a:latin typeface="Times New Roman" pitchFamily="18" charset="0"/>
                <a:cs typeface="Times New Roman" pitchFamily="18" charset="0"/>
              </a:rPr>
              <a:t>Rogue </a:t>
            </a:r>
            <a:r>
              <a:rPr lang="en-US" sz="1800" dirty="0" smtClean="0">
                <a:latin typeface="Times New Roman" pitchFamily="18" charset="0"/>
                <a:cs typeface="Times New Roman" pitchFamily="18" charset="0"/>
              </a:rPr>
              <a:t>trading is </a:t>
            </a:r>
            <a:r>
              <a:rPr lang="en-US" sz="1800" dirty="0" smtClean="0">
                <a:latin typeface="Times New Roman" pitchFamily="18" charset="0"/>
                <a:cs typeface="Times New Roman" pitchFamily="18" charset="0"/>
              </a:rPr>
              <a:t>systematic </a:t>
            </a:r>
            <a:r>
              <a:rPr lang="en-US" sz="1800" dirty="0" smtClean="0">
                <a:latin typeface="Times New Roman" pitchFamily="18" charset="0"/>
                <a:cs typeface="Times New Roman" pitchFamily="18" charset="0"/>
              </a:rPr>
              <a:t>unauthorized trading, trading with unapproved counterparties or trading with unapproved products. Rogue trading normally </a:t>
            </a:r>
            <a:r>
              <a:rPr lang="en-US" sz="1800" dirty="0" smtClean="0">
                <a:latin typeface="Times New Roman" pitchFamily="18" charset="0"/>
                <a:cs typeface="Times New Roman" pitchFamily="18" charset="0"/>
              </a:rPr>
              <a:t>traders </a:t>
            </a:r>
            <a:r>
              <a:rPr lang="en-US" sz="1800" dirty="0" smtClean="0">
                <a:latin typeface="Times New Roman" pitchFamily="18" charset="0"/>
                <a:cs typeface="Times New Roman" pitchFamily="18" charset="0"/>
              </a:rPr>
              <a:t>exceeding risk limits and/or loss limits </a:t>
            </a:r>
            <a:r>
              <a:rPr lang="en-US" sz="1800" dirty="0" smtClean="0">
                <a:latin typeface="Times New Roman" pitchFamily="18" charset="0"/>
                <a:cs typeface="Times New Roman" pitchFamily="18" charset="0"/>
              </a:rPr>
              <a:t>and </a:t>
            </a:r>
            <a:r>
              <a:rPr lang="en-US" sz="1800" dirty="0" smtClean="0">
                <a:latin typeface="Times New Roman" pitchFamily="18" charset="0"/>
                <a:cs typeface="Times New Roman" pitchFamily="18" charset="0"/>
              </a:rPr>
              <a:t>is accompanied by efforts to conceal unauthorized </a:t>
            </a:r>
            <a:r>
              <a:rPr lang="en-US" sz="1800" dirty="0" smtClean="0">
                <a:latin typeface="Times New Roman" pitchFamily="18" charset="0"/>
                <a:cs typeface="Times New Roman" pitchFamily="18" charset="0"/>
              </a:rPr>
              <a:t>actions. </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Nick </a:t>
            </a:r>
            <a:r>
              <a:rPr lang="en-US" sz="1800" dirty="0" err="1" smtClean="0">
                <a:latin typeface="Times New Roman" pitchFamily="18" charset="0"/>
                <a:cs typeface="Times New Roman" pitchFamily="18" charset="0"/>
              </a:rPr>
              <a:t>Leeson</a:t>
            </a:r>
            <a:r>
              <a:rPr lang="en-US" sz="1800" dirty="0" smtClean="0">
                <a:latin typeface="Times New Roman" pitchFamily="18" charset="0"/>
                <a:cs typeface="Times New Roman" pitchFamily="18" charset="0"/>
              </a:rPr>
              <a:t>, chief derivatives trader at Barings' Singapore </a:t>
            </a:r>
            <a:r>
              <a:rPr lang="en-US" sz="1800" dirty="0" smtClean="0">
                <a:latin typeface="Times New Roman" pitchFamily="18" charset="0"/>
                <a:cs typeface="Times New Roman" pitchFamily="18" charset="0"/>
              </a:rPr>
              <a:t>office, </a:t>
            </a:r>
            <a:r>
              <a:rPr lang="en-US" sz="1800" dirty="0" smtClean="0">
                <a:latin typeface="Times New Roman" pitchFamily="18" charset="0"/>
                <a:cs typeface="Times New Roman" pitchFamily="18" charset="0"/>
              </a:rPr>
              <a:t>single-handedly brought down the centuries-old Barings </a:t>
            </a:r>
            <a:r>
              <a:rPr lang="en-US" sz="1800" dirty="0" smtClean="0">
                <a:latin typeface="Times New Roman" pitchFamily="18" charset="0"/>
                <a:cs typeface="Times New Roman" pitchFamily="18" charset="0"/>
              </a:rPr>
              <a:t>Bank.</a:t>
            </a:r>
          </a:p>
          <a:p>
            <a:pPr lvl="1"/>
            <a:r>
              <a:rPr lang="en-US" sz="1400" dirty="0" smtClean="0">
                <a:latin typeface="Times New Roman" pitchFamily="18" charset="0"/>
                <a:cs typeface="Times New Roman" pitchFamily="18" charset="0"/>
              </a:rPr>
              <a:t>What </a:t>
            </a:r>
            <a:r>
              <a:rPr lang="en-US" sz="1400" dirty="0" smtClean="0">
                <a:latin typeface="Times New Roman" pitchFamily="18" charset="0"/>
                <a:cs typeface="Times New Roman" pitchFamily="18" charset="0"/>
              </a:rPr>
              <a:t>are the lessons to be learned from </a:t>
            </a:r>
            <a:r>
              <a:rPr lang="en-US" sz="1400" dirty="0" err="1" smtClean="0">
                <a:latin typeface="Times New Roman" pitchFamily="18" charset="0"/>
                <a:cs typeface="Times New Roman" pitchFamily="18" charset="0"/>
              </a:rPr>
              <a:t>Leeson’s</a:t>
            </a:r>
            <a:r>
              <a:rPr lang="en-US" sz="1400" dirty="0" smtClean="0">
                <a:latin typeface="Times New Roman" pitchFamily="18" charset="0"/>
                <a:cs typeface="Times New Roman" pitchFamily="18" charset="0"/>
              </a:rPr>
              <a:t> fraud? </a:t>
            </a:r>
            <a:endParaRPr lang="en-US" sz="1400" dirty="0" smtClean="0">
              <a:latin typeface="Times New Roman" pitchFamily="18" charset="0"/>
              <a:cs typeface="Times New Roman" pitchFamily="18" charset="0"/>
            </a:endParaRPr>
          </a:p>
          <a:p>
            <a:pPr lvl="1"/>
            <a:r>
              <a:rPr lang="en-US" sz="1400" dirty="0" smtClean="0">
                <a:latin typeface="Times New Roman" pitchFamily="18" charset="0"/>
                <a:cs typeface="Times New Roman" pitchFamily="18" charset="0"/>
              </a:rPr>
              <a:t>The bank </a:t>
            </a:r>
            <a:r>
              <a:rPr lang="en-US" sz="1400" dirty="0" smtClean="0">
                <a:latin typeface="Times New Roman" pitchFamily="18" charset="0"/>
                <a:cs typeface="Times New Roman" pitchFamily="18" charset="0"/>
              </a:rPr>
              <a:t>failed to sufficiently segregate trading and back office (record-keeping) functions. </a:t>
            </a:r>
            <a:r>
              <a:rPr lang="en-US" sz="1400" dirty="0" smtClean="0">
                <a:latin typeface="Times New Roman" pitchFamily="18" charset="0"/>
                <a:cs typeface="Times New Roman" pitchFamily="18" charset="0"/>
              </a:rPr>
              <a:t> </a:t>
            </a:r>
          </a:p>
          <a:p>
            <a:pPr lvl="1"/>
            <a:r>
              <a:rPr lang="en-US" sz="1400" dirty="0" smtClean="0">
                <a:latin typeface="Times New Roman" pitchFamily="18" charset="0"/>
                <a:cs typeface="Times New Roman" pitchFamily="18" charset="0"/>
              </a:rPr>
              <a:t>Management </a:t>
            </a:r>
            <a:r>
              <a:rPr lang="en-US" sz="1400" dirty="0" smtClean="0">
                <a:latin typeface="Times New Roman" pitchFamily="18" charset="0"/>
                <a:cs typeface="Times New Roman" pitchFamily="18" charset="0"/>
              </a:rPr>
              <a:t>did not react appropriately when it was warned of increased concentration of financial risks from a relatively small trading unit. </a:t>
            </a:r>
            <a:endParaRPr lang="en-US" sz="1400" dirty="0" smtClean="0">
              <a:latin typeface="Times New Roman" pitchFamily="18" charset="0"/>
              <a:cs typeface="Times New Roman" pitchFamily="18" charset="0"/>
            </a:endParaRPr>
          </a:p>
          <a:p>
            <a:pPr lvl="1"/>
            <a:r>
              <a:rPr lang="en-US" sz="1400" dirty="0" smtClean="0">
                <a:latin typeface="Times New Roman" pitchFamily="18" charset="0"/>
                <a:cs typeface="Times New Roman" pitchFamily="18" charset="0"/>
              </a:rPr>
              <a:t>Continued </a:t>
            </a:r>
            <a:r>
              <a:rPr lang="en-US" sz="1400" dirty="0" smtClean="0">
                <a:latin typeface="Times New Roman" pitchFamily="18" charset="0"/>
                <a:cs typeface="Times New Roman" pitchFamily="18" charset="0"/>
              </a:rPr>
              <a:t>trading fraud, at least initially, is often committed not for personal gain, but to cover poor performance or </a:t>
            </a:r>
            <a:r>
              <a:rPr lang="en-US" sz="1400" dirty="0" smtClean="0">
                <a:latin typeface="Times New Roman" pitchFamily="18" charset="0"/>
                <a:cs typeface="Times New Roman" pitchFamily="18" charset="0"/>
              </a:rPr>
              <a:t>losses. </a:t>
            </a:r>
          </a:p>
          <a:p>
            <a:pPr lvl="1"/>
            <a:r>
              <a:rPr lang="en-US" sz="1400" dirty="0" smtClean="0">
                <a:latin typeface="Times New Roman" pitchFamily="18" charset="0"/>
                <a:cs typeface="Times New Roman" pitchFamily="18" charset="0"/>
              </a:rPr>
              <a:t>Incentive-based </a:t>
            </a:r>
            <a:r>
              <a:rPr lang="en-US" sz="1400" dirty="0" smtClean="0">
                <a:latin typeface="Times New Roman" pitchFamily="18" charset="0"/>
                <a:cs typeface="Times New Roman" pitchFamily="18" charset="0"/>
              </a:rPr>
              <a:t>compensation contributes to trading fraud, not only motivating the perpetrator, but his supervisors as well. </a:t>
            </a:r>
            <a:endParaRPr lang="en-US" sz="1400" dirty="0" smtClean="0">
              <a:latin typeface="Times New Roman" pitchFamily="18" charset="0"/>
              <a:cs typeface="Times New Roman" pitchFamily="18" charset="0"/>
            </a:endParaRPr>
          </a:p>
          <a:p>
            <a:pPr lvl="1"/>
            <a:r>
              <a:rPr lang="en-US" sz="1400" dirty="0" smtClean="0">
                <a:latin typeface="Times New Roman" pitchFamily="18" charset="0"/>
                <a:cs typeface="Times New Roman" pitchFamily="18" charset="0"/>
              </a:rPr>
              <a:t>A</a:t>
            </a:r>
            <a:r>
              <a:rPr lang="en-US"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single rogue trader can bring down even the largest and most venerable of financial institutions. </a:t>
            </a:r>
            <a:endParaRPr lang="en-US" sz="1400" dirty="0" smtClean="0">
              <a:latin typeface="Times New Roman" pitchFamily="18" charset="0"/>
              <a:cs typeface="Times New Roman" pitchFamily="18" charset="0"/>
            </a:endParaRPr>
          </a:p>
          <a:p>
            <a:pPr lvl="1"/>
            <a:r>
              <a:rPr lang="en-US" sz="1400" dirty="0" smtClean="0">
                <a:latin typeface="Times New Roman" pitchFamily="18" charset="0"/>
                <a:cs typeface="Times New Roman" pitchFamily="18" charset="0"/>
              </a:rPr>
              <a:t>T</a:t>
            </a:r>
            <a:r>
              <a:rPr lang="en-US" sz="1400" dirty="0" smtClean="0">
                <a:latin typeface="Times New Roman" pitchFamily="18" charset="0"/>
                <a:cs typeface="Times New Roman" pitchFamily="18" charset="0"/>
              </a:rPr>
              <a:t>he </a:t>
            </a:r>
            <a:r>
              <a:rPr lang="en-US" sz="1400" dirty="0" smtClean="0">
                <a:latin typeface="Times New Roman" pitchFamily="18" charset="0"/>
                <a:cs typeface="Times New Roman" pitchFamily="18" charset="0"/>
              </a:rPr>
              <a:t>superstar trader should merit the closest observation, not only to assure that his trading is legitimate, but to </a:t>
            </a:r>
            <a:r>
              <a:rPr lang="en-US" sz="1400" dirty="0" smtClean="0">
                <a:latin typeface="Times New Roman" pitchFamily="18" charset="0"/>
                <a:cs typeface="Times New Roman" pitchFamily="18" charset="0"/>
              </a:rPr>
              <a:t>understand </a:t>
            </a:r>
            <a:r>
              <a:rPr lang="en-US" sz="1400" dirty="0" smtClean="0">
                <a:latin typeface="Times New Roman" pitchFamily="18" charset="0"/>
                <a:cs typeface="Times New Roman" pitchFamily="18" charset="0"/>
              </a:rPr>
              <a:t>the secrets to his success</a:t>
            </a:r>
            <a:r>
              <a:rPr lang="en-US" sz="1400" dirty="0" smtClean="0">
                <a:latin typeface="Times New Roman" pitchFamily="18" charset="0"/>
                <a:cs typeface="Times New Roman" pitchFamily="18" charset="0"/>
              </a:rPr>
              <a:t>.</a:t>
            </a:r>
            <a:endParaRPr lang="en-US" sz="1400" dirty="0" smtClean="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latin typeface="Times New Roman" pitchFamily="18" charset="0"/>
                <a:cs typeface="Times New Roman" pitchFamily="18" charset="0"/>
              </a:rPr>
              <a:t>Other Rogue Traders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990600"/>
            <a:ext cx="8534400" cy="5638800"/>
          </a:xfrm>
        </p:spPr>
        <p:txBody>
          <a:bodyPr>
            <a:normAutofit/>
          </a:bodyPr>
          <a:lstStyle/>
          <a:p>
            <a:r>
              <a:rPr lang="en-US" sz="1200" dirty="0" smtClean="0">
                <a:latin typeface="Times New Roman" pitchFamily="18" charset="0"/>
                <a:cs typeface="Times New Roman" pitchFamily="18" charset="0"/>
              </a:rPr>
              <a:t>John M. </a:t>
            </a:r>
            <a:r>
              <a:rPr lang="en-US" sz="1200" dirty="0" err="1" smtClean="0">
                <a:latin typeface="Times New Roman" pitchFamily="18" charset="0"/>
                <a:cs typeface="Times New Roman" pitchFamily="18" charset="0"/>
              </a:rPr>
              <a:t>Rusnak</a:t>
            </a:r>
            <a:r>
              <a:rPr lang="en-US" sz="1200" dirty="0" smtClean="0">
                <a:latin typeface="Times New Roman" pitchFamily="18" charset="0"/>
                <a:cs typeface="Times New Roman" pitchFamily="18" charset="0"/>
              </a:rPr>
              <a:t> was an FX trader for the Baltimore-based </a:t>
            </a:r>
            <a:r>
              <a:rPr lang="en-US" sz="1200" dirty="0" err="1" smtClean="0">
                <a:latin typeface="Times New Roman" pitchFamily="18" charset="0"/>
                <a:cs typeface="Times New Roman" pitchFamily="18" charset="0"/>
              </a:rPr>
              <a:t>AllFirst</a:t>
            </a:r>
            <a:r>
              <a:rPr lang="en-US" sz="1200" dirty="0" smtClean="0">
                <a:latin typeface="Times New Roman" pitchFamily="18" charset="0"/>
                <a:cs typeface="Times New Roman" pitchFamily="18" charset="0"/>
              </a:rPr>
              <a:t> Financial Corp., which was owned by AIB. </a:t>
            </a:r>
          </a:p>
          <a:p>
            <a:r>
              <a:rPr lang="en-US" sz="1200" dirty="0" smtClean="0">
                <a:latin typeface="Times New Roman" pitchFamily="18" charset="0"/>
                <a:cs typeface="Times New Roman" pitchFamily="18" charset="0"/>
              </a:rPr>
              <a:t>Orlando Joseph Jett, an MIT graduate with a Harvard MBA, began trading strips and other Treasury instruments for Kidder Peabody in 1991, failing to report significant profits in his “rookie” year and earning a bonus of $5,000. </a:t>
            </a:r>
          </a:p>
          <a:p>
            <a:pPr lvl="1"/>
            <a:r>
              <a:rPr lang="en-US" sz="1050" dirty="0" smtClean="0">
                <a:latin typeface="Times New Roman" pitchFamily="18" charset="0"/>
                <a:cs typeface="Times New Roman" pitchFamily="18" charset="0"/>
              </a:rPr>
              <a:t>Trading profits recorded by Jett in 1992 and 1993 were $32 million and $151 million, followed by $81 million in the first quarter of 1994. The “phantom” profits resulted from a mistaken entry in Kidder’s internal accounting system where bond payments to be made later were not discounted.</a:t>
            </a:r>
          </a:p>
          <a:p>
            <a:pPr lvl="1"/>
            <a:r>
              <a:rPr lang="en-US" sz="1050" dirty="0" smtClean="0">
                <a:latin typeface="Times New Roman" pitchFamily="18" charset="0"/>
                <a:cs typeface="Times New Roman" pitchFamily="18" charset="0"/>
              </a:rPr>
              <a:t>Ultimately, when the contracts settled, Kidder Peabody realized the losses, but Jett was able to cover these losses (on paper, with the help of the flawed internal accounting system) by increasing the size of his positions, realizing more phantom profits. </a:t>
            </a:r>
          </a:p>
          <a:p>
            <a:pPr lvl="1"/>
            <a:r>
              <a:rPr lang="en-US" sz="1050" dirty="0" smtClean="0">
                <a:latin typeface="Times New Roman" pitchFamily="18" charset="0"/>
                <a:cs typeface="Times New Roman" pitchFamily="18" charset="0"/>
              </a:rPr>
              <a:t>Jett was ultimately cleared of criminal wrongdoing because it could not be proven that he knew about and intentionally exploited the glitch in the accounting system, even though he repeated transactions with almost identical results and with increasing frequency. </a:t>
            </a:r>
          </a:p>
          <a:p>
            <a:pPr lvl="1"/>
            <a:r>
              <a:rPr lang="en-US" sz="1050" dirty="0" smtClean="0">
                <a:latin typeface="Times New Roman" pitchFamily="18" charset="0"/>
                <a:cs typeface="Times New Roman" pitchFamily="18" charset="0"/>
              </a:rPr>
              <a:t>Jett argued that Kidder ordered him to increase risks to deceive Kidder’s parent, GE, into believing that the Kidder unit was realizing profit objectives. </a:t>
            </a:r>
          </a:p>
          <a:p>
            <a:pPr lvl="1"/>
            <a:r>
              <a:rPr lang="en-US" sz="1050" dirty="0" smtClean="0">
                <a:latin typeface="Times New Roman" pitchFamily="18" charset="0"/>
                <a:cs typeface="Times New Roman" pitchFamily="18" charset="0"/>
              </a:rPr>
              <a:t>Jett was fined $200,000 and ordered by a judge to repay $8.2 million in losses. Kidder Peabody was sold to Paine Webber, which merged into UBS.</a:t>
            </a:r>
          </a:p>
          <a:p>
            <a:r>
              <a:rPr lang="en-US" sz="1200" dirty="0" smtClean="0">
                <a:latin typeface="Times New Roman" pitchFamily="18" charset="0"/>
                <a:cs typeface="Times New Roman" pitchFamily="18" charset="0"/>
              </a:rPr>
              <a:t>Significant contributors to Jett's losses at Kidder Peabody seem to have been:</a:t>
            </a:r>
          </a:p>
          <a:p>
            <a:pPr lvl="1"/>
            <a:r>
              <a:rPr lang="en-US" sz="1050" dirty="0" smtClean="0">
                <a:latin typeface="Times New Roman" pitchFamily="18" charset="0"/>
                <a:cs typeface="Times New Roman" pitchFamily="18" charset="0"/>
              </a:rPr>
              <a:t>Lack of proper oversight by his supervisor, Ed </a:t>
            </a:r>
            <a:r>
              <a:rPr lang="en-US" sz="1050" dirty="0" err="1" smtClean="0">
                <a:latin typeface="Times New Roman" pitchFamily="18" charset="0"/>
                <a:cs typeface="Times New Roman" pitchFamily="18" charset="0"/>
              </a:rPr>
              <a:t>Cerullo</a:t>
            </a:r>
            <a:r>
              <a:rPr lang="en-US" sz="1050" dirty="0" smtClean="0">
                <a:latin typeface="Times New Roman" pitchFamily="18" charset="0"/>
                <a:cs typeface="Times New Roman" pitchFamily="18" charset="0"/>
              </a:rPr>
              <a:t>, who earned substantial bonuses based on Jett's phantom trading profits. </a:t>
            </a:r>
          </a:p>
          <a:p>
            <a:pPr lvl="1"/>
            <a:r>
              <a:rPr lang="en-US" sz="1050" dirty="0" smtClean="0">
                <a:latin typeface="Times New Roman" pitchFamily="18" charset="0"/>
                <a:cs typeface="Times New Roman" pitchFamily="18" charset="0"/>
              </a:rPr>
              <a:t>Trading losses can often be covered with taking positions with increased risks, a cycle that often played out until the entire firm fails. </a:t>
            </a:r>
          </a:p>
          <a:p>
            <a:pPr lvl="1"/>
            <a:r>
              <a:rPr lang="en-US" sz="1050" dirty="0" smtClean="0">
                <a:latin typeface="Times New Roman" pitchFamily="18" charset="0"/>
                <a:cs typeface="Times New Roman" pitchFamily="18" charset="0"/>
              </a:rPr>
              <a:t>As we saw in the </a:t>
            </a:r>
            <a:r>
              <a:rPr lang="en-US" sz="1050" dirty="0" err="1" smtClean="0">
                <a:latin typeface="Times New Roman" pitchFamily="18" charset="0"/>
                <a:cs typeface="Times New Roman" pitchFamily="18" charset="0"/>
              </a:rPr>
              <a:t>Leeson</a:t>
            </a:r>
            <a:r>
              <a:rPr lang="en-US" sz="1050" dirty="0" smtClean="0">
                <a:latin typeface="Times New Roman" pitchFamily="18" charset="0"/>
                <a:cs typeface="Times New Roman" pitchFamily="18" charset="0"/>
              </a:rPr>
              <a:t> case, close monitoring of unusually high trading profits is as important as close monitoring of any unusual trading activity.</a:t>
            </a:r>
          </a:p>
          <a:p>
            <a:r>
              <a:rPr lang="en-US" sz="1200" dirty="0" smtClean="0">
                <a:latin typeface="Times New Roman" pitchFamily="18" charset="0"/>
                <a:cs typeface="Times New Roman" pitchFamily="18" charset="0"/>
              </a:rPr>
              <a:t>In 2008, </a:t>
            </a:r>
            <a:r>
              <a:rPr lang="en-US" sz="1200" dirty="0" err="1" smtClean="0">
                <a:latin typeface="Times New Roman" pitchFamily="18" charset="0"/>
                <a:cs typeface="Times New Roman" pitchFamily="18" charset="0"/>
              </a:rPr>
              <a:t>Jérôme</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Kerviel</a:t>
            </a:r>
            <a:r>
              <a:rPr lang="en-US" sz="1200" dirty="0" smtClean="0">
                <a:latin typeface="Times New Roman" pitchFamily="18" charset="0"/>
                <a:cs typeface="Times New Roman" pitchFamily="18" charset="0"/>
              </a:rPr>
              <a:t> of </a:t>
            </a:r>
            <a:r>
              <a:rPr lang="en-US" sz="1200" dirty="0" err="1" smtClean="0">
                <a:latin typeface="Times New Roman" pitchFamily="18" charset="0"/>
                <a:cs typeface="Times New Roman" pitchFamily="18" charset="0"/>
              </a:rPr>
              <a:t>Société</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Générale</a:t>
            </a:r>
            <a:r>
              <a:rPr lang="en-US" sz="1200" dirty="0" smtClean="0">
                <a:latin typeface="Times New Roman" pitchFamily="18" charset="0"/>
                <a:cs typeface="Times New Roman" pitchFamily="18" charset="0"/>
              </a:rPr>
              <a:t> confessed to a €4.9 billion fraud where he misappropriated computer access codes and falsified documents.</a:t>
            </a:r>
          </a:p>
          <a:p>
            <a:pPr lvl="1"/>
            <a:r>
              <a:rPr lang="en-US" sz="1050" dirty="0" smtClean="0">
                <a:latin typeface="Times New Roman" pitchFamily="18" charset="0"/>
                <a:cs typeface="Times New Roman" pitchFamily="18" charset="0"/>
              </a:rPr>
              <a:t>It was the largest discovered trading fraud in history until Bernard </a:t>
            </a:r>
            <a:r>
              <a:rPr lang="en-US" sz="1050" dirty="0" err="1" smtClean="0">
                <a:latin typeface="Times New Roman" pitchFamily="18" charset="0"/>
                <a:cs typeface="Times New Roman" pitchFamily="18" charset="0"/>
              </a:rPr>
              <a:t>Madoff</a:t>
            </a:r>
            <a:r>
              <a:rPr lang="en-US" sz="1050" dirty="0" smtClean="0">
                <a:latin typeface="Times New Roman" pitchFamily="18" charset="0"/>
                <a:cs typeface="Times New Roman" pitchFamily="18" charset="0"/>
              </a:rPr>
              <a:t>. </a:t>
            </a:r>
          </a:p>
          <a:p>
            <a:pPr lvl="1"/>
            <a:r>
              <a:rPr lang="en-US" sz="1050" dirty="0" err="1" smtClean="0">
                <a:latin typeface="Times New Roman" pitchFamily="18" charset="0"/>
                <a:cs typeface="Times New Roman" pitchFamily="18" charset="0"/>
              </a:rPr>
              <a:t>Kerviel’s</a:t>
            </a:r>
            <a:r>
              <a:rPr lang="en-US" sz="1050" dirty="0" smtClean="0">
                <a:latin typeface="Times New Roman" pitchFamily="18" charset="0"/>
                <a:cs typeface="Times New Roman" pitchFamily="18" charset="0"/>
              </a:rPr>
              <a:t> case was interesting because of how ordinary and unimpressive he seemed in almost all respects. </a:t>
            </a:r>
            <a:r>
              <a:rPr lang="en-US" sz="1050" dirty="0" err="1" smtClean="0">
                <a:latin typeface="Times New Roman" pitchFamily="18" charset="0"/>
                <a:cs typeface="Times New Roman" pitchFamily="18" charset="0"/>
              </a:rPr>
              <a:t>Kerviel</a:t>
            </a:r>
            <a:r>
              <a:rPr lang="en-US" sz="1050" dirty="0" smtClean="0">
                <a:latin typeface="Times New Roman" pitchFamily="18" charset="0"/>
                <a:cs typeface="Times New Roman" pitchFamily="18" charset="0"/>
              </a:rPr>
              <a:t> was not a trading superstar.</a:t>
            </a:r>
          </a:p>
          <a:p>
            <a:pPr lvl="1"/>
            <a:r>
              <a:rPr lang="en-US" sz="1050" dirty="0" err="1" smtClean="0">
                <a:latin typeface="Times New Roman" pitchFamily="18" charset="0"/>
                <a:cs typeface="Times New Roman" pitchFamily="18" charset="0"/>
              </a:rPr>
              <a:t>Kerviel</a:t>
            </a:r>
            <a:r>
              <a:rPr lang="en-US" sz="1050" dirty="0" smtClean="0">
                <a:latin typeface="Times New Roman" pitchFamily="18" charset="0"/>
                <a:cs typeface="Times New Roman" pitchFamily="18" charset="0"/>
              </a:rPr>
              <a:t> was formally charged in France in 2008 with abuse of confidence and illegal access to computers. </a:t>
            </a:r>
          </a:p>
          <a:p>
            <a:pPr lvl="1"/>
            <a:r>
              <a:rPr lang="en-US" sz="1050" dirty="0" smtClean="0">
                <a:latin typeface="Times New Roman" pitchFamily="18" charset="0"/>
                <a:cs typeface="Times New Roman" pitchFamily="18" charset="0"/>
              </a:rPr>
              <a:t>He was ultimately sentenced to three years in prison and to make full restitution of the lost €4.9 billion (he has no significant assets), and a permanent ban from employment the financial services industry.</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latin typeface="Times New Roman" pitchFamily="18" charset="0"/>
                <a:cs typeface="Times New Roman" pitchFamily="18" charset="0"/>
              </a:rPr>
              <a:t>G. Trading and </a:t>
            </a:r>
            <a:r>
              <a:rPr lang="en-US" b="1" dirty="0" err="1" smtClean="0">
                <a:latin typeface="Times New Roman" pitchFamily="18" charset="0"/>
                <a:cs typeface="Times New Roman" pitchFamily="18" charset="0"/>
              </a:rPr>
              <a:t>Ponzi</a:t>
            </a: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Schemes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715000"/>
          </a:xfrm>
        </p:spPr>
        <p:txBody>
          <a:bodyPr>
            <a:normAutofit fontScale="47500" lnSpcReduction="20000"/>
          </a:bodyPr>
          <a:lstStyle/>
          <a:p>
            <a:r>
              <a:rPr lang="en-US" sz="3700" dirty="0" err="1" smtClean="0">
                <a:latin typeface="Times New Roman" pitchFamily="18" charset="0"/>
                <a:cs typeface="Times New Roman" pitchFamily="18" charset="0"/>
              </a:rPr>
              <a:t>Ponzi</a:t>
            </a:r>
            <a:r>
              <a:rPr lang="en-US" sz="3700" dirty="0" smtClean="0">
                <a:latin typeface="Times New Roman" pitchFamily="18" charset="0"/>
                <a:cs typeface="Times New Roman" pitchFamily="18" charset="0"/>
              </a:rPr>
              <a:t> </a:t>
            </a:r>
            <a:r>
              <a:rPr lang="en-US" sz="3700" dirty="0" smtClean="0">
                <a:latin typeface="Times New Roman" pitchFamily="18" charset="0"/>
                <a:cs typeface="Times New Roman" pitchFamily="18" charset="0"/>
              </a:rPr>
              <a:t>schemes are not trading schemes. However, </a:t>
            </a:r>
            <a:r>
              <a:rPr lang="en-US" sz="3700" dirty="0" err="1" smtClean="0">
                <a:latin typeface="Times New Roman" pitchFamily="18" charset="0"/>
                <a:cs typeface="Times New Roman" pitchFamily="18" charset="0"/>
              </a:rPr>
              <a:t>Ponzi</a:t>
            </a:r>
            <a:r>
              <a:rPr lang="en-US" sz="3700" dirty="0" smtClean="0">
                <a:latin typeface="Times New Roman" pitchFamily="18" charset="0"/>
                <a:cs typeface="Times New Roman" pitchFamily="18" charset="0"/>
              </a:rPr>
              <a:t> schemes have been used by rogue traders to mask illegal or unprofitable trading activity. </a:t>
            </a:r>
            <a:endParaRPr lang="en-US" sz="3700" dirty="0" smtClean="0">
              <a:latin typeface="Times New Roman" pitchFamily="18" charset="0"/>
              <a:cs typeface="Times New Roman" pitchFamily="18" charset="0"/>
            </a:endParaRPr>
          </a:p>
          <a:p>
            <a:r>
              <a:rPr lang="en-US" sz="3700" dirty="0" smtClean="0">
                <a:latin typeface="Times New Roman" pitchFamily="18" charset="0"/>
                <a:cs typeface="Times New Roman" pitchFamily="18" charset="0"/>
              </a:rPr>
              <a:t>In  </a:t>
            </a:r>
            <a:r>
              <a:rPr lang="en-US" sz="3700" dirty="0" smtClean="0">
                <a:latin typeface="Times New Roman" pitchFamily="18" charset="0"/>
                <a:cs typeface="Times New Roman" pitchFamily="18" charset="0"/>
              </a:rPr>
              <a:t>2007, one of the most respected members of the Wall Street community, Bernard </a:t>
            </a:r>
            <a:r>
              <a:rPr lang="en-US" sz="3700" dirty="0" err="1" smtClean="0">
                <a:latin typeface="Times New Roman" pitchFamily="18" charset="0"/>
                <a:cs typeface="Times New Roman" pitchFamily="18" charset="0"/>
              </a:rPr>
              <a:t>Madoff</a:t>
            </a:r>
            <a:r>
              <a:rPr lang="en-US" sz="3700" dirty="0" smtClean="0">
                <a:latin typeface="Times New Roman" pitchFamily="18" charset="0"/>
                <a:cs typeface="Times New Roman" pitchFamily="18" charset="0"/>
              </a:rPr>
              <a:t> revealed to his son that his investment firm, </a:t>
            </a:r>
            <a:r>
              <a:rPr lang="en-US" sz="3700" dirty="0" err="1" smtClean="0">
                <a:latin typeface="Times New Roman" pitchFamily="18" charset="0"/>
                <a:cs typeface="Times New Roman" pitchFamily="18" charset="0"/>
              </a:rPr>
              <a:t>Madoff</a:t>
            </a:r>
            <a:r>
              <a:rPr lang="en-US" sz="3700" dirty="0" smtClean="0">
                <a:latin typeface="Times New Roman" pitchFamily="18" charset="0"/>
                <a:cs typeface="Times New Roman" pitchFamily="18" charset="0"/>
              </a:rPr>
              <a:t> Securities was a </a:t>
            </a:r>
            <a:r>
              <a:rPr lang="en-US" sz="3700" dirty="0" err="1" smtClean="0">
                <a:latin typeface="Times New Roman" pitchFamily="18" charset="0"/>
                <a:cs typeface="Times New Roman" pitchFamily="18" charset="0"/>
              </a:rPr>
              <a:t>Ponzi</a:t>
            </a:r>
            <a:r>
              <a:rPr lang="en-US" sz="3700" dirty="0" smtClean="0">
                <a:latin typeface="Times New Roman" pitchFamily="18" charset="0"/>
                <a:cs typeface="Times New Roman" pitchFamily="18" charset="0"/>
              </a:rPr>
              <a:t> scheme. </a:t>
            </a:r>
            <a:endParaRPr lang="en-US" sz="3700" dirty="0" smtClean="0">
              <a:latin typeface="Times New Roman" pitchFamily="18" charset="0"/>
              <a:cs typeface="Times New Roman" pitchFamily="18" charset="0"/>
            </a:endParaRPr>
          </a:p>
          <a:p>
            <a:pPr lvl="1"/>
            <a:r>
              <a:rPr lang="en-US" sz="3400" dirty="0" smtClean="0">
                <a:latin typeface="Times New Roman" pitchFamily="18" charset="0"/>
                <a:cs typeface="Times New Roman" pitchFamily="18" charset="0"/>
              </a:rPr>
              <a:t>This </a:t>
            </a:r>
            <a:r>
              <a:rPr lang="en-US" sz="3400" dirty="0" smtClean="0">
                <a:latin typeface="Times New Roman" pitchFamily="18" charset="0"/>
                <a:cs typeface="Times New Roman" pitchFamily="18" charset="0"/>
              </a:rPr>
              <a:t>meant that the </a:t>
            </a:r>
            <a:r>
              <a:rPr lang="en-US" sz="3400" dirty="0" err="1" smtClean="0">
                <a:latin typeface="Times New Roman" pitchFamily="18" charset="0"/>
                <a:cs typeface="Times New Roman" pitchFamily="18" charset="0"/>
              </a:rPr>
              <a:t>Madoff</a:t>
            </a:r>
            <a:r>
              <a:rPr lang="en-US" sz="3400" dirty="0" smtClean="0">
                <a:latin typeface="Times New Roman" pitchFamily="18" charset="0"/>
                <a:cs typeface="Times New Roman" pitchFamily="18" charset="0"/>
              </a:rPr>
              <a:t> lost or pocketed clients' money, and when asked or forced to meet client obligations, used funds raised from other clients to meet these obligations. </a:t>
            </a:r>
            <a:endParaRPr lang="en-US" sz="3400" dirty="0" smtClean="0">
              <a:latin typeface="Times New Roman" pitchFamily="18" charset="0"/>
              <a:cs typeface="Times New Roman" pitchFamily="18" charset="0"/>
            </a:endParaRPr>
          </a:p>
          <a:p>
            <a:pPr lvl="1"/>
            <a:r>
              <a:rPr lang="en-US" sz="3400" dirty="0" err="1" smtClean="0">
                <a:latin typeface="Times New Roman" pitchFamily="18" charset="0"/>
                <a:cs typeface="Times New Roman" pitchFamily="18" charset="0"/>
              </a:rPr>
              <a:t>Madoff</a:t>
            </a:r>
            <a:r>
              <a:rPr lang="en-US"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pleaded guilty to 11 counts of securities fraud on March 12, 2009. </a:t>
            </a:r>
            <a:endParaRPr lang="en-US" sz="3400" dirty="0" smtClean="0">
              <a:latin typeface="Times New Roman" pitchFamily="18" charset="0"/>
              <a:cs typeface="Times New Roman" pitchFamily="18" charset="0"/>
            </a:endParaRPr>
          </a:p>
          <a:p>
            <a:pPr lvl="1"/>
            <a:r>
              <a:rPr lang="en-US" sz="3400" dirty="0" smtClean="0">
                <a:latin typeface="Times New Roman" pitchFamily="18" charset="0"/>
                <a:cs typeface="Times New Roman" pitchFamily="18" charset="0"/>
              </a:rPr>
              <a:t>Previously</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Madoff</a:t>
            </a:r>
            <a:r>
              <a:rPr lang="en-US" sz="3400" dirty="0" smtClean="0">
                <a:latin typeface="Times New Roman" pitchFamily="18" charset="0"/>
                <a:cs typeface="Times New Roman" pitchFamily="18" charset="0"/>
              </a:rPr>
              <a:t> had maintained a highly successful trading and market-making business, accounting for as much of 12% of </a:t>
            </a:r>
            <a:r>
              <a:rPr lang="en-US" sz="3400" dirty="0" err="1" smtClean="0">
                <a:latin typeface="Times New Roman" pitchFamily="18" charset="0"/>
                <a:cs typeface="Times New Roman" pitchFamily="18" charset="0"/>
              </a:rPr>
              <a:t>Nasdaq</a:t>
            </a:r>
            <a:r>
              <a:rPr lang="en-US" sz="3400" dirty="0" smtClean="0">
                <a:latin typeface="Times New Roman" pitchFamily="18" charset="0"/>
                <a:cs typeface="Times New Roman" pitchFamily="18" charset="0"/>
              </a:rPr>
              <a:t> volume. </a:t>
            </a:r>
            <a:endParaRPr lang="en-US" sz="3400" dirty="0" smtClean="0">
              <a:latin typeface="Times New Roman" pitchFamily="18" charset="0"/>
              <a:cs typeface="Times New Roman" pitchFamily="18" charset="0"/>
            </a:endParaRPr>
          </a:p>
          <a:p>
            <a:pPr lvl="1"/>
            <a:r>
              <a:rPr lang="en-US" sz="3400" dirty="0" smtClean="0">
                <a:latin typeface="Times New Roman" pitchFamily="18" charset="0"/>
                <a:cs typeface="Times New Roman" pitchFamily="18" charset="0"/>
              </a:rPr>
              <a:t>He </a:t>
            </a:r>
            <a:r>
              <a:rPr lang="en-US" sz="3400" dirty="0" smtClean="0">
                <a:latin typeface="Times New Roman" pitchFamily="18" charset="0"/>
                <a:cs typeface="Times New Roman" pitchFamily="18" charset="0"/>
              </a:rPr>
              <a:t>was an active securities market regulator, having served on the NASD and NASDAQ boards during much of the 1980s, and had even served in 1990-91 as Chairman of the Board of </a:t>
            </a:r>
            <a:r>
              <a:rPr lang="en-US" sz="3400" dirty="0" err="1" smtClean="0">
                <a:latin typeface="Times New Roman" pitchFamily="18" charset="0"/>
                <a:cs typeface="Times New Roman" pitchFamily="18" charset="0"/>
              </a:rPr>
              <a:t>Nasdaq</a:t>
            </a:r>
            <a:r>
              <a:rPr lang="en-US" sz="3400" dirty="0" smtClean="0">
                <a:latin typeface="Times New Roman" pitchFamily="18" charset="0"/>
                <a:cs typeface="Times New Roman" pitchFamily="18" charset="0"/>
              </a:rPr>
              <a:t>. </a:t>
            </a:r>
            <a:endParaRPr lang="en-US" sz="3400" dirty="0" smtClean="0">
              <a:latin typeface="Times New Roman" pitchFamily="18" charset="0"/>
              <a:cs typeface="Times New Roman" pitchFamily="18" charset="0"/>
            </a:endParaRPr>
          </a:p>
          <a:p>
            <a:pPr lvl="1"/>
            <a:r>
              <a:rPr lang="en-US" sz="3400" dirty="0" err="1" smtClean="0">
                <a:latin typeface="Times New Roman" pitchFamily="18" charset="0"/>
                <a:cs typeface="Times New Roman" pitchFamily="18" charset="0"/>
              </a:rPr>
              <a:t>Madoff</a:t>
            </a:r>
            <a:r>
              <a:rPr lang="en-US"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accepted large sums of money from “feeder funds” such as Walter Noel’s Fairfield Greenwich Group, Tremont Capital, Stanley </a:t>
            </a:r>
            <a:r>
              <a:rPr lang="en-US" sz="3400" dirty="0" err="1" smtClean="0">
                <a:latin typeface="Times New Roman" pitchFamily="18" charset="0"/>
                <a:cs typeface="Times New Roman" pitchFamily="18" charset="0"/>
              </a:rPr>
              <a:t>Chais</a:t>
            </a:r>
            <a:r>
              <a:rPr lang="en-US" sz="3400" dirty="0" smtClean="0">
                <a:latin typeface="Times New Roman" pitchFamily="18" charset="0"/>
                <a:cs typeface="Times New Roman" pitchFamily="18" charset="0"/>
              </a:rPr>
              <a:t> and Avellino and </a:t>
            </a:r>
            <a:r>
              <a:rPr lang="en-US" sz="3400" dirty="0" err="1" smtClean="0">
                <a:latin typeface="Times New Roman" pitchFamily="18" charset="0"/>
                <a:cs typeface="Times New Roman" pitchFamily="18" charset="0"/>
              </a:rPr>
              <a:t>Bienis</a:t>
            </a:r>
            <a:r>
              <a:rPr lang="en-US" sz="3400" dirty="0" smtClean="0">
                <a:latin typeface="Times New Roman" pitchFamily="18" charset="0"/>
                <a:cs typeface="Times New Roman" pitchFamily="18" charset="0"/>
              </a:rPr>
              <a:t> as well as banks such as Santander. </a:t>
            </a:r>
            <a:endParaRPr lang="en-US" sz="3400" dirty="0" smtClean="0">
              <a:latin typeface="Times New Roman" pitchFamily="18" charset="0"/>
              <a:cs typeface="Times New Roman" pitchFamily="18" charset="0"/>
            </a:endParaRPr>
          </a:p>
          <a:p>
            <a:pPr lvl="1"/>
            <a:r>
              <a:rPr lang="en-US" sz="3400" dirty="0" err="1" smtClean="0">
                <a:latin typeface="Times New Roman" pitchFamily="18" charset="0"/>
                <a:cs typeface="Times New Roman" pitchFamily="18" charset="0"/>
              </a:rPr>
              <a:t>Madoff</a:t>
            </a:r>
            <a:r>
              <a:rPr lang="en-US"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regularly provided statements and trade confirmations to clients, apparently almost entirely fabricated. He claimed to be engaging in a trading practice known as “split strike conversion,” a simple collar strategy involving the S&amp;P 100. </a:t>
            </a:r>
            <a:r>
              <a:rPr lang="en-US" sz="3400" dirty="0" err="1" smtClean="0">
                <a:latin typeface="Times New Roman" pitchFamily="18" charset="0"/>
                <a:cs typeface="Times New Roman" pitchFamily="18" charset="0"/>
              </a:rPr>
              <a:t>Madoff</a:t>
            </a:r>
            <a:r>
              <a:rPr lang="en-US" sz="3400" dirty="0" smtClean="0">
                <a:latin typeface="Times New Roman" pitchFamily="18" charset="0"/>
                <a:cs typeface="Times New Roman" pitchFamily="18" charset="0"/>
              </a:rPr>
              <a:t> claimed to take long positions in a basket of stocks resembling the S&amp;P 100, purchased S&amp;P Index 100 puts while writing S&amp;P calls. In a Black-</a:t>
            </a:r>
            <a:r>
              <a:rPr lang="en-US" sz="3400" dirty="0" err="1" smtClean="0">
                <a:latin typeface="Times New Roman" pitchFamily="18" charset="0"/>
                <a:cs typeface="Times New Roman" pitchFamily="18" charset="0"/>
              </a:rPr>
              <a:t>Scholes</a:t>
            </a:r>
            <a:r>
              <a:rPr lang="en-US" sz="3400" dirty="0" smtClean="0">
                <a:latin typeface="Times New Roman" pitchFamily="18" charset="0"/>
                <a:cs typeface="Times New Roman" pitchFamily="18" charset="0"/>
              </a:rPr>
              <a:t> framework, his strategy should have produced a return comparable to the riskless rate, much less than the 14-20% that he actually “paid” to most of his investors. </a:t>
            </a:r>
            <a:endParaRPr lang="en-US" sz="3400" dirty="0" smtClean="0">
              <a:latin typeface="Times New Roman" pitchFamily="18" charset="0"/>
              <a:cs typeface="Times New Roman" pitchFamily="18" charset="0"/>
            </a:endParaRPr>
          </a:p>
          <a:p>
            <a:pPr lvl="1"/>
            <a:r>
              <a:rPr lang="en-US" sz="3400" dirty="0" smtClean="0">
                <a:latin typeface="Times New Roman" pitchFamily="18" charset="0"/>
                <a:cs typeface="Times New Roman" pitchFamily="18" charset="0"/>
              </a:rPr>
              <a:t>David </a:t>
            </a:r>
            <a:r>
              <a:rPr lang="en-US" sz="3400" dirty="0" err="1" smtClean="0">
                <a:latin typeface="Times New Roman" pitchFamily="18" charset="0"/>
                <a:cs typeface="Times New Roman" pitchFamily="18" charset="0"/>
              </a:rPr>
              <a:t>Friehling</a:t>
            </a:r>
            <a:r>
              <a:rPr lang="en-US" sz="3400" dirty="0" smtClean="0">
                <a:latin typeface="Times New Roman" pitchFamily="18" charset="0"/>
                <a:cs typeface="Times New Roman" pitchFamily="18" charset="0"/>
              </a:rPr>
              <a:t>, whose tiny accounting firm </a:t>
            </a:r>
            <a:r>
              <a:rPr lang="en-US" sz="3400" dirty="0" err="1" smtClean="0">
                <a:latin typeface="Times New Roman" pitchFamily="18" charset="0"/>
                <a:cs typeface="Times New Roman" pitchFamily="18" charset="0"/>
              </a:rPr>
              <a:t>Friehling</a:t>
            </a:r>
            <a:r>
              <a:rPr lang="en-US" sz="3400" dirty="0" smtClean="0">
                <a:latin typeface="Times New Roman" pitchFamily="18" charset="0"/>
                <a:cs typeface="Times New Roman" pitchFamily="18" charset="0"/>
              </a:rPr>
              <a:t> &amp; </a:t>
            </a:r>
            <a:r>
              <a:rPr lang="en-US" sz="3400" dirty="0" err="1" smtClean="0">
                <a:latin typeface="Times New Roman" pitchFamily="18" charset="0"/>
                <a:cs typeface="Times New Roman" pitchFamily="18" charset="0"/>
              </a:rPr>
              <a:t>Horowitzin</a:t>
            </a:r>
            <a:r>
              <a:rPr lang="en-US" sz="3400" dirty="0" smtClean="0">
                <a:latin typeface="Times New Roman" pitchFamily="18" charset="0"/>
                <a:cs typeface="Times New Roman" pitchFamily="18" charset="0"/>
              </a:rPr>
              <a:t> in Rockland County New York audited </a:t>
            </a:r>
            <a:r>
              <a:rPr lang="en-US" sz="3400" dirty="0" err="1" smtClean="0">
                <a:latin typeface="Times New Roman" pitchFamily="18" charset="0"/>
                <a:cs typeface="Times New Roman" pitchFamily="18" charset="0"/>
              </a:rPr>
              <a:t>Madoff’s</a:t>
            </a:r>
            <a:r>
              <a:rPr lang="en-US" sz="3400" dirty="0" smtClean="0">
                <a:latin typeface="Times New Roman" pitchFamily="18" charset="0"/>
                <a:cs typeface="Times New Roman" pitchFamily="18" charset="0"/>
              </a:rPr>
              <a:t> records, was paid approximately $12,000 to $15,000 per month (after 2004), was also charged with securities fraud</a:t>
            </a:r>
            <a:r>
              <a:rPr lang="en-US" sz="3400" dirty="0" smtClean="0">
                <a:latin typeface="Times New Roman" pitchFamily="18" charset="0"/>
                <a:cs typeface="Times New Roman" pitchFamily="18" charset="0"/>
              </a:rPr>
              <a:t>.</a:t>
            </a:r>
            <a:r>
              <a:rPr lang="en-US" sz="3400" dirty="0" smtClean="0">
                <a:latin typeface="Times New Roman" pitchFamily="18" charset="0"/>
                <a:cs typeface="Times New Roman" pitchFamily="18" charset="0"/>
              </a:rPr>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Other </a:t>
            </a:r>
            <a:r>
              <a:rPr lang="en-US" b="1" dirty="0" err="1" smtClean="0">
                <a:latin typeface="Times New Roman" pitchFamily="18" charset="0"/>
                <a:cs typeface="Times New Roman" pitchFamily="18" charset="0"/>
              </a:rPr>
              <a:t>Ponzi</a:t>
            </a:r>
            <a:r>
              <a:rPr lang="en-US" b="1" dirty="0" smtClean="0">
                <a:latin typeface="Times New Roman" pitchFamily="18" charset="0"/>
                <a:cs typeface="Times New Roman" pitchFamily="18" charset="0"/>
              </a:rPr>
              <a:t> Schemes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r>
              <a:rPr lang="en-US" dirty="0" smtClean="0">
                <a:latin typeface="Times New Roman" pitchFamily="18" charset="0"/>
                <a:cs typeface="Times New Roman" pitchFamily="18" charset="0"/>
              </a:rPr>
              <a:t>Joseph S. Forte of Philadelphia fraudulently obtained approximately $50 million from roughly 80 investors through the sale of securities in the form of limited partnership interests in his firm, apparently telling investors that he would invest the limited partnership funds in a securities futures trading account. Forte LP that would trade in futures contracts, including S&amp;P 500 stock index futures. </a:t>
            </a:r>
          </a:p>
          <a:p>
            <a:r>
              <a:rPr lang="en-US" dirty="0" smtClean="0">
                <a:latin typeface="Times New Roman" pitchFamily="18" charset="0"/>
                <a:cs typeface="Times New Roman" pitchFamily="18" charset="0"/>
              </a:rPr>
              <a:t>James </a:t>
            </a:r>
            <a:r>
              <a:rPr lang="en-US" dirty="0" err="1" smtClean="0">
                <a:latin typeface="Times New Roman" pitchFamily="18" charset="0"/>
                <a:cs typeface="Times New Roman" pitchFamily="18" charset="0"/>
              </a:rPr>
              <a:t>Ossie</a:t>
            </a:r>
            <a:r>
              <a:rPr lang="en-US" dirty="0" smtClean="0">
                <a:latin typeface="Times New Roman" pitchFamily="18" charset="0"/>
                <a:cs typeface="Times New Roman" pitchFamily="18" charset="0"/>
              </a:rPr>
              <a:t> of Atlanta was charged by the SEC along with his firm CRE after raising at least $25 million from over 120 investors offering "30 Day Currency Trading Contracts," that guaranteed a 10% return in thirty days. </a:t>
            </a:r>
          </a:p>
          <a:p>
            <a:r>
              <a:rPr lang="en-US" dirty="0" smtClean="0">
                <a:latin typeface="Times New Roman" pitchFamily="18" charset="0"/>
                <a:cs typeface="Times New Roman" pitchFamily="18" charset="0"/>
              </a:rPr>
              <a:t>Sir R. Allen Stanford and the Stanford International Bank based in St. Croix sold certificates of deposit that offered "unusually high and consistent returns" (double the market average, according to </a:t>
            </a:r>
            <a:r>
              <a:rPr lang="en-US" i="1" dirty="0" smtClean="0">
                <a:latin typeface="Times New Roman" pitchFamily="18" charset="0"/>
                <a:cs typeface="Times New Roman" pitchFamily="18" charset="0"/>
              </a:rPr>
              <a:t>Business Week</a:t>
            </a:r>
            <a:r>
              <a:rPr lang="en-US" dirty="0" smtClean="0">
                <a:latin typeface="Times New Roman" pitchFamily="18" charset="0"/>
                <a:cs typeface="Times New Roman" pitchFamily="18" charset="0"/>
              </a:rPr>
              <a:t>). C.A.S. Hewitt, the tiny Antiguan accounting firm that audited Stanford’s books was run by Celia Hewett who went missing at about the time the scandal broke and </a:t>
            </a:r>
            <a:r>
              <a:rPr lang="en-US" dirty="0" err="1" smtClean="0">
                <a:latin typeface="Times New Roman" pitchFamily="18" charset="0"/>
                <a:cs typeface="Times New Roman" pitchFamily="18" charset="0"/>
              </a:rPr>
              <a:t>Charlesworth</a:t>
            </a:r>
            <a:r>
              <a:rPr lang="en-US" dirty="0" smtClean="0">
                <a:latin typeface="Times New Roman" pitchFamily="18" charset="0"/>
                <a:cs typeface="Times New Roman" pitchFamily="18" charset="0"/>
              </a:rPr>
              <a:t> “Shelly” Hewett, who died at the beginning of 2009. Stanford “managed” $51 billion, slightly more than the amount that </a:t>
            </a:r>
            <a:r>
              <a:rPr lang="en-US" dirty="0" err="1" smtClean="0">
                <a:latin typeface="Times New Roman" pitchFamily="18" charset="0"/>
                <a:cs typeface="Times New Roman" pitchFamily="18" charset="0"/>
              </a:rPr>
              <a:t>Madoff</a:t>
            </a:r>
            <a:r>
              <a:rPr lang="en-US" dirty="0" smtClean="0">
                <a:latin typeface="Times New Roman" pitchFamily="18" charset="0"/>
                <a:cs typeface="Times New Roman" pitchFamily="18" charset="0"/>
              </a:rPr>
              <a:t>, and seemed to be financing a lavish lifestyle on a </a:t>
            </a:r>
            <a:r>
              <a:rPr lang="en-US" dirty="0" err="1" smtClean="0">
                <a:latin typeface="Times New Roman" pitchFamily="18" charset="0"/>
                <a:cs typeface="Times New Roman" pitchFamily="18" charset="0"/>
              </a:rPr>
              <a:t>Ponzi</a:t>
            </a:r>
            <a:r>
              <a:rPr lang="en-US" dirty="0" smtClean="0">
                <a:latin typeface="Times New Roman" pitchFamily="18" charset="0"/>
                <a:cs typeface="Times New Roman" pitchFamily="18" charset="0"/>
              </a:rPr>
              <a:t> scheme. In early 2012, Stanford was convicted on 13 counts of fraud, conspiracy, obstructing justice, violating U.S. securities laws, and was awaiting sentencing as of April, 2012.</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latin typeface="Times New Roman" pitchFamily="18" charset="0"/>
                <a:cs typeface="Times New Roman" pitchFamily="18" charset="0"/>
              </a:rPr>
              <a:t>Notorious Insider Trading </a:t>
            </a:r>
            <a:r>
              <a:rPr lang="en-US" b="1" dirty="0" smtClean="0">
                <a:latin typeface="Times New Roman" pitchFamily="18" charset="0"/>
                <a:cs typeface="Times New Roman" pitchFamily="18" charset="0"/>
              </a:rPr>
              <a:t>Cases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fontScale="40000" lnSpcReduction="20000"/>
          </a:bodyPr>
          <a:lstStyle/>
          <a:p>
            <a:r>
              <a:rPr lang="en-US" dirty="0" smtClean="0"/>
              <a:t>All </a:t>
            </a:r>
            <a:r>
              <a:rPr lang="en-US" dirty="0" smtClean="0"/>
              <a:t>of the individuals named in the cases that follow </a:t>
            </a:r>
            <a:r>
              <a:rPr lang="en-US" dirty="0" smtClean="0"/>
              <a:t> </a:t>
            </a:r>
            <a:r>
              <a:rPr lang="en-US" dirty="0" smtClean="0"/>
              <a:t>were very successful in their businesses, and in most cases, quite </a:t>
            </a:r>
            <a:r>
              <a:rPr lang="en-US" dirty="0" smtClean="0"/>
              <a:t>wealthy.</a:t>
            </a:r>
            <a:endParaRPr lang="en-US" dirty="0" smtClean="0"/>
          </a:p>
          <a:p>
            <a:r>
              <a:rPr lang="en-US" dirty="0" smtClean="0"/>
              <a:t>William </a:t>
            </a:r>
            <a:r>
              <a:rPr lang="en-US" dirty="0" err="1" smtClean="0"/>
              <a:t>Duer</a:t>
            </a:r>
            <a:r>
              <a:rPr lang="en-US" dirty="0" smtClean="0"/>
              <a:t> was appointed Assistant Secretary of the Treasury in 1789 under Alexander Hamilton. </a:t>
            </a:r>
            <a:r>
              <a:rPr lang="en-US" dirty="0" smtClean="0"/>
              <a:t> </a:t>
            </a:r>
            <a:r>
              <a:rPr lang="en-US" dirty="0" err="1" smtClean="0"/>
              <a:t>Duer</a:t>
            </a:r>
            <a:r>
              <a:rPr lang="en-US" dirty="0" smtClean="0"/>
              <a:t> used information and connections obtained in his official position, along with substantial leverage to speculate in new U.S. debt and various bank stock issues</a:t>
            </a:r>
            <a:r>
              <a:rPr lang="en-US" dirty="0" smtClean="0"/>
              <a:t>. </a:t>
            </a:r>
            <a:r>
              <a:rPr lang="en-US" dirty="0" smtClean="0"/>
              <a:t>His speculation and subsequent failure was a major cause of the Panic of 1792. </a:t>
            </a:r>
            <a:endParaRPr lang="en-US" dirty="0" smtClean="0"/>
          </a:p>
          <a:p>
            <a:r>
              <a:rPr lang="en-US" dirty="0" smtClean="0"/>
              <a:t>In </a:t>
            </a:r>
            <a:r>
              <a:rPr lang="en-US" dirty="0" smtClean="0"/>
              <a:t>1985, Dennis Levine, an M&amp;A specialist </a:t>
            </a:r>
            <a:r>
              <a:rPr lang="en-US" dirty="0" smtClean="0"/>
              <a:t>was </a:t>
            </a:r>
            <a:r>
              <a:rPr lang="en-US" dirty="0" smtClean="0"/>
              <a:t>a </a:t>
            </a:r>
            <a:r>
              <a:rPr lang="en-US" dirty="0" smtClean="0"/>
              <a:t>managing </a:t>
            </a:r>
            <a:r>
              <a:rPr lang="en-US" dirty="0" smtClean="0"/>
              <a:t>director at Drexel, Burnham </a:t>
            </a:r>
            <a:r>
              <a:rPr lang="en-US" dirty="0" smtClean="0"/>
              <a:t>Lambert. One </a:t>
            </a:r>
            <a:r>
              <a:rPr lang="en-US" dirty="0" smtClean="0"/>
              <a:t>of his trading account brokers, a Bahamian subsidiary of a Swiss bank began "piggy backing" off his trades as did the bank's account executive at Merrill Lynch. Merrill Lynch became suspicious of these trades and notified the SEC. </a:t>
            </a:r>
            <a:r>
              <a:rPr lang="en-US" dirty="0" smtClean="0"/>
              <a:t> Levine </a:t>
            </a:r>
            <a:r>
              <a:rPr lang="en-US" dirty="0" smtClean="0"/>
              <a:t>implicated fellow M&amp;A specialist Martin Siegel and </a:t>
            </a:r>
            <a:r>
              <a:rPr lang="en-US" dirty="0" smtClean="0"/>
              <a:t> </a:t>
            </a:r>
            <a:r>
              <a:rPr lang="en-US" dirty="0" smtClean="0"/>
              <a:t>Ivan Boesky, to whom he had passed illegal trading tips.</a:t>
            </a:r>
          </a:p>
          <a:p>
            <a:r>
              <a:rPr lang="en-US" dirty="0" smtClean="0"/>
              <a:t>Boesky, considered the leading expert on merger arbitrage, had been paying Levine a percentage of his trading profits gained from Levine's tips. Boesky agreed to a plea, whereby he </a:t>
            </a:r>
            <a:r>
              <a:rPr lang="en-US" dirty="0" smtClean="0"/>
              <a:t>implicated </a:t>
            </a:r>
            <a:r>
              <a:rPr lang="en-US" dirty="0" smtClean="0"/>
              <a:t>Michael Milken and Drexel Burnham, along with his </a:t>
            </a:r>
            <a:r>
              <a:rPr lang="en-US" dirty="0" smtClean="0"/>
              <a:t>friend</a:t>
            </a:r>
            <a:r>
              <a:rPr lang="en-US" dirty="0" smtClean="0"/>
              <a:t>, John A. </a:t>
            </a:r>
            <a:r>
              <a:rPr lang="en-US" dirty="0" err="1" smtClean="0"/>
              <a:t>Mulheren</a:t>
            </a:r>
            <a:r>
              <a:rPr lang="en-US" dirty="0" smtClean="0"/>
              <a:t> Jr., the former head of Jamie </a:t>
            </a:r>
            <a:r>
              <a:rPr lang="en-US" dirty="0" smtClean="0"/>
              <a:t>Securities. </a:t>
            </a:r>
            <a:endParaRPr lang="en-US" dirty="0" smtClean="0"/>
          </a:p>
          <a:p>
            <a:r>
              <a:rPr lang="en-US" dirty="0" smtClean="0"/>
              <a:t>The </a:t>
            </a:r>
            <a:r>
              <a:rPr lang="en-US" dirty="0" smtClean="0"/>
              <a:t>investigation into the relationship between Boesky and Milken uncovered a $5.3 million payment in 1986 to Drexel that Boesky had characterized as a consulting fee. A significant amount of other evidence of insider trading was uncovered, but the bulk of the SEC's weak case against Milken and Drexel would be based on the testimony of Levine, Boesky and other convicted felons. The SEC began to focus on Milken's brother Lloyd, who might have played a minor role in the insider trading activities </a:t>
            </a:r>
            <a:r>
              <a:rPr lang="en-US" dirty="0" smtClean="0"/>
              <a:t>and </a:t>
            </a:r>
            <a:r>
              <a:rPr lang="en-US" dirty="0" smtClean="0"/>
              <a:t>other relatives, including their 92 year-old grandfather. Milken agreed to a plea </a:t>
            </a:r>
            <a:r>
              <a:rPr lang="en-US" dirty="0" smtClean="0"/>
              <a:t>arrangement. </a:t>
            </a:r>
            <a:r>
              <a:rPr lang="en-US" dirty="0" smtClean="0"/>
              <a:t>A codefendant of Milken, Alan Rosenthal, took his case to trial, whereby it was tossed by the judge before going to jury, lending significant credibility to the argument that the case against Milken was </a:t>
            </a:r>
            <a:r>
              <a:rPr lang="en-US" dirty="0" smtClean="0"/>
              <a:t>weak</a:t>
            </a:r>
            <a:r>
              <a:rPr lang="en-US" dirty="0" smtClean="0"/>
              <a:t>.</a:t>
            </a:r>
          </a:p>
          <a:p>
            <a:r>
              <a:rPr lang="en-US" dirty="0" smtClean="0"/>
              <a:t>Levine </a:t>
            </a:r>
            <a:r>
              <a:rPr lang="en-US" dirty="0" smtClean="0"/>
              <a:t>received a two year sentence, was fined $362,000 was disgorged of $11.5 million in illegal trading profits and paid an additional $2 million in back taxes. Boesky served two years in </a:t>
            </a:r>
            <a:r>
              <a:rPr lang="en-US" dirty="0" smtClean="0"/>
              <a:t>prison</a:t>
            </a:r>
            <a:r>
              <a:rPr lang="en-US" dirty="0" smtClean="0"/>
              <a:t>, paid $100 million in fines and was barred from the securities business for life.  Milken received a ten-year sentence for fraud and illegal market manipulation, which was later reduced to 24 months, fined $600 million and made restitution payments. </a:t>
            </a:r>
            <a:r>
              <a:rPr lang="en-US" dirty="0" smtClean="0"/>
              <a:t>Milken </a:t>
            </a:r>
            <a:r>
              <a:rPr lang="en-US" dirty="0" smtClean="0"/>
              <a:t>and other Drexel employees paid $1.3 billion into a pool to settle hundreds of lawsuits. Drexel was ultimately bankrupted in the aftermath of the scandal, fines, loss of reputation and the collapse of the junk bond market</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smtClean="0">
                <a:latin typeface="Times New Roman" pitchFamily="18" charset="0"/>
                <a:cs typeface="Times New Roman" pitchFamily="18" charset="0"/>
              </a:rPr>
              <a:t>More Notorious </a:t>
            </a:r>
            <a:r>
              <a:rPr lang="en-US" sz="3600" b="1" dirty="0" smtClean="0">
                <a:latin typeface="Times New Roman" pitchFamily="18" charset="0"/>
                <a:cs typeface="Times New Roman" pitchFamily="18" charset="0"/>
              </a:rPr>
              <a:t>Insider Trading Cases</a:t>
            </a:r>
            <a:endParaRPr lang="en-US" sz="3600" dirty="0"/>
          </a:p>
        </p:txBody>
      </p:sp>
      <p:sp>
        <p:nvSpPr>
          <p:cNvPr id="3" name="Content Placeholder 2"/>
          <p:cNvSpPr>
            <a:spLocks noGrp="1"/>
          </p:cNvSpPr>
          <p:nvPr>
            <p:ph idx="1"/>
          </p:nvPr>
        </p:nvSpPr>
        <p:spPr>
          <a:xfrm>
            <a:off x="457200" y="1219200"/>
            <a:ext cx="8229600" cy="5257800"/>
          </a:xfrm>
        </p:spPr>
        <p:txBody>
          <a:bodyPr>
            <a:normAutofit fontScale="40000" lnSpcReduction="20000"/>
          </a:bodyPr>
          <a:lstStyle/>
          <a:p>
            <a:r>
              <a:rPr lang="en-US" sz="3600" dirty="0" smtClean="0">
                <a:latin typeface="Times New Roman" pitchFamily="18" charset="0"/>
                <a:cs typeface="Times New Roman" pitchFamily="18" charset="0"/>
              </a:rPr>
              <a:t>Martha </a:t>
            </a:r>
            <a:r>
              <a:rPr lang="en-US" sz="3600" dirty="0" smtClean="0">
                <a:latin typeface="Times New Roman" pitchFamily="18" charset="0"/>
                <a:cs typeface="Times New Roman" pitchFamily="18" charset="0"/>
              </a:rPr>
              <a:t>Stewart </a:t>
            </a:r>
            <a:r>
              <a:rPr lang="en-US"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sold approximately 3,928 shares of </a:t>
            </a:r>
            <a:r>
              <a:rPr lang="en-US" sz="3600" dirty="0" err="1" smtClean="0">
                <a:latin typeface="Times New Roman" pitchFamily="18" charset="0"/>
                <a:cs typeface="Times New Roman" pitchFamily="18" charset="0"/>
              </a:rPr>
              <a:t>ImClone</a:t>
            </a:r>
            <a:r>
              <a:rPr lang="en-US" sz="3600" dirty="0" smtClean="0">
                <a:latin typeface="Times New Roman" pitchFamily="18" charset="0"/>
                <a:cs typeface="Times New Roman" pitchFamily="18" charset="0"/>
              </a:rPr>
              <a:t>, which had just learned that its new prescription drug would not obtain FDA approval. After learning about the drug's setback, Sam </a:t>
            </a:r>
            <a:r>
              <a:rPr lang="en-US" sz="3600" dirty="0" err="1" smtClean="0">
                <a:latin typeface="Times New Roman" pitchFamily="18" charset="0"/>
                <a:cs typeface="Times New Roman" pitchFamily="18" charset="0"/>
              </a:rPr>
              <a:t>Waskal</a:t>
            </a:r>
            <a:r>
              <a:rPr lang="en-US" sz="3600" dirty="0" smtClean="0">
                <a:latin typeface="Times New Roman" pitchFamily="18" charset="0"/>
                <a:cs typeface="Times New Roman" pitchFamily="18" charset="0"/>
              </a:rPr>
              <a:t>, CEO of </a:t>
            </a:r>
            <a:r>
              <a:rPr lang="en-US" sz="3600" dirty="0" err="1" smtClean="0">
                <a:latin typeface="Times New Roman" pitchFamily="18" charset="0"/>
                <a:cs typeface="Times New Roman" pitchFamily="18" charset="0"/>
              </a:rPr>
              <a:t>ImClone</a:t>
            </a:r>
            <a:r>
              <a:rPr lang="en-US" sz="3600" dirty="0" smtClean="0">
                <a:latin typeface="Times New Roman" pitchFamily="18" charset="0"/>
                <a:cs typeface="Times New Roman" pitchFamily="18" charset="0"/>
              </a:rPr>
              <a:t> quickly sold shares of his </a:t>
            </a:r>
            <a:r>
              <a:rPr lang="en-US" sz="3600" dirty="0" err="1" smtClean="0">
                <a:latin typeface="Times New Roman" pitchFamily="18" charset="0"/>
                <a:cs typeface="Times New Roman" pitchFamily="18" charset="0"/>
              </a:rPr>
              <a:t>ImClone</a:t>
            </a:r>
            <a:r>
              <a:rPr lang="en-US" sz="3600" dirty="0" smtClean="0">
                <a:latin typeface="Times New Roman" pitchFamily="18" charset="0"/>
                <a:cs typeface="Times New Roman" pitchFamily="18" charset="0"/>
              </a:rPr>
              <a:t> stock. His broker, Peter </a:t>
            </a:r>
            <a:r>
              <a:rPr lang="en-US" sz="3600" dirty="0" err="1" smtClean="0">
                <a:latin typeface="Times New Roman" pitchFamily="18" charset="0"/>
                <a:cs typeface="Times New Roman" pitchFamily="18" charset="0"/>
              </a:rPr>
              <a:t>Bacanovic</a:t>
            </a:r>
            <a:r>
              <a:rPr lang="en-US" sz="3600" dirty="0" smtClean="0">
                <a:latin typeface="Times New Roman" pitchFamily="18" charset="0"/>
                <a:cs typeface="Times New Roman" pitchFamily="18" charset="0"/>
              </a:rPr>
              <a:t>, who also served as Martha Stewart's broker, apparently notified her that </a:t>
            </a:r>
            <a:r>
              <a:rPr lang="en-US" sz="3600" dirty="0" err="1" smtClean="0">
                <a:latin typeface="Times New Roman" pitchFamily="18" charset="0"/>
                <a:cs typeface="Times New Roman" pitchFamily="18" charset="0"/>
              </a:rPr>
              <a:t>Waskal</a:t>
            </a:r>
            <a:r>
              <a:rPr lang="en-US" sz="3600" dirty="0" smtClean="0">
                <a:latin typeface="Times New Roman" pitchFamily="18" charset="0"/>
                <a:cs typeface="Times New Roman" pitchFamily="18" charset="0"/>
              </a:rPr>
              <a:t> was selling shares of his company's stock. The SEC investigated </a:t>
            </a:r>
            <a:r>
              <a:rPr lang="en-US" sz="3600" dirty="0" err="1" smtClean="0">
                <a:latin typeface="Times New Roman" pitchFamily="18" charset="0"/>
                <a:cs typeface="Times New Roman" pitchFamily="18" charset="0"/>
              </a:rPr>
              <a:t>Bacanovic</a:t>
            </a:r>
            <a:r>
              <a:rPr lang="en-US" sz="3600" dirty="0" smtClean="0">
                <a:latin typeface="Times New Roman" pitchFamily="18" charset="0"/>
                <a:cs typeface="Times New Roman" pitchFamily="18" charset="0"/>
              </a:rPr>
              <a:t> and </a:t>
            </a:r>
            <a:r>
              <a:rPr lang="en-US" sz="3600" dirty="0" err="1" smtClean="0">
                <a:latin typeface="Times New Roman" pitchFamily="18" charset="0"/>
                <a:cs typeface="Times New Roman" pitchFamily="18" charset="0"/>
              </a:rPr>
              <a:t>Waskal</a:t>
            </a:r>
            <a:r>
              <a:rPr lang="en-US" sz="3600" dirty="0" smtClean="0">
                <a:latin typeface="Times New Roman" pitchFamily="18" charset="0"/>
                <a:cs typeface="Times New Roman" pitchFamily="18" charset="0"/>
              </a:rPr>
              <a:t>, who were ultimately imprisoned</a:t>
            </a:r>
            <a:r>
              <a:rPr lang="en-US"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Whether Stewart had engaged in illegal insider trading was not known at this point, and still is not completely clear. Even if Ms. Stewart had been completely forthright about the information that she had received and why she sold, the SEC's case against her would have been weak at best. </a:t>
            </a:r>
            <a:r>
              <a:rPr lang="en-US" sz="3600" dirty="0" smtClean="0">
                <a:latin typeface="Times New Roman" pitchFamily="18" charset="0"/>
                <a:cs typeface="Times New Roman" pitchFamily="18" charset="0"/>
              </a:rPr>
              <a:t>Ms</a:t>
            </a:r>
            <a:r>
              <a:rPr lang="en-US"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Stewart </a:t>
            </a:r>
            <a:r>
              <a:rPr lang="en-US" sz="3600" dirty="0" smtClean="0">
                <a:latin typeface="Times New Roman" pitchFamily="18" charset="0"/>
                <a:cs typeface="Times New Roman" pitchFamily="18" charset="0"/>
              </a:rPr>
              <a:t>conspired with </a:t>
            </a:r>
            <a:r>
              <a:rPr lang="en-US" sz="3600" dirty="0" err="1" smtClean="0">
                <a:latin typeface="Times New Roman" pitchFamily="18" charset="0"/>
                <a:cs typeface="Times New Roman" pitchFamily="18" charset="0"/>
              </a:rPr>
              <a:t>Bacanovic</a:t>
            </a:r>
            <a:r>
              <a:rPr lang="en-US" sz="3600" dirty="0" smtClean="0">
                <a:latin typeface="Times New Roman" pitchFamily="18" charset="0"/>
                <a:cs typeface="Times New Roman" pitchFamily="18" charset="0"/>
              </a:rPr>
              <a:t> to fabricate a story about a stop order at $</a:t>
            </a:r>
            <a:r>
              <a:rPr lang="en-US" sz="3600" dirty="0" smtClean="0">
                <a:latin typeface="Times New Roman" pitchFamily="18" charset="0"/>
                <a:cs typeface="Times New Roman" pitchFamily="18" charset="0"/>
              </a:rPr>
              <a:t>60, leading  </a:t>
            </a:r>
            <a:r>
              <a:rPr lang="en-US" sz="3600" dirty="0" smtClean="0">
                <a:latin typeface="Times New Roman" pitchFamily="18" charset="0"/>
                <a:cs typeface="Times New Roman" pitchFamily="18" charset="0"/>
              </a:rPr>
              <a:t>to charges of conspiracy, obstruction of an agency proceeding, and making false statements to federal investigators. She was convicted and sentenced in 2004 to serve five month in federal prison followed by five months of incarceration in her Bedford </a:t>
            </a:r>
            <a:r>
              <a:rPr lang="en-US" sz="3600" dirty="0" smtClean="0">
                <a:latin typeface="Times New Roman" pitchFamily="18" charset="0"/>
                <a:cs typeface="Times New Roman" pitchFamily="18" charset="0"/>
              </a:rPr>
              <a:t>home </a:t>
            </a:r>
            <a:r>
              <a:rPr lang="en-US" sz="3600" dirty="0" smtClean="0">
                <a:latin typeface="Times New Roman" pitchFamily="18" charset="0"/>
                <a:cs typeface="Times New Roman" pitchFamily="18" charset="0"/>
              </a:rPr>
              <a:t>and two years period of supervised release. She also paid a fine and disgorged the reduction in short-term trading losses that she avoided.</a:t>
            </a:r>
          </a:p>
          <a:p>
            <a:r>
              <a:rPr lang="en-US" sz="3600" dirty="0" smtClean="0">
                <a:latin typeface="Times New Roman" pitchFamily="18" charset="0"/>
                <a:cs typeface="Times New Roman" pitchFamily="18" charset="0"/>
              </a:rPr>
              <a:t>After she was charged in the alleged insider trading incident involving </a:t>
            </a:r>
            <a:r>
              <a:rPr lang="en-US" sz="3600" dirty="0" err="1" smtClean="0">
                <a:latin typeface="Times New Roman" pitchFamily="18" charset="0"/>
                <a:cs typeface="Times New Roman" pitchFamily="18" charset="0"/>
              </a:rPr>
              <a:t>ImClone</a:t>
            </a:r>
            <a:r>
              <a:rPr lang="en-US" sz="3600" dirty="0" smtClean="0">
                <a:latin typeface="Times New Roman" pitchFamily="18" charset="0"/>
                <a:cs typeface="Times New Roman" pitchFamily="18" charset="0"/>
              </a:rPr>
              <a:t>, but before the general public knew of the investigation, Ms. Stewart sold shares of her own company, Marta Stewart Living </a:t>
            </a:r>
            <a:r>
              <a:rPr lang="en-US" sz="3600" dirty="0" err="1" smtClean="0">
                <a:latin typeface="Times New Roman" pitchFamily="18" charset="0"/>
                <a:cs typeface="Times New Roman" pitchFamily="18" charset="0"/>
              </a:rPr>
              <a:t>Omnimedia</a:t>
            </a:r>
            <a:r>
              <a:rPr lang="en-US" sz="3600" dirty="0" smtClean="0">
                <a:latin typeface="Times New Roman" pitchFamily="18" charset="0"/>
                <a:cs typeface="Times New Roman" pitchFamily="18" charset="0"/>
              </a:rPr>
              <a:t>, Inc. This exposed her to additional insider trading </a:t>
            </a:r>
            <a:r>
              <a:rPr lang="en-US" sz="3600" dirty="0" smtClean="0">
                <a:latin typeface="Times New Roman" pitchFamily="18" charset="0"/>
                <a:cs typeface="Times New Roman" pitchFamily="18" charset="0"/>
              </a:rPr>
              <a:t>charges. </a:t>
            </a:r>
            <a:r>
              <a:rPr lang="en-US" sz="3600" dirty="0" smtClean="0">
                <a:latin typeface="Times New Roman" pitchFamily="18" charset="0"/>
                <a:cs typeface="Times New Roman" pitchFamily="18" charset="0"/>
              </a:rPr>
              <a:t>She was charged for manipulating the price of her company's stock. These charges did not result in convictions</a:t>
            </a:r>
            <a:r>
              <a:rPr lang="en-US" sz="3600" dirty="0" smtClean="0">
                <a:latin typeface="Times New Roman" pitchFamily="18" charset="0"/>
                <a:cs typeface="Times New Roman" pitchFamily="18" charset="0"/>
              </a:rPr>
              <a:t>.</a:t>
            </a:r>
            <a:r>
              <a:rPr lang="en-US" sz="3600" dirty="0" smtClean="0">
                <a:latin typeface="Times New Roman" pitchFamily="18" charset="0"/>
                <a:cs typeface="Times New Roman" pitchFamily="18" charset="0"/>
              </a:rPr>
              <a:t> </a:t>
            </a:r>
          </a:p>
          <a:p>
            <a:r>
              <a:rPr lang="en-US" sz="3600" dirty="0" smtClean="0">
                <a:latin typeface="Times New Roman" pitchFamily="18" charset="0"/>
                <a:cs typeface="Times New Roman" pitchFamily="18" charset="0"/>
              </a:rPr>
              <a:t>In  </a:t>
            </a:r>
            <a:r>
              <a:rPr lang="en-US" sz="3600" dirty="0" smtClean="0">
                <a:latin typeface="Times New Roman" pitchFamily="18" charset="0"/>
                <a:cs typeface="Times New Roman" pitchFamily="18" charset="0"/>
              </a:rPr>
              <a:t>2011, Raj </a:t>
            </a:r>
            <a:r>
              <a:rPr lang="en-US" sz="3600" dirty="0" err="1" smtClean="0">
                <a:latin typeface="Times New Roman" pitchFamily="18" charset="0"/>
                <a:cs typeface="Times New Roman" pitchFamily="18" charset="0"/>
              </a:rPr>
              <a:t>Rajaratnam</a:t>
            </a:r>
            <a:r>
              <a:rPr lang="en-US" sz="3600" dirty="0" smtClean="0">
                <a:latin typeface="Times New Roman" pitchFamily="18" charset="0"/>
                <a:cs typeface="Times New Roman" pitchFamily="18" charset="0"/>
              </a:rPr>
              <a:t>, billionaire and founder of the defunct hedge fund, the Galleon Group, began serving an 11 year sentence in the Federal Prison system after being convicted on 14 counts of conspiracy and fraud. This was the longest sentence ever imposed for illegal insider </a:t>
            </a:r>
            <a:r>
              <a:rPr lang="en-US" sz="3600" dirty="0" smtClean="0">
                <a:latin typeface="Times New Roman" pitchFamily="18" charset="0"/>
                <a:cs typeface="Times New Roman" pitchFamily="18" charset="0"/>
              </a:rPr>
              <a:t>trading. </a:t>
            </a:r>
            <a:r>
              <a:rPr lang="en-US" sz="3600" dirty="0" smtClean="0">
                <a:latin typeface="Times New Roman" pitchFamily="18" charset="0"/>
                <a:cs typeface="Times New Roman" pitchFamily="18" charset="0"/>
              </a:rPr>
              <a:t>Mr. </a:t>
            </a:r>
            <a:r>
              <a:rPr lang="en-US" sz="3600" dirty="0" err="1" smtClean="0">
                <a:latin typeface="Times New Roman" pitchFamily="18" charset="0"/>
                <a:cs typeface="Times New Roman" pitchFamily="18" charset="0"/>
              </a:rPr>
              <a:t>Rajaratnam</a:t>
            </a:r>
            <a:r>
              <a:rPr lang="en-US" sz="3600" dirty="0" smtClean="0">
                <a:latin typeface="Times New Roman" pitchFamily="18" charset="0"/>
                <a:cs typeface="Times New Roman" pitchFamily="18" charset="0"/>
              </a:rPr>
              <a:t> was also fined $92.8 million and will face civil and other actions. Mr. </a:t>
            </a:r>
            <a:r>
              <a:rPr lang="en-US" sz="3600" dirty="0" err="1" smtClean="0">
                <a:latin typeface="Times New Roman" pitchFamily="18" charset="0"/>
                <a:cs typeface="Times New Roman" pitchFamily="18" charset="0"/>
              </a:rPr>
              <a:t>Rajaratnam</a:t>
            </a:r>
            <a:r>
              <a:rPr lang="en-US" sz="3600" dirty="0" smtClean="0">
                <a:latin typeface="Times New Roman" pitchFamily="18" charset="0"/>
                <a:cs typeface="Times New Roman" pitchFamily="18" charset="0"/>
              </a:rPr>
              <a:t> had been accused of having taken more than $50 million in insider trading gains based on tips provided by fellow conspirators at Goldman Sachs, McKinsey &amp; Co., Intel, Google, etc. Among those implicated in the investigations were Roomy Khan (Intel), Anil Kumar (McKinsey), Danielle </a:t>
            </a:r>
            <a:r>
              <a:rPr lang="en-US" sz="3600" dirty="0" err="1" smtClean="0">
                <a:latin typeface="Times New Roman" pitchFamily="18" charset="0"/>
                <a:cs typeface="Times New Roman" pitchFamily="18" charset="0"/>
              </a:rPr>
              <a:t>Chiesi</a:t>
            </a:r>
            <a:r>
              <a:rPr lang="en-US" sz="3600" dirty="0" smtClean="0">
                <a:latin typeface="Times New Roman" pitchFamily="18" charset="0"/>
                <a:cs typeface="Times New Roman" pitchFamily="18" charset="0"/>
              </a:rPr>
              <a:t> (Bear Stearns), </a:t>
            </a:r>
            <a:r>
              <a:rPr lang="en-US" sz="3600" dirty="0" err="1" smtClean="0">
                <a:latin typeface="Times New Roman" pitchFamily="18" charset="0"/>
                <a:cs typeface="Times New Roman" pitchFamily="18" charset="0"/>
              </a:rPr>
              <a:t>Zvi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Goffer</a:t>
            </a:r>
            <a:r>
              <a:rPr lang="en-US" sz="3600" dirty="0" smtClean="0">
                <a:latin typeface="Times New Roman" pitchFamily="18" charset="0"/>
                <a:cs typeface="Times New Roman" pitchFamily="18" charset="0"/>
              </a:rPr>
              <a:t> (Galleon), </a:t>
            </a:r>
            <a:r>
              <a:rPr lang="en-US" sz="3600" dirty="0" err="1" smtClean="0">
                <a:latin typeface="Times New Roman" pitchFamily="18" charset="0"/>
                <a:cs typeface="Times New Roman" pitchFamily="18" charset="0"/>
              </a:rPr>
              <a:t>Rajat</a:t>
            </a:r>
            <a:r>
              <a:rPr lang="en-US" sz="3600" dirty="0" smtClean="0">
                <a:latin typeface="Times New Roman" pitchFamily="18" charset="0"/>
                <a:cs typeface="Times New Roman" pitchFamily="18" charset="0"/>
              </a:rPr>
              <a:t> Gupta (McKinsey and Goldman Sachs), Robert </a:t>
            </a:r>
            <a:r>
              <a:rPr lang="en-US" sz="3600" dirty="0" err="1" smtClean="0">
                <a:latin typeface="Times New Roman" pitchFamily="18" charset="0"/>
                <a:cs typeface="Times New Roman" pitchFamily="18" charset="0"/>
              </a:rPr>
              <a:t>Moffatt</a:t>
            </a:r>
            <a:r>
              <a:rPr lang="en-US" sz="3600" dirty="0" smtClean="0">
                <a:latin typeface="Times New Roman" pitchFamily="18" charset="0"/>
                <a:cs typeface="Times New Roman" pitchFamily="18" charset="0"/>
              </a:rPr>
              <a:t> (IBM</a:t>
            </a:r>
            <a:r>
              <a:rPr lang="en-US" sz="3600" dirty="0" smtClean="0">
                <a:latin typeface="Times New Roman" pitchFamily="18" charset="0"/>
                <a:cs typeface="Times New Roman" pitchFamily="18" charset="0"/>
              </a:rPr>
              <a:t>). </a:t>
            </a:r>
          </a:p>
          <a:p>
            <a:r>
              <a:rPr lang="en-US" sz="3600" dirty="0" smtClean="0">
                <a:latin typeface="Times New Roman" pitchFamily="18" charset="0"/>
                <a:cs typeface="Times New Roman" pitchFamily="18" charset="0"/>
              </a:rPr>
              <a:t>Two </a:t>
            </a:r>
            <a:r>
              <a:rPr lang="en-US" sz="3600" dirty="0" smtClean="0">
                <a:latin typeface="Times New Roman" pitchFamily="18" charset="0"/>
                <a:cs typeface="Times New Roman" pitchFamily="18" charset="0"/>
              </a:rPr>
              <a:t>interesting facets of this case were the large number of co-conspirators (49, more or less) and the use by authorities of wire and tapes to record conversations, including more than 40 wiretapped phone conversations between Mr. </a:t>
            </a:r>
            <a:r>
              <a:rPr lang="en-US" sz="3600" dirty="0" err="1" smtClean="0">
                <a:latin typeface="Times New Roman" pitchFamily="18" charset="0"/>
                <a:cs typeface="Times New Roman" pitchFamily="18" charset="0"/>
              </a:rPr>
              <a:t>Rajaratnam</a:t>
            </a:r>
            <a:r>
              <a:rPr lang="en-US" sz="3600" dirty="0" smtClean="0">
                <a:latin typeface="Times New Roman" pitchFamily="18" charset="0"/>
                <a:cs typeface="Times New Roman" pitchFamily="18" charset="0"/>
              </a:rPr>
              <a:t> and his </a:t>
            </a:r>
            <a:r>
              <a:rPr lang="en-US" sz="3600" dirty="0" smtClean="0">
                <a:latin typeface="Times New Roman" pitchFamily="18" charset="0"/>
                <a:cs typeface="Times New Roman" pitchFamily="18" charset="0"/>
              </a:rPr>
              <a:t>accomplices.</a:t>
            </a:r>
            <a:endParaRPr lang="en-US" sz="3600" dirty="0" smtClean="0">
              <a:latin typeface="Times New Roman" pitchFamily="18" charset="0"/>
              <a:cs typeface="Times New Roman" pitchFamily="18"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Monitoring Inside Trading </a:t>
            </a:r>
            <a:r>
              <a:rPr lang="en-US" b="1" dirty="0" smtClean="0">
                <a:latin typeface="Times New Roman" pitchFamily="18" charset="0"/>
                <a:cs typeface="Times New Roman" pitchFamily="18" charset="0"/>
              </a:rPr>
              <a:t>Activity</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r>
              <a:rPr lang="en-US" dirty="0" smtClean="0">
                <a:latin typeface="Times New Roman" pitchFamily="18" charset="0"/>
                <a:cs typeface="Times New Roman" pitchFamily="18" charset="0"/>
              </a:rPr>
              <a:t>Successful </a:t>
            </a:r>
            <a:r>
              <a:rPr lang="en-US" dirty="0" smtClean="0">
                <a:latin typeface="Times New Roman" pitchFamily="18" charset="0"/>
                <a:cs typeface="Times New Roman" pitchFamily="18" charset="0"/>
              </a:rPr>
              <a:t>insider trading prosecutions usually require cooperation from codefendants or damaging information concerning other illegal behavior (such as tax evasion).</a:t>
            </a:r>
          </a:p>
          <a:p>
            <a:r>
              <a:rPr lang="en-US" dirty="0" smtClean="0">
                <a:latin typeface="Times New Roman" pitchFamily="18" charset="0"/>
                <a:cs typeface="Times New Roman" pitchFamily="18" charset="0"/>
              </a:rPr>
              <a:t>There have been recent improvements to enforcement efforts.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Surveillance </a:t>
            </a:r>
            <a:r>
              <a:rPr lang="en-US" dirty="0" smtClean="0">
                <a:latin typeface="Times New Roman" pitchFamily="18" charset="0"/>
                <a:cs typeface="Times New Roman" pitchFamily="18" charset="0"/>
              </a:rPr>
              <a:t>techniques have improved significantly. </a:t>
            </a: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SEC, all of the major markets and companies themselves are purchasing software systems to monitor for illicit activity.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SEC is making use of more resources to monitor insider activity, including formation of special surveillance teams, wire tapping and payments of bounty to informants.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SEC currently contends with roughly 700,000 tips per year from informants.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Markets </a:t>
            </a:r>
            <a:r>
              <a:rPr lang="en-US" dirty="0" smtClean="0">
                <a:latin typeface="Times New Roman" pitchFamily="18" charset="0"/>
                <a:cs typeface="Times New Roman" pitchFamily="18" charset="0"/>
              </a:rPr>
              <a:t>such as the NYSE, </a:t>
            </a:r>
            <a:r>
              <a:rPr lang="en-US" dirty="0" err="1" smtClean="0">
                <a:latin typeface="Times New Roman" pitchFamily="18" charset="0"/>
                <a:cs typeface="Times New Roman" pitchFamily="18" charset="0"/>
              </a:rPr>
              <a:t>Nasdaq</a:t>
            </a:r>
            <a:r>
              <a:rPr lang="en-US" dirty="0" smtClean="0">
                <a:latin typeface="Times New Roman" pitchFamily="18" charset="0"/>
                <a:cs typeface="Times New Roman" pitchFamily="18" charset="0"/>
              </a:rPr>
              <a:t> and CBOE are making greater use of technology to monitor trading activity for suspicious activity.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FINRA </a:t>
            </a:r>
            <a:r>
              <a:rPr lang="en-US" dirty="0" smtClean="0">
                <a:latin typeface="Times New Roman" pitchFamily="18" charset="0"/>
                <a:cs typeface="Times New Roman" pitchFamily="18" charset="0"/>
              </a:rPr>
              <a:t>has been using an intelligent surveillance application known as the Securities Observation, News Analysis and Regulation (SONAR) system to detect suspicious patterns. Regardless, insider trading enforcement remains difficult.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B. Front Running and Late </a:t>
            </a:r>
            <a:r>
              <a:rPr lang="en-US" b="1" dirty="0" smtClean="0">
                <a:latin typeface="Times New Roman" pitchFamily="18" charset="0"/>
                <a:cs typeface="Times New Roman" pitchFamily="18" charset="0"/>
              </a:rPr>
              <a:t>Trading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fontScale="55000" lnSpcReduction="20000"/>
          </a:bodyPr>
          <a:lstStyle/>
          <a:p>
            <a:r>
              <a:rPr lang="en-US" i="1" dirty="0" smtClean="0">
                <a:latin typeface="Times New Roman" pitchFamily="18" charset="0"/>
                <a:cs typeface="Times New Roman" pitchFamily="18" charset="0"/>
              </a:rPr>
              <a:t>Front-Running</a:t>
            </a:r>
            <a:r>
              <a:rPr lang="en-US" dirty="0" smtClean="0">
                <a:latin typeface="Times New Roman" pitchFamily="18" charset="0"/>
                <a:cs typeface="Times New Roman" pitchFamily="18" charset="0"/>
              </a:rPr>
              <a:t> occurs when a broker uses his knowledge of a large pending order to buy (sell) the relevant security in front of the pending buy (sell) order so as to benefit from the market reaction to the large order. </a:t>
            </a:r>
          </a:p>
          <a:p>
            <a:r>
              <a:rPr lang="en-US" dirty="0" smtClean="0">
                <a:latin typeface="Times New Roman" pitchFamily="18" charset="0"/>
                <a:cs typeface="Times New Roman" pitchFamily="18" charset="0"/>
              </a:rPr>
              <a:t>In one front-running scandal, the U.S. Attorney's Office and the </a:t>
            </a:r>
            <a:r>
              <a:rPr lang="en-US" dirty="0" smtClean="0">
                <a:latin typeface="Times New Roman" pitchFamily="18" charset="0"/>
                <a:cs typeface="Times New Roman" pitchFamily="18" charset="0"/>
              </a:rPr>
              <a:t>SEC </a:t>
            </a:r>
            <a:r>
              <a:rPr lang="en-US" dirty="0" smtClean="0">
                <a:latin typeface="Times New Roman" pitchFamily="18" charset="0"/>
                <a:cs typeface="Times New Roman" pitchFamily="18" charset="0"/>
              </a:rPr>
              <a:t>accused brokers from Merrill Lynch of allowing certain clients to listen to conversations involving other clients through broadcasts on Merrill Lynch internal speaker systems. In this “Squawk Box Scandal,” some clients were privy in advance to other clients’ trades. </a:t>
            </a:r>
          </a:p>
          <a:p>
            <a:r>
              <a:rPr lang="en-US" dirty="0" smtClean="0">
                <a:latin typeface="Times New Roman" pitchFamily="18" charset="0"/>
                <a:cs typeface="Times New Roman" pitchFamily="18" charset="0"/>
              </a:rPr>
              <a:t>A similar, often legal, but frequently unethical practice is </a:t>
            </a:r>
            <a:r>
              <a:rPr lang="en-US" i="1" dirty="0" smtClean="0">
                <a:latin typeface="Times New Roman" pitchFamily="18" charset="0"/>
                <a:cs typeface="Times New Roman" pitchFamily="18" charset="0"/>
              </a:rPr>
              <a:t>tailgating</a:t>
            </a:r>
            <a:r>
              <a:rPr lang="en-US" dirty="0" smtClean="0">
                <a:latin typeface="Times New Roman" pitchFamily="18" charset="0"/>
                <a:cs typeface="Times New Roman" pitchFamily="18" charset="0"/>
              </a:rPr>
              <a:t>, a form of parasitic trading where the broker places an order immediately after the client’s order.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Another </a:t>
            </a:r>
            <a:r>
              <a:rPr lang="en-US" dirty="0" smtClean="0">
                <a:latin typeface="Times New Roman" pitchFamily="18" charset="0"/>
                <a:cs typeface="Times New Roman" pitchFamily="18" charset="0"/>
              </a:rPr>
              <a:t>type of ethically questionable parasitic order is </a:t>
            </a:r>
            <a:r>
              <a:rPr lang="en-US" i="1" dirty="0" smtClean="0">
                <a:latin typeface="Times New Roman" pitchFamily="18" charset="0"/>
                <a:cs typeface="Times New Roman" pitchFamily="18" charset="0"/>
              </a:rPr>
              <a:t>penny-jumping</a:t>
            </a:r>
            <a:r>
              <a:rPr lang="en-US" dirty="0" smtClean="0">
                <a:latin typeface="Times New Roman" pitchFamily="18" charset="0"/>
                <a:cs typeface="Times New Roman" pitchFamily="18" charset="0"/>
              </a:rPr>
              <a:t>, where the broker places a buy (sell) order one uptick above (downtick below) below the client’s buy (sell) limit order, expecting to benefit either from the market’s reaction to the client order or to limit his losses by transacting with the client. For example, if the client were to place a large buy order at 50.00, the broker would penny jump by placing her buy order at 50.01. The broker’s order will execute ahead of the client’s order due to price priority. If the client’s order then executes, the broker will profit from any favorable price reaction due to the client’s large buy order. If the price declines, the broker can quickly sell his shares to the client at a $.01 loss.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latin typeface="Times New Roman" pitchFamily="18" charset="0"/>
                <a:cs typeface="Times New Roman" pitchFamily="18" charset="0"/>
              </a:rPr>
              <a:t>Market Timing and Late </a:t>
            </a:r>
            <a:r>
              <a:rPr lang="en-US" b="1" dirty="0" smtClean="0">
                <a:latin typeface="Times New Roman" pitchFamily="18" charset="0"/>
                <a:cs typeface="Times New Roman" pitchFamily="18" charset="0"/>
              </a:rPr>
              <a:t>Trading</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410200"/>
          </a:xfrm>
        </p:spPr>
        <p:txBody>
          <a:bodyPr>
            <a:normAutofit fontScale="47500" lnSpcReduction="20000"/>
          </a:bodyPr>
          <a:lstStyle/>
          <a:p>
            <a:r>
              <a:rPr lang="en-US" i="1" dirty="0" smtClean="0">
                <a:latin typeface="Times New Roman" pitchFamily="18" charset="0"/>
                <a:cs typeface="Times New Roman" pitchFamily="18" charset="0"/>
              </a:rPr>
              <a:t>Market timing</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is the fund trading strategy intended to exploit stale security prices and NAV deviations from fundamental values.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While </a:t>
            </a:r>
            <a:r>
              <a:rPr lang="en-US" dirty="0" smtClean="0">
                <a:latin typeface="Times New Roman" pitchFamily="18" charset="0"/>
                <a:cs typeface="Times New Roman" pitchFamily="18" charset="0"/>
              </a:rPr>
              <a:t>market timing is not illegal, it can transfer wealth between fund shareholders and necessitate that funds maintain higher levels of cash to accommodate share redemptions. </a:t>
            </a:r>
          </a:p>
          <a:p>
            <a:r>
              <a:rPr lang="en-US" dirty="0" smtClean="0">
                <a:latin typeface="Times New Roman" pitchFamily="18" charset="0"/>
                <a:cs typeface="Times New Roman" pitchFamily="18" charset="0"/>
              </a:rPr>
              <a:t>In </a:t>
            </a:r>
            <a:r>
              <a:rPr lang="en-US" dirty="0" smtClean="0">
                <a:latin typeface="Times New Roman" pitchFamily="18" charset="0"/>
                <a:cs typeface="Times New Roman" pitchFamily="18" charset="0"/>
              </a:rPr>
              <a:t>2003, New York State Attorney General Elliot Spitzer filed a complaint against the New Jersey based hedge fund Canary Capital Partners, run by </a:t>
            </a:r>
            <a:r>
              <a:rPr lang="en-US" dirty="0" smtClean="0">
                <a:latin typeface="Times New Roman" pitchFamily="18" charset="0"/>
                <a:cs typeface="Times New Roman" pitchFamily="18" charset="0"/>
              </a:rPr>
              <a:t>Edward Stern. </a:t>
            </a:r>
            <a:r>
              <a:rPr lang="en-US" dirty="0" smtClean="0">
                <a:latin typeface="Times New Roman" pitchFamily="18" charset="0"/>
                <a:cs typeface="Times New Roman" pitchFamily="18" charset="0"/>
              </a:rPr>
              <a:t>Spitzer’s complaint alleged that Canary Capital entered into illegal agreements with mutual fund companies to defraud investors. For example, Canary made a secret agreement with Security Trust to enable it to engage in market timing-related trades. In another case, PIMCO agreed to permit Canary a specified number of trades in exchange for fees to be earned on $25 million it would manage for Canary. </a:t>
            </a:r>
          </a:p>
          <a:p>
            <a:r>
              <a:rPr lang="en-US" dirty="0" smtClean="0">
                <a:latin typeface="Times New Roman" pitchFamily="18" charset="0"/>
                <a:cs typeface="Times New Roman" pitchFamily="18" charset="0"/>
              </a:rPr>
              <a:t>Spitzer also accused </a:t>
            </a:r>
            <a:r>
              <a:rPr lang="en-US" dirty="0" smtClean="0">
                <a:latin typeface="Times New Roman" pitchFamily="18" charset="0"/>
                <a:cs typeface="Times New Roman" pitchFamily="18" charset="0"/>
              </a:rPr>
              <a:t>Canary of </a:t>
            </a:r>
            <a:r>
              <a:rPr lang="en-US" i="1" dirty="0" smtClean="0">
                <a:latin typeface="Times New Roman" pitchFamily="18" charset="0"/>
                <a:cs typeface="Times New Roman" pitchFamily="18" charset="0"/>
              </a:rPr>
              <a:t>late trading</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Apparently, </a:t>
            </a:r>
            <a:r>
              <a:rPr lang="en-US" dirty="0" smtClean="0">
                <a:latin typeface="Times New Roman" pitchFamily="18" charset="0"/>
                <a:cs typeface="Times New Roman" pitchFamily="18" charset="0"/>
              </a:rPr>
              <a:t>Canary maintained arrangements with funds to purchase or redeem shares after daily NAV’s were computed. </a:t>
            </a:r>
            <a:r>
              <a:rPr lang="en-US" dirty="0" smtClean="0">
                <a:latin typeface="Times New Roman" pitchFamily="18" charset="0"/>
                <a:cs typeface="Times New Roman" pitchFamily="18" charset="0"/>
              </a:rPr>
              <a:t>Late </a:t>
            </a:r>
            <a:r>
              <a:rPr lang="en-US" dirty="0" smtClean="0">
                <a:latin typeface="Times New Roman" pitchFamily="18" charset="0"/>
                <a:cs typeface="Times New Roman" pitchFamily="18" charset="0"/>
              </a:rPr>
              <a:t>trading is always illegal. Late trading was described by Spitzer as “betting on a horse race after the horses have crossed the finish line.”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According </a:t>
            </a:r>
            <a:r>
              <a:rPr lang="en-US" dirty="0" smtClean="0">
                <a:latin typeface="Times New Roman" pitchFamily="18" charset="0"/>
                <a:cs typeface="Times New Roman" pitchFamily="18" charset="0"/>
              </a:rPr>
              <a:t>to Spitzer’s complaint, Canary </a:t>
            </a:r>
            <a:r>
              <a:rPr lang="en-US" dirty="0" smtClean="0">
                <a:latin typeface="Times New Roman" pitchFamily="18" charset="0"/>
                <a:cs typeface="Times New Roman" pitchFamily="18" charset="0"/>
              </a:rPr>
              <a:t>purchase </a:t>
            </a:r>
            <a:r>
              <a:rPr lang="en-US" dirty="0" smtClean="0">
                <a:latin typeface="Times New Roman" pitchFamily="18" charset="0"/>
                <a:cs typeface="Times New Roman" pitchFamily="18" charset="0"/>
              </a:rPr>
              <a:t>mutual fund shares after 4 p.m. exchange closing times with the assistance of certain Bank of America fund employees.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Technically</a:t>
            </a:r>
            <a:r>
              <a:rPr lang="en-US" dirty="0" smtClean="0">
                <a:latin typeface="Times New Roman" pitchFamily="18" charset="0"/>
                <a:cs typeface="Times New Roman" pitchFamily="18" charset="0"/>
              </a:rPr>
              <a:t>, Canary allegedly submitted trades in question prior to the 4 p.m. deadline so that they could be time-stamped before 4 p.m. However, Spitzer alleged that the Bank of America </a:t>
            </a:r>
            <a:r>
              <a:rPr lang="en-US" dirty="0" smtClean="0">
                <a:latin typeface="Times New Roman" pitchFamily="18" charset="0"/>
                <a:cs typeface="Times New Roman" pitchFamily="18" charset="0"/>
              </a:rPr>
              <a:t>employees </a:t>
            </a:r>
            <a:r>
              <a:rPr lang="en-US" dirty="0" smtClean="0">
                <a:latin typeface="Times New Roman" pitchFamily="18" charset="0"/>
                <a:cs typeface="Times New Roman" pitchFamily="18" charset="0"/>
              </a:rPr>
              <a:t>would hold transactions until after the market closed, providing Canary the opportunity to “confirm” its trades.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Bank </a:t>
            </a:r>
            <a:r>
              <a:rPr lang="en-US" dirty="0" smtClean="0">
                <a:latin typeface="Times New Roman" pitchFamily="18" charset="0"/>
                <a:cs typeface="Times New Roman" pitchFamily="18" charset="0"/>
              </a:rPr>
              <a:t>of America employees purportedly reconciled the “late” trades the following day.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Canary </a:t>
            </a:r>
            <a:r>
              <a:rPr lang="en-US" dirty="0" smtClean="0">
                <a:latin typeface="Times New Roman" pitchFamily="18" charset="0"/>
                <a:cs typeface="Times New Roman" pitchFamily="18" charset="0"/>
              </a:rPr>
              <a:t>settled Spitzer’s complaint for $40 million and was permitted to not admit guilt. Bank of America provided compensation to its mutual fund shareholders for related losses. Spitzer and the SEC also charged Janus, Bank One's One Group, and Strong Capital in other alleged incidences of late trading.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founder and chairman of Strong Mutual Funds, Richard Strong was charged with late trading in his own fund.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2800" b="1" dirty="0" smtClean="0">
                <a:latin typeface="Times New Roman" pitchFamily="18" charset="0"/>
                <a:cs typeface="Times New Roman" pitchFamily="18" charset="0"/>
              </a:rPr>
              <a:t>C. Bluffing, Spoofing and Market </a:t>
            </a:r>
            <a:r>
              <a:rPr lang="en-US" sz="2800" b="1" dirty="0" smtClean="0">
                <a:latin typeface="Times New Roman" pitchFamily="18" charset="0"/>
                <a:cs typeface="Times New Roman" pitchFamily="18" charset="0"/>
              </a:rPr>
              <a:t>Manipulation</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410200"/>
          </a:xfrm>
        </p:spPr>
        <p:txBody>
          <a:bodyPr>
            <a:normAutofit fontScale="40000" lnSpcReduction="20000"/>
          </a:bodyPr>
          <a:lstStyle/>
          <a:p>
            <a:r>
              <a:rPr lang="en-US" i="1" dirty="0" smtClean="0">
                <a:latin typeface="Times New Roman" pitchFamily="18" charset="0"/>
                <a:cs typeface="Times New Roman" pitchFamily="18" charset="0"/>
              </a:rPr>
              <a:t>Bluffing</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is the act of fooling other traders into making unwise trades by convincing them that the bluffer has superior material information about security values.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There </a:t>
            </a:r>
            <a:r>
              <a:rPr lang="en-US" dirty="0" smtClean="0">
                <a:latin typeface="Times New Roman" pitchFamily="18" charset="0"/>
                <a:cs typeface="Times New Roman" pitchFamily="18" charset="0"/>
              </a:rPr>
              <a:t>are a number of ways that traders bluff, both legal and illegal. A trader can bluff the market by placing a bid or offer at a price or in a quantity that exaggerates his or her own true position, interest or lack of interest in a security. For example, a bluffer might place a particularly attractive offer for a small quantity of shares, intending then to sell a much larger quantity of shares after a positive price response to the initial offer.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As </a:t>
            </a:r>
            <a:r>
              <a:rPr lang="en-US" dirty="0" smtClean="0">
                <a:latin typeface="Times New Roman" pitchFamily="18" charset="0"/>
                <a:cs typeface="Times New Roman" pitchFamily="18" charset="0"/>
              </a:rPr>
              <a:t>long as such orders are executed, they are usually perfectly legal.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Bluffers </a:t>
            </a:r>
            <a:r>
              <a:rPr lang="en-US" dirty="0" smtClean="0">
                <a:latin typeface="Times New Roman" pitchFamily="18" charset="0"/>
                <a:cs typeface="Times New Roman" pitchFamily="18" charset="0"/>
              </a:rPr>
              <a:t>may also simply spread rumors or false information about the value of a company’s shares. Such false rumor spreading can represent deceit or fraud, illegal when used to manipulate markets, and perhaps otherwise as well.</a:t>
            </a:r>
          </a:p>
          <a:p>
            <a:r>
              <a:rPr lang="en-US" i="1" dirty="0" smtClean="0">
                <a:latin typeface="Times New Roman" pitchFamily="18" charset="0"/>
                <a:cs typeface="Times New Roman" pitchFamily="18" charset="0"/>
              </a:rPr>
              <a:t>Spoofing</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is the act of placing a quote that is intended to be canceled prior to its execution. Spoofing might be considered a form of bluffing where the trader places a trade that she has no intent to execute.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Motivations </a:t>
            </a:r>
            <a:r>
              <a:rPr lang="en-US" dirty="0" smtClean="0">
                <a:latin typeface="Times New Roman" pitchFamily="18" charset="0"/>
                <a:cs typeface="Times New Roman" pitchFamily="18" charset="0"/>
              </a:rPr>
              <a:t>behind spoofing:</a:t>
            </a:r>
          </a:p>
          <a:p>
            <a:pPr lvl="1"/>
            <a:r>
              <a:rPr lang="en-US" dirty="0" smtClean="0">
                <a:latin typeface="Times New Roman" pitchFamily="18" charset="0"/>
                <a:cs typeface="Times New Roman" pitchFamily="18" charset="0"/>
              </a:rPr>
              <a:t>to overload the quotation system of a market, inhibiting its ability to execute trades,</a:t>
            </a:r>
          </a:p>
          <a:p>
            <a:pPr lvl="1"/>
            <a:r>
              <a:rPr lang="en-US" dirty="0" smtClean="0">
                <a:latin typeface="Times New Roman" pitchFamily="18" charset="0"/>
                <a:cs typeface="Times New Roman" pitchFamily="18" charset="0"/>
              </a:rPr>
              <a:t>to delay a specific trader's trade execution by placing that trader's quotes behind a series of quotes with higher priority,</a:t>
            </a:r>
          </a:p>
          <a:p>
            <a:pPr lvl="1"/>
            <a:r>
              <a:rPr lang="en-US" dirty="0" smtClean="0">
                <a:latin typeface="Times New Roman" pitchFamily="18" charset="0"/>
                <a:cs typeface="Times New Roman" pitchFamily="18" charset="0"/>
              </a:rPr>
              <a:t>to create the appearance of false market depth or direction, particularly by submitting then later cancelling multiple bids or offers. This type of spoofing is often referred to as </a:t>
            </a:r>
            <a:r>
              <a:rPr lang="en-US" i="1" dirty="0" smtClean="0">
                <a:latin typeface="Times New Roman" pitchFamily="18" charset="0"/>
                <a:cs typeface="Times New Roman" pitchFamily="18" charset="0"/>
              </a:rPr>
              <a:t>layering</a:t>
            </a:r>
            <a:r>
              <a:rPr lang="en-US" dirty="0" smtClean="0">
                <a:latin typeface="Times New Roman" pitchFamily="18" charset="0"/>
                <a:cs typeface="Times New Roman" pitchFamily="18" charset="0"/>
              </a:rPr>
              <a:t>. Layering is frequently accomplished through an HFT program designed to submit many quotations that are canceled after an executed transaction.</a:t>
            </a:r>
          </a:p>
          <a:p>
            <a:r>
              <a:rPr lang="en-US" dirty="0" smtClean="0">
                <a:latin typeface="Times New Roman" pitchFamily="18" charset="0"/>
                <a:cs typeface="Times New Roman" pitchFamily="18" charset="0"/>
              </a:rPr>
              <a:t>Orders</a:t>
            </a:r>
            <a:r>
              <a:rPr lang="en-US" dirty="0" smtClean="0">
                <a:latin typeface="Times New Roman" pitchFamily="18" charset="0"/>
                <a:cs typeface="Times New Roman" pitchFamily="18" charset="0"/>
              </a:rPr>
              <a:t>, modifications, and cancellations are not considered to be spoofing if they were submitted as part of a legitimate, good-faith attempt to execute a trade.</a:t>
            </a:r>
          </a:p>
          <a:p>
            <a:r>
              <a:rPr lang="en-US" dirty="0" smtClean="0">
                <a:latin typeface="Times New Roman" pitchFamily="18" charset="0"/>
                <a:cs typeface="Times New Roman" pitchFamily="18" charset="0"/>
              </a:rPr>
              <a:t>In </a:t>
            </a:r>
            <a:r>
              <a:rPr lang="en-US" dirty="0" smtClean="0">
                <a:latin typeface="Times New Roman" pitchFamily="18" charset="0"/>
                <a:cs typeface="Times New Roman" pitchFamily="18" charset="0"/>
              </a:rPr>
              <a:t>2001, the SEC alleged that Alexander </a:t>
            </a:r>
            <a:r>
              <a:rPr lang="en-US" dirty="0" err="1" smtClean="0">
                <a:latin typeface="Times New Roman" pitchFamily="18" charset="0"/>
                <a:cs typeface="Times New Roman" pitchFamily="18" charset="0"/>
              </a:rPr>
              <a:t>Pomper</a:t>
            </a:r>
            <a:r>
              <a:rPr lang="en-US" dirty="0" smtClean="0">
                <a:latin typeface="Times New Roman" pitchFamily="18" charset="0"/>
                <a:cs typeface="Times New Roman" pitchFamily="18" charset="0"/>
              </a:rPr>
              <a:t> submitted a phantom limit order </a:t>
            </a:r>
            <a:r>
              <a:rPr lang="en-US" dirty="0" smtClean="0">
                <a:latin typeface="Times New Roman" pitchFamily="18" charset="0"/>
                <a:cs typeface="Times New Roman" pitchFamily="18" charset="0"/>
              </a:rPr>
              <a:t>on </a:t>
            </a:r>
            <a:r>
              <a:rPr lang="en-US" dirty="0" smtClean="0">
                <a:latin typeface="Times New Roman" pitchFamily="18" charset="0"/>
                <a:cs typeface="Times New Roman" pitchFamily="18" charset="0"/>
              </a:rPr>
              <a:t>NASDAQ to purchase 300 shares of the thinly-traded </a:t>
            </a:r>
            <a:r>
              <a:rPr lang="en-US" dirty="0" err="1" smtClean="0">
                <a:latin typeface="Times New Roman" pitchFamily="18" charset="0"/>
                <a:cs typeface="Times New Roman" pitchFamily="18" charset="0"/>
              </a:rPr>
              <a:t>Gumtech</a:t>
            </a:r>
            <a:r>
              <a:rPr lang="en-US" dirty="0" smtClean="0">
                <a:latin typeface="Times New Roman" pitchFamily="18" charset="0"/>
                <a:cs typeface="Times New Roman" pitchFamily="18" charset="0"/>
              </a:rPr>
              <a:t> International (“GUMM”) at $11.375.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This </a:t>
            </a:r>
            <a:r>
              <a:rPr lang="en-US" dirty="0" smtClean="0">
                <a:latin typeface="Times New Roman" pitchFamily="18" charset="0"/>
                <a:cs typeface="Times New Roman" pitchFamily="18" charset="0"/>
              </a:rPr>
              <a:t>limit order improved the NBBO bid by $.3125 from $11.0625, while the NBBO offer was $11.4375 per share. </a:t>
            </a:r>
            <a:endParaRPr lang="en-US" dirty="0" smtClean="0">
              <a:latin typeface="Times New Roman" pitchFamily="18" charset="0"/>
              <a:cs typeface="Times New Roman" pitchFamily="18" charset="0"/>
            </a:endParaRPr>
          </a:p>
          <a:p>
            <a:pPr lvl="1"/>
            <a:r>
              <a:rPr lang="en-US" dirty="0" err="1" smtClean="0">
                <a:latin typeface="Times New Roman" pitchFamily="18" charset="0"/>
                <a:cs typeface="Times New Roman" pitchFamily="18" charset="0"/>
              </a:rPr>
              <a:t>Pomper</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improved the bid for GUMM, but with a bid that he apparently did not actually intend to fill.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Pomper</a:t>
            </a:r>
            <a:r>
              <a:rPr lang="en-US" dirty="0" smtClean="0">
                <a:latin typeface="Times New Roman" pitchFamily="18" charset="0"/>
                <a:cs typeface="Times New Roman" pitchFamily="18" charset="0"/>
              </a:rPr>
              <a:t> placed an order to sell 2000 shares of GUMM at $11.375 per share through another market making firm. </a:t>
            </a:r>
            <a:r>
              <a:rPr lang="en-US" dirty="0" err="1" smtClean="0">
                <a:latin typeface="Times New Roman" pitchFamily="18" charset="0"/>
                <a:cs typeface="Times New Roman" pitchFamily="18" charset="0"/>
              </a:rPr>
              <a:t>Pomper's</a:t>
            </a:r>
            <a:r>
              <a:rPr lang="en-US" dirty="0" smtClean="0">
                <a:latin typeface="Times New Roman" pitchFamily="18" charset="0"/>
                <a:cs typeface="Times New Roman" pitchFamily="18" charset="0"/>
              </a:rPr>
              <a:t> sell order was immediately executed at $11.375 per share </a:t>
            </a:r>
            <a:r>
              <a:rPr lang="en-US" dirty="0" smtClean="0">
                <a:latin typeface="Times New Roman" pitchFamily="18" charset="0"/>
                <a:cs typeface="Times New Roman" pitchFamily="18" charset="0"/>
              </a:rPr>
              <a:t>because </a:t>
            </a:r>
            <a:r>
              <a:rPr lang="en-US" dirty="0" smtClean="0">
                <a:latin typeface="Times New Roman" pitchFamily="18" charset="0"/>
                <a:cs typeface="Times New Roman" pitchFamily="18" charset="0"/>
              </a:rPr>
              <a:t>the best bid at $11.375 seemed to suggest a higher value and more liquid market for GUMM.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However</a:t>
            </a:r>
            <a:r>
              <a:rPr lang="en-US" dirty="0" smtClean="0">
                <a:latin typeface="Times New Roman" pitchFamily="18" charset="0"/>
                <a:cs typeface="Times New Roman" pitchFamily="18" charset="0"/>
              </a:rPr>
              <a:t>, after executing its sell order, </a:t>
            </a:r>
            <a:r>
              <a:rPr lang="en-US" dirty="0" err="1" smtClean="0">
                <a:latin typeface="Times New Roman" pitchFamily="18" charset="0"/>
                <a:cs typeface="Times New Roman" pitchFamily="18" charset="0"/>
              </a:rPr>
              <a:t>Pomper</a:t>
            </a:r>
            <a:r>
              <a:rPr lang="en-US" dirty="0" smtClean="0">
                <a:latin typeface="Times New Roman" pitchFamily="18" charset="0"/>
                <a:cs typeface="Times New Roman" pitchFamily="18" charset="0"/>
              </a:rPr>
              <a:t> canceled his order to buy GUMM for $11.375, realizing a profit of $625 (2,000 × [$11.375 - 11.0625]) relative to the initial bid for  $11.0625. </a:t>
            </a: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In </a:t>
            </a:r>
            <a:r>
              <a:rPr lang="en-US" dirty="0" smtClean="0">
                <a:latin typeface="Times New Roman" pitchFamily="18" charset="0"/>
                <a:cs typeface="Times New Roman" pitchFamily="18" charset="0"/>
              </a:rPr>
              <a:t>2002, the SEC announced a settlement with </a:t>
            </a:r>
            <a:r>
              <a:rPr lang="en-US" dirty="0" err="1" smtClean="0">
                <a:latin typeface="Times New Roman" pitchFamily="18" charset="0"/>
                <a:cs typeface="Times New Roman" pitchFamily="18" charset="0"/>
              </a:rPr>
              <a:t>Pomper</a:t>
            </a:r>
            <a:r>
              <a:rPr lang="en-US" dirty="0" smtClean="0">
                <a:latin typeface="Times New Roman" pitchFamily="18" charset="0"/>
                <a:cs typeface="Times New Roman" pitchFamily="18" charset="0"/>
              </a:rPr>
              <a:t>, whereby </a:t>
            </a:r>
            <a:r>
              <a:rPr lang="en-US" dirty="0" err="1" smtClean="0">
                <a:latin typeface="Times New Roman" pitchFamily="18" charset="0"/>
                <a:cs typeface="Times New Roman" pitchFamily="18" charset="0"/>
              </a:rPr>
              <a:t>Pomper</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agreed to pay $9,800 in disgorgement and prejudgment interest and to pay a $15,000 civil penalty</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latin typeface="Times New Roman" pitchFamily="18" charset="0"/>
                <a:cs typeface="Times New Roman" pitchFamily="18" charset="0"/>
              </a:rPr>
              <a:t>Corners and </a:t>
            </a:r>
            <a:r>
              <a:rPr lang="en-US" b="1" dirty="0" smtClean="0">
                <a:latin typeface="Times New Roman" pitchFamily="18" charset="0"/>
                <a:cs typeface="Times New Roman" pitchFamily="18" charset="0"/>
              </a:rPr>
              <a:t>Pools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838200"/>
            <a:ext cx="8763000" cy="5791200"/>
          </a:xfrm>
        </p:spPr>
        <p:txBody>
          <a:bodyPr>
            <a:noAutofit/>
          </a:bodyPr>
          <a:lstStyle/>
          <a:p>
            <a:r>
              <a:rPr lang="en-US" sz="1600" i="1" dirty="0" smtClean="0">
                <a:latin typeface="Times New Roman" pitchFamily="18" charset="0"/>
                <a:cs typeface="Times New Roman" pitchFamily="18" charset="0"/>
              </a:rPr>
              <a:t>Corners</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involve the purchase a sufficient level of a given security to obtain market power over its price. The purpose of the corner is to manipulate the price of the </a:t>
            </a:r>
            <a:r>
              <a:rPr lang="en-US" sz="1600" dirty="0" smtClean="0">
                <a:latin typeface="Times New Roman" pitchFamily="18" charset="0"/>
                <a:cs typeface="Times New Roman" pitchFamily="18" charset="0"/>
              </a:rPr>
              <a:t>security.</a:t>
            </a:r>
          </a:p>
          <a:p>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Numerous corners have existed over the years in commodity and securities markets. </a:t>
            </a:r>
            <a:endParaRPr lang="en-US" sz="1600" dirty="0" smtClean="0">
              <a:latin typeface="Times New Roman" pitchFamily="18" charset="0"/>
              <a:cs typeface="Times New Roman" pitchFamily="18" charset="0"/>
            </a:endParaRPr>
          </a:p>
          <a:p>
            <a:pPr lvl="1"/>
            <a:r>
              <a:rPr lang="en-US" sz="1200" dirty="0" smtClean="0">
                <a:latin typeface="Times New Roman" pitchFamily="18" charset="0"/>
                <a:cs typeface="Times New Roman" pitchFamily="18" charset="0"/>
              </a:rPr>
              <a:t>The </a:t>
            </a:r>
            <a:r>
              <a:rPr lang="en-US" sz="1200" dirty="0" smtClean="0">
                <a:latin typeface="Times New Roman" pitchFamily="18" charset="0"/>
                <a:cs typeface="Times New Roman" pitchFamily="18" charset="0"/>
              </a:rPr>
              <a:t>Hunt brothers (Nelson and Lamar), two of the then wealthiest men in the world, attempted to corner </a:t>
            </a:r>
            <a:r>
              <a:rPr lang="en-US" sz="1200" dirty="0" smtClean="0">
                <a:latin typeface="Times New Roman" pitchFamily="18" charset="0"/>
                <a:cs typeface="Times New Roman" pitchFamily="18" charset="0"/>
              </a:rPr>
              <a:t>silver </a:t>
            </a:r>
            <a:r>
              <a:rPr lang="en-US" sz="1200" dirty="0" smtClean="0">
                <a:latin typeface="Times New Roman" pitchFamily="18" charset="0"/>
                <a:cs typeface="Times New Roman" pitchFamily="18" charset="0"/>
              </a:rPr>
              <a:t>markets in the early </a:t>
            </a:r>
            <a:r>
              <a:rPr lang="en-US" sz="1200" dirty="0" smtClean="0">
                <a:latin typeface="Times New Roman" pitchFamily="18" charset="0"/>
                <a:cs typeface="Times New Roman" pitchFamily="18" charset="0"/>
              </a:rPr>
              <a:t>1980s. </a:t>
            </a:r>
          </a:p>
          <a:p>
            <a:pPr lvl="1"/>
            <a:r>
              <a:rPr lang="en-US" sz="1200" dirty="0" smtClean="0">
                <a:latin typeface="Times New Roman" pitchFamily="18" charset="0"/>
                <a:cs typeface="Times New Roman" pitchFamily="18" charset="0"/>
              </a:rPr>
              <a:t>Although </a:t>
            </a:r>
            <a:r>
              <a:rPr lang="en-US" sz="1200" dirty="0" smtClean="0">
                <a:latin typeface="Times New Roman" pitchFamily="18" charset="0"/>
                <a:cs typeface="Times New Roman" pitchFamily="18" charset="0"/>
              </a:rPr>
              <a:t>they succeeded in bidding up the price of silver almost </a:t>
            </a:r>
            <a:r>
              <a:rPr lang="en-US" sz="1200" dirty="0" smtClean="0">
                <a:latin typeface="Times New Roman" pitchFamily="18" charset="0"/>
                <a:cs typeface="Times New Roman" pitchFamily="18" charset="0"/>
              </a:rPr>
              <a:t>ten-fold, </a:t>
            </a:r>
            <a:r>
              <a:rPr lang="en-US" sz="1200" dirty="0" smtClean="0">
                <a:latin typeface="Times New Roman" pitchFamily="18" charset="0"/>
                <a:cs typeface="Times New Roman" pitchFamily="18" charset="0"/>
              </a:rPr>
              <a:t>the bottom fell out of the market before they could </a:t>
            </a:r>
            <a:r>
              <a:rPr lang="en-US" sz="1200" dirty="0" smtClean="0">
                <a:latin typeface="Times New Roman" pitchFamily="18" charset="0"/>
                <a:cs typeface="Times New Roman" pitchFamily="18" charset="0"/>
              </a:rPr>
              <a:t>unload. </a:t>
            </a:r>
          </a:p>
          <a:p>
            <a:pPr lvl="1"/>
            <a:r>
              <a:rPr lang="en-US" sz="1200" dirty="0" smtClean="0">
                <a:latin typeface="Times New Roman" pitchFamily="18" charset="0"/>
                <a:cs typeface="Times New Roman" pitchFamily="18" charset="0"/>
              </a:rPr>
              <a:t>They </a:t>
            </a:r>
            <a:r>
              <a:rPr lang="en-US" sz="1200" dirty="0" smtClean="0">
                <a:latin typeface="Times New Roman" pitchFamily="18" charset="0"/>
                <a:cs typeface="Times New Roman" pitchFamily="18" charset="0"/>
              </a:rPr>
              <a:t>nearly went bankrupt. </a:t>
            </a:r>
            <a:endParaRPr lang="en-US" sz="12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A </a:t>
            </a:r>
            <a:r>
              <a:rPr lang="en-US" sz="1600" i="1" dirty="0" smtClean="0">
                <a:latin typeface="Times New Roman" pitchFamily="18" charset="0"/>
                <a:cs typeface="Times New Roman" pitchFamily="18" charset="0"/>
              </a:rPr>
              <a:t>Pool</a:t>
            </a:r>
            <a:r>
              <a:rPr lang="en-US" sz="1600" dirty="0" smtClean="0">
                <a:latin typeface="Times New Roman" pitchFamily="18" charset="0"/>
                <a:cs typeface="Times New Roman" pitchFamily="18" charset="0"/>
              </a:rPr>
              <a:t> is a common fund comprising participants </a:t>
            </a:r>
            <a:r>
              <a:rPr lang="en-US" sz="1600" dirty="0" smtClean="0">
                <a:latin typeface="Times New Roman" pitchFamily="18" charset="0"/>
                <a:cs typeface="Times New Roman" pitchFamily="18" charset="0"/>
              </a:rPr>
              <a:t>combining </a:t>
            </a:r>
            <a:r>
              <a:rPr lang="en-US" sz="1600" dirty="0" smtClean="0">
                <a:latin typeface="Times New Roman" pitchFamily="18" charset="0"/>
                <a:cs typeface="Times New Roman" pitchFamily="18" charset="0"/>
              </a:rPr>
              <a:t>their resources to obtain a large position in a security in order to manipulate its price. Pools are typically used to facilitate cornering of a market, and were a common activity prior to the 1929 stock market crash.</a:t>
            </a:r>
          </a:p>
          <a:p>
            <a:r>
              <a:rPr lang="en-US" sz="1600" dirty="0" smtClean="0">
                <a:latin typeface="Times New Roman" pitchFamily="18" charset="0"/>
                <a:cs typeface="Times New Roman" pitchFamily="18" charset="0"/>
              </a:rPr>
              <a:t>Commodore </a:t>
            </a:r>
            <a:r>
              <a:rPr lang="en-US" sz="1600" dirty="0" smtClean="0">
                <a:latin typeface="Times New Roman" pitchFamily="18" charset="0"/>
                <a:cs typeface="Times New Roman" pitchFamily="18" charset="0"/>
              </a:rPr>
              <a:t>Cornelius </a:t>
            </a:r>
            <a:r>
              <a:rPr lang="en-US" sz="1600" dirty="0" smtClean="0">
                <a:latin typeface="Times New Roman" pitchFamily="18" charset="0"/>
                <a:cs typeface="Times New Roman" pitchFamily="18" charset="0"/>
              </a:rPr>
              <a:t>Vanderbilt </a:t>
            </a:r>
            <a:r>
              <a:rPr lang="en-US" sz="1600" dirty="0" smtClean="0">
                <a:latin typeface="Times New Roman" pitchFamily="18" charset="0"/>
                <a:cs typeface="Times New Roman" pitchFamily="18" charset="0"/>
              </a:rPr>
              <a:t>and Daniel Drew, an operator with connections to Tammany </a:t>
            </a:r>
            <a:r>
              <a:rPr lang="en-US" sz="1600" dirty="0" smtClean="0">
                <a:latin typeface="Times New Roman" pitchFamily="18" charset="0"/>
                <a:cs typeface="Times New Roman" pitchFamily="18" charset="0"/>
              </a:rPr>
              <a:t>Hall</a:t>
            </a:r>
          </a:p>
          <a:p>
            <a:pPr lvl="1"/>
            <a:r>
              <a:rPr lang="en-US" sz="1200" dirty="0" smtClean="0">
                <a:latin typeface="Times New Roman" pitchFamily="18" charset="0"/>
                <a:cs typeface="Times New Roman" pitchFamily="18" charset="0"/>
              </a:rPr>
              <a:t>Vanderbilt owned </a:t>
            </a:r>
            <a:r>
              <a:rPr lang="en-US" sz="1200" dirty="0" smtClean="0">
                <a:latin typeface="Times New Roman" pitchFamily="18" charset="0"/>
                <a:cs typeface="Times New Roman" pitchFamily="18" charset="0"/>
              </a:rPr>
              <a:t>enough shares (with a cost as low as $8 per share) of Harlem Railroad Company stock to effectively control the </a:t>
            </a:r>
            <a:r>
              <a:rPr lang="en-US" sz="1200" dirty="0" smtClean="0">
                <a:latin typeface="Times New Roman" pitchFamily="18" charset="0"/>
                <a:cs typeface="Times New Roman" pitchFamily="18" charset="0"/>
              </a:rPr>
              <a:t>company</a:t>
            </a:r>
          </a:p>
          <a:p>
            <a:pPr lvl="1"/>
            <a:r>
              <a:rPr lang="en-US" sz="1200" dirty="0" smtClean="0">
                <a:latin typeface="Times New Roman" pitchFamily="18" charset="0"/>
                <a:cs typeface="Times New Roman" pitchFamily="18" charset="0"/>
              </a:rPr>
              <a:t>He </a:t>
            </a:r>
            <a:r>
              <a:rPr lang="en-US" sz="1200" dirty="0" smtClean="0">
                <a:latin typeface="Times New Roman" pitchFamily="18" charset="0"/>
                <a:cs typeface="Times New Roman" pitchFamily="18" charset="0"/>
              </a:rPr>
              <a:t>intended to extend the railroad's service into Manhattan and required approval from the </a:t>
            </a:r>
            <a:r>
              <a:rPr lang="en-US" sz="1200" dirty="0" smtClean="0">
                <a:latin typeface="Times New Roman" pitchFamily="18" charset="0"/>
                <a:cs typeface="Times New Roman" pitchFamily="18" charset="0"/>
              </a:rPr>
              <a:t>city. </a:t>
            </a:r>
          </a:p>
          <a:p>
            <a:pPr lvl="1"/>
            <a:r>
              <a:rPr lang="en-US" sz="1200" dirty="0" smtClean="0">
                <a:latin typeface="Times New Roman" pitchFamily="18" charset="0"/>
                <a:cs typeface="Times New Roman" pitchFamily="18" charset="0"/>
              </a:rPr>
              <a:t>However</a:t>
            </a:r>
            <a:r>
              <a:rPr lang="en-US" sz="1200" dirty="0" smtClean="0">
                <a:latin typeface="Times New Roman" pitchFamily="18" charset="0"/>
                <a:cs typeface="Times New Roman" pitchFamily="18" charset="0"/>
              </a:rPr>
              <a:t>, Daniel Drew, </a:t>
            </a:r>
            <a:r>
              <a:rPr lang="en-US" sz="1200" dirty="0" smtClean="0">
                <a:latin typeface="Times New Roman" pitchFamily="18" charset="0"/>
                <a:cs typeface="Times New Roman" pitchFamily="18" charset="0"/>
              </a:rPr>
              <a:t>sold </a:t>
            </a:r>
            <a:r>
              <a:rPr lang="en-US" sz="1200" dirty="0" smtClean="0">
                <a:latin typeface="Times New Roman" pitchFamily="18" charset="0"/>
                <a:cs typeface="Times New Roman" pitchFamily="18" charset="0"/>
              </a:rPr>
              <a:t>his shares and shorted 137,000 shares, almost 5 times the number of outstanding shares. </a:t>
            </a:r>
            <a:endParaRPr lang="en-US" sz="1200" dirty="0" smtClean="0">
              <a:latin typeface="Times New Roman" pitchFamily="18" charset="0"/>
              <a:cs typeface="Times New Roman" pitchFamily="18" charset="0"/>
            </a:endParaRPr>
          </a:p>
          <a:p>
            <a:pPr lvl="1"/>
            <a:r>
              <a:rPr lang="en-US" sz="1200" dirty="0" smtClean="0">
                <a:latin typeface="Times New Roman" pitchFamily="18" charset="0"/>
                <a:cs typeface="Times New Roman" pitchFamily="18" charset="0"/>
              </a:rPr>
              <a:t>He </a:t>
            </a:r>
            <a:r>
              <a:rPr lang="en-US" sz="1200" dirty="0" smtClean="0">
                <a:latin typeface="Times New Roman" pitchFamily="18" charset="0"/>
                <a:cs typeface="Times New Roman" pitchFamily="18" charset="0"/>
              </a:rPr>
              <a:t>used his influence to convince Boss Tweed to repeal the railroad's license to operate in New York City, </a:t>
            </a:r>
            <a:r>
              <a:rPr lang="en-US" sz="1200" dirty="0" smtClean="0">
                <a:latin typeface="Times New Roman" pitchFamily="18" charset="0"/>
                <a:cs typeface="Times New Roman" pitchFamily="18" charset="0"/>
              </a:rPr>
              <a:t>intended to </a:t>
            </a:r>
            <a:r>
              <a:rPr lang="en-US" sz="1200" dirty="0" smtClean="0">
                <a:latin typeface="Times New Roman" pitchFamily="18" charset="0"/>
                <a:cs typeface="Times New Roman" pitchFamily="18" charset="0"/>
              </a:rPr>
              <a:t>ruin the railroad. </a:t>
            </a:r>
            <a:endParaRPr lang="en-US" sz="1200" dirty="0" smtClean="0">
              <a:latin typeface="Times New Roman" pitchFamily="18" charset="0"/>
              <a:cs typeface="Times New Roman" pitchFamily="18" charset="0"/>
            </a:endParaRPr>
          </a:p>
          <a:p>
            <a:pPr lvl="1"/>
            <a:r>
              <a:rPr lang="en-US" sz="1200" dirty="0" smtClean="0">
                <a:latin typeface="Times New Roman" pitchFamily="18" charset="0"/>
                <a:cs typeface="Times New Roman" pitchFamily="18" charset="0"/>
              </a:rPr>
              <a:t>The </a:t>
            </a:r>
            <a:r>
              <a:rPr lang="en-US" sz="1200" dirty="0" smtClean="0">
                <a:latin typeface="Times New Roman" pitchFamily="18" charset="0"/>
                <a:cs typeface="Times New Roman" pitchFamily="18" charset="0"/>
              </a:rPr>
              <a:t>price of shares fell from $100 to $72, with Vanderbilt purchasing shares as Drew sold. </a:t>
            </a:r>
            <a:endParaRPr lang="en-US" sz="1200" dirty="0" smtClean="0">
              <a:latin typeface="Times New Roman" pitchFamily="18" charset="0"/>
              <a:cs typeface="Times New Roman" pitchFamily="18" charset="0"/>
            </a:endParaRPr>
          </a:p>
          <a:p>
            <a:pPr lvl="1"/>
            <a:r>
              <a:rPr lang="en-US" sz="1200" dirty="0" smtClean="0">
                <a:latin typeface="Times New Roman" pitchFamily="18" charset="0"/>
                <a:cs typeface="Times New Roman" pitchFamily="18" charset="0"/>
              </a:rPr>
              <a:t>Vanderbilt </a:t>
            </a:r>
            <a:r>
              <a:rPr lang="en-US" sz="1200" dirty="0" smtClean="0">
                <a:latin typeface="Times New Roman" pitchFamily="18" charset="0"/>
                <a:cs typeface="Times New Roman" pitchFamily="18" charset="0"/>
              </a:rPr>
              <a:t>had, in effect, purchased the company several times over by acting as counterparty on Drew's short </a:t>
            </a:r>
            <a:r>
              <a:rPr lang="en-US" sz="1200" dirty="0" smtClean="0">
                <a:latin typeface="Times New Roman" pitchFamily="18" charset="0"/>
                <a:cs typeface="Times New Roman" pitchFamily="18" charset="0"/>
              </a:rPr>
              <a:t>sales</a:t>
            </a:r>
          </a:p>
          <a:p>
            <a:pPr lvl="1"/>
            <a:r>
              <a:rPr lang="en-US" sz="1200" dirty="0" smtClean="0">
                <a:latin typeface="Times New Roman" pitchFamily="18" charset="0"/>
                <a:cs typeface="Times New Roman" pitchFamily="18" charset="0"/>
              </a:rPr>
              <a:t>Drew </a:t>
            </a:r>
            <a:r>
              <a:rPr lang="en-US" sz="1200" dirty="0" smtClean="0">
                <a:latin typeface="Times New Roman" pitchFamily="18" charset="0"/>
                <a:cs typeface="Times New Roman" pitchFamily="18" charset="0"/>
              </a:rPr>
              <a:t>needed to cover his short positions by repurchasing the stock. But only one major investor owned shares - Vanderbilt. </a:t>
            </a:r>
            <a:endParaRPr lang="en-US" sz="1200" dirty="0" smtClean="0">
              <a:latin typeface="Times New Roman" pitchFamily="18" charset="0"/>
              <a:cs typeface="Times New Roman" pitchFamily="18" charset="0"/>
            </a:endParaRPr>
          </a:p>
          <a:p>
            <a:pPr lvl="1"/>
            <a:r>
              <a:rPr lang="en-US" sz="1200" dirty="0" smtClean="0">
                <a:latin typeface="Times New Roman" pitchFamily="18" charset="0"/>
                <a:cs typeface="Times New Roman" pitchFamily="18" charset="0"/>
              </a:rPr>
              <a:t>Vanderbilt</a:t>
            </a:r>
            <a:r>
              <a:rPr lang="en-US" sz="1200" dirty="0" smtClean="0">
                <a:latin typeface="Times New Roman" pitchFamily="18" charset="0"/>
                <a:cs typeface="Times New Roman" pitchFamily="18" charset="0"/>
              </a:rPr>
              <a:t>, having cornered the market, set his price at $179 per share, a price calculated to be the maximum that Drew could pay</a:t>
            </a:r>
            <a:r>
              <a:rPr lang="en-US" sz="1200" dirty="0" smtClean="0">
                <a:latin typeface="Times New Roman" pitchFamily="18" charset="0"/>
                <a:cs typeface="Times New Roman" pitchFamily="18" charset="0"/>
              </a:rPr>
              <a:t>.</a:t>
            </a:r>
          </a:p>
          <a:p>
            <a:pPr lvl="1"/>
            <a:r>
              <a:rPr lang="en-US" sz="1200" dirty="0" smtClean="0">
                <a:latin typeface="Times New Roman" pitchFamily="18" charset="0"/>
                <a:cs typeface="Times New Roman" pitchFamily="18" charset="0"/>
              </a:rPr>
              <a:t>Vanderbilt </a:t>
            </a:r>
            <a:r>
              <a:rPr lang="en-US" sz="1200" dirty="0" smtClean="0">
                <a:latin typeface="Times New Roman" pitchFamily="18" charset="0"/>
                <a:cs typeface="Times New Roman" pitchFamily="18" charset="0"/>
              </a:rPr>
              <a:t>obtained his approval to extend the railroad into Manhattan and Drew was practically bankrupted in the process. </a:t>
            </a:r>
            <a:endParaRPr lang="en-US" sz="1200" dirty="0" smtClean="0">
              <a:latin typeface="Times New Roman" pitchFamily="18" charset="0"/>
              <a:cs typeface="Times New Roman" pitchFamily="18" charset="0"/>
            </a:endParaRPr>
          </a:p>
          <a:p>
            <a:pPr lvl="1"/>
            <a:r>
              <a:rPr lang="en-US" sz="1200" dirty="0" smtClean="0">
                <a:latin typeface="Times New Roman" pitchFamily="18" charset="0"/>
                <a:cs typeface="Times New Roman" pitchFamily="18" charset="0"/>
              </a:rPr>
              <a:t>Drew </a:t>
            </a:r>
            <a:r>
              <a:rPr lang="en-US" sz="1200" dirty="0" smtClean="0">
                <a:latin typeface="Times New Roman" pitchFamily="18" charset="0"/>
                <a:cs typeface="Times New Roman" pitchFamily="18" charset="0"/>
              </a:rPr>
              <a:t>had fallen victim to a market </a:t>
            </a:r>
            <a:r>
              <a:rPr lang="en-US" sz="1200" i="1" dirty="0" smtClean="0">
                <a:latin typeface="Times New Roman" pitchFamily="18" charset="0"/>
                <a:cs typeface="Times New Roman" pitchFamily="18" charset="0"/>
              </a:rPr>
              <a:t>corner</a:t>
            </a:r>
            <a:r>
              <a:rPr lang="en-US" sz="1200" dirty="0" smtClean="0">
                <a:latin typeface="Times New Roman" pitchFamily="18" charset="0"/>
                <a:cs typeface="Times New Roman" pitchFamily="18" charset="0"/>
              </a:rPr>
              <a:t>, intended to </a:t>
            </a:r>
            <a:r>
              <a:rPr lang="en-US" sz="1200" i="1" dirty="0" smtClean="0">
                <a:latin typeface="Times New Roman" pitchFamily="18" charset="0"/>
                <a:cs typeface="Times New Roman" pitchFamily="18" charset="0"/>
              </a:rPr>
              <a:t>squeeze the short </a:t>
            </a:r>
            <a:r>
              <a:rPr lang="en-US" sz="1200" i="1" dirty="0" smtClean="0">
                <a:latin typeface="Times New Roman" pitchFamily="18" charset="0"/>
                <a:cs typeface="Times New Roman" pitchFamily="18" charset="0"/>
              </a:rPr>
              <a:t>seller</a:t>
            </a:r>
            <a:r>
              <a:rPr lang="en-US" sz="1200" dirty="0" smtClean="0">
                <a:latin typeface="Times New Roman" pitchFamily="18" charset="0"/>
                <a:cs typeface="Times New Roman" pitchFamily="18" charset="0"/>
              </a:rPr>
              <a: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9538</TotalTime>
  <Words>6490</Words>
  <Application>Microsoft Office PowerPoint</Application>
  <PresentationFormat>On-screen Show (4:3)</PresentationFormat>
  <Paragraphs>213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XII. TRADING GONE AWRY</vt:lpstr>
      <vt:lpstr>A. Illegal Insider Trading </vt:lpstr>
      <vt:lpstr>Notorious Insider Trading Cases</vt:lpstr>
      <vt:lpstr>More Notorious Insider Trading Cases</vt:lpstr>
      <vt:lpstr>Monitoring Inside Trading Activity</vt:lpstr>
      <vt:lpstr>B. Front Running and Late Trading</vt:lpstr>
      <vt:lpstr>Market Timing and Late Trading</vt:lpstr>
      <vt:lpstr>C. Bluffing, Spoofing and Market Manipulation</vt:lpstr>
      <vt:lpstr>Corners and Pools</vt:lpstr>
      <vt:lpstr>More Corners and Pools</vt:lpstr>
      <vt:lpstr>Wash Sales</vt:lpstr>
      <vt:lpstr>Fishing</vt:lpstr>
      <vt:lpstr>Other Quote Abuses</vt:lpstr>
      <vt:lpstr>D. Payment for Order Flow</vt:lpstr>
      <vt:lpstr>E. Fat Fingers, Hot Potatoes and Technical Glitches</vt:lpstr>
      <vt:lpstr>The Flash Crash</vt:lpstr>
      <vt:lpstr>Hot Potato Volume</vt:lpstr>
      <vt:lpstr>A Textbook for $23,698,655.93 (Plus $3.99 Shipping)</vt:lpstr>
      <vt:lpstr>Buy, Lie and Sell High</vt:lpstr>
      <vt:lpstr>Banging the Close</vt:lpstr>
      <vt:lpstr>F. Rogue Trading and Rogue Traders</vt:lpstr>
      <vt:lpstr>Other Rogue Traders</vt:lpstr>
      <vt:lpstr>G. Trading and Ponzi Schemes</vt:lpstr>
      <vt:lpstr>Other Ponzi Schemes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 TO SECURITIES TRADING AND MARKETS</dc:title>
  <dc:creator>John</dc:creator>
  <cp:lastModifiedBy>John</cp:lastModifiedBy>
  <cp:revision>383</cp:revision>
  <dcterms:created xsi:type="dcterms:W3CDTF">2012-07-28T11:40:52Z</dcterms:created>
  <dcterms:modified xsi:type="dcterms:W3CDTF">2012-08-04T16:26:16Z</dcterms:modified>
</cp:coreProperties>
</file>