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259" r:id="rId3"/>
    <p:sldId id="268" r:id="rId4"/>
    <p:sldId id="284" r:id="rId5"/>
    <p:sldId id="305" r:id="rId6"/>
    <p:sldId id="294" r:id="rId7"/>
    <p:sldId id="287" r:id="rId8"/>
    <p:sldId id="295" r:id="rId9"/>
    <p:sldId id="288" r:id="rId10"/>
    <p:sldId id="306" r:id="rId11"/>
    <p:sldId id="296" r:id="rId12"/>
    <p:sldId id="307" r:id="rId13"/>
    <p:sldId id="308" r:id="rId14"/>
    <p:sldId id="309" r:id="rId15"/>
    <p:sldId id="311" r:id="rId16"/>
    <p:sldId id="310" r:id="rId17"/>
    <p:sldId id="260" r:id="rId18"/>
    <p:sldId id="270" r:id="rId19"/>
    <p:sldId id="271" r:id="rId20"/>
    <p:sldId id="274" r:id="rId21"/>
    <p:sldId id="293" r:id="rId22"/>
    <p:sldId id="275" r:id="rId23"/>
    <p:sldId id="261" r:id="rId24"/>
    <p:sldId id="291" r:id="rId25"/>
    <p:sldId id="262" r:id="rId26"/>
    <p:sldId id="276" r:id="rId27"/>
    <p:sldId id="299" r:id="rId28"/>
    <p:sldId id="300" r:id="rId29"/>
    <p:sldId id="301" r:id="rId30"/>
    <p:sldId id="30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94BC231-B72B-40A9-8B15-2702C737D0D7}"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4BC231-B72B-40A9-8B15-2702C737D0D7}"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4BC231-B72B-40A9-8B15-2702C737D0D7}"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16 aprile 2021</a:t>
            </a:fld>
            <a:endParaRPr lang="it-IT" dirty="0"/>
          </a:p>
        </p:txBody>
      </p:sp>
      <p:pic>
        <p:nvPicPr>
          <p:cNvPr id="33" name="Immagine 32">
            <a:extLst>
              <a:ext uri="{FF2B5EF4-FFF2-40B4-BE49-F238E27FC236}">
                <a16:creationId xmlns:a16="http://schemas.microsoft.com/office/drawing/2014/main"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4BC231-B72B-40A9-8B15-2702C737D0D7}"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4BC231-B72B-40A9-8B15-2702C737D0D7}"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94BC231-B72B-40A9-8B15-2702C737D0D7}"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4BC231-B72B-40A9-8B15-2702C737D0D7}"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4BC231-B72B-40A9-8B15-2702C737D0D7}"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BC231-B72B-40A9-8B15-2702C737D0D7}"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4BC231-B72B-40A9-8B15-2702C737D0D7}"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4BC231-B72B-40A9-8B15-2702C737D0D7}"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CE31A-396A-45FF-BC23-DA753B000B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BC231-B72B-40A9-8B15-2702C737D0D7}" type="datetimeFigureOut">
              <a:rPr lang="en-US" smtClean="0"/>
              <a:pPr/>
              <a:t>4/16/2021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CE31A-396A-45FF-BC23-DA753B000B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1</a:t>
            </a:r>
            <a:endParaRPr lang="it-IT" sz="4400" dirty="0"/>
          </a:p>
        </p:txBody>
      </p:sp>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379765" y="2650046"/>
            <a:ext cx="8392496" cy="2363724"/>
          </a:xfrm>
        </p:spPr>
        <p:txBody>
          <a:bodyPr/>
          <a:lstStyle/>
          <a:p>
            <a:pPr algn="ctr"/>
            <a:r>
              <a:rPr lang="en-US" sz="4800" b="1" dirty="0">
                <a:latin typeface="Times New Roman" pitchFamily="18" charset="0"/>
                <a:cs typeface="Times New Roman" pitchFamily="18" charset="0"/>
              </a:rPr>
              <a:t>Financial Institutions and Money:</a:t>
            </a:r>
          </a:p>
          <a:p>
            <a:pPr algn="ctr"/>
            <a:r>
              <a:rPr lang="en-US" sz="4800" b="1" dirty="0">
                <a:latin typeface="Times New Roman" pitchFamily="18" charset="0"/>
                <a:cs typeface="Times New Roman" pitchFamily="18" charset="0"/>
              </a:rPr>
              <a:t> An Introduction</a:t>
            </a:r>
            <a:endParaRPr lang="it-IT" sz="4400" dirty="0"/>
          </a:p>
        </p:txBody>
      </p:sp>
      <p:sp>
        <p:nvSpPr>
          <p:cNvPr id="15" name="CasellaDiTesto 14">
            <a:extLst>
              <a:ext uri="{FF2B5EF4-FFF2-40B4-BE49-F238E27FC236}">
                <a16:creationId xmlns:a16="http://schemas.microsoft.com/office/drawing/2014/main"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Creating </a:t>
            </a:r>
            <a:r>
              <a:rPr lang="en-US" b="1" dirty="0" err="1"/>
              <a:t>Bitcoin</a:t>
            </a:r>
            <a:endParaRPr lang="en-US" b="1" dirty="0"/>
          </a:p>
        </p:txBody>
      </p:sp>
      <p:sp>
        <p:nvSpPr>
          <p:cNvPr id="3" name="Content Placeholder 2"/>
          <p:cNvSpPr>
            <a:spLocks noGrp="1"/>
          </p:cNvSpPr>
          <p:nvPr>
            <p:ph idx="1"/>
          </p:nvPr>
        </p:nvSpPr>
        <p:spPr/>
        <p:txBody>
          <a:bodyPr>
            <a:normAutofit/>
          </a:bodyPr>
          <a:lstStyle/>
          <a:p>
            <a:r>
              <a:rPr lang="en-US" dirty="0"/>
              <a:t>Units of </a:t>
            </a:r>
            <a:r>
              <a:rPr lang="en-US" dirty="0" err="1"/>
              <a:t>Bitcoin</a:t>
            </a:r>
            <a:r>
              <a:rPr lang="en-US" dirty="0"/>
              <a:t> (BTC) are created by evidence of </a:t>
            </a:r>
            <a:r>
              <a:rPr lang="en-US" i="1" dirty="0"/>
              <a:t>forced work</a:t>
            </a:r>
            <a:r>
              <a:rPr lang="en-US" dirty="0"/>
              <a:t>.</a:t>
            </a:r>
          </a:p>
          <a:p>
            <a:pPr lvl="1"/>
            <a:r>
              <a:rPr lang="en-US" dirty="0"/>
              <a:t>Math problems related to public and private keys</a:t>
            </a:r>
          </a:p>
          <a:p>
            <a:pPr lvl="1"/>
            <a:r>
              <a:rPr lang="en-US" dirty="0"/>
              <a:t>Solving problems pertain to verifying transactions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Bitcoin</a:t>
            </a:r>
            <a:r>
              <a:rPr lang="en-US" b="1" dirty="0"/>
              <a:t> and Transactions</a:t>
            </a:r>
          </a:p>
        </p:txBody>
      </p:sp>
      <p:sp>
        <p:nvSpPr>
          <p:cNvPr id="3" name="Content Placeholder 2"/>
          <p:cNvSpPr>
            <a:spLocks noGrp="1"/>
          </p:cNvSpPr>
          <p:nvPr>
            <p:ph idx="1"/>
          </p:nvPr>
        </p:nvSpPr>
        <p:spPr/>
        <p:txBody>
          <a:bodyPr>
            <a:normAutofit fontScale="92500" lnSpcReduction="10000"/>
          </a:bodyPr>
          <a:lstStyle/>
          <a:p>
            <a:r>
              <a:rPr lang="en-US" dirty="0"/>
              <a:t>Transactions by </a:t>
            </a:r>
            <a:r>
              <a:rPr lang="en-US" dirty="0" err="1"/>
              <a:t>Bitcoin</a:t>
            </a:r>
            <a:r>
              <a:rPr lang="en-US" dirty="0"/>
              <a:t> are executed by </a:t>
            </a:r>
            <a:r>
              <a:rPr lang="en-US" i="1" dirty="0"/>
              <a:t>hashing</a:t>
            </a:r>
            <a:r>
              <a:rPr lang="en-US" dirty="0"/>
              <a:t>; i.e., updating the public transaction log called a </a:t>
            </a:r>
            <a:r>
              <a:rPr lang="en-US" i="1" dirty="0" err="1"/>
              <a:t>blockchain</a:t>
            </a:r>
            <a:r>
              <a:rPr lang="en-US" dirty="0"/>
              <a:t>. </a:t>
            </a:r>
          </a:p>
          <a:p>
            <a:pPr lvl="1"/>
            <a:r>
              <a:rPr lang="en-US" dirty="0"/>
              <a:t>Payments are made to </a:t>
            </a:r>
            <a:r>
              <a:rPr lang="en-US" dirty="0" err="1"/>
              <a:t>bitcoin</a:t>
            </a:r>
            <a:r>
              <a:rPr lang="en-US" dirty="0"/>
              <a:t> "addresses," which are 33-character alpha-numeric strings, e.g., </a:t>
            </a:r>
            <a:r>
              <a:rPr lang="en-US" i="1" dirty="0"/>
              <a:t>13dGsFstudwDsYUIerBppokCh8DoostDfi</a:t>
            </a:r>
            <a:r>
              <a:rPr lang="en-US" dirty="0"/>
              <a:t>. </a:t>
            </a:r>
          </a:p>
          <a:p>
            <a:pPr lvl="1"/>
            <a:r>
              <a:rPr lang="en-US" dirty="0"/>
              <a:t>The log to which this address is added is the </a:t>
            </a:r>
            <a:r>
              <a:rPr lang="en-US" dirty="0" err="1"/>
              <a:t>blockchain</a:t>
            </a:r>
            <a:r>
              <a:rPr lang="en-US" dirty="0"/>
              <a:t>, the complete listing of previous </a:t>
            </a:r>
            <a:r>
              <a:rPr lang="en-US" dirty="0" err="1"/>
              <a:t>Bitcoin</a:t>
            </a:r>
            <a:r>
              <a:rPr lang="en-US" dirty="0"/>
              <a:t> transactions. </a:t>
            </a:r>
          </a:p>
          <a:p>
            <a:pPr lvl="1"/>
            <a:r>
              <a:rPr lang="en-US" dirty="0"/>
              <a:t>All transactions are cleared by a database housed on user computers.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Advantage of </a:t>
            </a:r>
            <a:r>
              <a:rPr lang="en-US" b="1" dirty="0" err="1"/>
              <a:t>Bitcoin</a:t>
            </a:r>
            <a:endParaRPr lang="en-US" b="1" dirty="0"/>
          </a:p>
        </p:txBody>
      </p:sp>
      <p:sp>
        <p:nvSpPr>
          <p:cNvPr id="3" name="Content Placeholder 2"/>
          <p:cNvSpPr>
            <a:spLocks noGrp="1"/>
          </p:cNvSpPr>
          <p:nvPr>
            <p:ph idx="1"/>
          </p:nvPr>
        </p:nvSpPr>
        <p:spPr/>
        <p:txBody>
          <a:bodyPr>
            <a:normAutofit/>
          </a:bodyPr>
          <a:lstStyle/>
          <a:p>
            <a:r>
              <a:rPr lang="en-US" dirty="0"/>
              <a:t>A potential major advantage as a currency is that its supply is not a function of political whims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Payments System</a:t>
            </a:r>
          </a:p>
        </p:txBody>
      </p:sp>
      <p:sp>
        <p:nvSpPr>
          <p:cNvPr id="3" name="Content Placeholder 2"/>
          <p:cNvSpPr>
            <a:spLocks noGrp="1"/>
          </p:cNvSpPr>
          <p:nvPr>
            <p:ph idx="1"/>
          </p:nvPr>
        </p:nvSpPr>
        <p:spPr/>
        <p:txBody>
          <a:bodyPr>
            <a:normAutofit fontScale="85000" lnSpcReduction="10000"/>
          </a:bodyPr>
          <a:lstStyle/>
          <a:p>
            <a:r>
              <a:rPr lang="en-US" dirty="0"/>
              <a:t>The payments system is the economy-wide mechanism for making payments and settling accounts with </a:t>
            </a:r>
          </a:p>
          <a:p>
            <a:pPr lvl="1"/>
            <a:r>
              <a:rPr lang="en-US" dirty="0"/>
              <a:t>checks, </a:t>
            </a:r>
          </a:p>
          <a:p>
            <a:pPr lvl="1"/>
            <a:r>
              <a:rPr lang="en-US" dirty="0"/>
              <a:t>wire transfers, </a:t>
            </a:r>
          </a:p>
          <a:p>
            <a:pPr lvl="1"/>
            <a:r>
              <a:rPr lang="en-US" dirty="0"/>
              <a:t>currency, </a:t>
            </a:r>
          </a:p>
          <a:p>
            <a:pPr lvl="1"/>
            <a:r>
              <a:rPr lang="en-US" dirty="0"/>
              <a:t>debit cards , credit cards, other electronic funds transfers, </a:t>
            </a:r>
          </a:p>
          <a:p>
            <a:pPr lvl="1"/>
            <a:r>
              <a:rPr lang="en-US" dirty="0"/>
              <a:t>direct credits, direct debits, </a:t>
            </a:r>
          </a:p>
          <a:p>
            <a:pPr lvl="1"/>
            <a:r>
              <a:rPr lang="en-US" dirty="0"/>
              <a:t>internet banking, person-to-person (PTP) transfer systems, e-commerce payment systems,</a:t>
            </a:r>
          </a:p>
          <a:p>
            <a:pPr lvl="1"/>
            <a:r>
              <a:rPr lang="en-US" dirty="0" err="1"/>
              <a:t>cryptocurrency</a:t>
            </a:r>
            <a:r>
              <a:rPr lang="en-US" dirty="0"/>
              <a:t> </a:t>
            </a:r>
          </a:p>
          <a:p>
            <a:pPr lvl="1"/>
            <a:r>
              <a:rPr lang="en-US" dirty="0"/>
              <a:t>and other transactions processes.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Clearing</a:t>
            </a:r>
          </a:p>
        </p:txBody>
      </p:sp>
      <p:sp>
        <p:nvSpPr>
          <p:cNvPr id="3" name="Content Placeholder 2"/>
          <p:cNvSpPr>
            <a:spLocks noGrp="1"/>
          </p:cNvSpPr>
          <p:nvPr>
            <p:ph idx="1"/>
          </p:nvPr>
        </p:nvSpPr>
        <p:spPr/>
        <p:txBody>
          <a:bodyPr>
            <a:normAutofit fontScale="62500" lnSpcReduction="20000"/>
          </a:bodyPr>
          <a:lstStyle/>
          <a:p>
            <a:r>
              <a:rPr lang="en-US" i="1" dirty="0"/>
              <a:t>Clearing</a:t>
            </a:r>
            <a:r>
              <a:rPr lang="en-US" dirty="0"/>
              <a:t> is the process of settling accounts by delivering money and/or financial instruments, turning a payment document such as a check or electronic payment request into an actual change in account values at payer and payee financial institutions. </a:t>
            </a:r>
          </a:p>
          <a:p>
            <a:r>
              <a:rPr lang="en-US" i="1" dirty="0"/>
              <a:t>Clearing houses</a:t>
            </a:r>
            <a:r>
              <a:rPr lang="en-US" dirty="0"/>
              <a:t> facilitate the process of clearing, which normally takes more time than the actual transaction executions. </a:t>
            </a:r>
          </a:p>
          <a:p>
            <a:r>
              <a:rPr lang="en-US" dirty="0"/>
              <a:t>Clearing is processed either in</a:t>
            </a:r>
          </a:p>
          <a:p>
            <a:pPr lvl="1"/>
            <a:r>
              <a:rPr lang="en-US" dirty="0"/>
              <a:t>real time, that is one transaction at a time as it is executed, or</a:t>
            </a:r>
          </a:p>
          <a:p>
            <a:pPr lvl="1"/>
            <a:r>
              <a:rPr lang="en-US" dirty="0"/>
              <a:t>Batches, which allows for both debits and credits to accumulate for each institution, then settle at a later time in a single large batch</a:t>
            </a:r>
          </a:p>
          <a:p>
            <a:r>
              <a:rPr lang="en-US" dirty="0"/>
              <a:t>Netting: </a:t>
            </a:r>
          </a:p>
          <a:p>
            <a:pPr lvl="1"/>
            <a:r>
              <a:rPr lang="en-US" dirty="0"/>
              <a:t>Adding all of a bank’s transaction debits</a:t>
            </a:r>
          </a:p>
          <a:p>
            <a:pPr lvl="1"/>
            <a:r>
              <a:rPr lang="en-US" dirty="0"/>
              <a:t>Adding the credits</a:t>
            </a:r>
          </a:p>
          <a:p>
            <a:pPr lvl="1"/>
            <a:r>
              <a:rPr lang="en-US" dirty="0"/>
              <a:t>Deducting credits from debits to determine the net cash change for each bank</a:t>
            </a:r>
          </a:p>
          <a:p>
            <a:pPr lvl="1"/>
            <a:r>
              <a:rPr lang="en-US" dirty="0"/>
              <a:t>Batch processing and netting are less costly than real-time processing.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Wire Transfer Systems</a:t>
            </a:r>
          </a:p>
        </p:txBody>
      </p:sp>
      <p:sp>
        <p:nvSpPr>
          <p:cNvPr id="3" name="Content Placeholder 2"/>
          <p:cNvSpPr>
            <a:spLocks noGrp="1"/>
          </p:cNvSpPr>
          <p:nvPr>
            <p:ph idx="1"/>
          </p:nvPr>
        </p:nvSpPr>
        <p:spPr>
          <a:xfrm>
            <a:off x="457200" y="1371600"/>
            <a:ext cx="8229600" cy="4754563"/>
          </a:xfrm>
        </p:spPr>
        <p:txBody>
          <a:bodyPr>
            <a:noAutofit/>
          </a:bodyPr>
          <a:lstStyle/>
          <a:p>
            <a:r>
              <a:rPr lang="en-US" sz="1600" i="1" dirty="0" err="1"/>
              <a:t>FedWire</a:t>
            </a:r>
            <a:r>
              <a:rPr lang="en-US" sz="1600" dirty="0"/>
              <a:t>: Routes in real time and facilitates inter-bank payments by wire</a:t>
            </a:r>
          </a:p>
          <a:p>
            <a:pPr lvl="1"/>
            <a:r>
              <a:rPr lang="en-US" sz="1400" dirty="0"/>
              <a:t>9,000 Fed-member banks</a:t>
            </a:r>
          </a:p>
          <a:p>
            <a:pPr lvl="1"/>
            <a:r>
              <a:rPr lang="en-US" sz="1400" dirty="0"/>
              <a:t>Often time-critical and tend to be large in monetary amounts</a:t>
            </a:r>
          </a:p>
          <a:p>
            <a:r>
              <a:rPr lang="en-US" sz="1600" dirty="0"/>
              <a:t>The </a:t>
            </a:r>
            <a:r>
              <a:rPr lang="en-US" sz="1600" i="1" dirty="0"/>
              <a:t>Automated Clearing House</a:t>
            </a:r>
            <a:r>
              <a:rPr lang="en-US" sz="1600" dirty="0"/>
              <a:t> (ACH): electronic payments network</a:t>
            </a:r>
          </a:p>
          <a:p>
            <a:pPr lvl="1"/>
            <a:r>
              <a:rPr lang="en-US" sz="1400" dirty="0"/>
              <a:t>intended to be less costly and more efficient than the system based on paper checks</a:t>
            </a:r>
          </a:p>
          <a:p>
            <a:pPr lvl="1"/>
            <a:r>
              <a:rPr lang="en-US" sz="1400" dirty="0"/>
              <a:t>ACH processes large volumes of transactions in batches, rather than in real time</a:t>
            </a:r>
          </a:p>
          <a:p>
            <a:pPr lvl="1"/>
            <a:r>
              <a:rPr lang="en-US" sz="1400" dirty="0"/>
              <a:t>Approximately 23 billion transactions in 2018 with a cumulative monetary value over $50 billion</a:t>
            </a:r>
          </a:p>
          <a:p>
            <a:pPr lvl="1"/>
            <a:r>
              <a:rPr lang="en-US" sz="1400" dirty="0"/>
              <a:t>ACH transactions tend to be smaller, on behalf of consumers and small businesses.</a:t>
            </a:r>
          </a:p>
          <a:p>
            <a:r>
              <a:rPr lang="en-US" sz="1600" dirty="0"/>
              <a:t>Other automated clearing houses include Italy’s </a:t>
            </a:r>
            <a:r>
              <a:rPr lang="en-US" sz="1600" dirty="0" err="1"/>
              <a:t>Banca</a:t>
            </a:r>
            <a:r>
              <a:rPr lang="en-US" sz="1600" dirty="0"/>
              <a:t> </a:t>
            </a:r>
            <a:r>
              <a:rPr lang="en-US" sz="1600" dirty="0" err="1"/>
              <a:t>d'Italia</a:t>
            </a:r>
            <a:r>
              <a:rPr lang="en-US" sz="1600" dirty="0"/>
              <a:t>, </a:t>
            </a:r>
            <a:r>
              <a:rPr lang="en-US" sz="1600" dirty="0" err="1"/>
              <a:t>Nexi</a:t>
            </a:r>
            <a:r>
              <a:rPr lang="en-US" sz="1600" dirty="0"/>
              <a:t> and SIA function as clearing houses.</a:t>
            </a:r>
          </a:p>
          <a:p>
            <a:r>
              <a:rPr lang="en-US" sz="1600" dirty="0"/>
              <a:t>The </a:t>
            </a:r>
            <a:r>
              <a:rPr lang="en-US" sz="1600" i="1" dirty="0"/>
              <a:t>Clearing House Interbank Payment System </a:t>
            </a:r>
            <a:r>
              <a:rPr lang="en-US" sz="1600" dirty="0"/>
              <a:t>(CHIPS)</a:t>
            </a:r>
          </a:p>
          <a:p>
            <a:pPr lvl="1"/>
            <a:r>
              <a:rPr lang="en-US" sz="1400" dirty="0"/>
              <a:t>Owned by 47 large U.S. and non-U.S. financial institutions that use its services</a:t>
            </a:r>
          </a:p>
          <a:p>
            <a:pPr lvl="1"/>
            <a:r>
              <a:rPr lang="en-US" sz="1400" dirty="0"/>
              <a:t>Has been in operation since 1853</a:t>
            </a:r>
          </a:p>
          <a:p>
            <a:pPr lvl="1"/>
            <a:r>
              <a:rPr lang="en-US" sz="1400" dirty="0"/>
              <a:t>Settled approximately $2 trillion daily in domestic and international payments in 2018</a:t>
            </a:r>
          </a:p>
          <a:p>
            <a:pPr lvl="1"/>
            <a:r>
              <a:rPr lang="en-US" sz="1400" dirty="0"/>
              <a:t>Uses a netting system to settle most of its payments</a:t>
            </a:r>
          </a:p>
          <a:p>
            <a:r>
              <a:rPr lang="en-US" sz="1600" dirty="0"/>
              <a:t>The </a:t>
            </a:r>
            <a:r>
              <a:rPr lang="en-US" sz="1600" i="1" dirty="0"/>
              <a:t>Single Euro Payments Area</a:t>
            </a:r>
            <a:r>
              <a:rPr lang="en-US" sz="1600" dirty="0"/>
              <a:t> (SEPA): international bank euro-denominated transfers</a:t>
            </a:r>
          </a:p>
          <a:p>
            <a:pPr lvl="1"/>
            <a:r>
              <a:rPr lang="en-US" sz="1400" dirty="0"/>
              <a:t>Within Europe, including 28 EU member states and others</a:t>
            </a:r>
          </a:p>
          <a:p>
            <a:pPr lvl="1"/>
            <a:r>
              <a:rPr lang="en-US" sz="1400" dirty="0"/>
              <a:t>SEPA is administered by the European Commission and the European Central Bank.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Messaging Systems</a:t>
            </a:r>
          </a:p>
        </p:txBody>
      </p:sp>
      <p:sp>
        <p:nvSpPr>
          <p:cNvPr id="3" name="Content Placeholder 2"/>
          <p:cNvSpPr>
            <a:spLocks noGrp="1"/>
          </p:cNvSpPr>
          <p:nvPr>
            <p:ph idx="1"/>
          </p:nvPr>
        </p:nvSpPr>
        <p:spPr/>
        <p:txBody>
          <a:bodyPr>
            <a:normAutofit fontScale="70000" lnSpcReduction="20000"/>
          </a:bodyPr>
          <a:lstStyle/>
          <a:p>
            <a:r>
              <a:rPr lang="en-US" i="1" dirty="0"/>
              <a:t>SWIFT</a:t>
            </a:r>
            <a:r>
              <a:rPr lang="en-US" dirty="0"/>
              <a:t> (Society for Worldwide Interbank Financial Transactions):</a:t>
            </a:r>
          </a:p>
          <a:p>
            <a:pPr lvl="1"/>
            <a:r>
              <a:rPr lang="en-US" dirty="0"/>
              <a:t>International cooperative providing a secure global messaging platform</a:t>
            </a:r>
          </a:p>
          <a:p>
            <a:pPr lvl="1"/>
            <a:r>
              <a:rPr lang="en-US" dirty="0"/>
              <a:t>facilitates payments messaging and financial flows between financial institutions.</a:t>
            </a:r>
          </a:p>
          <a:p>
            <a:pPr lvl="1"/>
            <a:r>
              <a:rPr lang="en-US" dirty="0"/>
              <a:t>Focused in the international arena</a:t>
            </a:r>
          </a:p>
          <a:p>
            <a:pPr lvl="1"/>
            <a:r>
              <a:rPr lang="en-US" dirty="0"/>
              <a:t>connects over 11,000 banks and other financial institutions in 222 countries</a:t>
            </a:r>
          </a:p>
          <a:p>
            <a:pPr lvl="1"/>
            <a:r>
              <a:rPr lang="en-US" dirty="0"/>
              <a:t>SWIFT does not actually transfer funds itself. </a:t>
            </a:r>
          </a:p>
          <a:p>
            <a:r>
              <a:rPr lang="en-US" i="1" dirty="0"/>
              <a:t>International Bank Account Numbers</a:t>
            </a:r>
            <a:r>
              <a:rPr lang="en-US" dirty="0"/>
              <a:t> (IBAN) </a:t>
            </a:r>
          </a:p>
          <a:p>
            <a:pPr lvl="1"/>
            <a:r>
              <a:rPr lang="en-US" dirty="0"/>
              <a:t>Contain up to 34 alphanumeric digits identifying country, bank and individual accounts for use in transfers involving E.U. and other European countries.</a:t>
            </a:r>
          </a:p>
          <a:p>
            <a:pPr lvl="1"/>
            <a:r>
              <a:rPr lang="en-US" dirty="0"/>
              <a:t>In the U.S., American Banking Association (ABA) routing numbers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 An Introduction to Central Banks</a:t>
            </a:r>
          </a:p>
        </p:txBody>
      </p:sp>
      <p:sp>
        <p:nvSpPr>
          <p:cNvPr id="3" name="Content Placeholder 2"/>
          <p:cNvSpPr>
            <a:spLocks noGrp="1"/>
          </p:cNvSpPr>
          <p:nvPr>
            <p:ph idx="1"/>
          </p:nvPr>
        </p:nvSpPr>
        <p:spPr/>
        <p:txBody>
          <a:bodyPr>
            <a:normAutofit/>
          </a:bodyPr>
          <a:lstStyle/>
          <a:p>
            <a:r>
              <a:rPr lang="en-US" dirty="0"/>
              <a:t>The central bank of a country (in the United States, the Federal Reserve System, often referred to as the Fed; in Europe, the European Central Bank or ECB) typically conducts the monetary policy on behalf of that country or currency area.</a:t>
            </a:r>
          </a:p>
          <a:p>
            <a:r>
              <a:rPr lang="en-US" dirty="0"/>
              <a:t>In many countries, the central bank also serves as a financial or banking regulator.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Typical Central Bank Objectives</a:t>
            </a:r>
          </a:p>
        </p:txBody>
      </p:sp>
      <p:sp>
        <p:nvSpPr>
          <p:cNvPr id="3" name="Content Placeholder 2"/>
          <p:cNvSpPr>
            <a:spLocks noGrp="1"/>
          </p:cNvSpPr>
          <p:nvPr>
            <p:ph idx="1"/>
          </p:nvPr>
        </p:nvSpPr>
        <p:spPr/>
        <p:txBody>
          <a:bodyPr>
            <a:normAutofit fontScale="92500" lnSpcReduction="20000"/>
          </a:bodyPr>
          <a:lstStyle/>
          <a:p>
            <a:pPr lvl="0"/>
            <a:r>
              <a:rPr lang="en-US" dirty="0"/>
              <a:t>Manage monetary policy so as to maintain a low long-term inflation rate</a:t>
            </a:r>
          </a:p>
          <a:p>
            <a:pPr lvl="0"/>
            <a:r>
              <a:rPr lang="en-US" dirty="0"/>
              <a:t>Maintain a stable and growing real economy (low unemployment and sustainable growth rate)</a:t>
            </a:r>
          </a:p>
          <a:p>
            <a:pPr lvl="0"/>
            <a:r>
              <a:rPr lang="en-US" dirty="0"/>
              <a:t>Smooth business cycles</a:t>
            </a:r>
          </a:p>
          <a:p>
            <a:pPr lvl="0"/>
            <a:r>
              <a:rPr lang="en-US" dirty="0"/>
              <a:t>Offset economic shocks </a:t>
            </a:r>
          </a:p>
          <a:p>
            <a:pPr lvl="0"/>
            <a:r>
              <a:rPr lang="en-US" dirty="0"/>
              <a:t>Countries do differ in the responsibility that their central bank assumes for the real sector.</a:t>
            </a:r>
          </a:p>
          <a:p>
            <a:pPr lvl="0"/>
            <a:r>
              <a:rPr lang="en-US" dirty="0"/>
              <a:t>Maintain effective and efficient payments systems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Central Bank Policy Mechanisms</a:t>
            </a:r>
          </a:p>
        </p:txBody>
      </p:sp>
      <p:sp>
        <p:nvSpPr>
          <p:cNvPr id="3" name="Content Placeholder 2"/>
          <p:cNvSpPr>
            <a:spLocks noGrp="1"/>
          </p:cNvSpPr>
          <p:nvPr>
            <p:ph idx="1"/>
          </p:nvPr>
        </p:nvSpPr>
        <p:spPr/>
        <p:txBody>
          <a:bodyPr>
            <a:normAutofit fontScale="85000" lnSpcReduction="20000"/>
          </a:bodyPr>
          <a:lstStyle/>
          <a:p>
            <a:pPr lvl="0"/>
            <a:r>
              <a:rPr lang="en-US" i="1" dirty="0"/>
              <a:t>Issue currency</a:t>
            </a:r>
            <a:endParaRPr lang="en-US" dirty="0"/>
          </a:p>
          <a:p>
            <a:pPr lvl="0"/>
            <a:r>
              <a:rPr lang="en-US" i="1" dirty="0"/>
              <a:t>Set reserve requirements</a:t>
            </a:r>
            <a:endParaRPr lang="en-US" dirty="0"/>
          </a:p>
          <a:p>
            <a:pPr lvl="0"/>
            <a:r>
              <a:rPr lang="en-US" i="1" dirty="0"/>
              <a:t>Conduct open market operations</a:t>
            </a:r>
            <a:r>
              <a:rPr lang="en-US" dirty="0"/>
              <a:t>: Purchasing (selling) securities increases (reduces) money supply</a:t>
            </a:r>
          </a:p>
          <a:p>
            <a:pPr lvl="0"/>
            <a:r>
              <a:rPr lang="en-US" i="1" dirty="0"/>
              <a:t>Discount window lending</a:t>
            </a:r>
            <a:r>
              <a:rPr lang="en-US" dirty="0"/>
              <a:t>: Central banks often play the role of lender of last resort.</a:t>
            </a:r>
          </a:p>
          <a:p>
            <a:pPr lvl="0"/>
            <a:r>
              <a:rPr lang="en-US" i="1" dirty="0"/>
              <a:t>Intervene in foreign exchange markets</a:t>
            </a:r>
            <a:endParaRPr lang="en-US" dirty="0"/>
          </a:p>
          <a:p>
            <a:pPr lvl="0"/>
            <a:r>
              <a:rPr lang="en-US" i="1" dirty="0"/>
              <a:t>Set the overnight rate</a:t>
            </a:r>
            <a:r>
              <a:rPr lang="en-US" dirty="0"/>
              <a:t>: The Fed sets the Fed Funds rate</a:t>
            </a:r>
          </a:p>
          <a:p>
            <a:pPr lvl="0"/>
            <a:r>
              <a:rPr lang="en-US" i="1" dirty="0"/>
              <a:t>Capital requirements</a:t>
            </a:r>
            <a:r>
              <a:rPr lang="en-US" dirty="0"/>
              <a:t>: Central banks play a central role in setting capital requirements</a:t>
            </a:r>
          </a:p>
          <a:p>
            <a:r>
              <a:rPr lang="en-US" i="1" dirty="0"/>
              <a:t>Margin requirements </a:t>
            </a:r>
            <a:r>
              <a:rPr lang="en-US" dirty="0"/>
              <a:t>in securities markets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 An Introduction to Financial Institutions</a:t>
            </a:r>
          </a:p>
        </p:txBody>
      </p:sp>
      <p:sp>
        <p:nvSpPr>
          <p:cNvPr id="3" name="Content Placeholder 2"/>
          <p:cNvSpPr>
            <a:spLocks noGrp="1"/>
          </p:cNvSpPr>
          <p:nvPr>
            <p:ph idx="1"/>
          </p:nvPr>
        </p:nvSpPr>
        <p:spPr/>
        <p:txBody>
          <a:bodyPr>
            <a:noAutofit/>
          </a:bodyPr>
          <a:lstStyle/>
          <a:p>
            <a:r>
              <a:rPr lang="en-US" sz="2000" i="1" dirty="0"/>
              <a:t>Financial system</a:t>
            </a:r>
            <a:r>
              <a:rPr lang="en-US" sz="2000" dirty="0"/>
              <a:t>: a set of procedures, institutions, instruments and technologies existing to facilitate trade and transactions.</a:t>
            </a:r>
          </a:p>
          <a:p>
            <a:r>
              <a:rPr lang="en-US" sz="2000" i="1" dirty="0"/>
              <a:t>Financial institutions</a:t>
            </a:r>
            <a:r>
              <a:rPr lang="en-US" sz="2000" dirty="0"/>
              <a:t> provide financial services to their clients, including:</a:t>
            </a:r>
          </a:p>
          <a:p>
            <a:pPr lvl="1"/>
            <a:r>
              <a:rPr lang="en-US" sz="2000" dirty="0"/>
              <a:t>Services related to transactions, </a:t>
            </a:r>
          </a:p>
          <a:p>
            <a:pPr lvl="1"/>
            <a:r>
              <a:rPr lang="en-US" sz="2000" dirty="0"/>
              <a:t>Deposits and </a:t>
            </a:r>
          </a:p>
          <a:p>
            <a:pPr lvl="1"/>
            <a:r>
              <a:rPr lang="en-US" sz="2000" dirty="0"/>
              <a:t>Investments</a:t>
            </a:r>
          </a:p>
          <a:p>
            <a:r>
              <a:rPr lang="en-US" sz="2000" dirty="0"/>
              <a:t>Institutions issue financial claims and contracts in </a:t>
            </a:r>
            <a:r>
              <a:rPr lang="en-US" sz="2000" i="1" dirty="0"/>
              <a:t>primary markets </a:t>
            </a:r>
            <a:r>
              <a:rPr lang="en-US" sz="2000" dirty="0"/>
              <a:t>and trade instruments in </a:t>
            </a:r>
            <a:r>
              <a:rPr lang="en-US" sz="2000" i="1" dirty="0"/>
              <a:t>secondary markets</a:t>
            </a:r>
          </a:p>
          <a:p>
            <a:r>
              <a:rPr lang="en-US" sz="2000" dirty="0"/>
              <a:t>For example, firms issue stock in primary markets through IPOs (initial public offerings), and these shares are trade in secondary markets such as the New York Stock Exchange or the </a:t>
            </a:r>
            <a:r>
              <a:rPr lang="en-US" sz="2000" dirty="0" err="1"/>
              <a:t>Borsa</a:t>
            </a:r>
            <a:r>
              <a:rPr lang="en-US" sz="2000" dirty="0"/>
              <a:t> </a:t>
            </a:r>
            <a:r>
              <a:rPr lang="en-US" sz="2000" dirty="0" err="1"/>
              <a:t>Italiana</a:t>
            </a:r>
            <a:r>
              <a:rPr lang="en-US" sz="2000"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Federal Reserve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The Federal Reserve System (the Fed) was established in 1913 as the Central Bank of the United States.</a:t>
            </a:r>
          </a:p>
          <a:p>
            <a:r>
              <a:rPr lang="en-US" dirty="0">
                <a:latin typeface="Times New Roman" pitchFamily="18" charset="0"/>
                <a:cs typeface="Times New Roman" pitchFamily="18" charset="0"/>
              </a:rPr>
              <a:t>Its principal responsibility is setting monetary policy for the United States. </a:t>
            </a:r>
          </a:p>
          <a:p>
            <a:r>
              <a:rPr lang="en-US" dirty="0">
                <a:latin typeface="Times New Roman" pitchFamily="18" charset="0"/>
                <a:cs typeface="Times New Roman" pitchFamily="18" charset="0"/>
              </a:rPr>
              <a:t>The Fed's conduct of monetary policy is intended to promote price stability, full employment, balanced economic growth and stability in exchange rates. </a:t>
            </a:r>
          </a:p>
          <a:p>
            <a:r>
              <a:rPr lang="en-US" dirty="0">
                <a:latin typeface="Times New Roman" pitchFamily="18" charset="0"/>
                <a:cs typeface="Times New Roman" pitchFamily="18" charset="0"/>
              </a:rPr>
              <a:t>The Fed maintains regulatory authority over most commercial banks, particularly with respect to issues that might affect the stability of the banking system.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European Central Bank</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European Central Bank</a:t>
            </a:r>
            <a:r>
              <a:rPr lang="en-US" dirty="0">
                <a:latin typeface="Times New Roman" pitchFamily="18" charset="0"/>
                <a:cs typeface="Times New Roman" pitchFamily="18" charset="0"/>
              </a:rPr>
              <a:t> (ECB), headquartered in Frankfurt was established by the Treaty of Amsterdam in 1998 as the central bank of the </a:t>
            </a:r>
            <a:r>
              <a:rPr lang="en-US" i="1" dirty="0" err="1">
                <a:latin typeface="Times New Roman" pitchFamily="18" charset="0"/>
                <a:cs typeface="Times New Roman" pitchFamily="18" charset="0"/>
              </a:rPr>
              <a:t>Eurozone</a:t>
            </a:r>
            <a:r>
              <a:rPr lang="en-US" dirty="0">
                <a:latin typeface="Times New Roman" pitchFamily="18" charset="0"/>
                <a:cs typeface="Times New Roman" pitchFamily="18" charset="0"/>
              </a:rPr>
              <a:t> (the 19 EU members that adopted the euro as their official currency). </a:t>
            </a:r>
          </a:p>
          <a:p>
            <a:r>
              <a:rPr lang="en-US" dirty="0">
                <a:latin typeface="Times New Roman" pitchFamily="18" charset="0"/>
                <a:cs typeface="Times New Roman" pitchFamily="18" charset="0"/>
              </a:rPr>
              <a:t>Its stock, totaling roughly €5 billion, is held by the 28 member EU states. </a:t>
            </a:r>
          </a:p>
          <a:p>
            <a:r>
              <a:rPr lang="en-US" dirty="0">
                <a:latin typeface="Times New Roman" pitchFamily="18" charset="0"/>
                <a:cs typeface="Times New Roman" pitchFamily="18" charset="0"/>
              </a:rPr>
              <a:t>Its principal mandate is to maintain price stability.</a:t>
            </a:r>
          </a:p>
          <a:p>
            <a:r>
              <a:rPr lang="en-US" dirty="0">
                <a:latin typeface="Times New Roman" pitchFamily="18" charset="0"/>
                <a:cs typeface="Times New Roman" pitchFamily="18" charset="0"/>
              </a:rPr>
              <a:t>Its primary responsibility is setting monetary policy for the </a:t>
            </a:r>
            <a:r>
              <a:rPr lang="en-US" dirty="0" err="1">
                <a:latin typeface="Times New Roman" pitchFamily="18" charset="0"/>
                <a:cs typeface="Times New Roman" pitchFamily="18" charset="0"/>
              </a:rPr>
              <a:t>Eurozone</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More generally, the </a:t>
            </a:r>
            <a:r>
              <a:rPr lang="en-US" i="1" dirty="0" err="1">
                <a:latin typeface="Times New Roman" pitchFamily="18" charset="0"/>
                <a:cs typeface="Times New Roman" pitchFamily="18" charset="0"/>
              </a:rPr>
              <a:t>Eurosystem</a:t>
            </a:r>
            <a:r>
              <a:rPr lang="en-US" dirty="0">
                <a:latin typeface="Times New Roman" pitchFamily="18" charset="0"/>
                <a:cs typeface="Times New Roman" pitchFamily="18" charset="0"/>
              </a:rPr>
              <a:t>, comprised of the ECB and Member States central banks seek to safeguard financial stability and promote European financial integration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European Bank Supervision</a:t>
            </a: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Through its </a:t>
            </a:r>
            <a:r>
              <a:rPr lang="en-US" i="1" dirty="0">
                <a:latin typeface="Times New Roman" pitchFamily="18" charset="0"/>
                <a:cs typeface="Times New Roman" pitchFamily="18" charset="0"/>
              </a:rPr>
              <a:t>Single Supervisory Mechanism</a:t>
            </a:r>
            <a:r>
              <a:rPr lang="en-US" dirty="0">
                <a:latin typeface="Times New Roman" pitchFamily="18" charset="0"/>
                <a:cs typeface="Times New Roman" pitchFamily="18" charset="0"/>
              </a:rPr>
              <a:t> (SSM), the ECB maintains regulatory authority over the largest 123 Euro area banks, accounting for approximately 85 of the area's aggregate banking assets. </a:t>
            </a:r>
          </a:p>
          <a:p>
            <a:r>
              <a:rPr lang="en-US" dirty="0">
                <a:latin typeface="Times New Roman" pitchFamily="18" charset="0"/>
                <a:cs typeface="Times New Roman" pitchFamily="18" charset="0"/>
              </a:rPr>
              <a:t>The majority of European banks are still monitored by national supervisory bodies such as the Deutsche </a:t>
            </a:r>
            <a:r>
              <a:rPr lang="en-US" dirty="0" err="1">
                <a:latin typeface="Times New Roman" pitchFamily="18" charset="0"/>
                <a:cs typeface="Times New Roman" pitchFamily="18" charset="0"/>
              </a:rPr>
              <a:t>Bundesbank</a:t>
            </a:r>
            <a:r>
              <a:rPr lang="en-US" dirty="0">
                <a:latin typeface="Times New Roman" pitchFamily="18" charset="0"/>
                <a:cs typeface="Times New Roman" pitchFamily="18" charset="0"/>
              </a:rPr>
              <a:t> and non-</a:t>
            </a:r>
            <a:r>
              <a:rPr lang="en-US" dirty="0" err="1">
                <a:latin typeface="Times New Roman" pitchFamily="18" charset="0"/>
                <a:cs typeface="Times New Roman" pitchFamily="18" charset="0"/>
              </a:rPr>
              <a:t>Eurozone</a:t>
            </a:r>
            <a:r>
              <a:rPr lang="en-US" dirty="0">
                <a:latin typeface="Times New Roman" pitchFamily="18" charset="0"/>
                <a:cs typeface="Times New Roman" pitchFamily="18" charset="0"/>
              </a:rPr>
              <a:t> EU country banks are exempt from participation.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D. Key International Banking and Financial Institutions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Bank for International Settlements: A sort of central bank for central banks</a:t>
            </a:r>
            <a:endParaRPr lang="en-US" b="1" i="1" dirty="0">
              <a:latin typeface="Times New Roman" pitchFamily="18" charset="0"/>
              <a:cs typeface="Times New Roman" pitchFamily="18"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a:latin typeface="Times New Roman" pitchFamily="18" charset="0"/>
                <a:cs typeface="Times New Roman" pitchFamily="18" charset="0"/>
              </a:rPr>
              <a:t>The Bank for International Settlements</a:t>
            </a:r>
          </a:p>
        </p:txBody>
      </p:sp>
      <p:sp>
        <p:nvSpPr>
          <p:cNvPr id="3" name="Content Placeholder 2"/>
          <p:cNvSpPr>
            <a:spLocks noGrp="1"/>
          </p:cNvSpPr>
          <p:nvPr>
            <p:ph idx="1"/>
          </p:nvPr>
        </p:nvSpPr>
        <p:spPr>
          <a:xfrm>
            <a:off x="457200" y="1143000"/>
            <a:ext cx="8229600" cy="4754563"/>
          </a:xfrm>
        </p:spPr>
        <p:txBody>
          <a:bodyPr>
            <a:normAutofit fontScale="77500" lnSpcReduction="20000"/>
          </a:bodyPr>
          <a:lstStyle/>
          <a:p>
            <a:endParaRPr lang="en-US" dirty="0"/>
          </a:p>
          <a:p>
            <a:r>
              <a:rPr lang="en-US" i="1" dirty="0">
                <a:latin typeface="Times New Roman" pitchFamily="18" charset="0"/>
                <a:cs typeface="Times New Roman" pitchFamily="18" charset="0"/>
              </a:rPr>
              <a:t>The Bank for International Settlements</a:t>
            </a:r>
            <a:r>
              <a:rPr lang="en-US" dirty="0">
                <a:latin typeface="Times New Roman" pitchFamily="18" charset="0"/>
                <a:cs typeface="Times New Roman" pitchFamily="18" charset="0"/>
              </a:rPr>
              <a:t> (BIS) was founded as a result of the Hague agreement of 1930 to facilitate Germany’s payments of reparations for World War I. </a:t>
            </a:r>
          </a:p>
          <a:p>
            <a:r>
              <a:rPr lang="en-US" dirty="0">
                <a:latin typeface="Times New Roman" pitchFamily="18" charset="0"/>
                <a:cs typeface="Times New Roman" pitchFamily="18" charset="0"/>
              </a:rPr>
              <a:t>Since WWI, the BIS has evolved into a sort of “central bank for central banks” </a:t>
            </a:r>
          </a:p>
          <a:p>
            <a:pPr lvl="1"/>
            <a:r>
              <a:rPr lang="en-US" dirty="0">
                <a:latin typeface="Times New Roman" pitchFamily="18" charset="0"/>
                <a:cs typeface="Times New Roman" pitchFamily="18" charset="0"/>
              </a:rPr>
              <a:t>providing for regulation and supervision of central banks and commercial banks, </a:t>
            </a:r>
          </a:p>
          <a:p>
            <a:pPr lvl="1"/>
            <a:r>
              <a:rPr lang="en-US" dirty="0">
                <a:latin typeface="Times New Roman" pitchFamily="18" charset="0"/>
                <a:cs typeface="Times New Roman" pitchFamily="18" charset="0"/>
              </a:rPr>
              <a:t>fostering transparency and coordination among central banks</a:t>
            </a:r>
          </a:p>
          <a:p>
            <a:pPr lvl="1"/>
            <a:r>
              <a:rPr lang="en-US" dirty="0">
                <a:latin typeface="Times New Roman" pitchFamily="18" charset="0"/>
                <a:cs typeface="Times New Roman" pitchFamily="18" charset="0"/>
              </a:rPr>
              <a:t>promoting monetary and financial stability.</a:t>
            </a:r>
          </a:p>
          <a:p>
            <a:r>
              <a:rPr lang="en-US" dirty="0">
                <a:latin typeface="Times New Roman" pitchFamily="18" charset="0"/>
                <a:cs typeface="Times New Roman" pitchFamily="18" charset="0"/>
              </a:rPr>
              <a:t>The BIS is headquartered in Switzerland, where it has hosted important banking treaties, including the Basel I and II Capital Accords that, among other things, set standards for bank risk management.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E. An Introduction to Financial Intermediation</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A major purpose of the </a:t>
            </a:r>
            <a:r>
              <a:rPr lang="en-US" i="1" dirty="0">
                <a:latin typeface="Times New Roman" pitchFamily="18" charset="0"/>
                <a:cs typeface="Times New Roman" pitchFamily="18" charset="0"/>
              </a:rPr>
              <a:t>financial system</a:t>
            </a:r>
            <a:r>
              <a:rPr lang="en-US" dirty="0">
                <a:latin typeface="Times New Roman" pitchFamily="18" charset="0"/>
                <a:cs typeface="Times New Roman" pitchFamily="18" charset="0"/>
              </a:rPr>
              <a:t> is to channel funds from agents with surpluses to agents with deficits.</a:t>
            </a:r>
          </a:p>
          <a:p>
            <a:r>
              <a:rPr lang="en-US" dirty="0">
                <a:latin typeface="Times New Roman" pitchFamily="18" charset="0"/>
                <a:cs typeface="Times New Roman" pitchFamily="18" charset="0"/>
              </a:rPr>
              <a:t> A </a:t>
            </a:r>
            <a:r>
              <a:rPr lang="en-US" i="1" dirty="0">
                <a:latin typeface="Times New Roman" pitchFamily="18" charset="0"/>
                <a:cs typeface="Times New Roman" pitchFamily="18" charset="0"/>
              </a:rPr>
              <a:t>financial facilitator</a:t>
            </a:r>
            <a:r>
              <a:rPr lang="en-US" dirty="0">
                <a:latin typeface="Times New Roman" pitchFamily="18" charset="0"/>
                <a:cs typeface="Times New Roman" pitchFamily="18" charset="0"/>
              </a:rPr>
              <a:t> acts as a broker without transforming those assets. </a:t>
            </a:r>
          </a:p>
          <a:p>
            <a:r>
              <a:rPr lang="en-US" i="1" dirty="0">
                <a:latin typeface="Times New Roman" pitchFamily="18" charset="0"/>
                <a:cs typeface="Times New Roman" pitchFamily="18" charset="0"/>
              </a:rPr>
              <a:t>Money markets</a:t>
            </a:r>
            <a:r>
              <a:rPr lang="en-US" dirty="0">
                <a:latin typeface="Times New Roman" pitchFamily="18" charset="0"/>
                <a:cs typeface="Times New Roman" pitchFamily="18" charset="0"/>
              </a:rPr>
              <a:t> vs. </a:t>
            </a:r>
            <a:r>
              <a:rPr lang="en-US" i="1" dirty="0">
                <a:latin typeface="Times New Roman" pitchFamily="18" charset="0"/>
                <a:cs typeface="Times New Roman" pitchFamily="18" charset="0"/>
              </a:rPr>
              <a:t>capital markets: i</a:t>
            </a:r>
            <a:r>
              <a:rPr lang="en-US" dirty="0">
                <a:latin typeface="Times New Roman" pitchFamily="18" charset="0"/>
                <a:cs typeface="Times New Roman" pitchFamily="18" charset="0"/>
              </a:rPr>
              <a:t>nvestors their surpluses directly to deficit firms, creating marketable securities and instruments</a:t>
            </a:r>
          </a:p>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financial intermediary can </a:t>
            </a:r>
            <a:r>
              <a:rPr lang="en-US" dirty="0">
                <a:latin typeface="Times New Roman" pitchFamily="18" charset="0"/>
                <a:cs typeface="Times New Roman" pitchFamily="18" charset="0"/>
              </a:rPr>
              <a:t>facilitate this channeling process from surplus to deficit agents by transforming assets.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Financial Transformation</a:t>
            </a: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Preferred terms can be affected by transformations to contractual terms:</a:t>
            </a:r>
          </a:p>
          <a:p>
            <a:pPr lvl="1"/>
            <a:r>
              <a:rPr lang="en-US" sz="3200" i="1" dirty="0">
                <a:latin typeface="Times New Roman" pitchFamily="18" charset="0"/>
                <a:cs typeface="Times New Roman" pitchFamily="18" charset="0"/>
              </a:rPr>
              <a:t>Maturity transformation</a:t>
            </a:r>
            <a:endParaRPr lang="en-US" sz="3200" dirty="0">
              <a:latin typeface="Times New Roman" pitchFamily="18" charset="0"/>
              <a:cs typeface="Times New Roman" pitchFamily="18" charset="0"/>
            </a:endParaRPr>
          </a:p>
          <a:p>
            <a:pPr lvl="1"/>
            <a:r>
              <a:rPr lang="en-US" sz="3200" i="1" dirty="0">
                <a:latin typeface="Times New Roman" pitchFamily="18" charset="0"/>
                <a:cs typeface="Times New Roman" pitchFamily="18" charset="0"/>
              </a:rPr>
              <a:t>Risk transformation</a:t>
            </a:r>
            <a:endParaRPr lang="en-US" sz="3200" dirty="0">
              <a:latin typeface="Times New Roman" pitchFamily="18" charset="0"/>
              <a:cs typeface="Times New Roman" pitchFamily="18" charset="0"/>
            </a:endParaRPr>
          </a:p>
          <a:p>
            <a:pPr lvl="1"/>
            <a:r>
              <a:rPr lang="en-US" sz="3200" i="1" dirty="0">
                <a:latin typeface="Times New Roman" pitchFamily="18" charset="0"/>
                <a:cs typeface="Times New Roman" pitchFamily="18" charset="0"/>
              </a:rPr>
              <a:t>Size transformation</a:t>
            </a:r>
            <a:endParaRPr lang="en-US" sz="3200" dirty="0">
              <a:latin typeface="Times New Roman" pitchFamily="18" charset="0"/>
              <a:cs typeface="Times New Roman" pitchFamily="18" charset="0"/>
            </a:endParaRP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F. Financial Sector Growth and Real Sector Productivity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525963"/>
          </a:xfrm>
        </p:spPr>
        <p:txBody>
          <a:bodyPr>
            <a:normAutofit fontScale="77500" lnSpcReduction="20000"/>
          </a:bodyPr>
          <a:lstStyle/>
          <a:p>
            <a:r>
              <a:rPr lang="en-US" dirty="0">
                <a:latin typeface="Times New Roman" pitchFamily="18" charset="0"/>
                <a:cs typeface="Times New Roman" pitchFamily="18" charset="0"/>
              </a:rPr>
              <a:t>Financial services industries play a crucial role in national and world economies by creating, trading and settling financial instruments.</a:t>
            </a:r>
          </a:p>
          <a:p>
            <a:pPr lvl="1"/>
            <a:r>
              <a:rPr lang="en-US" dirty="0">
                <a:latin typeface="Times New Roman" pitchFamily="18" charset="0"/>
                <a:cs typeface="Times New Roman" pitchFamily="18" charset="0"/>
              </a:rPr>
              <a:t>facilitate capital needed for production of goods and services, </a:t>
            </a:r>
          </a:p>
          <a:p>
            <a:pPr lvl="1"/>
            <a:r>
              <a:rPr lang="en-US" dirty="0">
                <a:latin typeface="Times New Roman" pitchFamily="18" charset="0"/>
                <a:cs typeface="Times New Roman" pitchFamily="18" charset="0"/>
              </a:rPr>
              <a:t>shift funds from "surplus agents" to "deficit agents“</a:t>
            </a:r>
          </a:p>
          <a:p>
            <a:pPr lvl="1"/>
            <a:r>
              <a:rPr lang="en-US" dirty="0">
                <a:latin typeface="Times New Roman" pitchFamily="18" charset="0"/>
                <a:cs typeface="Times New Roman" pitchFamily="18" charset="0"/>
              </a:rPr>
              <a:t>Shift funds for risk shifting and mitigation. </a:t>
            </a:r>
          </a:p>
          <a:p>
            <a:r>
              <a:rPr lang="en-US" dirty="0">
                <a:latin typeface="Times New Roman" pitchFamily="18" charset="0"/>
                <a:cs typeface="Times New Roman" pitchFamily="18" charset="0"/>
              </a:rPr>
              <a:t>Growth in financial service sectors often accompanies growth in real production sectors</a:t>
            </a:r>
          </a:p>
          <a:p>
            <a:pPr lvl="1"/>
            <a:r>
              <a:rPr lang="en-US" dirty="0">
                <a:latin typeface="Times New Roman" pitchFamily="18" charset="0"/>
                <a:cs typeface="Times New Roman" pitchFamily="18" charset="0"/>
              </a:rPr>
              <a:t>True during the 1920s era characterized by technological improvements and the post 1980s IT growth era. </a:t>
            </a:r>
          </a:p>
          <a:p>
            <a:pPr lvl="1"/>
            <a:r>
              <a:rPr lang="en-US" dirty="0">
                <a:latin typeface="Times New Roman" pitchFamily="18" charset="0"/>
                <a:cs typeface="Times New Roman" pitchFamily="18" charset="0"/>
              </a:rPr>
              <a:t>Less true during the post-War period 1945-70 with only a modest share of growth in the financial services sectors.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Financial Sector Growth</a:t>
            </a:r>
          </a:p>
        </p:txBody>
      </p:sp>
      <p:sp>
        <p:nvSpPr>
          <p:cNvPr id="3" name="Content Placeholder 2"/>
          <p:cNvSpPr>
            <a:spLocks noGrp="1"/>
          </p:cNvSpPr>
          <p:nvPr>
            <p:ph idx="1"/>
          </p:nvPr>
        </p:nvSpPr>
        <p:spPr/>
        <p:txBody>
          <a:bodyPr>
            <a:normAutofit fontScale="40000" lnSpcReduction="20000"/>
          </a:bodyPr>
          <a:lstStyle/>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lvl="1">
              <a:buNone/>
            </a:pPr>
            <a:r>
              <a:rPr lang="en-US" sz="3800" b="1" dirty="0">
                <a:latin typeface="Times New Roman" pitchFamily="18" charset="0"/>
                <a:cs typeface="Times New Roman" pitchFamily="18" charset="0"/>
              </a:rPr>
              <a:t>Table 2: Value Added by Industry as a Percentage of Gross Domestic Product</a:t>
            </a:r>
            <a:endParaRPr lang="en-US" sz="3800" dirty="0">
              <a:latin typeface="Times New Roman" pitchFamily="18" charset="0"/>
              <a:cs typeface="Times New Roman" pitchFamily="18" charset="0"/>
            </a:endParaRPr>
          </a:p>
          <a:p>
            <a:pPr lvl="1">
              <a:buNone/>
            </a:pPr>
            <a:r>
              <a:rPr lang="en-US" sz="3800" dirty="0">
                <a:latin typeface="Times New Roman" pitchFamily="18" charset="0"/>
                <a:cs typeface="Times New Roman" pitchFamily="18" charset="0"/>
              </a:rPr>
              <a:t>Adapted from: Bureau of Economic Analysis; Release Date: November 3, 2016 </a:t>
            </a:r>
          </a:p>
          <a:p>
            <a:pPr>
              <a:buNone/>
            </a:pPr>
            <a:endParaRPr lang="en-US" dirty="0"/>
          </a:p>
        </p:txBody>
      </p:sp>
      <p:graphicFrame>
        <p:nvGraphicFramePr>
          <p:cNvPr id="37891" name="Object 3"/>
          <p:cNvGraphicFramePr>
            <a:graphicFrameLocks noChangeAspect="1"/>
          </p:cNvGraphicFramePr>
          <p:nvPr/>
        </p:nvGraphicFramePr>
        <p:xfrm>
          <a:off x="1143000" y="1676400"/>
          <a:ext cx="7772400" cy="3962400"/>
        </p:xfrm>
        <a:graphic>
          <a:graphicData uri="http://schemas.openxmlformats.org/presentationml/2006/ole">
            <mc:AlternateContent xmlns:mc="http://schemas.openxmlformats.org/markup-compatibility/2006">
              <mc:Choice xmlns:v="urn:schemas-microsoft-com:vml" Requires="v">
                <p:oleObj spid="_x0000_s37891" name="Document" r:id="rId2" imgW="6105850" imgH="3033139" progId="Word.Document.12">
                  <p:embed/>
                </p:oleObj>
              </mc:Choice>
              <mc:Fallback>
                <p:oleObj name="Document" r:id="rId2" imgW="6105850" imgH="3033139" progId="Word.Document.12">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76400"/>
                        <a:ext cx="777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 </a:t>
            </a:r>
            <a:r>
              <a:rPr lang="en-US" b="1" dirty="0" err="1"/>
              <a:t>Financialization</a:t>
            </a:r>
            <a:endParaRPr lang="en-US" b="1" dirty="0"/>
          </a:p>
        </p:txBody>
      </p:sp>
      <p:sp>
        <p:nvSpPr>
          <p:cNvPr id="3" name="Content Placeholder 2"/>
          <p:cNvSpPr>
            <a:spLocks noGrp="1"/>
          </p:cNvSpPr>
          <p:nvPr>
            <p:ph idx="1"/>
          </p:nvPr>
        </p:nvSpPr>
        <p:spPr/>
        <p:txBody>
          <a:bodyPr>
            <a:normAutofit fontScale="62500" lnSpcReduction="20000"/>
          </a:bodyPr>
          <a:lstStyle/>
          <a:p>
            <a:r>
              <a:rPr lang="en-US" dirty="0" err="1"/>
              <a:t>Financialization</a:t>
            </a:r>
            <a:r>
              <a:rPr lang="en-US" dirty="0"/>
              <a:t>: a pattern of accumulation in which profits accrue primarily through financial channels rather than through trade and commodity production. (</a:t>
            </a:r>
            <a:r>
              <a:rPr lang="en-US" dirty="0" err="1"/>
              <a:t>Arrighi</a:t>
            </a:r>
            <a:r>
              <a:rPr lang="en-US" dirty="0"/>
              <a:t> [1994])</a:t>
            </a:r>
          </a:p>
          <a:p>
            <a:r>
              <a:rPr lang="en-US" dirty="0" err="1"/>
              <a:t>Philippon</a:t>
            </a:r>
            <a:r>
              <a:rPr lang="en-US" dirty="0"/>
              <a:t> (2015) characterizes the cost of financial intermediation as "the sum of all spreads and fees paid by non-financial agents to financial intermediaries.“</a:t>
            </a:r>
          </a:p>
          <a:p>
            <a:r>
              <a:rPr lang="en-US" dirty="0" err="1"/>
              <a:t>Philippon</a:t>
            </a:r>
            <a:r>
              <a:rPr lang="en-US" dirty="0"/>
              <a:t> estimated these costs over each of 142 years in the U.S., finding them to range around 1.5% to 2% of intermediated assets, showing a constant rather than increasing returns to scale and remarkable consistency over time despite drastic improvements in technologies.</a:t>
            </a:r>
          </a:p>
          <a:p>
            <a:r>
              <a:rPr lang="en-US" dirty="0"/>
              <a:t>Firms were able to obtain needed capital at pretty much the same per-unit cost in 2012 as in 1870, despite huge growth and prodigious applications of new technologies in finance industries.</a:t>
            </a:r>
          </a:p>
          <a:p>
            <a:r>
              <a:rPr lang="en-US" dirty="0"/>
              <a:t>How is it that the per-unit costs to firms seeking financial services do not decrease, even as the technological innovation would seem to reduce the financial institutional costs for providing these services?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Partial Listing of Financial Institution Categories</a:t>
            </a:r>
            <a:endParaRPr lang="en-US" dirty="0"/>
          </a:p>
        </p:txBody>
      </p:sp>
      <p:sp>
        <p:nvSpPr>
          <p:cNvPr id="3" name="Content Placeholder 2"/>
          <p:cNvSpPr>
            <a:spLocks noGrp="1"/>
          </p:cNvSpPr>
          <p:nvPr>
            <p:ph sz="half" idx="1"/>
          </p:nvPr>
        </p:nvSpPr>
        <p:spPr/>
        <p:txBody>
          <a:bodyPr>
            <a:normAutofit fontScale="47500" lnSpcReduction="20000"/>
          </a:bodyPr>
          <a:lstStyle/>
          <a:p>
            <a:r>
              <a:rPr lang="en-US" sz="4000" b="1" dirty="0"/>
              <a:t>Depository Institutions</a:t>
            </a:r>
            <a:endParaRPr lang="en-US" sz="4000" dirty="0"/>
          </a:p>
          <a:p>
            <a:pPr lvl="1"/>
            <a:r>
              <a:rPr lang="en-US" sz="4000" i="1" dirty="0"/>
              <a:t>Commercial banks</a:t>
            </a:r>
            <a:endParaRPr lang="en-US" sz="4000" dirty="0"/>
          </a:p>
          <a:p>
            <a:pPr lvl="1"/>
            <a:r>
              <a:rPr lang="en-US" sz="4000" i="1" dirty="0"/>
              <a:t>Savings associations</a:t>
            </a:r>
            <a:endParaRPr lang="en-US" sz="4000" dirty="0"/>
          </a:p>
          <a:p>
            <a:pPr lvl="1"/>
            <a:r>
              <a:rPr lang="en-US" sz="4000" i="1" dirty="0"/>
              <a:t>Credit unions</a:t>
            </a:r>
            <a:endParaRPr lang="en-US" sz="4000" dirty="0"/>
          </a:p>
          <a:p>
            <a:r>
              <a:rPr lang="en-US" sz="4000" b="1" dirty="0"/>
              <a:t>Investment Institutions</a:t>
            </a:r>
            <a:endParaRPr lang="en-US" sz="4000" dirty="0"/>
          </a:p>
          <a:p>
            <a:pPr lvl="1"/>
            <a:r>
              <a:rPr lang="en-US" sz="4000" i="1" dirty="0"/>
              <a:t>Investment banks</a:t>
            </a:r>
            <a:endParaRPr lang="en-US" sz="4000" dirty="0"/>
          </a:p>
          <a:p>
            <a:pPr lvl="1"/>
            <a:r>
              <a:rPr lang="en-US" sz="4000" i="1" dirty="0"/>
              <a:t>Securities firms</a:t>
            </a:r>
            <a:endParaRPr lang="en-US" sz="4000" dirty="0"/>
          </a:p>
          <a:p>
            <a:pPr lvl="1"/>
            <a:r>
              <a:rPr lang="en-US" sz="4000" i="1" dirty="0"/>
              <a:t>Mutual funds</a:t>
            </a:r>
            <a:endParaRPr lang="en-US" sz="4000" dirty="0"/>
          </a:p>
          <a:p>
            <a:r>
              <a:rPr lang="en-US" sz="4000" b="1" dirty="0"/>
              <a:t>Unregistered Investment Institutions</a:t>
            </a:r>
            <a:endParaRPr lang="en-US" sz="4000" dirty="0"/>
          </a:p>
          <a:p>
            <a:pPr lvl="1"/>
            <a:r>
              <a:rPr lang="en-US" sz="4000" i="1" dirty="0"/>
              <a:t>Pension funds</a:t>
            </a:r>
            <a:endParaRPr lang="en-US" sz="4000" dirty="0"/>
          </a:p>
          <a:p>
            <a:pPr lvl="1"/>
            <a:r>
              <a:rPr lang="en-US" sz="4000" i="1" dirty="0"/>
              <a:t>Hedge funds</a:t>
            </a:r>
            <a:endParaRPr lang="en-US" sz="4000" dirty="0"/>
          </a:p>
          <a:p>
            <a:pPr lvl="1"/>
            <a:r>
              <a:rPr lang="en-US" sz="4000" i="1" dirty="0"/>
              <a:t>Private equity firms</a:t>
            </a:r>
            <a:endParaRPr lang="en-US" sz="4000" dirty="0"/>
          </a:p>
          <a:p>
            <a:pPr lvl="1"/>
            <a:r>
              <a:rPr lang="en-US" sz="4000" i="1" dirty="0"/>
              <a:t>Venture capital firms</a:t>
            </a:r>
            <a:endParaRPr lang="en-US" sz="4000" dirty="0"/>
          </a:p>
        </p:txBody>
      </p:sp>
      <p:sp>
        <p:nvSpPr>
          <p:cNvPr id="4" name="Content Placeholder 3"/>
          <p:cNvSpPr>
            <a:spLocks noGrp="1"/>
          </p:cNvSpPr>
          <p:nvPr>
            <p:ph sz="half" idx="2"/>
          </p:nvPr>
        </p:nvSpPr>
        <p:spPr/>
        <p:txBody>
          <a:bodyPr>
            <a:normAutofit fontScale="47500" lnSpcReduction="20000"/>
          </a:bodyPr>
          <a:lstStyle/>
          <a:p>
            <a:r>
              <a:rPr lang="en-US" sz="4000" b="1" dirty="0"/>
              <a:t>Insurance Companies</a:t>
            </a:r>
            <a:endParaRPr lang="en-US" sz="4000" dirty="0"/>
          </a:p>
          <a:p>
            <a:pPr lvl="1"/>
            <a:r>
              <a:rPr lang="en-US" sz="4000" i="1" dirty="0"/>
              <a:t>Life Insurers</a:t>
            </a:r>
            <a:endParaRPr lang="en-US" sz="4000" dirty="0"/>
          </a:p>
          <a:p>
            <a:pPr lvl="1"/>
            <a:r>
              <a:rPr lang="en-US" sz="4000" i="1" dirty="0"/>
              <a:t>Property-casualty insurers</a:t>
            </a:r>
            <a:endParaRPr lang="en-US" sz="4000" dirty="0"/>
          </a:p>
          <a:p>
            <a:r>
              <a:rPr lang="en-US" sz="4000" b="1" dirty="0"/>
              <a:t>Other Institutions</a:t>
            </a:r>
            <a:endParaRPr lang="en-US" sz="4000" dirty="0"/>
          </a:p>
          <a:p>
            <a:pPr lvl="1"/>
            <a:r>
              <a:rPr lang="en-US" sz="4000" i="1" dirty="0"/>
              <a:t>Governments</a:t>
            </a:r>
          </a:p>
          <a:p>
            <a:pPr lvl="1"/>
            <a:r>
              <a:rPr lang="en-US" sz="4000" i="1" dirty="0"/>
              <a:t>Central banks</a:t>
            </a:r>
          </a:p>
          <a:p>
            <a:pPr lvl="1"/>
            <a:r>
              <a:rPr lang="en-US" sz="4000" i="1" dirty="0"/>
              <a:t>Government sponsored enterprises</a:t>
            </a:r>
            <a:endParaRPr lang="en-US" sz="4000" dirty="0"/>
          </a:p>
          <a:p>
            <a:pPr lvl="1"/>
            <a:r>
              <a:rPr lang="en-US" sz="4000" i="1" dirty="0"/>
              <a:t>Finance Companies</a:t>
            </a:r>
          </a:p>
          <a:p>
            <a:pPr lvl="1"/>
            <a:r>
              <a:rPr lang="en-US" sz="4000" i="1" dirty="0"/>
              <a:t>Exchanges</a:t>
            </a:r>
          </a:p>
          <a:p>
            <a:pPr lvl="1"/>
            <a:r>
              <a:rPr lang="en-US" sz="4000" i="1" dirty="0"/>
              <a:t>Clearing houses</a:t>
            </a:r>
            <a:endParaRPr lang="en-US" sz="4000"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Costs of </a:t>
            </a:r>
            <a:r>
              <a:rPr lang="en-US" b="1" dirty="0" err="1">
                <a:latin typeface="Times New Roman" pitchFamily="18" charset="0"/>
                <a:cs typeface="Times New Roman" pitchFamily="18" charset="0"/>
              </a:rPr>
              <a:t>Financialization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err="1">
                <a:latin typeface="Times New Roman" pitchFamily="18" charset="0"/>
                <a:cs typeface="Times New Roman" pitchFamily="18" charset="0"/>
              </a:rPr>
              <a:t>Philippon</a:t>
            </a:r>
            <a:r>
              <a:rPr lang="en-US" dirty="0">
                <a:latin typeface="Times New Roman" pitchFamily="18" charset="0"/>
                <a:cs typeface="Times New Roman" pitchFamily="18" charset="0"/>
              </a:rPr>
              <a:t> argues that these efficiencies were consumed as compensation and profits by finance professionals and financial institutions.</a:t>
            </a:r>
          </a:p>
          <a:p>
            <a:r>
              <a:rPr lang="en-US" dirty="0">
                <a:latin typeface="Times New Roman" pitchFamily="18" charset="0"/>
                <a:cs typeface="Times New Roman" pitchFamily="18" charset="0"/>
              </a:rPr>
              <a:t>He suggests that </a:t>
            </a:r>
            <a:r>
              <a:rPr lang="en-US" dirty="0" err="1">
                <a:latin typeface="Times New Roman" pitchFamily="18" charset="0"/>
                <a:cs typeface="Times New Roman" pitchFamily="18" charset="0"/>
              </a:rPr>
              <a:t>financialization</a:t>
            </a:r>
            <a:r>
              <a:rPr lang="en-US" dirty="0">
                <a:latin typeface="Times New Roman" pitchFamily="18" charset="0"/>
                <a:cs typeface="Times New Roman" pitchFamily="18" charset="0"/>
              </a:rPr>
              <a:t> did not much improve the process of intermediating capital. Instead, it increased creation and trading of financial instruments, which increased compensation to financial executives and profits to financial institutions.</a:t>
            </a:r>
          </a:p>
          <a:p>
            <a:r>
              <a:rPr lang="en-US" dirty="0">
                <a:latin typeface="Times New Roman" pitchFamily="18" charset="0"/>
                <a:cs typeface="Times New Roman" pitchFamily="18" charset="0"/>
              </a:rPr>
              <a:t>Turner (2010) argued that “that the growth in the scale and complexity of the financial system in the rich developed world over the last 20 to 30 years” did not drive increased growth or stability.”</a:t>
            </a:r>
          </a:p>
          <a:p>
            <a:r>
              <a:rPr lang="en-US" dirty="0" err="1">
                <a:latin typeface="Times New Roman" pitchFamily="18" charset="0"/>
                <a:cs typeface="Times New Roman" pitchFamily="18" charset="0"/>
              </a:rPr>
              <a:t>Godechot</a:t>
            </a:r>
            <a:r>
              <a:rPr lang="en-US" dirty="0">
                <a:latin typeface="Times New Roman" pitchFamily="18" charset="0"/>
                <a:cs typeface="Times New Roman" pitchFamily="18" charset="0"/>
              </a:rPr>
              <a:t> (2016), based on his study of 18 OECD countries, argues that the GDP share of the finance sector is a substantial driver of world inequality, explaining between 20% and 40% of the increase in wealth inequality from 1980 to 2007.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 An Introduction to Money</a:t>
            </a:r>
            <a:endParaRPr lang="en-US" dirty="0"/>
          </a:p>
        </p:txBody>
      </p:sp>
      <p:sp>
        <p:nvSpPr>
          <p:cNvPr id="3" name="Content Placeholder 2"/>
          <p:cNvSpPr>
            <a:spLocks noGrp="1"/>
          </p:cNvSpPr>
          <p:nvPr>
            <p:ph idx="1"/>
          </p:nvPr>
        </p:nvSpPr>
        <p:spPr/>
        <p:txBody>
          <a:bodyPr>
            <a:normAutofit lnSpcReduction="10000"/>
          </a:bodyPr>
          <a:lstStyle/>
          <a:p>
            <a:r>
              <a:rPr lang="en-US" sz="3600" dirty="0"/>
              <a:t>Money might be defined as anything that is generally accepted for the payment of goods and services or in the repayment of debts. </a:t>
            </a:r>
          </a:p>
          <a:p>
            <a:r>
              <a:rPr lang="en-US" sz="3600" dirty="0"/>
              <a:t>Money functions as a</a:t>
            </a:r>
          </a:p>
          <a:p>
            <a:pPr lvl="1"/>
            <a:r>
              <a:rPr lang="en-US" sz="3200" i="1" dirty="0"/>
              <a:t>medium of exchange</a:t>
            </a:r>
          </a:p>
          <a:p>
            <a:pPr lvl="1"/>
            <a:r>
              <a:rPr lang="en-US" sz="3200" i="1" dirty="0"/>
              <a:t>unit of account and</a:t>
            </a:r>
          </a:p>
          <a:p>
            <a:pPr lvl="1"/>
            <a:r>
              <a:rPr lang="en-US" sz="3200" dirty="0"/>
              <a:t>a </a:t>
            </a:r>
            <a:r>
              <a:rPr lang="en-US" sz="3200" i="1" dirty="0"/>
              <a:t>store of value</a:t>
            </a:r>
            <a:endParaRPr lang="en-US" sz="3200"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Qualities of Successful Money</a:t>
            </a:r>
          </a:p>
        </p:txBody>
      </p:sp>
      <p:sp>
        <p:nvSpPr>
          <p:cNvPr id="3" name="Content Placeholder 2"/>
          <p:cNvSpPr>
            <a:spLocks noGrp="1"/>
          </p:cNvSpPr>
          <p:nvPr>
            <p:ph idx="1"/>
          </p:nvPr>
        </p:nvSpPr>
        <p:spPr>
          <a:xfrm>
            <a:off x="1066800" y="1600200"/>
            <a:ext cx="7620000" cy="4525963"/>
          </a:xfrm>
        </p:spPr>
        <p:txBody>
          <a:bodyPr>
            <a:normAutofit/>
          </a:bodyPr>
          <a:lstStyle/>
          <a:p>
            <a:endParaRPr lang="en-US" dirty="0"/>
          </a:p>
          <a:p>
            <a:pPr>
              <a:buNone/>
            </a:pPr>
            <a:r>
              <a:rPr lang="en-US" dirty="0"/>
              <a:t>1. </a:t>
            </a:r>
            <a:r>
              <a:rPr lang="en-US" i="1" dirty="0"/>
              <a:t>durable</a:t>
            </a:r>
          </a:p>
          <a:p>
            <a:pPr>
              <a:buNone/>
            </a:pPr>
            <a:r>
              <a:rPr lang="en-US" dirty="0"/>
              <a:t>2. </a:t>
            </a:r>
            <a:r>
              <a:rPr lang="en-US" i="1" dirty="0"/>
              <a:t>portable</a:t>
            </a:r>
          </a:p>
          <a:p>
            <a:pPr>
              <a:buNone/>
            </a:pPr>
            <a:r>
              <a:rPr lang="en-US" dirty="0"/>
              <a:t>3. </a:t>
            </a:r>
            <a:r>
              <a:rPr lang="en-US" i="1" dirty="0"/>
              <a:t>divisible</a:t>
            </a:r>
          </a:p>
          <a:p>
            <a:pPr>
              <a:buNone/>
            </a:pPr>
            <a:r>
              <a:rPr lang="en-US" dirty="0"/>
              <a:t>4. </a:t>
            </a:r>
            <a:r>
              <a:rPr lang="en-US" i="1" dirty="0"/>
              <a:t>scarce</a:t>
            </a:r>
          </a:p>
          <a:p>
            <a:pPr>
              <a:buNone/>
            </a:pPr>
            <a:r>
              <a:rPr lang="en-US" dirty="0"/>
              <a:t>5. </a:t>
            </a:r>
            <a:r>
              <a:rPr lang="en-US" i="1" dirty="0"/>
              <a:t>uniform</a:t>
            </a:r>
          </a:p>
          <a:p>
            <a:pPr>
              <a:buNone/>
            </a:pPr>
            <a:r>
              <a:rPr lang="en-US" dirty="0"/>
              <a:t>6. </a:t>
            </a:r>
            <a:r>
              <a:rPr lang="en-US" i="1" dirty="0"/>
              <a:t>acceptable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itchFamily="18" charset="0"/>
                <a:cs typeface="Times New Roman" pitchFamily="18" charset="0"/>
              </a:rPr>
              <a:t>Backing Money Supply</a:t>
            </a:r>
          </a:p>
        </p:txBody>
      </p:sp>
      <p:sp>
        <p:nvSpPr>
          <p:cNvPr id="3" name="Content Placeholder 2"/>
          <p:cNvSpPr>
            <a:spLocks noGrp="1"/>
          </p:cNvSpPr>
          <p:nvPr>
            <p:ph idx="1"/>
          </p:nvPr>
        </p:nvSpPr>
        <p:spPr/>
        <p:txBody>
          <a:bodyPr>
            <a:normAutofit/>
          </a:bodyPr>
          <a:lstStyle/>
          <a:p>
            <a:r>
              <a:rPr lang="en-US" sz="3600" dirty="0"/>
              <a:t>Money has value because people accept it. Why?</a:t>
            </a:r>
          </a:p>
          <a:p>
            <a:pPr lvl="1"/>
            <a:r>
              <a:rPr lang="en-US" sz="3200" dirty="0"/>
              <a:t>Gold or other precious metal or stone backing</a:t>
            </a:r>
          </a:p>
          <a:p>
            <a:pPr lvl="1"/>
            <a:r>
              <a:rPr lang="en-US" sz="3200" dirty="0"/>
              <a:t>Bimetallism</a:t>
            </a:r>
          </a:p>
          <a:p>
            <a:r>
              <a:rPr lang="en-US" sz="3600" dirty="0"/>
              <a:t>Token money</a:t>
            </a:r>
          </a:p>
          <a:p>
            <a:r>
              <a:rPr lang="en-US" sz="3600" dirty="0"/>
              <a:t>Fiat money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401762"/>
          </a:xfrm>
        </p:spPr>
        <p:txBody>
          <a:bodyPr>
            <a:normAutofit fontScale="90000"/>
          </a:bodyPr>
          <a:lstStyle/>
          <a:p>
            <a:r>
              <a:rPr lang="en-US" b="1" dirty="0" err="1"/>
              <a:t>Cryptocurrency</a:t>
            </a:r>
            <a:r>
              <a:rPr lang="en-US" b="1" dirty="0"/>
              <a:t> and Distributed Ledgers</a:t>
            </a:r>
            <a:endParaRPr lang="en-US" dirty="0"/>
          </a:p>
        </p:txBody>
      </p:sp>
      <p:sp>
        <p:nvSpPr>
          <p:cNvPr id="3" name="Content Placeholder 2"/>
          <p:cNvSpPr>
            <a:spLocks noGrp="1"/>
          </p:cNvSpPr>
          <p:nvPr>
            <p:ph idx="1"/>
          </p:nvPr>
        </p:nvSpPr>
        <p:spPr/>
        <p:txBody>
          <a:bodyPr>
            <a:normAutofit/>
          </a:bodyPr>
          <a:lstStyle/>
          <a:p>
            <a:r>
              <a:rPr lang="en-US" i="1" dirty="0" err="1"/>
              <a:t>Cryptocurrency</a:t>
            </a:r>
            <a:r>
              <a:rPr lang="en-US" dirty="0"/>
              <a:t>: digital currency, in which encryption (cryptography) regulates its creation and supply and to verify its transfer among users.</a:t>
            </a:r>
          </a:p>
          <a:p>
            <a:r>
              <a:rPr lang="en-US" i="1" dirty="0"/>
              <a:t>Distributed ledgers</a:t>
            </a:r>
            <a:r>
              <a:rPr lang="en-US" dirty="0"/>
              <a:t>: accounting records maintained on multiple distinct computing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a:t>
            </a:r>
            <a:r>
              <a:rPr lang="en-US" b="1" dirty="0" err="1"/>
              <a:t>Blockchains</a:t>
            </a:r>
            <a:endParaRPr lang="en-US" dirty="0"/>
          </a:p>
        </p:txBody>
      </p:sp>
      <p:sp>
        <p:nvSpPr>
          <p:cNvPr id="3" name="Content Placeholder 2"/>
          <p:cNvSpPr>
            <a:spLocks noGrp="1"/>
          </p:cNvSpPr>
          <p:nvPr>
            <p:ph idx="1"/>
          </p:nvPr>
        </p:nvSpPr>
        <p:spPr/>
        <p:txBody>
          <a:bodyPr/>
          <a:lstStyle/>
          <a:p>
            <a:r>
              <a:rPr lang="en-US" i="1" dirty="0" err="1"/>
              <a:t>Blockchains</a:t>
            </a:r>
            <a:r>
              <a:rPr lang="en-US" dirty="0"/>
              <a:t>: distributed ledgers comprised of permanent digitally recorded data in packages called blocks.</a:t>
            </a:r>
          </a:p>
          <a:p>
            <a:r>
              <a:rPr lang="en-US" dirty="0"/>
              <a:t>Historical precedent: Real estate title companies</a:t>
            </a:r>
          </a:p>
          <a:p>
            <a:r>
              <a:rPr lang="en-US" dirty="0"/>
              <a:t>Applicable to diamonds, intellectual property, stocks, fine art,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Bitcoin</a:t>
            </a:r>
            <a:endParaRPr lang="en-US" b="1" dirty="0"/>
          </a:p>
        </p:txBody>
      </p:sp>
      <p:sp>
        <p:nvSpPr>
          <p:cNvPr id="3" name="Content Placeholder 2"/>
          <p:cNvSpPr>
            <a:spLocks noGrp="1"/>
          </p:cNvSpPr>
          <p:nvPr>
            <p:ph idx="1"/>
          </p:nvPr>
        </p:nvSpPr>
        <p:spPr/>
        <p:txBody>
          <a:bodyPr>
            <a:normAutofit fontScale="92500" lnSpcReduction="10000"/>
          </a:bodyPr>
          <a:lstStyle/>
          <a:p>
            <a:r>
              <a:rPr lang="en-US" i="1" dirty="0" err="1"/>
              <a:t>Bitcoin</a:t>
            </a:r>
            <a:r>
              <a:rPr lang="en-US" dirty="0"/>
              <a:t>: P2P payment network and digital currency.</a:t>
            </a:r>
          </a:p>
          <a:p>
            <a:pPr lvl="1"/>
            <a:r>
              <a:rPr lang="en-US" dirty="0"/>
              <a:t>Does not rely on a central monetary authority</a:t>
            </a:r>
          </a:p>
          <a:p>
            <a:pPr lvl="1"/>
            <a:r>
              <a:rPr lang="en-US" dirty="0"/>
              <a:t>Open source protocol that uses a public but anonymous transaction log. </a:t>
            </a:r>
          </a:p>
          <a:p>
            <a:pPr lvl="1"/>
            <a:r>
              <a:rPr lang="en-US" dirty="0"/>
              <a:t>As of February 2018, a total of approximately 16.8 million in </a:t>
            </a:r>
            <a:r>
              <a:rPr lang="en-US" dirty="0" err="1"/>
              <a:t>Bitcoin</a:t>
            </a:r>
            <a:r>
              <a:rPr lang="en-US" dirty="0"/>
              <a:t> has been issued worth roughly $140 billion.</a:t>
            </a:r>
          </a:p>
          <a:p>
            <a:r>
              <a:rPr lang="en-US" dirty="0" err="1"/>
              <a:t>Bitcoin</a:t>
            </a:r>
            <a:r>
              <a:rPr lang="en-US" dirty="0"/>
              <a:t> existed since 2009, created by “Satoshi </a:t>
            </a:r>
            <a:r>
              <a:rPr lang="en-US" dirty="0" err="1"/>
              <a:t>Nakamoto</a:t>
            </a:r>
            <a:r>
              <a:rPr lang="en-US"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14115</TotalTime>
  <Words>2197</Words>
  <Application>Microsoft Office PowerPoint</Application>
  <PresentationFormat>On-screen Show (4:3)</PresentationFormat>
  <Paragraphs>225</Paragraphs>
  <Slides>30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Luiss Sans</vt:lpstr>
      <vt:lpstr>Times New Roman</vt:lpstr>
      <vt:lpstr>Office Theme</vt:lpstr>
      <vt:lpstr>Document</vt:lpstr>
      <vt:lpstr>Lesson 1</vt:lpstr>
      <vt:lpstr>A. An Introduction to Financial Institutions</vt:lpstr>
      <vt:lpstr>Partial Listing of Financial Institution Categories</vt:lpstr>
      <vt:lpstr>B. An Introduction to Money</vt:lpstr>
      <vt:lpstr>Qualities of Successful Money</vt:lpstr>
      <vt:lpstr>Backing Money Supply</vt:lpstr>
      <vt:lpstr>Cryptocurrency and Distributed Ledgers</vt:lpstr>
      <vt:lpstr> Blockchains</vt:lpstr>
      <vt:lpstr>Bitcoin</vt:lpstr>
      <vt:lpstr>Creating Bitcoin</vt:lpstr>
      <vt:lpstr>Bitcoin and Transactions</vt:lpstr>
      <vt:lpstr>Advantage of Bitcoin</vt:lpstr>
      <vt:lpstr>The Payments System</vt:lpstr>
      <vt:lpstr>Clearing</vt:lpstr>
      <vt:lpstr>Wire Transfer Systems</vt:lpstr>
      <vt:lpstr>Messaging Systems</vt:lpstr>
      <vt:lpstr>C. An Introduction to Central Banks</vt:lpstr>
      <vt:lpstr>Typical Central Bank Objectives</vt:lpstr>
      <vt:lpstr>Central Bank Policy Mechanisms</vt:lpstr>
      <vt:lpstr>The Federal Reserve System</vt:lpstr>
      <vt:lpstr>The European Central Bank</vt:lpstr>
      <vt:lpstr>European Bank Supervision</vt:lpstr>
      <vt:lpstr>D. Key International Banking and Financial Institutions</vt:lpstr>
      <vt:lpstr>The Bank for International Settlements</vt:lpstr>
      <vt:lpstr>E. An Introduction to Financial Intermediation</vt:lpstr>
      <vt:lpstr>Financial Transformation</vt:lpstr>
      <vt:lpstr>F. Financial Sector Growth and Real Sector Productivity</vt:lpstr>
      <vt:lpstr>Financial Sector Growth</vt:lpstr>
      <vt:lpstr>G. Financialization</vt:lpstr>
      <vt:lpstr>Costs of Financialization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67</cp:revision>
  <dcterms:created xsi:type="dcterms:W3CDTF">2015-03-30T11:39:17Z</dcterms:created>
  <dcterms:modified xsi:type="dcterms:W3CDTF">2021-04-16T11:50:24Z</dcterms:modified>
</cp:coreProperties>
</file>