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34" r:id="rId2"/>
    <p:sldId id="259" r:id="rId3"/>
    <p:sldId id="308" r:id="rId4"/>
    <p:sldId id="309" r:id="rId5"/>
    <p:sldId id="337" r:id="rId6"/>
    <p:sldId id="339" r:id="rId7"/>
    <p:sldId id="341" r:id="rId8"/>
    <p:sldId id="311" r:id="rId9"/>
    <p:sldId id="312" r:id="rId10"/>
    <p:sldId id="348" r:id="rId11"/>
    <p:sldId id="349" r:id="rId12"/>
    <p:sldId id="313" r:id="rId13"/>
    <p:sldId id="315" r:id="rId14"/>
    <p:sldId id="316" r:id="rId15"/>
    <p:sldId id="351" r:id="rId16"/>
    <p:sldId id="342" r:id="rId17"/>
    <p:sldId id="346" r:id="rId18"/>
    <p:sldId id="325" r:id="rId19"/>
    <p:sldId id="317" r:id="rId20"/>
    <p:sldId id="318" r:id="rId21"/>
    <p:sldId id="319" r:id="rId22"/>
    <p:sldId id="320" r:id="rId23"/>
    <p:sldId id="347" r:id="rId24"/>
    <p:sldId id="314" r:id="rId25"/>
    <p:sldId id="326" r:id="rId26"/>
    <p:sldId id="322" r:id="rId27"/>
    <p:sldId id="352" r:id="rId28"/>
    <p:sldId id="323" r:id="rId29"/>
    <p:sldId id="353" r:id="rId30"/>
    <p:sldId id="324" r:id="rId31"/>
    <p:sldId id="327" r:id="rId32"/>
    <p:sldId id="344" r:id="rId33"/>
    <p:sldId id="329" r:id="rId34"/>
    <p:sldId id="328" r:id="rId35"/>
    <p:sldId id="345" r:id="rId36"/>
    <p:sldId id="343" r:id="rId37"/>
    <p:sldId id="272" r:id="rId38"/>
    <p:sldId id="330" r:id="rId39"/>
    <p:sldId id="331" r:id="rId40"/>
    <p:sldId id="350" r:id="rId41"/>
    <p:sldId id="289" r:id="rId42"/>
    <p:sldId id="297" r:id="rId43"/>
    <p:sldId id="273" r:id="rId44"/>
    <p:sldId id="292" r:id="rId45"/>
    <p:sldId id="304" r:id="rId46"/>
    <p:sldId id="298" r:id="rId47"/>
    <p:sldId id="274" r:id="rId48"/>
    <p:sldId id="305" r:id="rId49"/>
    <p:sldId id="306" r:id="rId50"/>
    <p:sldId id="332" r:id="rId51"/>
    <p:sldId id="33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3" autoAdjust="0"/>
    <p:restoredTop sz="94604" autoAdjust="0"/>
  </p:normalViewPr>
  <p:slideViewPr>
    <p:cSldViewPr>
      <p:cViewPr varScale="1">
        <p:scale>
          <a:sx n="108" d="100"/>
          <a:sy n="108" d="100"/>
        </p:scale>
        <p:origin x="17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24BCC4-CAEF-40A6-A96B-B2840790B81E}" type="datetimeFigureOut">
              <a:rPr lang="en-US" smtClean="0"/>
              <a:t>4/16/2021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41BFC0-91F1-4675-A2DC-86814F023B2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200" b="0" i="0" kern="1200" dirty="0">
                <a:solidFill>
                  <a:schemeClr val="tx1"/>
                </a:solidFill>
                <a:latin typeface="+mn-lt"/>
                <a:ea typeface="+mn-ea"/>
                <a:cs typeface="+mn-cs"/>
              </a:rPr>
              <a:t>Print from an engraving included in the Vatican documents package depicting the 1310 trial of </a:t>
            </a:r>
            <a:r>
              <a:rPr lang="en-US" sz="1200" b="0" i="0" kern="1200" dirty="0" err="1">
                <a:solidFill>
                  <a:schemeClr val="tx1"/>
                </a:solidFill>
                <a:latin typeface="+mn-lt"/>
                <a:ea typeface="+mn-ea"/>
                <a:cs typeface="+mn-cs"/>
              </a:rPr>
              <a:t>Templars</a:t>
            </a:r>
            <a:r>
              <a:rPr lang="en-US" sz="1200" b="0" i="0" kern="1200" dirty="0">
                <a:solidFill>
                  <a:schemeClr val="tx1"/>
                </a:solidFill>
                <a:latin typeface="+mn-lt"/>
                <a:ea typeface="+mn-ea"/>
                <a:cs typeface="+mn-cs"/>
              </a:rPr>
              <a:t> before Pope Clement V.</a:t>
            </a:r>
            <a:endParaRPr lang="en-US" dirty="0"/>
          </a:p>
        </p:txBody>
      </p:sp>
      <p:sp>
        <p:nvSpPr>
          <p:cNvPr id="4" name="Slide Number Placeholder 3"/>
          <p:cNvSpPr>
            <a:spLocks noGrp="1"/>
          </p:cNvSpPr>
          <p:nvPr>
            <p:ph type="sldNum" sz="quarter" idx="10"/>
          </p:nvPr>
        </p:nvSpPr>
        <p:spPr/>
        <p:txBody>
          <a:bodyPr/>
          <a:lstStyle/>
          <a:p>
            <a:fld id="{1E624B8A-A6AF-48E2-BB1F-B982C986DF31}" type="slidenum">
              <a:rPr lang="en-US" smtClean="0"/>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200" b="0" i="0" kern="1200" dirty="0">
                <a:solidFill>
                  <a:schemeClr val="tx1"/>
                </a:solidFill>
                <a:latin typeface="+mn-lt"/>
                <a:ea typeface="+mn-ea"/>
                <a:cs typeface="+mn-cs"/>
              </a:rPr>
              <a:t>The final grandmaster of the </a:t>
            </a:r>
            <a:r>
              <a:rPr lang="en-US" sz="1200" b="0" i="0" kern="1200" dirty="0" err="1">
                <a:solidFill>
                  <a:schemeClr val="tx1"/>
                </a:solidFill>
                <a:latin typeface="+mn-lt"/>
                <a:ea typeface="+mn-ea"/>
                <a:cs typeface="+mn-cs"/>
              </a:rPr>
              <a:t>Templars</a:t>
            </a:r>
            <a:r>
              <a:rPr lang="en-US" sz="1200" b="0" i="0" kern="1200" dirty="0">
                <a:solidFill>
                  <a:schemeClr val="tx1"/>
                </a:solidFill>
                <a:latin typeface="+mn-lt"/>
                <a:ea typeface="+mn-ea"/>
                <a:cs typeface="+mn-cs"/>
              </a:rPr>
              <a:t>, Jacques de </a:t>
            </a:r>
            <a:r>
              <a:rPr lang="en-US" sz="1200" b="0" i="0" kern="1200" dirty="0" err="1">
                <a:solidFill>
                  <a:schemeClr val="tx1"/>
                </a:solidFill>
                <a:latin typeface="+mn-lt"/>
                <a:ea typeface="+mn-ea"/>
                <a:cs typeface="+mn-cs"/>
              </a:rPr>
              <a:t>Molay</a:t>
            </a:r>
            <a:r>
              <a:rPr lang="en-US" sz="1200" b="0" i="0" kern="1200" dirty="0">
                <a:solidFill>
                  <a:schemeClr val="tx1"/>
                </a:solidFill>
                <a:latin typeface="+mn-lt"/>
                <a:ea typeface="+mn-ea"/>
                <a:cs typeface="+mn-cs"/>
              </a:rPr>
              <a:t>, being burned at the stake in Paris in 1314.</a:t>
            </a:r>
            <a:endParaRPr lang="en-US" dirty="0"/>
          </a:p>
        </p:txBody>
      </p:sp>
      <p:sp>
        <p:nvSpPr>
          <p:cNvPr id="4" name="Slide Number Placeholder 3"/>
          <p:cNvSpPr>
            <a:spLocks noGrp="1"/>
          </p:cNvSpPr>
          <p:nvPr>
            <p:ph type="sldNum" sz="quarter" idx="10"/>
          </p:nvPr>
        </p:nvSpPr>
        <p:spPr/>
        <p:txBody>
          <a:bodyPr/>
          <a:lstStyle/>
          <a:p>
            <a:fld id="{1E624B8A-A6AF-48E2-BB1F-B982C986DF31}" type="slidenum">
              <a:rPr lang="en-US" smtClean="0"/>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dirty="0"/>
              <a:t>Print</a:t>
            </a:r>
            <a:r>
              <a:rPr lang="en-US" baseline="0" dirty="0"/>
              <a:t> from a w</a:t>
            </a:r>
            <a:r>
              <a:rPr lang="en-US" dirty="0"/>
              <a:t>oodcut engraving depicting a </a:t>
            </a:r>
            <a:r>
              <a:rPr lang="en-US" sz="1200" b="0" i="0" kern="1200" dirty="0">
                <a:solidFill>
                  <a:schemeClr val="tx1"/>
                </a:solidFill>
                <a:latin typeface="+mn-lt"/>
                <a:ea typeface="+mn-ea"/>
                <a:cs typeface="+mn-cs"/>
              </a:rPr>
              <a:t>bill of exchange, a banking document created on the Italian Peninsula.</a:t>
            </a:r>
            <a:endParaRPr lang="en-US" dirty="0"/>
          </a:p>
        </p:txBody>
      </p:sp>
      <p:sp>
        <p:nvSpPr>
          <p:cNvPr id="4" name="Slide Number Placeholder 3"/>
          <p:cNvSpPr>
            <a:spLocks noGrp="1"/>
          </p:cNvSpPr>
          <p:nvPr>
            <p:ph type="sldNum" sz="quarter" idx="10"/>
          </p:nvPr>
        </p:nvSpPr>
        <p:spPr/>
        <p:txBody>
          <a:bodyPr/>
          <a:lstStyle/>
          <a:p>
            <a:fld id="{1E624B8A-A6AF-48E2-BB1F-B982C986DF31}" type="slidenum">
              <a:rPr lang="en-US" smtClean="0"/>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dirty="0"/>
              <a:t>Jacob Fugger, </a:t>
            </a:r>
            <a:r>
              <a:rPr lang="en-US" dirty="0" err="1"/>
              <a:t>Alamy</a:t>
            </a:r>
            <a:r>
              <a:rPr lang="en-US" dirty="0"/>
              <a:t> Stock Image: https://www.alamy.com/jakob-fugger-1459-1525-german-merchant-banker-and-mining-entrepreneur-image230914789.html</a:t>
            </a:r>
          </a:p>
        </p:txBody>
      </p:sp>
      <p:sp>
        <p:nvSpPr>
          <p:cNvPr id="4" name="Slide Number Placeholder 3"/>
          <p:cNvSpPr>
            <a:spLocks noGrp="1"/>
          </p:cNvSpPr>
          <p:nvPr>
            <p:ph type="sldNum" sz="quarter" idx="10"/>
          </p:nvPr>
        </p:nvSpPr>
        <p:spPr/>
        <p:txBody>
          <a:bodyPr/>
          <a:lstStyle/>
          <a:p>
            <a:fld id="{1E624B8A-A6AF-48E2-BB1F-B982C986DF31}" type="slidenum">
              <a:rPr lang="en-US" smtClean="0"/>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The Moneylenders	Quentin </a:t>
            </a:r>
            <a:r>
              <a:rPr lang="en-US" dirty="0" err="1"/>
              <a:t>Massys</a:t>
            </a:r>
            <a:r>
              <a:rPr lang="en-US" dirty="0"/>
              <a:t>: 1520	Oil on panel		Location:	</a:t>
            </a:r>
            <a:r>
              <a:rPr lang="en-US" sz="1200" b="0" i="0" kern="1200" dirty="0">
                <a:solidFill>
                  <a:schemeClr val="tx1"/>
                </a:solidFill>
                <a:latin typeface="+mn-lt"/>
                <a:ea typeface="+mn-ea"/>
                <a:cs typeface="+mn-cs"/>
              </a:rPr>
              <a:t>Galleria </a:t>
            </a:r>
            <a:r>
              <a:rPr lang="en-US" sz="1200" b="0" i="0" kern="1200" dirty="0" err="1">
                <a:solidFill>
                  <a:schemeClr val="tx1"/>
                </a:solidFill>
                <a:latin typeface="+mn-lt"/>
                <a:ea typeface="+mn-ea"/>
                <a:cs typeface="+mn-cs"/>
              </a:rPr>
              <a:t>Doria</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Pamphilj</a:t>
            </a:r>
            <a:r>
              <a:rPr lang="en-US" sz="1200" b="0" i="0" kern="1200" dirty="0">
                <a:solidFill>
                  <a:schemeClr val="tx1"/>
                </a:solidFill>
                <a:latin typeface="+mn-lt"/>
                <a:ea typeface="+mn-ea"/>
                <a:cs typeface="+mn-cs"/>
              </a:rPr>
              <a:t> in Rome</a:t>
            </a:r>
            <a:endParaRPr lang="en-US" dirty="0"/>
          </a:p>
          <a:p>
            <a:pPr marL="0" marR="0" indent="0" algn="ctr" defTabSz="914400" rtl="0" eaLnBrk="1" fontAlgn="auto" latinLnBrk="0" hangingPunct="1">
              <a:lnSpc>
                <a:spcPct val="100000"/>
              </a:lnSpc>
              <a:spcBef>
                <a:spcPts val="0"/>
              </a:spcBef>
              <a:spcAft>
                <a:spcPts val="0"/>
              </a:spcAft>
              <a:buClrTx/>
              <a:buSzTx/>
              <a:buFontTx/>
              <a:buNone/>
              <a:tabLst/>
              <a:defRPr/>
            </a:pPr>
            <a:r>
              <a:rPr lang="en-US" dirty="0"/>
              <a:t>https://upload.wikimedia.org/wikipedia/commons/f/f4/Quentin_Metsys_-_Les_usuriers.jpg</a:t>
            </a:r>
          </a:p>
          <a:p>
            <a:endParaRPr lang="en-US" dirty="0"/>
          </a:p>
        </p:txBody>
      </p:sp>
      <p:sp>
        <p:nvSpPr>
          <p:cNvPr id="4" name="Slide Number Placeholder 3"/>
          <p:cNvSpPr>
            <a:spLocks noGrp="1"/>
          </p:cNvSpPr>
          <p:nvPr>
            <p:ph type="sldNum" sz="quarter" idx="10"/>
          </p:nvPr>
        </p:nvSpPr>
        <p:spPr/>
        <p:txBody>
          <a:bodyPr/>
          <a:lstStyle/>
          <a:p>
            <a:fld id="{1E624B8A-A6AF-48E2-BB1F-B982C986DF31}" type="slidenum">
              <a:rPr lang="en-US" smtClean="0"/>
              <a:t>27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200" b="0" i="0" kern="1200" dirty="0">
                <a:solidFill>
                  <a:schemeClr val="tx1"/>
                </a:solidFill>
                <a:latin typeface="+mn-lt"/>
                <a:ea typeface="+mn-ea"/>
                <a:cs typeface="+mn-cs"/>
              </a:rPr>
              <a:t>The Usurers, </a:t>
            </a:r>
            <a:r>
              <a:rPr lang="en-US" sz="1200" b="0" i="0" kern="1200" dirty="0" err="1">
                <a:solidFill>
                  <a:schemeClr val="tx1"/>
                </a:solidFill>
                <a:latin typeface="+mn-lt"/>
                <a:ea typeface="+mn-ea"/>
                <a:cs typeface="+mn-cs"/>
              </a:rPr>
              <a:t>Marinus</a:t>
            </a:r>
            <a:r>
              <a:rPr lang="en-US" sz="1200" b="0" i="0" kern="1200" dirty="0">
                <a:solidFill>
                  <a:schemeClr val="tx1"/>
                </a:solidFill>
                <a:latin typeface="+mn-lt"/>
                <a:ea typeface="+mn-ea"/>
                <a:cs typeface="+mn-cs"/>
              </a:rPr>
              <a:t> van </a:t>
            </a:r>
            <a:r>
              <a:rPr lang="en-US" sz="1200" b="0" i="0" kern="1200" dirty="0" err="1">
                <a:solidFill>
                  <a:schemeClr val="tx1"/>
                </a:solidFill>
                <a:latin typeface="+mn-lt"/>
                <a:ea typeface="+mn-ea"/>
                <a:cs typeface="+mn-cs"/>
              </a:rPr>
              <a:t>Reymerswaele</a:t>
            </a:r>
            <a:r>
              <a:rPr lang="en-US" sz="1200" b="0" i="0" kern="1200" dirty="0">
                <a:solidFill>
                  <a:schemeClr val="tx1"/>
                </a:solidFill>
                <a:latin typeface="+mn-lt"/>
                <a:ea typeface="+mn-ea"/>
                <a:cs typeface="+mn-cs"/>
              </a:rPr>
              <a:t> (1490 – 1567); c. 1540: oil on panel; Located:  Firenze, </a:t>
            </a:r>
            <a:r>
              <a:rPr lang="en-US" sz="1200" b="0" i="0" kern="1200" dirty="0" err="1">
                <a:solidFill>
                  <a:schemeClr val="tx1"/>
                </a:solidFill>
                <a:latin typeface="+mn-lt"/>
                <a:ea typeface="+mn-ea"/>
                <a:cs typeface="+mn-cs"/>
              </a:rPr>
              <a:t>Museo</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Stibbert</a:t>
            </a:r>
            <a:r>
              <a:rPr lang="en-US" sz="1200" b="0" i="0" kern="1200" dirty="0">
                <a:solidFill>
                  <a:schemeClr val="tx1"/>
                </a:solidFill>
                <a:latin typeface="+mn-lt"/>
                <a:ea typeface="+mn-ea"/>
                <a:cs typeface="+mn-cs"/>
              </a:rPr>
              <a:t>.</a:t>
            </a:r>
            <a:endParaRPr lang="es-ES" sz="1200" b="0" i="0" kern="1200" dirty="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"Here we see banking in its simplest form, a man with a table, a safe of some sort [cropped from view] and a written record of his transactions.”</a:t>
            </a:r>
          </a:p>
          <a:p>
            <a:endParaRPr lang="en-US" dirty="0"/>
          </a:p>
        </p:txBody>
      </p:sp>
      <p:sp>
        <p:nvSpPr>
          <p:cNvPr id="4" name="Slide Number Placeholder 3"/>
          <p:cNvSpPr>
            <a:spLocks noGrp="1"/>
          </p:cNvSpPr>
          <p:nvPr>
            <p:ph type="sldNum" sz="quarter" idx="10"/>
          </p:nvPr>
        </p:nvSpPr>
        <p:spPr/>
        <p:txBody>
          <a:bodyPr/>
          <a:lstStyle/>
          <a:p>
            <a:fld id="{1E624B8A-A6AF-48E2-BB1F-B982C986DF31}" type="slidenum">
              <a:rPr lang="en-US" smtClean="0"/>
              <a:t>29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Printed illustration from Hutchinson, Walter (1920): </a:t>
            </a:r>
            <a:r>
              <a:rPr lang="en-US" sz="1200" b="0" i="1" kern="1200" dirty="0">
                <a:solidFill>
                  <a:schemeClr val="tx1"/>
                </a:solidFill>
                <a:latin typeface="+mn-lt"/>
                <a:ea typeface="+mn-ea"/>
                <a:cs typeface="+mn-cs"/>
              </a:rPr>
              <a:t>Hutchinson's Story of the British nation: Connected, Pictorial &amp; Authoritative History of the British Peoples from the Earliest Times to the Present Day</a:t>
            </a:r>
            <a:r>
              <a:rPr lang="en-US" sz="1200" b="0" i="0" kern="1200" dirty="0">
                <a:solidFill>
                  <a:schemeClr val="tx1"/>
                </a:solidFill>
                <a:latin typeface="+mn-lt"/>
                <a:ea typeface="+mn-ea"/>
                <a:cs typeface="+mn-cs"/>
              </a:rPr>
              <a:t>. London: Hutchinson &amp; Co.</a:t>
            </a:r>
          </a:p>
          <a:p>
            <a:r>
              <a:rPr lang="en-US" dirty="0"/>
              <a:t>; Printed illustration</a:t>
            </a:r>
          </a:p>
        </p:txBody>
      </p:sp>
      <p:sp>
        <p:nvSpPr>
          <p:cNvPr id="4" name="Slide Number Placeholder 3"/>
          <p:cNvSpPr>
            <a:spLocks noGrp="1"/>
          </p:cNvSpPr>
          <p:nvPr>
            <p:ph type="sldNum" sz="quarter" idx="10"/>
          </p:nvPr>
        </p:nvSpPr>
        <p:spPr/>
        <p:txBody>
          <a:bodyPr/>
          <a:lstStyle/>
          <a:p>
            <a:fld id="{1E624B8A-A6AF-48E2-BB1F-B982C986DF31}" type="slidenum">
              <a:rPr lang="en-US" smtClean="0"/>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4BC231-B72B-40A9-8B15-2702C737D0D7}" type="datetimeFigureOut">
              <a:rPr lang="en-US" smtClean="0"/>
              <a:pPr/>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CE31A-396A-45FF-BC23-DA753B000B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BC231-B72B-40A9-8B15-2702C737D0D7}" type="datetimeFigureOut">
              <a:rPr lang="en-US" smtClean="0"/>
              <a:pPr/>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CE31A-396A-45FF-BC23-DA753B000B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BC231-B72B-40A9-8B15-2702C737D0D7}" type="datetimeFigureOut">
              <a:rPr lang="en-US" smtClean="0"/>
              <a:pPr/>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CE31A-396A-45FF-BC23-DA753B000BE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pertina testo - Bianc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379765" y="1966782"/>
            <a:ext cx="8392496" cy="584775"/>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373696" y="2537649"/>
            <a:ext cx="8392496" cy="584775"/>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391704" y="4186002"/>
            <a:ext cx="4174435" cy="547200"/>
          </a:xfrm>
          <a:prstGeom prst="rect">
            <a:avLst/>
          </a:prstGeo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16 aprile 2021</a:t>
            </a:fld>
            <a:endParaRPr lang="it-IT" dirty="0"/>
          </a:p>
        </p:txBody>
      </p:sp>
      <p:pic>
        <p:nvPicPr>
          <p:cNvPr id="33" name="Immagine 32">
            <a:extLst>
              <a:ext uri="{FF2B5EF4-FFF2-40B4-BE49-F238E27FC236}">
                <a16:creationId xmlns:a16="http://schemas.microsoft.com/office/drawing/2014/main" id="{5A46FEDB-F263-2844-BBB8-16B9F5DF9874}"/>
              </a:ext>
            </a:extLst>
          </p:cNvPr>
          <p:cNvPicPr>
            <a:picLocks noChangeAspect="1"/>
          </p:cNvPicPr>
          <p:nvPr userDrawn="1"/>
        </p:nvPicPr>
        <p:blipFill>
          <a:blip r:embed="rId2" cstate="print"/>
          <a:stretch>
            <a:fillRect/>
          </a:stretch>
        </p:blipFill>
        <p:spPr>
          <a:xfrm>
            <a:off x="397564" y="564746"/>
            <a:ext cx="922181" cy="956079"/>
          </a:xfrm>
          <a:prstGeom prst="rect">
            <a:avLst/>
          </a:prstGeom>
        </p:spPr>
      </p:pic>
      <p:sp>
        <p:nvSpPr>
          <p:cNvPr id="15" name="Rettangolo 14">
            <a:extLst>
              <a:ext uri="{FF2B5EF4-FFF2-40B4-BE49-F238E27FC236}">
                <a16:creationId xmlns:a16="http://schemas.microsoft.com/office/drawing/2014/main" id="{CEAB5DDE-506B-7848-A9CE-C5555942F1E7}"/>
              </a:ext>
            </a:extLst>
          </p:cNvPr>
          <p:cNvSpPr/>
          <p:nvPr userDrawn="1"/>
        </p:nvSpPr>
        <p:spPr>
          <a:xfrm>
            <a:off x="0" y="5761706"/>
            <a:ext cx="9144000" cy="1096295"/>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95591AB0-86CE-0043-B652-416AF670DC5E}"/>
              </a:ext>
            </a:extLst>
          </p:cNvPr>
          <p:cNvPicPr>
            <a:picLocks noChangeAspect="1"/>
          </p:cNvPicPr>
          <p:nvPr userDrawn="1"/>
        </p:nvPicPr>
        <p:blipFill>
          <a:blip r:embed="rId4" cstate="print"/>
          <a:stretch>
            <a:fillRect/>
          </a:stretch>
        </p:blipFill>
        <p:spPr>
          <a:xfrm>
            <a:off x="7612126" y="354330"/>
            <a:ext cx="1307199" cy="1374812"/>
          </a:xfrm>
          <a:prstGeom prst="rect">
            <a:avLst/>
          </a:prstGeom>
        </p:spPr>
      </p:pic>
    </p:spTree>
    <p:extLst>
      <p:ext uri="{BB962C8B-B14F-4D97-AF65-F5344CB8AC3E}">
        <p14:creationId xmlns:p14="http://schemas.microsoft.com/office/powerpoint/2010/main" val="26088557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864" userDrawn="1">
          <p15:clr>
            <a:srgbClr val="FBAE40"/>
          </p15:clr>
        </p15:guide>
        <p15:guide id="5" orient="horz" pos="3517" userDrawn="1">
          <p15:clr>
            <a:srgbClr val="FBAE40"/>
          </p15:clr>
        </p15:guide>
        <p15:guide id="7" orient="horz" pos="2742" userDrawn="1">
          <p15:clr>
            <a:srgbClr val="FBAE40"/>
          </p15:clr>
        </p15:guide>
        <p15:guide id="8" orient="horz" pos="1091" userDrawn="1">
          <p15:clr>
            <a:srgbClr val="FBAE40"/>
          </p15:clr>
        </p15:guide>
        <p15:guide id="10" pos="5011" userDrawn="1">
          <p15:clr>
            <a:srgbClr val="FBAE40"/>
          </p15:clr>
        </p15:guide>
        <p15:guide id="11" pos="467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BC231-B72B-40A9-8B15-2702C737D0D7}" type="datetimeFigureOut">
              <a:rPr lang="en-US" smtClean="0"/>
              <a:pPr/>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CE31A-396A-45FF-BC23-DA753B000B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4BC231-B72B-40A9-8B15-2702C737D0D7}" type="datetimeFigureOut">
              <a:rPr lang="en-US" smtClean="0"/>
              <a:pPr/>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CE31A-396A-45FF-BC23-DA753B000B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4BC231-B72B-40A9-8B15-2702C737D0D7}" type="datetimeFigureOut">
              <a:rPr lang="en-US" smtClean="0"/>
              <a:pPr/>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CE31A-396A-45FF-BC23-DA753B000B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4BC231-B72B-40A9-8B15-2702C737D0D7}" type="datetimeFigureOut">
              <a:rPr lang="en-US" smtClean="0"/>
              <a:pPr/>
              <a:t>4/16/2021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6CE31A-396A-45FF-BC23-DA753B000B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4BC231-B72B-40A9-8B15-2702C737D0D7}" type="datetimeFigureOut">
              <a:rPr lang="en-US" smtClean="0"/>
              <a:pPr/>
              <a:t>4/16/2021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6CE31A-396A-45FF-BC23-DA753B000B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BC231-B72B-40A9-8B15-2702C737D0D7}" type="datetimeFigureOut">
              <a:rPr lang="en-US" smtClean="0"/>
              <a:pPr/>
              <a:t>4/16/2021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6CE31A-396A-45FF-BC23-DA753B000B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BC231-B72B-40A9-8B15-2702C737D0D7}" type="datetimeFigureOut">
              <a:rPr lang="en-US" smtClean="0"/>
              <a:pPr/>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CE31A-396A-45FF-BC23-DA753B000B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BC231-B72B-40A9-8B15-2702C737D0D7}" type="datetimeFigureOut">
              <a:rPr lang="en-US" smtClean="0"/>
              <a:pPr/>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CE31A-396A-45FF-BC23-DA753B000B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BC231-B72B-40A9-8B15-2702C737D0D7}" type="datetimeFigureOut">
              <a:rPr lang="en-US" smtClean="0"/>
              <a:pPr/>
              <a:t>4/16/2021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CE31A-396A-45FF-BC23-DA753B000B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07B17CF2-442B-DB46-8CDE-F9F11AA5273D}"/>
              </a:ext>
            </a:extLst>
          </p:cNvPr>
          <p:cNvSpPr>
            <a:spLocks noGrp="1"/>
          </p:cNvSpPr>
          <p:nvPr>
            <p:ph type="ctrTitle"/>
          </p:nvPr>
        </p:nvSpPr>
        <p:spPr>
          <a:xfrm>
            <a:off x="379765" y="1966782"/>
            <a:ext cx="8392496" cy="738664"/>
          </a:xfrm>
        </p:spPr>
        <p:txBody>
          <a:bodyPr/>
          <a:lstStyle/>
          <a:p>
            <a:pPr algn="ctr"/>
            <a:r>
              <a:rPr lang="en-US" sz="4800" dirty="0">
                <a:latin typeface="Times New Roman" pitchFamily="18" charset="0"/>
                <a:cs typeface="Times New Roman" pitchFamily="18" charset="0"/>
              </a:rPr>
              <a:t>Lesson 1</a:t>
            </a:r>
            <a:endParaRPr lang="it-IT" sz="4400" dirty="0"/>
          </a:p>
        </p:txBody>
      </p:sp>
      <p:sp>
        <p:nvSpPr>
          <p:cNvPr id="13" name="Sottotitolo 12">
            <a:extLst>
              <a:ext uri="{FF2B5EF4-FFF2-40B4-BE49-F238E27FC236}">
                <a16:creationId xmlns:a16="http://schemas.microsoft.com/office/drawing/2014/main" id="{4045F4FA-6ED4-9E4E-92D1-83B58EEBD65F}"/>
              </a:ext>
            </a:extLst>
          </p:cNvPr>
          <p:cNvSpPr>
            <a:spLocks noGrp="1"/>
          </p:cNvSpPr>
          <p:nvPr>
            <p:ph type="subTitle" idx="1"/>
          </p:nvPr>
        </p:nvSpPr>
        <p:spPr>
          <a:xfrm>
            <a:off x="379765" y="2650046"/>
            <a:ext cx="8392496" cy="2215991"/>
          </a:xfrm>
        </p:spPr>
        <p:txBody>
          <a:bodyPr/>
          <a:lstStyle/>
          <a:p>
            <a:pPr algn="ctr"/>
            <a:r>
              <a:rPr lang="en-US" sz="4800" b="1" dirty="0">
                <a:latin typeface="Times New Roman" pitchFamily="18" charset="0"/>
                <a:cs typeface="Times New Roman" pitchFamily="18" charset="0"/>
              </a:rPr>
              <a:t>A Brief History of Merchant, Central and Investment Banking</a:t>
            </a:r>
            <a:endParaRPr lang="it-IT" sz="4400" dirty="0"/>
          </a:p>
        </p:txBody>
      </p:sp>
      <p:sp>
        <p:nvSpPr>
          <p:cNvPr id="15" name="CasellaDiTesto 14">
            <a:extLst>
              <a:ext uri="{FF2B5EF4-FFF2-40B4-BE49-F238E27FC236}">
                <a16:creationId xmlns:a16="http://schemas.microsoft.com/office/drawing/2014/main" id="{4B9245B4-1A08-E54F-A900-5DF1CAA994BC}"/>
              </a:ext>
            </a:extLst>
          </p:cNvPr>
          <p:cNvSpPr txBox="1"/>
          <p:nvPr/>
        </p:nvSpPr>
        <p:spPr>
          <a:xfrm>
            <a:off x="6360217" y="-847126"/>
            <a:ext cx="2783783" cy="461665"/>
          </a:xfrm>
          <a:prstGeom prst="rect">
            <a:avLst/>
          </a:prstGeom>
          <a:solidFill>
            <a:srgbClr val="FFFF00"/>
          </a:solidFill>
        </p:spPr>
        <p:txBody>
          <a:bodyPr wrap="square" rtlCol="0">
            <a:spAutoFit/>
          </a:bodyPr>
          <a:lstStyle/>
          <a:p>
            <a:r>
              <a:rPr lang="it-IT" sz="1200" dirty="0"/>
              <a:t>Slide statica</a:t>
            </a:r>
          </a:p>
          <a:p>
            <a:r>
              <a:rPr lang="it-IT" sz="1200" dirty="0"/>
              <a:t>Esempio di copertina con fondo bianco</a:t>
            </a:r>
          </a:p>
        </p:txBody>
      </p:sp>
    </p:spTree>
    <p:extLst>
      <p:ext uri="{BB962C8B-B14F-4D97-AF65-F5344CB8AC3E}">
        <p14:creationId xmlns:p14="http://schemas.microsoft.com/office/powerpoint/2010/main" val="333447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3"/>
          <a:srcRect/>
          <a:stretch>
            <a:fillRect/>
          </a:stretch>
        </p:blipFill>
        <p:spPr bwMode="auto">
          <a:xfrm>
            <a:off x="0" y="0"/>
            <a:ext cx="9144001"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Financial Tricks to Usurp </a:t>
            </a:r>
            <a:r>
              <a:rPr lang="en-US" b="1" dirty="0" err="1"/>
              <a:t>Usurial</a:t>
            </a:r>
            <a:r>
              <a:rPr lang="en-US" b="1" dirty="0"/>
              <a:t> Prohibition</a:t>
            </a:r>
          </a:p>
        </p:txBody>
      </p:sp>
      <p:sp>
        <p:nvSpPr>
          <p:cNvPr id="3" name="Content Placeholder 2"/>
          <p:cNvSpPr>
            <a:spLocks noGrp="1"/>
          </p:cNvSpPr>
          <p:nvPr>
            <p:ph idx="1"/>
          </p:nvPr>
        </p:nvSpPr>
        <p:spPr>
          <a:xfrm>
            <a:off x="457200" y="1447800"/>
            <a:ext cx="8229600" cy="4876800"/>
          </a:xfrm>
        </p:spPr>
        <p:txBody>
          <a:bodyPr>
            <a:normAutofit/>
          </a:bodyPr>
          <a:lstStyle/>
          <a:p>
            <a:r>
              <a:rPr lang="en-US" i="1" dirty="0"/>
              <a:t>Bills of exchange</a:t>
            </a:r>
            <a:r>
              <a:rPr lang="en-US" dirty="0"/>
              <a:t>: Promissory notes</a:t>
            </a:r>
          </a:p>
          <a:p>
            <a:pPr lvl="1"/>
            <a:r>
              <a:rPr lang="en-US" dirty="0"/>
              <a:t>disguised interest-bearing loans (with insurance, currency exchange, gifts, overcharging, etc.)</a:t>
            </a:r>
          </a:p>
          <a:p>
            <a:pPr lvl="1"/>
            <a:r>
              <a:rPr lang="en-US" dirty="0"/>
              <a:t>developed in approximately 1290</a:t>
            </a:r>
          </a:p>
          <a:p>
            <a:r>
              <a:rPr lang="en-US" i="1" dirty="0"/>
              <a:t>Repurchase agreements</a:t>
            </a:r>
          </a:p>
          <a:p>
            <a:r>
              <a:rPr lang="en-US" i="1" dirty="0" err="1"/>
              <a:t>Rentes</a:t>
            </a:r>
            <a:r>
              <a:rPr lang="en-US" dirty="0"/>
              <a:t>: annuities and perpetuities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Early Merchant Banking: </a:t>
            </a:r>
            <a:br>
              <a:rPr lang="en-US" b="1" dirty="0"/>
            </a:br>
            <a:r>
              <a:rPr lang="en-US" b="1" dirty="0"/>
              <a:t>The Environment</a:t>
            </a:r>
          </a:p>
        </p:txBody>
      </p:sp>
      <p:pic>
        <p:nvPicPr>
          <p:cNvPr id="60421" name="Picture 5"/>
          <p:cNvPicPr>
            <a:picLocks noChangeAspect="1" noChangeArrowheads="1"/>
          </p:cNvPicPr>
          <p:nvPr/>
        </p:nvPicPr>
        <p:blipFill>
          <a:blip r:embed="rId2" cstate="print"/>
          <a:srcRect/>
          <a:stretch>
            <a:fillRect/>
          </a:stretch>
        </p:blipFill>
        <p:spPr bwMode="auto">
          <a:xfrm>
            <a:off x="1676400" y="1981200"/>
            <a:ext cx="5467350" cy="2000250"/>
          </a:xfrm>
          <a:prstGeom prst="rect">
            <a:avLst/>
          </a:prstGeom>
          <a:noFill/>
          <a:ln w="9525">
            <a:noFill/>
            <a:miter lim="800000"/>
            <a:headEnd/>
            <a:tailEnd/>
          </a:ln>
        </p:spPr>
      </p:pic>
      <p:pic>
        <p:nvPicPr>
          <p:cNvPr id="60422" name="Picture 6"/>
          <p:cNvPicPr>
            <a:picLocks noGrp="1" noChangeAspect="1" noChangeArrowheads="1"/>
          </p:cNvPicPr>
          <p:nvPr>
            <p:ph idx="1"/>
          </p:nvPr>
        </p:nvPicPr>
        <p:blipFill>
          <a:blip r:embed="rId3" cstate="print"/>
          <a:srcRect/>
          <a:stretch>
            <a:fillRect/>
          </a:stretch>
        </p:blipFill>
        <p:spPr bwMode="auto">
          <a:xfrm>
            <a:off x="228600" y="4343400"/>
            <a:ext cx="8617732" cy="189534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Dawn of Merchant Banking</a:t>
            </a:r>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r>
              <a:rPr lang="en-US" dirty="0"/>
              <a:t>Italians were the principal merchants and bankers of the 12th through early 16th centuries</a:t>
            </a:r>
          </a:p>
          <a:p>
            <a:r>
              <a:rPr lang="en-US" dirty="0"/>
              <a:t>Markets were the nexus of medieval trade, especially the Champagne fairs, regular several-week events held as often as 6-times annually.</a:t>
            </a:r>
          </a:p>
          <a:p>
            <a:r>
              <a:rPr lang="en-US" dirty="0"/>
              <a:t>Merchants depended on and could provide financing for conduct of commerce, transport and trade in commodities such as spices, silk, metals</a:t>
            </a:r>
          </a:p>
          <a:p>
            <a:r>
              <a:rPr lang="en-US" dirty="0"/>
              <a:t>The enormous and liquid profits of trade were readily available to finance other merchant activities.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pPr algn="l"/>
            <a:r>
              <a:rPr lang="en-US" sz="2000" dirty="0"/>
              <a:t>Inscription outside the Cathedral of San Martino in Lucca depicting the oath sworn by moneychangers that they would commit “no theft, nor trick, nor falsification.”</a:t>
            </a:r>
          </a:p>
        </p:txBody>
      </p:sp>
      <p:pic>
        <p:nvPicPr>
          <p:cNvPr id="9219" name="Picture 3"/>
          <p:cNvPicPr>
            <a:picLocks noGrp="1" noChangeAspect="1" noChangeArrowheads="1"/>
          </p:cNvPicPr>
          <p:nvPr>
            <p:ph idx="1"/>
          </p:nvPr>
        </p:nvPicPr>
        <p:blipFill>
          <a:blip r:embed="rId2"/>
          <a:srcRect/>
          <a:stretch>
            <a:fillRect/>
          </a:stretch>
        </p:blipFill>
        <p:spPr bwMode="auto">
          <a:xfrm>
            <a:off x="0" y="755149"/>
            <a:ext cx="9144000" cy="6102851"/>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Early History of Italian Banking</a:t>
            </a:r>
          </a:p>
        </p:txBody>
      </p:sp>
      <p:sp>
        <p:nvSpPr>
          <p:cNvPr id="3" name="Content Placeholder 2"/>
          <p:cNvSpPr>
            <a:spLocks noGrp="1"/>
          </p:cNvSpPr>
          <p:nvPr>
            <p:ph idx="1"/>
          </p:nvPr>
        </p:nvSpPr>
        <p:spPr/>
        <p:txBody>
          <a:bodyPr>
            <a:normAutofit fontScale="85000" lnSpcReduction="10000"/>
          </a:bodyPr>
          <a:lstStyle/>
          <a:p>
            <a:r>
              <a:rPr lang="en-US" dirty="0">
                <a:latin typeface="Times New Roman" pitchFamily="18" charset="0"/>
                <a:cs typeface="Times New Roman" pitchFamily="18" charset="0"/>
              </a:rPr>
              <a:t>Commercial banking, more as we know it today, originated in 12</a:t>
            </a:r>
            <a:r>
              <a:rPr lang="en-US" baseline="30000" dirty="0">
                <a:latin typeface="Times New Roman" pitchFamily="18" charset="0"/>
                <a:cs typeface="Times New Roman" pitchFamily="18" charset="0"/>
              </a:rPr>
              <a:t>th</a:t>
            </a:r>
            <a:r>
              <a:rPr lang="en-US" dirty="0">
                <a:latin typeface="Times New Roman" pitchFamily="18" charset="0"/>
                <a:cs typeface="Times New Roman" pitchFamily="18" charset="0"/>
              </a:rPr>
              <a:t> century Europe (in particular, Genoa):</a:t>
            </a:r>
          </a:p>
          <a:p>
            <a:pPr lvl="1"/>
            <a:r>
              <a:rPr lang="en-US" dirty="0">
                <a:latin typeface="Times New Roman" pitchFamily="18" charset="0"/>
                <a:cs typeface="Times New Roman" pitchFamily="18" charset="0"/>
              </a:rPr>
              <a:t>Genoese </a:t>
            </a:r>
            <a:r>
              <a:rPr lang="en-US" i="1" dirty="0" err="1">
                <a:latin typeface="Times New Roman" pitchFamily="18" charset="0"/>
                <a:cs typeface="Times New Roman" pitchFamily="18" charset="0"/>
              </a:rPr>
              <a:t>bancherius</a:t>
            </a:r>
            <a:r>
              <a:rPr lang="en-US" dirty="0">
                <a:latin typeface="Times New Roman" pitchFamily="18" charset="0"/>
                <a:cs typeface="Times New Roman" pitchFamily="18" charset="0"/>
              </a:rPr>
              <a:t> (money changers) accepted demand and time deposits and made loans. </a:t>
            </a:r>
          </a:p>
          <a:p>
            <a:pPr lvl="1"/>
            <a:r>
              <a:rPr lang="en-US" dirty="0">
                <a:latin typeface="Times New Roman" pitchFamily="18" charset="0"/>
                <a:cs typeface="Times New Roman" pitchFamily="18" charset="0"/>
              </a:rPr>
              <a:t>Facilitated payment services by transferring deposits. </a:t>
            </a:r>
          </a:p>
          <a:p>
            <a:r>
              <a:rPr lang="en-US" dirty="0">
                <a:latin typeface="Times New Roman" pitchFamily="18" charset="0"/>
                <a:cs typeface="Times New Roman" pitchFamily="18" charset="0"/>
              </a:rPr>
              <a:t>12</a:t>
            </a:r>
            <a:r>
              <a:rPr lang="en-US" baseline="30000" dirty="0">
                <a:latin typeface="Times New Roman" pitchFamily="18" charset="0"/>
                <a:cs typeface="Times New Roman" pitchFamily="18" charset="0"/>
              </a:rPr>
              <a:t>th</a:t>
            </a:r>
            <a:r>
              <a:rPr lang="en-US" dirty="0">
                <a:latin typeface="Times New Roman" pitchFamily="18" charset="0"/>
                <a:cs typeface="Times New Roman" pitchFamily="18" charset="0"/>
              </a:rPr>
              <a:t> -14th century merchant bankers from the Italian peninsula engaged in borrowing and lending activities and issued bills.</a:t>
            </a:r>
          </a:p>
          <a:p>
            <a:r>
              <a:rPr lang="en-US" dirty="0">
                <a:latin typeface="Times New Roman" pitchFamily="18" charset="0"/>
                <a:cs typeface="Times New Roman" pitchFamily="18" charset="0"/>
              </a:rPr>
              <a:t>The oldest continuously-operating bank in the world is </a:t>
            </a:r>
            <a:r>
              <a:rPr lang="en-US" dirty="0" err="1">
                <a:latin typeface="Times New Roman" pitchFamily="18" charset="0"/>
                <a:cs typeface="Times New Roman" pitchFamily="18" charset="0"/>
              </a:rPr>
              <a:t>Banca</a:t>
            </a:r>
            <a:r>
              <a:rPr lang="en-US" dirty="0">
                <a:latin typeface="Times New Roman" pitchFamily="18" charset="0"/>
                <a:cs typeface="Times New Roman" pitchFamily="18" charset="0"/>
              </a:rPr>
              <a:t> Monte </a:t>
            </a:r>
            <a:r>
              <a:rPr lang="en-US" dirty="0" err="1">
                <a:latin typeface="Times New Roman" pitchFamily="18" charset="0"/>
                <a:cs typeface="Times New Roman" pitchFamily="18" charset="0"/>
              </a:rPr>
              <a:t>dei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Paschi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a:t>
            </a:r>
            <a:r>
              <a:rPr lang="en-US" dirty="0">
                <a:latin typeface="Times New Roman" pitchFamily="18" charset="0"/>
                <a:cs typeface="Times New Roman" pitchFamily="18" charset="0"/>
              </a:rPr>
              <a:t> Siena, founded as a pawn-broker for charitable purposes in 1472.</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3"/>
          <a:srcRect/>
          <a:stretch>
            <a:fillRect/>
          </a:stretch>
        </p:blipFill>
        <p:spPr bwMode="auto">
          <a:xfrm>
            <a:off x="-15854" y="0"/>
            <a:ext cx="9159854" cy="685799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Bills of Exchange</a:t>
            </a:r>
          </a:p>
        </p:txBody>
      </p:sp>
      <p:sp>
        <p:nvSpPr>
          <p:cNvPr id="3" name="Content Placeholder 2"/>
          <p:cNvSpPr>
            <a:spLocks noGrp="1"/>
          </p:cNvSpPr>
          <p:nvPr>
            <p:ph idx="1"/>
          </p:nvPr>
        </p:nvSpPr>
        <p:spPr/>
        <p:txBody>
          <a:bodyPr>
            <a:normAutofit fontScale="92500" lnSpcReduction="20000"/>
          </a:bodyPr>
          <a:lstStyle/>
          <a:p>
            <a:r>
              <a:rPr lang="en-US" dirty="0"/>
              <a:t>Pre-13th century banking normally required face-to-face interaction between bankers and clients. </a:t>
            </a:r>
          </a:p>
          <a:p>
            <a:r>
              <a:rPr lang="en-US" dirty="0"/>
              <a:t>However, bills of exchange</a:t>
            </a:r>
          </a:p>
          <a:p>
            <a:pPr lvl="1"/>
            <a:r>
              <a:rPr lang="en-US" dirty="0"/>
              <a:t>enabled bankers to do business in different geographic locations </a:t>
            </a:r>
          </a:p>
          <a:p>
            <a:pPr lvl="1"/>
            <a:r>
              <a:rPr lang="en-US" dirty="0"/>
              <a:t>freed merchants and other travelers from the burden of having to travel and carry large weights in precious metals and coins, and risks associated with their transport (including shipwrecks, pirates, marauding armies, thieves, etc.). </a:t>
            </a:r>
          </a:p>
          <a:p>
            <a:pPr lvl="1"/>
            <a:r>
              <a:rPr lang="en-US" dirty="0"/>
              <a:t>Such transaction facilitation greatly expanded and modernized medieval economies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Great Merchant Banking Families</a:t>
            </a:r>
          </a:p>
        </p:txBody>
      </p:sp>
      <p:sp>
        <p:nvSpPr>
          <p:cNvPr id="3" name="Content Placeholder 2"/>
          <p:cNvSpPr>
            <a:spLocks noGrp="1"/>
          </p:cNvSpPr>
          <p:nvPr>
            <p:ph idx="1"/>
          </p:nvPr>
        </p:nvSpPr>
        <p:spPr>
          <a:xfrm>
            <a:off x="457200" y="1219200"/>
            <a:ext cx="8229600" cy="5029200"/>
          </a:xfrm>
        </p:spPr>
        <p:txBody>
          <a:bodyPr>
            <a:normAutofit fontScale="62500" lnSpcReduction="20000"/>
          </a:bodyPr>
          <a:lstStyle/>
          <a:p>
            <a:r>
              <a:rPr lang="en-US" dirty="0"/>
              <a:t>14</a:t>
            </a:r>
            <a:r>
              <a:rPr lang="en-US" baseline="30000" dirty="0"/>
              <a:t>th</a:t>
            </a:r>
            <a:r>
              <a:rPr lang="en-US" dirty="0"/>
              <a:t> century Florentine banking families, included the </a:t>
            </a:r>
            <a:r>
              <a:rPr lang="en-US" dirty="0" err="1"/>
              <a:t>Bardi</a:t>
            </a:r>
            <a:r>
              <a:rPr lang="en-US" dirty="0"/>
              <a:t>, Peruzzi and </a:t>
            </a:r>
            <a:r>
              <a:rPr lang="en-US" dirty="0" err="1"/>
              <a:t>Acciaiuoli</a:t>
            </a:r>
            <a:r>
              <a:rPr lang="en-US" dirty="0"/>
              <a:t>, and later on the Italian peninsula, Pisa, </a:t>
            </a:r>
            <a:r>
              <a:rPr lang="en-US" dirty="0" err="1"/>
              <a:t>Volterra</a:t>
            </a:r>
            <a:r>
              <a:rPr lang="en-US" dirty="0"/>
              <a:t>, </a:t>
            </a:r>
            <a:r>
              <a:rPr lang="en-US" dirty="0" err="1"/>
              <a:t>Norsa</a:t>
            </a:r>
            <a:r>
              <a:rPr lang="en-US" dirty="0"/>
              <a:t>, Del </a:t>
            </a:r>
            <a:r>
              <a:rPr lang="en-US" dirty="0" err="1"/>
              <a:t>Banco</a:t>
            </a:r>
            <a:r>
              <a:rPr lang="en-US" dirty="0"/>
              <a:t>, and Tivoli.</a:t>
            </a:r>
          </a:p>
          <a:p>
            <a:r>
              <a:rPr lang="en-US" dirty="0"/>
              <a:t>Many of these family banking businesses expanded well beyond the Italian peninsula. </a:t>
            </a:r>
          </a:p>
          <a:p>
            <a:r>
              <a:rPr lang="en-US" dirty="0"/>
              <a:t>High-interest rate lending to monarchs was profitable, except in default situations, such as when lending to English kings. </a:t>
            </a:r>
          </a:p>
          <a:p>
            <a:r>
              <a:rPr lang="en-US" dirty="0"/>
              <a:t>Lending in the mid-14th century to King Edward III of England for his part in the Hundred Years War was disastrous. He simply repudiated his war debts in 1340. </a:t>
            </a:r>
          </a:p>
          <a:p>
            <a:r>
              <a:rPr lang="en-US" dirty="0"/>
              <a:t>Robert, the </a:t>
            </a:r>
            <a:r>
              <a:rPr lang="en-US" dirty="0" err="1"/>
              <a:t>Angevin</a:t>
            </a:r>
            <a:r>
              <a:rPr lang="en-US" dirty="0"/>
              <a:t> King of Naples, also defaulted, and more general mismanagement of banking resulted in massive Florentine banking defaults. </a:t>
            </a:r>
          </a:p>
          <a:p>
            <a:r>
              <a:rPr lang="en-US" dirty="0"/>
              <a:t>Such defaults forced the Peruzzi, </a:t>
            </a:r>
            <a:r>
              <a:rPr lang="en-US" dirty="0" err="1"/>
              <a:t>Acciaiuoli</a:t>
            </a:r>
            <a:r>
              <a:rPr lang="en-US" dirty="0"/>
              <a:t> and </a:t>
            </a:r>
            <a:r>
              <a:rPr lang="en-US" dirty="0" err="1"/>
              <a:t>Bardi</a:t>
            </a:r>
            <a:r>
              <a:rPr lang="en-US" dirty="0"/>
              <a:t> families into bankruptcy by 1345 and coincided with significant economic decline in Florence.</a:t>
            </a:r>
          </a:p>
          <a:p>
            <a:r>
              <a:rPr lang="en-US" dirty="0"/>
              <a:t>After some instability and much maneuvering, these 14th Century failures led to the rise of the de Medici family in the banking arena by 1397.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 Early History of Money</a:t>
            </a:r>
          </a:p>
        </p:txBody>
      </p:sp>
      <p:sp>
        <p:nvSpPr>
          <p:cNvPr id="3" name="Content Placeholder 2"/>
          <p:cNvSpPr>
            <a:spLocks noGrp="1"/>
          </p:cNvSpPr>
          <p:nvPr>
            <p:ph idx="1"/>
          </p:nvPr>
        </p:nvSpPr>
        <p:spPr/>
        <p:txBody>
          <a:bodyPr>
            <a:noAutofit/>
          </a:bodyPr>
          <a:lstStyle/>
          <a:p>
            <a:r>
              <a:rPr lang="en-US" sz="2000" dirty="0"/>
              <a:t>Commodity Money: BCE 4500 </a:t>
            </a:r>
          </a:p>
          <a:p>
            <a:pPr lvl="1"/>
            <a:r>
              <a:rPr lang="en-US" sz="1600" dirty="0"/>
              <a:t>Grain money</a:t>
            </a:r>
          </a:p>
          <a:p>
            <a:pPr lvl="1"/>
            <a:r>
              <a:rPr lang="en-US" sz="1600" dirty="0" err="1"/>
              <a:t>Cowrie</a:t>
            </a:r>
            <a:r>
              <a:rPr lang="en-US" sz="1600" dirty="0"/>
              <a:t> money</a:t>
            </a:r>
          </a:p>
          <a:p>
            <a:pPr lvl="1"/>
            <a:r>
              <a:rPr lang="en-US" sz="1600" dirty="0"/>
              <a:t>Bullion, ingots and coins</a:t>
            </a:r>
          </a:p>
          <a:p>
            <a:r>
              <a:rPr lang="en-US" sz="2000" dirty="0"/>
              <a:t>Representative Money: BCE 1000</a:t>
            </a:r>
          </a:p>
          <a:p>
            <a:pPr lvl="1"/>
            <a:r>
              <a:rPr lang="en-US" sz="1600" dirty="0"/>
              <a:t>Coins</a:t>
            </a:r>
          </a:p>
          <a:p>
            <a:pPr lvl="1"/>
            <a:r>
              <a:rPr lang="en-US" sz="1600" dirty="0"/>
              <a:t>Paper currency</a:t>
            </a:r>
          </a:p>
          <a:p>
            <a:pPr lvl="1"/>
            <a:r>
              <a:rPr lang="en-US" sz="1600" dirty="0"/>
              <a:t>Credit money</a:t>
            </a:r>
          </a:p>
          <a:p>
            <a:pPr lvl="1">
              <a:buNone/>
            </a:pPr>
            <a:endParaRPr lang="en-US" sz="1600" dirty="0"/>
          </a:p>
          <a:p>
            <a:pPr lvl="1">
              <a:buNone/>
            </a:pPr>
            <a:endParaRPr lang="en-US" sz="1600" dirty="0"/>
          </a:p>
          <a:p>
            <a:pPr lvl="1"/>
            <a:endParaRPr lang="en-US" sz="1600" dirty="0"/>
          </a:p>
        </p:txBody>
      </p:sp>
      <p:pic>
        <p:nvPicPr>
          <p:cNvPr id="5" name="Picture 2"/>
          <p:cNvPicPr>
            <a:picLocks noChangeAspect="1" noChangeArrowheads="1"/>
          </p:cNvPicPr>
          <p:nvPr/>
        </p:nvPicPr>
        <p:blipFill>
          <a:blip r:embed="rId2" cstate="print"/>
          <a:srcRect/>
          <a:stretch>
            <a:fillRect/>
          </a:stretch>
        </p:blipFill>
        <p:spPr bwMode="auto">
          <a:xfrm>
            <a:off x="609600" y="4343400"/>
            <a:ext cx="7697337" cy="124301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Decline of the De Medici Bank</a:t>
            </a:r>
          </a:p>
        </p:txBody>
      </p:sp>
      <p:sp>
        <p:nvSpPr>
          <p:cNvPr id="3" name="Content Placeholder 2"/>
          <p:cNvSpPr>
            <a:spLocks noGrp="1"/>
          </p:cNvSpPr>
          <p:nvPr>
            <p:ph idx="1"/>
          </p:nvPr>
        </p:nvSpPr>
        <p:spPr>
          <a:xfrm>
            <a:off x="457200" y="1219200"/>
            <a:ext cx="8229600" cy="5181600"/>
          </a:xfrm>
        </p:spPr>
        <p:txBody>
          <a:bodyPr>
            <a:normAutofit fontScale="85000" lnSpcReduction="20000"/>
          </a:bodyPr>
          <a:lstStyle/>
          <a:p>
            <a:r>
              <a:rPr lang="en-US" dirty="0"/>
              <a:t>The slow decline of the de Medici family in banking in the late-1400s was largely rooted in:</a:t>
            </a:r>
          </a:p>
          <a:p>
            <a:pPr lvl="1"/>
            <a:r>
              <a:rPr lang="en-US" dirty="0"/>
              <a:t>mismanagement, </a:t>
            </a:r>
          </a:p>
          <a:p>
            <a:pPr lvl="1"/>
            <a:r>
              <a:rPr lang="en-US" dirty="0"/>
              <a:t>family distractions into Church and political affairs </a:t>
            </a:r>
          </a:p>
          <a:p>
            <a:pPr lvl="1"/>
            <a:r>
              <a:rPr lang="en-US" dirty="0"/>
              <a:t>the </a:t>
            </a:r>
            <a:r>
              <a:rPr lang="en-US" dirty="0" err="1"/>
              <a:t>Pazzi</a:t>
            </a:r>
            <a:r>
              <a:rPr lang="en-US" dirty="0"/>
              <a:t> Conspiracy (a partially successful assassination attempt by rival banking family of </a:t>
            </a:r>
            <a:r>
              <a:rPr lang="en-US" dirty="0" err="1"/>
              <a:t>Pazzi</a:t>
            </a:r>
            <a:r>
              <a:rPr lang="en-US" dirty="0"/>
              <a:t> on Lorenzo and his brother </a:t>
            </a:r>
            <a:r>
              <a:rPr lang="en-US" dirty="0" err="1"/>
              <a:t>Giuliano</a:t>
            </a:r>
            <a:r>
              <a:rPr lang="en-US" dirty="0"/>
              <a:t> de Medici, who died). </a:t>
            </a:r>
          </a:p>
          <a:p>
            <a:r>
              <a:rPr lang="en-US" dirty="0"/>
              <a:t>The bank wound down its operations before the start of the 16th Century</a:t>
            </a:r>
          </a:p>
          <a:p>
            <a:pPr lvl="1"/>
            <a:r>
              <a:rPr lang="en-US" dirty="0"/>
              <a:t>Lorenzo's sons were unable to manage the operations</a:t>
            </a:r>
          </a:p>
          <a:p>
            <a:pPr lvl="1"/>
            <a:r>
              <a:rPr lang="en-US" dirty="0"/>
              <a:t>invading French forces caused members of the family to flee</a:t>
            </a:r>
          </a:p>
          <a:p>
            <a:r>
              <a:rPr lang="en-US" dirty="0"/>
              <a:t>The family remained powerful in church and political arenas.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 The Expansion and Modernization of European Banking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Small European sovereigns consolidated in the late Middle Ages into larger kingdoms,  building great armies and navies and seeking greater wealth. </a:t>
            </a:r>
          </a:p>
          <a:p>
            <a:r>
              <a:rPr lang="en-US" dirty="0"/>
              <a:t>Global exploration and trade blossomed during the 16th century</a:t>
            </a:r>
          </a:p>
          <a:p>
            <a:r>
              <a:rPr lang="en-US" dirty="0"/>
              <a:t>Direct access to the European Atlantic coast provided advantages relative to Mediterranean access, leaving Genoa, Venice and other Italian less competitive on a global larger scale.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Major European Banking Centers Begin to Move North</a:t>
            </a:r>
          </a:p>
        </p:txBody>
      </p:sp>
      <p:sp>
        <p:nvSpPr>
          <p:cNvPr id="3" name="Content Placeholder 2"/>
          <p:cNvSpPr>
            <a:spLocks noGrp="1"/>
          </p:cNvSpPr>
          <p:nvPr>
            <p:ph idx="1"/>
          </p:nvPr>
        </p:nvSpPr>
        <p:spPr/>
        <p:txBody>
          <a:bodyPr>
            <a:normAutofit fontScale="85000" lnSpcReduction="10000"/>
          </a:bodyPr>
          <a:lstStyle/>
          <a:p>
            <a:r>
              <a:rPr lang="en-US" dirty="0"/>
              <a:t>Rise of the royal Habsburg family and Fugger family in banking begin to move banking centers northwards in the 1500s</a:t>
            </a:r>
          </a:p>
          <a:p>
            <a:r>
              <a:rPr lang="en-US" dirty="0"/>
              <a:t>The earlier </a:t>
            </a:r>
            <a:r>
              <a:rPr lang="en-US" dirty="0" err="1"/>
              <a:t>Fuggers</a:t>
            </a:r>
            <a:r>
              <a:rPr lang="en-US" dirty="0"/>
              <a:t> were textile merchants, then branched into trading and mining copper and silver, bankrolled royalty and ultimately, merchant banking</a:t>
            </a:r>
          </a:p>
          <a:p>
            <a:r>
              <a:rPr lang="en-US" dirty="0" err="1"/>
              <a:t>Jakob</a:t>
            </a:r>
            <a:r>
              <a:rPr lang="en-US" dirty="0"/>
              <a:t> Fugger (1459-1525) was able to capture for himself enormous power. He arguably became the wealthiest person in world history</a:t>
            </a:r>
          </a:p>
          <a:p>
            <a:r>
              <a:rPr lang="en-US" dirty="0"/>
              <a:t>Fugger successfully lobbied Pope Leo X for relaxation of usury restrictions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3200400" cy="3992562"/>
          </a:xfrm>
        </p:spPr>
        <p:txBody>
          <a:bodyPr/>
          <a:lstStyle/>
          <a:p>
            <a:r>
              <a:rPr lang="en-US" dirty="0"/>
              <a:t>Jacob Fugger (1459-1525)</a:t>
            </a:r>
          </a:p>
        </p:txBody>
      </p:sp>
      <p:pic>
        <p:nvPicPr>
          <p:cNvPr id="6147" name="Picture 3"/>
          <p:cNvPicPr>
            <a:picLocks noGrp="1" noChangeAspect="1" noChangeArrowheads="1"/>
          </p:cNvPicPr>
          <p:nvPr>
            <p:ph idx="1"/>
          </p:nvPr>
        </p:nvPicPr>
        <p:blipFill>
          <a:blip r:embed="rId3"/>
          <a:srcRect/>
          <a:stretch>
            <a:fillRect/>
          </a:stretch>
        </p:blipFill>
        <p:spPr bwMode="auto">
          <a:xfrm>
            <a:off x="3685158" y="0"/>
            <a:ext cx="5458841" cy="6858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The Reformation</a:t>
            </a:r>
          </a:p>
        </p:txBody>
      </p:sp>
      <p:sp>
        <p:nvSpPr>
          <p:cNvPr id="3" name="Content Placeholder 2"/>
          <p:cNvSpPr>
            <a:spLocks noGrp="1"/>
          </p:cNvSpPr>
          <p:nvPr>
            <p:ph idx="1"/>
          </p:nvPr>
        </p:nvSpPr>
        <p:spPr>
          <a:xfrm>
            <a:off x="304800" y="1219200"/>
            <a:ext cx="8534400" cy="5181600"/>
          </a:xfrm>
        </p:spPr>
        <p:txBody>
          <a:bodyPr>
            <a:normAutofit fontScale="85000" lnSpcReduction="20000"/>
          </a:bodyPr>
          <a:lstStyle/>
          <a:p>
            <a:r>
              <a:rPr lang="en-US" dirty="0"/>
              <a:t>The Catholic Church and its views on banking began to hold less sway</a:t>
            </a:r>
          </a:p>
          <a:p>
            <a:r>
              <a:rPr lang="en-US" dirty="0"/>
              <a:t>In 1545, John Calvin wrote that "I do not consider that usury is wholly forbidden among us, except it be repugnant to justice and charity.“</a:t>
            </a:r>
          </a:p>
          <a:p>
            <a:r>
              <a:rPr lang="en-US" dirty="0"/>
              <a:t>Calvin understood that two distinct Hebrew words were used for usury</a:t>
            </a:r>
          </a:p>
          <a:p>
            <a:pPr lvl="1"/>
            <a:r>
              <a:rPr lang="en-US" dirty="0" err="1"/>
              <a:t>neshekh</a:t>
            </a:r>
            <a:r>
              <a:rPr lang="en-US" dirty="0"/>
              <a:t> for "to bite“</a:t>
            </a:r>
          </a:p>
          <a:p>
            <a:pPr lvl="1"/>
            <a:r>
              <a:rPr lang="en-US" dirty="0" err="1"/>
              <a:t>tarbit</a:t>
            </a:r>
            <a:r>
              <a:rPr lang="en-US" dirty="0"/>
              <a:t> for "legitimate increase“. </a:t>
            </a:r>
          </a:p>
          <a:p>
            <a:pPr lvl="1"/>
            <a:r>
              <a:rPr lang="en-US" dirty="0"/>
              <a:t>Calvin believed that no condemnation of interest charges on commercial loans in the Bible except when excessive or hurtful to one's neighbor. </a:t>
            </a:r>
          </a:p>
          <a:p>
            <a:pPr lvl="1"/>
            <a:r>
              <a:rPr lang="en-US" dirty="0"/>
              <a:t>Calvin  viewed freely agreed business loans to be perfectly acceptable.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Changing Views on Usury</a:t>
            </a:r>
          </a:p>
        </p:txBody>
      </p:sp>
      <p:sp>
        <p:nvSpPr>
          <p:cNvPr id="3" name="Content Placeholder 2"/>
          <p:cNvSpPr>
            <a:spLocks noGrp="1"/>
          </p:cNvSpPr>
          <p:nvPr>
            <p:ph idx="1"/>
          </p:nvPr>
        </p:nvSpPr>
        <p:spPr>
          <a:xfrm>
            <a:off x="304800" y="1371600"/>
            <a:ext cx="8534400" cy="5181600"/>
          </a:xfrm>
        </p:spPr>
        <p:txBody>
          <a:bodyPr>
            <a:normAutofit fontScale="92500" lnSpcReduction="10000"/>
          </a:bodyPr>
          <a:lstStyle/>
          <a:p>
            <a:r>
              <a:rPr lang="en-US" dirty="0"/>
              <a:t>By the 16</a:t>
            </a:r>
            <a:r>
              <a:rPr lang="en-US" baseline="30000" dirty="0"/>
              <a:t>th</a:t>
            </a:r>
            <a:r>
              <a:rPr lang="en-US" dirty="0"/>
              <a:t> century, European views towards usury was changing. </a:t>
            </a:r>
          </a:p>
          <a:p>
            <a:pPr lvl="1"/>
            <a:r>
              <a:rPr lang="en-US" dirty="0"/>
              <a:t>The European economy had grown, financial distress had diminished and banking competition had increased, all of which diminishing the exploitative nature of lending. </a:t>
            </a:r>
          </a:p>
          <a:p>
            <a:pPr lvl="1"/>
            <a:r>
              <a:rPr lang="en-US" dirty="0"/>
              <a:t>In the late 15th and early 16th centuries, the German theologians </a:t>
            </a:r>
            <a:r>
              <a:rPr lang="en-US" dirty="0" err="1"/>
              <a:t>Summenhart</a:t>
            </a:r>
            <a:r>
              <a:rPr lang="en-US" dirty="0"/>
              <a:t> and Eck offered risk-based justifications for interest and justified payment for lending services.</a:t>
            </a:r>
          </a:p>
          <a:p>
            <a:pPr lvl="1"/>
            <a:r>
              <a:rPr lang="en-US" dirty="0" err="1"/>
              <a:t>Summenhart</a:t>
            </a:r>
            <a:r>
              <a:rPr lang="en-US" dirty="0"/>
              <a:t>  argued that money is a businessman's tool, and taking away that tool justifies interest as compensation.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600" b="1" dirty="0"/>
              <a:t>Banking and Finance in the Low Countries</a:t>
            </a:r>
          </a:p>
        </p:txBody>
      </p:sp>
      <p:sp>
        <p:nvSpPr>
          <p:cNvPr id="3" name="Content Placeholder 2"/>
          <p:cNvSpPr>
            <a:spLocks noGrp="1"/>
          </p:cNvSpPr>
          <p:nvPr>
            <p:ph idx="1"/>
          </p:nvPr>
        </p:nvSpPr>
        <p:spPr>
          <a:xfrm>
            <a:off x="457200" y="1066800"/>
            <a:ext cx="8229600" cy="5410200"/>
          </a:xfrm>
        </p:spPr>
        <p:txBody>
          <a:bodyPr>
            <a:noAutofit/>
          </a:bodyPr>
          <a:lstStyle/>
          <a:p>
            <a:r>
              <a:rPr lang="en-US" sz="2000" dirty="0"/>
              <a:t>Bruges was centrally located as a merchant center.</a:t>
            </a:r>
          </a:p>
          <a:p>
            <a:pPr lvl="1"/>
            <a:r>
              <a:rPr lang="en-US" sz="1600" dirty="0"/>
              <a:t>Establishment of securities exchanges </a:t>
            </a:r>
          </a:p>
          <a:p>
            <a:pPr lvl="1"/>
            <a:r>
              <a:rPr lang="en-US" sz="1600" dirty="0"/>
              <a:t>Commodity traders assembled in the van </a:t>
            </a:r>
            <a:r>
              <a:rPr lang="en-US" sz="1600" dirty="0" err="1"/>
              <a:t>der</a:t>
            </a:r>
            <a:r>
              <a:rPr lang="en-US" sz="1600" dirty="0"/>
              <a:t> </a:t>
            </a:r>
            <a:r>
              <a:rPr lang="en-US" sz="1600" dirty="0" err="1"/>
              <a:t>Beurse</a:t>
            </a:r>
            <a:r>
              <a:rPr lang="en-US" sz="1600" dirty="0"/>
              <a:t> family home and inn</a:t>
            </a:r>
          </a:p>
          <a:p>
            <a:pPr lvl="1"/>
            <a:r>
              <a:rPr lang="en-US" sz="1600" dirty="0"/>
              <a:t>Bourses opened elsewhere in Flanders and Amsterdam</a:t>
            </a:r>
          </a:p>
          <a:p>
            <a:r>
              <a:rPr lang="en-US" sz="2000" dirty="0"/>
              <a:t>Flanders became the most important trading region in northern Europe. </a:t>
            </a:r>
          </a:p>
          <a:p>
            <a:r>
              <a:rPr lang="en-US" sz="2000" dirty="0"/>
              <a:t>Increased incomes and wealth in 15th through 17th century Flanders brought with it the cultural Renaissance spread to the region.</a:t>
            </a:r>
          </a:p>
          <a:p>
            <a:r>
              <a:rPr lang="en-US" sz="2000" dirty="0"/>
              <a:t>Antwerp fell to Spain in 1585 and Antwerp’s merchant community migrated to Amsterdam. This moved of the center of European banking and trading from Antwerp to Amsterdam.</a:t>
            </a:r>
          </a:p>
          <a:p>
            <a:pPr lvl="1">
              <a:buNone/>
            </a:pPr>
            <a:endParaRPr lang="en-US" sz="1600" dirty="0"/>
          </a:p>
          <a:p>
            <a:pPr lvl="1">
              <a:buNone/>
            </a:pPr>
            <a:endParaRPr lang="en-US" sz="1600" dirty="0"/>
          </a:p>
          <a:p>
            <a:pPr lvl="1"/>
            <a:endParaRPr lang="en-US" sz="1600" dirty="0"/>
          </a:p>
        </p:txBody>
      </p:sp>
      <p:pic>
        <p:nvPicPr>
          <p:cNvPr id="61442" name="Picture 2"/>
          <p:cNvPicPr>
            <a:picLocks noChangeAspect="1" noChangeArrowheads="1"/>
          </p:cNvPicPr>
          <p:nvPr/>
        </p:nvPicPr>
        <p:blipFill>
          <a:blip r:embed="rId2" cstate="print"/>
          <a:srcRect/>
          <a:stretch>
            <a:fillRect/>
          </a:stretch>
        </p:blipFill>
        <p:spPr bwMode="auto">
          <a:xfrm>
            <a:off x="1524000" y="4419600"/>
            <a:ext cx="5476875" cy="19145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a:srcRect/>
          <a:stretch>
            <a:fillRect/>
          </a:stretch>
        </p:blipFill>
        <p:spPr bwMode="auto">
          <a:xfrm>
            <a:off x="0" y="0"/>
            <a:ext cx="9194799" cy="6889026"/>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Contributions of Dutch Banking</a:t>
            </a:r>
          </a:p>
        </p:txBody>
      </p:sp>
      <p:sp>
        <p:nvSpPr>
          <p:cNvPr id="3" name="Content Placeholder 2"/>
          <p:cNvSpPr>
            <a:spLocks noGrp="1"/>
          </p:cNvSpPr>
          <p:nvPr>
            <p:ph idx="1"/>
          </p:nvPr>
        </p:nvSpPr>
        <p:spPr/>
        <p:txBody>
          <a:bodyPr>
            <a:normAutofit fontScale="85000" lnSpcReduction="20000"/>
          </a:bodyPr>
          <a:lstStyle/>
          <a:p>
            <a:r>
              <a:rPr lang="en-US" dirty="0"/>
              <a:t>Bank of Amsterdam as the first major European public bank</a:t>
            </a:r>
          </a:p>
          <a:p>
            <a:r>
              <a:rPr lang="en-US" dirty="0"/>
              <a:t>Joint stock company development</a:t>
            </a:r>
          </a:p>
          <a:p>
            <a:r>
              <a:rPr lang="en-US" dirty="0"/>
              <a:t>Exchange market development</a:t>
            </a:r>
          </a:p>
          <a:p>
            <a:r>
              <a:rPr lang="en-US" dirty="0" err="1"/>
              <a:t>Amsterdamsche</a:t>
            </a:r>
            <a:r>
              <a:rPr lang="en-US" dirty="0"/>
              <a:t> </a:t>
            </a:r>
            <a:r>
              <a:rPr lang="en-US" dirty="0" err="1"/>
              <a:t>Wisselbank</a:t>
            </a:r>
            <a:r>
              <a:rPr lang="en-US" dirty="0"/>
              <a:t> took coinage as deposits, issued negotiable certificates for these coins, which retained more value than the actual coins. </a:t>
            </a:r>
          </a:p>
          <a:p>
            <a:r>
              <a:rPr lang="en-US" dirty="0"/>
              <a:t>Letter of acceptance (guarantee of payment)</a:t>
            </a:r>
          </a:p>
          <a:p>
            <a:r>
              <a:rPr lang="en-US" dirty="0"/>
              <a:t>Trade acceptance</a:t>
            </a:r>
          </a:p>
          <a:p>
            <a:r>
              <a:rPr lang="en-US" dirty="0"/>
              <a:t>Contributed to the 17th Century Golden Age of the Netherlands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6" name="Picture 4"/>
          <p:cNvPicPr>
            <a:picLocks noGrp="1" noChangeAspect="1" noChangeArrowheads="1"/>
          </p:cNvPicPr>
          <p:nvPr>
            <p:ph idx="1"/>
          </p:nvPr>
        </p:nvPicPr>
        <p:blipFill>
          <a:blip r:embed="rId3"/>
          <a:srcRect/>
          <a:stretch>
            <a:fillRect/>
          </a:stretch>
        </p:blipFill>
        <p:spPr bwMode="auto">
          <a:xfrm>
            <a:off x="459276" y="0"/>
            <a:ext cx="8072848" cy="6858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Debasement and </a:t>
            </a:r>
            <a:r>
              <a:rPr lang="en-US" b="1" dirty="0" err="1"/>
              <a:t>Seniorage</a:t>
            </a:r>
            <a:endParaRPr lang="en-US" b="1" dirty="0"/>
          </a:p>
        </p:txBody>
      </p:sp>
      <p:sp>
        <p:nvSpPr>
          <p:cNvPr id="3" name="Content Placeholder 2"/>
          <p:cNvSpPr>
            <a:spLocks noGrp="1"/>
          </p:cNvSpPr>
          <p:nvPr>
            <p:ph idx="1"/>
          </p:nvPr>
        </p:nvSpPr>
        <p:spPr/>
        <p:txBody>
          <a:bodyPr>
            <a:normAutofit fontScale="85000" lnSpcReduction="10000"/>
          </a:bodyPr>
          <a:lstStyle/>
          <a:p>
            <a:r>
              <a:rPr lang="en-US" i="1" dirty="0"/>
              <a:t>Debasement</a:t>
            </a:r>
            <a:r>
              <a:rPr lang="en-US" dirty="0"/>
              <a:t>: the process of reducing the intrinsic value of money, typically by reducing the quality or quantity of precious metallic content. </a:t>
            </a:r>
          </a:p>
          <a:p>
            <a:r>
              <a:rPr lang="en-US" dirty="0"/>
              <a:t>Most frequently a government or bank minting the coins</a:t>
            </a:r>
          </a:p>
          <a:p>
            <a:r>
              <a:rPr lang="en-US" dirty="0"/>
              <a:t>Or a criminal physically removing metal from coins</a:t>
            </a:r>
          </a:p>
          <a:p>
            <a:r>
              <a:rPr lang="en-US" dirty="0" err="1"/>
              <a:t>Seigniorage</a:t>
            </a:r>
            <a:r>
              <a:rPr lang="en-US" dirty="0"/>
              <a:t>, the profit made from decreeing a monopoly on the minting of coins, calculated:</a:t>
            </a:r>
          </a:p>
          <a:p>
            <a:r>
              <a:rPr lang="en-US" dirty="0" err="1"/>
              <a:t>Seigniorage</a:t>
            </a:r>
            <a:r>
              <a:rPr lang="en-US" dirty="0"/>
              <a:t> = </a:t>
            </a:r>
          </a:p>
          <a:p>
            <a:pPr algn="ctr">
              <a:buNone/>
            </a:pPr>
            <a:r>
              <a:rPr lang="en-US" dirty="0"/>
              <a:t>100% - %cost of manufacture – %fall-back value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Early English Banking</a:t>
            </a:r>
          </a:p>
        </p:txBody>
      </p:sp>
      <p:sp>
        <p:nvSpPr>
          <p:cNvPr id="3" name="Content Placeholder 2"/>
          <p:cNvSpPr>
            <a:spLocks noGrp="1"/>
          </p:cNvSpPr>
          <p:nvPr>
            <p:ph idx="1"/>
          </p:nvPr>
        </p:nvSpPr>
        <p:spPr/>
        <p:txBody>
          <a:bodyPr>
            <a:normAutofit fontScale="92500" lnSpcReduction="20000"/>
          </a:bodyPr>
          <a:lstStyle/>
          <a:p>
            <a:r>
              <a:rPr lang="en-US" dirty="0"/>
              <a:t>Early English usury activities were largely left to Jews</a:t>
            </a:r>
          </a:p>
          <a:p>
            <a:pPr lvl="1"/>
            <a:r>
              <a:rPr lang="en-US" dirty="0"/>
              <a:t>generally disliked by the English</a:t>
            </a:r>
          </a:p>
          <a:p>
            <a:pPr lvl="1"/>
            <a:r>
              <a:rPr lang="en-US" dirty="0"/>
              <a:t>King Edward I issued the Statute of the Jewry in 1275, banning Jews from the practice of usury. </a:t>
            </a:r>
          </a:p>
          <a:p>
            <a:pPr lvl="1"/>
            <a:r>
              <a:rPr lang="en-US" dirty="0"/>
              <a:t>The Edict of Expulsion issued by Edward in 1290 forced Jews from the country</a:t>
            </a:r>
          </a:p>
          <a:p>
            <a:r>
              <a:rPr lang="en-US" dirty="0"/>
              <a:t>Usury restrictions were relaxed under Henry VIII in 1545</a:t>
            </a:r>
          </a:p>
          <a:p>
            <a:r>
              <a:rPr lang="en-US" dirty="0"/>
              <a:t>The </a:t>
            </a:r>
            <a:r>
              <a:rPr lang="en-US" dirty="0" err="1"/>
              <a:t>Lombards</a:t>
            </a:r>
            <a:r>
              <a:rPr lang="en-US" dirty="0"/>
              <a:t> filled the financing void left by the departed Jews for several centuries.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t>Goldsmith Banking</a:t>
            </a:r>
          </a:p>
        </p:txBody>
      </p:sp>
      <p:sp>
        <p:nvSpPr>
          <p:cNvPr id="3" name="Content Placeholder 2"/>
          <p:cNvSpPr>
            <a:spLocks noGrp="1"/>
          </p:cNvSpPr>
          <p:nvPr>
            <p:ph idx="1"/>
          </p:nvPr>
        </p:nvSpPr>
        <p:spPr>
          <a:xfrm>
            <a:off x="304800" y="1066800"/>
            <a:ext cx="8534400" cy="5486400"/>
          </a:xfrm>
        </p:spPr>
        <p:txBody>
          <a:bodyPr>
            <a:normAutofit fontScale="92500" lnSpcReduction="10000"/>
          </a:bodyPr>
          <a:lstStyle/>
          <a:p>
            <a:r>
              <a:rPr lang="en-US" dirty="0"/>
              <a:t>The English began to play more important roles in banking after the Reformation. </a:t>
            </a:r>
          </a:p>
          <a:p>
            <a:pPr lvl="1"/>
            <a:r>
              <a:rPr lang="en-US" dirty="0"/>
              <a:t>Early 17th century goldsmiths were dealing in coins. </a:t>
            </a:r>
          </a:p>
          <a:p>
            <a:pPr lvl="1"/>
            <a:r>
              <a:rPr lang="en-US" dirty="0"/>
              <a:t>The Royal Mint warehoused stocks of gold until its 1642 seizure by Parliament during the English Civil War.</a:t>
            </a:r>
          </a:p>
          <a:p>
            <a:r>
              <a:rPr lang="en-US" dirty="0"/>
              <a:t>Goldsmiths replaced merchants in many of the more important roles in banking. </a:t>
            </a:r>
          </a:p>
          <a:p>
            <a:pPr lvl="1"/>
            <a:r>
              <a:rPr lang="en-US" dirty="0"/>
              <a:t>Goldsmiths issued receipts (acceptances, which evolved into banknotes and checks) for gold deposits. </a:t>
            </a:r>
          </a:p>
          <a:p>
            <a:pPr lvl="1"/>
            <a:r>
              <a:rPr lang="en-US" dirty="0"/>
              <a:t>Goldsmiths realized that they could loan both gold and receipts as long as they were able to predict withdrawals. </a:t>
            </a:r>
          </a:p>
          <a:p>
            <a:pPr lvl="1"/>
            <a:r>
              <a:rPr lang="en-US" dirty="0"/>
              <a:t>Led to modern fractional reserve banking.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t>Goldsmith Banking, continued</a:t>
            </a:r>
          </a:p>
        </p:txBody>
      </p:sp>
      <p:sp>
        <p:nvSpPr>
          <p:cNvPr id="3" name="Content Placeholder 2"/>
          <p:cNvSpPr>
            <a:spLocks noGrp="1"/>
          </p:cNvSpPr>
          <p:nvPr>
            <p:ph idx="1"/>
          </p:nvPr>
        </p:nvSpPr>
        <p:spPr>
          <a:xfrm>
            <a:off x="304800" y="1066800"/>
            <a:ext cx="8534400" cy="5486400"/>
          </a:xfrm>
        </p:spPr>
        <p:txBody>
          <a:bodyPr>
            <a:normAutofit/>
          </a:bodyPr>
          <a:lstStyle/>
          <a:p>
            <a:r>
              <a:rPr lang="en-US" dirty="0"/>
              <a:t>Goldsmith banking was the primary forerunner to most modern English banks. </a:t>
            </a:r>
          </a:p>
          <a:p>
            <a:pPr lvl="1"/>
            <a:r>
              <a:rPr lang="en-US" dirty="0"/>
              <a:t>Abraham Fowler, an early 18th century goldsmith-banker in London founded the goldsmith shop "Ye Three Squirrels," from which sprang the well-known London private bank of Goslings &amp; Co. </a:t>
            </a:r>
          </a:p>
          <a:p>
            <a:pPr lvl="1"/>
            <a:r>
              <a:rPr lang="en-US" dirty="0"/>
              <a:t>Goslings ultimately became one of the 20 banks that combined in 1896 to form Barclay &amp; Co.</a:t>
            </a:r>
          </a:p>
          <a:p>
            <a:pPr lvl="1"/>
            <a:r>
              <a:rPr lang="en-US" dirty="0"/>
              <a:t>Country (provincial) banks began to form outside of London.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a:t>Merchant Banks in England: The Barings </a:t>
            </a:r>
          </a:p>
        </p:txBody>
      </p:sp>
      <p:sp>
        <p:nvSpPr>
          <p:cNvPr id="3" name="Content Placeholder 2"/>
          <p:cNvSpPr>
            <a:spLocks noGrp="1"/>
          </p:cNvSpPr>
          <p:nvPr>
            <p:ph idx="1"/>
          </p:nvPr>
        </p:nvSpPr>
        <p:spPr>
          <a:xfrm>
            <a:off x="304800" y="1219200"/>
            <a:ext cx="8534400" cy="5334000"/>
          </a:xfrm>
        </p:spPr>
        <p:txBody>
          <a:bodyPr>
            <a:normAutofit fontScale="92500" lnSpcReduction="10000"/>
          </a:bodyPr>
          <a:lstStyle/>
          <a:p>
            <a:r>
              <a:rPr lang="en-US" dirty="0"/>
              <a:t>Barings Bank was founded in 1762 by Francis Baring, a German wool and commodity merchant </a:t>
            </a:r>
          </a:p>
          <a:p>
            <a:pPr lvl="1"/>
            <a:r>
              <a:rPr lang="en-US" dirty="0"/>
              <a:t>charged fees for bills of exchange and acceptances to finance other merchants' activities</a:t>
            </a:r>
          </a:p>
          <a:p>
            <a:pPr lvl="1"/>
            <a:r>
              <a:rPr lang="en-US" dirty="0"/>
              <a:t>made loans to governments, the international slave trade, underwriting, and advising on mergers and acquisitions. </a:t>
            </a:r>
          </a:p>
          <a:p>
            <a:pPr lvl="1"/>
            <a:r>
              <a:rPr lang="en-US" dirty="0"/>
              <a:t>helped the U.S. purchase much of the land that would become its state of Maine</a:t>
            </a:r>
          </a:p>
          <a:p>
            <a:pPr lvl="1"/>
            <a:r>
              <a:rPr lang="en-US" dirty="0"/>
              <a:t>helped finance the $15 million1803 Louisiana Territories purchase by the United States </a:t>
            </a:r>
          </a:p>
          <a:p>
            <a:pPr lvl="1"/>
            <a:r>
              <a:rPr lang="en-US" dirty="0"/>
              <a:t>Nevertheless, Barings would ultimately be eclipsed in size and power by the Rothschild dynasty.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Glorious Revolution of 1688 and the Aftermath</a:t>
            </a:r>
          </a:p>
        </p:txBody>
      </p:sp>
      <p:sp>
        <p:nvSpPr>
          <p:cNvPr id="3" name="Content Placeholder 2"/>
          <p:cNvSpPr>
            <a:spLocks noGrp="1"/>
          </p:cNvSpPr>
          <p:nvPr>
            <p:ph idx="1"/>
          </p:nvPr>
        </p:nvSpPr>
        <p:spPr/>
        <p:txBody>
          <a:bodyPr>
            <a:normAutofit fontScale="62500" lnSpcReduction="20000"/>
          </a:bodyPr>
          <a:lstStyle/>
          <a:p>
            <a:r>
              <a:rPr lang="en-US" dirty="0"/>
              <a:t>The Glorious Revolution of 1688 installed the Protestant William of Orange on the English throne, who arrived in the U.K. with troops from the Netherlands.</a:t>
            </a:r>
          </a:p>
          <a:p>
            <a:r>
              <a:rPr lang="en-US" dirty="0"/>
              <a:t>1690s London stock markets experienced explosive growth in IPOs and trading </a:t>
            </a:r>
          </a:p>
          <a:p>
            <a:pPr lvl="1"/>
            <a:r>
              <a:rPr lang="en-US" dirty="0"/>
              <a:t>Stock markets crashed in 1696</a:t>
            </a:r>
          </a:p>
          <a:p>
            <a:pPr lvl="1"/>
            <a:r>
              <a:rPr lang="en-US" dirty="0"/>
              <a:t>Crashed more spectacularly in 1720, ending the South Sea Bubble</a:t>
            </a:r>
          </a:p>
          <a:p>
            <a:pPr lvl="1"/>
            <a:r>
              <a:rPr lang="en-US" dirty="0"/>
              <a:t>London became the financial capital of the world.</a:t>
            </a:r>
          </a:p>
          <a:p>
            <a:pPr lvl="1"/>
            <a:r>
              <a:rPr lang="en-US" dirty="0"/>
              <a:t>In 1795, Dutch bankers emigrated to London when French troops occupied Amsterdam.</a:t>
            </a:r>
          </a:p>
          <a:p>
            <a:r>
              <a:rPr lang="en-US" dirty="0"/>
              <a:t>Private bankers were prohibited from obtaining charters</a:t>
            </a:r>
          </a:p>
          <a:p>
            <a:pPr lvl="1"/>
            <a:r>
              <a:rPr lang="en-US" dirty="0"/>
              <a:t>Were limited to 6 partners by the Bank of England Act of 1708 and were unable to compete with the monopoly granted to the Bank of England.</a:t>
            </a:r>
          </a:p>
          <a:p>
            <a:pPr lvl="1"/>
            <a:r>
              <a:rPr lang="en-US" dirty="0"/>
              <a:t>Many provincial private banks were able to survive and prosper outside London.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a:t>Merchant Banks in England: The </a:t>
            </a:r>
            <a:r>
              <a:rPr lang="en-US" b="1" dirty="0" err="1"/>
              <a:t>Rothschilds</a:t>
            </a:r>
            <a:r>
              <a:rPr lang="en-US" b="1" dirty="0"/>
              <a:t> </a:t>
            </a:r>
          </a:p>
        </p:txBody>
      </p:sp>
      <p:sp>
        <p:nvSpPr>
          <p:cNvPr id="3" name="Content Placeholder 2"/>
          <p:cNvSpPr>
            <a:spLocks noGrp="1"/>
          </p:cNvSpPr>
          <p:nvPr>
            <p:ph idx="1"/>
          </p:nvPr>
        </p:nvSpPr>
        <p:spPr>
          <a:xfrm>
            <a:off x="304800" y="1219200"/>
            <a:ext cx="8534400" cy="5334000"/>
          </a:xfrm>
        </p:spPr>
        <p:txBody>
          <a:bodyPr>
            <a:normAutofit fontScale="70000" lnSpcReduction="20000"/>
          </a:bodyPr>
          <a:lstStyle/>
          <a:p>
            <a:r>
              <a:rPr lang="en-US" dirty="0"/>
              <a:t>Mayer </a:t>
            </a:r>
            <a:r>
              <a:rPr lang="en-US" dirty="0" err="1"/>
              <a:t>Amschel</a:t>
            </a:r>
            <a:r>
              <a:rPr lang="en-US" dirty="0"/>
              <a:t> Rothschild (1744-1812) was born in the Jewish ghetto of Frankfurt, the son of a German Jewish silk cloth trader and money-changer of fairly modest means. </a:t>
            </a:r>
          </a:p>
          <a:p>
            <a:r>
              <a:rPr lang="en-US" dirty="0"/>
              <a:t>After 40 years building a huge banking empire, Rothschild set up his 5 sons in major European banking centers, </a:t>
            </a:r>
          </a:p>
          <a:p>
            <a:pPr lvl="1"/>
            <a:r>
              <a:rPr lang="en-US" dirty="0"/>
              <a:t>made it easy to move funds and gold around the continent even during wartime</a:t>
            </a:r>
          </a:p>
          <a:p>
            <a:pPr lvl="1"/>
            <a:r>
              <a:rPr lang="en-US" dirty="0"/>
              <a:t>enabled the brothers to exploit arbitrage opportunities</a:t>
            </a:r>
          </a:p>
          <a:p>
            <a:r>
              <a:rPr lang="en-US" dirty="0"/>
              <a:t>Mayer's son Nathan Mayer Rothschild was sent to England, and by the early part of the 19th century had accumulated immense wealth in the textile and international banking industries. </a:t>
            </a:r>
          </a:p>
          <a:p>
            <a:pPr lvl="1"/>
            <a:r>
              <a:rPr lang="en-US" dirty="0"/>
              <a:t>provided financing to the Bank of England</a:t>
            </a:r>
          </a:p>
          <a:p>
            <a:pPr lvl="1"/>
            <a:r>
              <a:rPr lang="en-US" dirty="0"/>
              <a:t>loaned to various countries to finance wars against Napoleon</a:t>
            </a:r>
          </a:p>
          <a:p>
            <a:pPr lvl="1"/>
            <a:r>
              <a:rPr lang="en-US" dirty="0"/>
              <a:t>Loaned to the Japanese in the Russo-Japanese War</a:t>
            </a:r>
          </a:p>
          <a:p>
            <a:pPr lvl="1"/>
            <a:r>
              <a:rPr lang="en-US" dirty="0"/>
              <a:t>Loaned to railway systems around the world and the Suez Canal</a:t>
            </a:r>
          </a:p>
          <a:p>
            <a:pPr lvl="1"/>
            <a:r>
              <a:rPr lang="en-US" dirty="0"/>
              <a:t>By the time of his death in 1836, Rothschild's personal net worth totaled roughly .62% of U.K. national income.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Early History of American Banking</a:t>
            </a:r>
          </a:p>
        </p:txBody>
      </p:sp>
      <p:sp>
        <p:nvSpPr>
          <p:cNvPr id="3" name="Content Placeholder 2"/>
          <p:cNvSpPr>
            <a:spLocks noGrp="1"/>
          </p:cNvSpPr>
          <p:nvPr>
            <p:ph idx="1"/>
          </p:nvPr>
        </p:nvSpPr>
        <p:spPr/>
        <p:txBody>
          <a:bodyPr>
            <a:normAutofit/>
          </a:bodyPr>
          <a:lstStyle/>
          <a:p>
            <a:r>
              <a:rPr lang="en-US" dirty="0">
                <a:latin typeface="Times New Roman" pitchFamily="18" charset="0"/>
                <a:cs typeface="Times New Roman" pitchFamily="18" charset="0"/>
              </a:rPr>
              <a:t>Money was scarce in the North American colonies.</a:t>
            </a:r>
          </a:p>
          <a:p>
            <a:r>
              <a:rPr lang="en-US" dirty="0">
                <a:latin typeface="Times New Roman" pitchFamily="18" charset="0"/>
                <a:cs typeface="Times New Roman" pitchFamily="18" charset="0"/>
              </a:rPr>
              <a:t>Colonial paper money was suspect and colonies were not permitted to issue coins.</a:t>
            </a:r>
          </a:p>
          <a:p>
            <a:r>
              <a:rPr lang="en-US" dirty="0">
                <a:latin typeface="Times New Roman" pitchFamily="18" charset="0"/>
                <a:cs typeface="Times New Roman" pitchFamily="18" charset="0"/>
              </a:rPr>
              <a:t>The oldest bank in the U.S. is the Bank of New York (now, Bank of New York Mellon), which dates from 1784.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44562"/>
          </a:xfrm>
        </p:spPr>
        <p:txBody>
          <a:bodyPr/>
          <a:lstStyle/>
          <a:p>
            <a:r>
              <a:rPr lang="en-US" b="1" dirty="0"/>
              <a:t>D. Origins of Central Banking</a:t>
            </a:r>
          </a:p>
        </p:txBody>
      </p:sp>
      <p:sp>
        <p:nvSpPr>
          <p:cNvPr id="3" name="Content Placeholder 2"/>
          <p:cNvSpPr>
            <a:spLocks noGrp="1"/>
          </p:cNvSpPr>
          <p:nvPr>
            <p:ph idx="1"/>
          </p:nvPr>
        </p:nvSpPr>
        <p:spPr>
          <a:xfrm>
            <a:off x="457200" y="1600201"/>
            <a:ext cx="8229600" cy="4343400"/>
          </a:xfrm>
        </p:spPr>
        <p:txBody>
          <a:bodyPr>
            <a:normAutofit fontScale="77500" lnSpcReduction="20000"/>
          </a:bodyPr>
          <a:lstStyle/>
          <a:p>
            <a:r>
              <a:rPr lang="en-US" dirty="0"/>
              <a:t>Venice's </a:t>
            </a:r>
            <a:r>
              <a:rPr lang="en-US" dirty="0" err="1"/>
              <a:t>Banco</a:t>
            </a:r>
            <a:r>
              <a:rPr lang="en-US" dirty="0"/>
              <a:t> </a:t>
            </a:r>
            <a:r>
              <a:rPr lang="en-US" dirty="0" err="1"/>
              <a:t>della</a:t>
            </a:r>
            <a:r>
              <a:rPr lang="en-US" dirty="0"/>
              <a:t> Piazza </a:t>
            </a:r>
            <a:r>
              <a:rPr lang="en-US" dirty="0" err="1"/>
              <a:t>di</a:t>
            </a:r>
            <a:r>
              <a:rPr lang="en-US" dirty="0"/>
              <a:t> Rialto</a:t>
            </a:r>
          </a:p>
          <a:p>
            <a:pPr lvl="1"/>
            <a:r>
              <a:rPr lang="en-US" dirty="0"/>
              <a:t>established by the council of Venice as a public concession in 1587</a:t>
            </a:r>
          </a:p>
          <a:p>
            <a:pPr lvl="1"/>
            <a:r>
              <a:rPr lang="en-US" dirty="0"/>
              <a:t>precursor for European central banking. </a:t>
            </a:r>
          </a:p>
          <a:p>
            <a:pPr lvl="1"/>
            <a:r>
              <a:rPr lang="en-US" dirty="0"/>
              <a:t>held funds on safe deposit</a:t>
            </a:r>
          </a:p>
          <a:p>
            <a:pPr lvl="1"/>
            <a:r>
              <a:rPr lang="en-US" dirty="0"/>
              <a:t>maintained 100% reserves</a:t>
            </a:r>
          </a:p>
          <a:p>
            <a:pPr lvl="1"/>
            <a:r>
              <a:rPr lang="en-US" dirty="0"/>
              <a:t>enabled transactions without the physical transfer of coins</a:t>
            </a:r>
          </a:p>
          <a:p>
            <a:pPr lvl="1"/>
            <a:r>
              <a:rPr lang="en-US" dirty="0"/>
              <a:t>solvency guarantee from its governor </a:t>
            </a:r>
          </a:p>
          <a:p>
            <a:pPr lvl="1"/>
            <a:r>
              <a:rPr lang="en-US" dirty="0"/>
              <a:t>enhanced the security of the Venetian payments system, enabling Venice to position itself as a premier deposit and payments center in Europe</a:t>
            </a:r>
          </a:p>
          <a:p>
            <a:pPr lvl="1"/>
            <a:r>
              <a:rPr lang="en-US" dirty="0" err="1"/>
              <a:t>Banco</a:t>
            </a:r>
            <a:r>
              <a:rPr lang="en-US" dirty="0"/>
              <a:t> del </a:t>
            </a:r>
            <a:r>
              <a:rPr lang="en-US" dirty="0" err="1"/>
              <a:t>Giro</a:t>
            </a:r>
            <a:r>
              <a:rPr lang="en-US" dirty="0"/>
              <a:t> had opened in 1619 to perform similar functions.</a:t>
            </a:r>
          </a:p>
          <a:p>
            <a:pPr lvl="1"/>
            <a:r>
              <a:rPr lang="en-US" dirty="0"/>
              <a:t>Rialto Bank closed in 1637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44562"/>
          </a:xfrm>
        </p:spPr>
        <p:txBody>
          <a:bodyPr/>
          <a:lstStyle/>
          <a:p>
            <a:r>
              <a:rPr lang="en-US" b="1" dirty="0"/>
              <a:t>The </a:t>
            </a:r>
            <a:r>
              <a:rPr lang="en-US" b="1" dirty="0" err="1"/>
              <a:t>Sveriges</a:t>
            </a:r>
            <a:r>
              <a:rPr lang="en-US" b="1" dirty="0"/>
              <a:t> </a:t>
            </a:r>
            <a:r>
              <a:rPr lang="en-US" b="1" dirty="0" err="1"/>
              <a:t>Riksbank</a:t>
            </a:r>
            <a:endParaRPr lang="en-US" b="1" dirty="0"/>
          </a:p>
        </p:txBody>
      </p:sp>
      <p:sp>
        <p:nvSpPr>
          <p:cNvPr id="3" name="Content Placeholder 2"/>
          <p:cNvSpPr>
            <a:spLocks noGrp="1"/>
          </p:cNvSpPr>
          <p:nvPr>
            <p:ph idx="1"/>
          </p:nvPr>
        </p:nvSpPr>
        <p:spPr>
          <a:xfrm>
            <a:off x="457200" y="1600201"/>
            <a:ext cx="8229600" cy="4343400"/>
          </a:xfrm>
        </p:spPr>
        <p:txBody>
          <a:bodyPr>
            <a:normAutofit/>
          </a:bodyPr>
          <a:lstStyle/>
          <a:p>
            <a:r>
              <a:rPr lang="en-US" dirty="0"/>
              <a:t>The </a:t>
            </a:r>
            <a:r>
              <a:rPr lang="en-US" dirty="0" err="1"/>
              <a:t>Sveriges</a:t>
            </a:r>
            <a:r>
              <a:rPr lang="en-US" dirty="0"/>
              <a:t> </a:t>
            </a:r>
            <a:r>
              <a:rPr lang="en-US" dirty="0" err="1"/>
              <a:t>Riksbank</a:t>
            </a:r>
            <a:r>
              <a:rPr lang="en-US" dirty="0"/>
              <a:t> was the first European central bank, established in 1668 .</a:t>
            </a:r>
          </a:p>
          <a:p>
            <a:r>
              <a:rPr lang="en-US" dirty="0"/>
              <a:t>re-chartered to make loans to the Swedish government and act as a clearing house for commerce. </a:t>
            </a:r>
          </a:p>
          <a:p>
            <a:r>
              <a:rPr lang="en-US" dirty="0"/>
              <a:t>In 1661, the bank's precursor had been the first European bank to issue currency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44562"/>
          </a:xfrm>
        </p:spPr>
        <p:txBody>
          <a:bodyPr/>
          <a:lstStyle/>
          <a:p>
            <a:r>
              <a:rPr lang="en-US" b="1" dirty="0"/>
              <a:t>Bank of England</a:t>
            </a:r>
          </a:p>
        </p:txBody>
      </p:sp>
      <p:sp>
        <p:nvSpPr>
          <p:cNvPr id="3" name="Content Placeholder 2"/>
          <p:cNvSpPr>
            <a:spLocks noGrp="1"/>
          </p:cNvSpPr>
          <p:nvPr>
            <p:ph idx="1"/>
          </p:nvPr>
        </p:nvSpPr>
        <p:spPr>
          <a:xfrm>
            <a:off x="457200" y="1219200"/>
            <a:ext cx="8229600" cy="4724401"/>
          </a:xfrm>
        </p:spPr>
        <p:txBody>
          <a:bodyPr>
            <a:normAutofit fontScale="77500" lnSpcReduction="20000"/>
          </a:bodyPr>
          <a:lstStyle/>
          <a:p>
            <a:r>
              <a:rPr lang="en-US" dirty="0"/>
              <a:t>In 1694, the Bank of England was chartered as a joint stock company.</a:t>
            </a:r>
          </a:p>
          <a:p>
            <a:pPr lvl="1"/>
            <a:r>
              <a:rPr lang="en-US" dirty="0"/>
              <a:t>Proposed by William Patterson, a Scot-born entrepreneur as an institution to serve the public good in perpetuity</a:t>
            </a:r>
          </a:p>
          <a:p>
            <a:pPr lvl="1"/>
            <a:r>
              <a:rPr lang="en-US" dirty="0"/>
              <a:t>The British lost control of the English Channel after losing the naval Battle of </a:t>
            </a:r>
            <a:r>
              <a:rPr lang="en-US" dirty="0" err="1"/>
              <a:t>Beachy</a:t>
            </a:r>
            <a:r>
              <a:rPr lang="en-US" dirty="0"/>
              <a:t> Head to the French and Dutch and endeavored to build the world's foremost naval power</a:t>
            </a:r>
          </a:p>
          <a:p>
            <a:pPr lvl="1"/>
            <a:r>
              <a:rPr lang="en-US" dirty="0"/>
              <a:t>Approved by the U.K. Parliament to provide funding to the government.</a:t>
            </a:r>
          </a:p>
          <a:p>
            <a:r>
              <a:rPr lang="en-US" dirty="0"/>
              <a:t>Evolved to serve as lender of last resort, providing for liquidity in times of poor harvests or war. </a:t>
            </a:r>
          </a:p>
          <a:p>
            <a:r>
              <a:rPr lang="en-US" dirty="0"/>
              <a:t>Initially a private response (privately funded with government approval) to difficulties that arose in banking systems with many small banks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 A History of Merchant Banking through the Reformation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a:t>Knowledge banking history is important to appreciating the present day institutional and economic structures of banking. </a:t>
            </a:r>
          </a:p>
          <a:p>
            <a:r>
              <a:rPr lang="en-US" dirty="0"/>
              <a:t>If we were to design a new banking system today, it is unlikely that it would look like the one that we have now.</a:t>
            </a:r>
          </a:p>
          <a:p>
            <a:r>
              <a:rPr lang="en-US" dirty="0"/>
              <a:t>Our banking systems evolved from earlier systems over many centuries. </a:t>
            </a:r>
          </a:p>
          <a:p>
            <a:r>
              <a:rPr lang="en-US" dirty="0"/>
              <a:t>Banking centers were established by building on the practices  earlier centers, adapting them to new political, economic and technological developments. </a:t>
            </a:r>
          </a:p>
          <a:p>
            <a:r>
              <a:rPr lang="en-US" dirty="0"/>
              <a:t>Understanding the banking system today requires us to understand the histories of our banking systems, structures, institutions, instruments and operations.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81400" cy="2468562"/>
          </a:xfrm>
        </p:spPr>
        <p:txBody>
          <a:bodyPr>
            <a:normAutofit/>
          </a:bodyPr>
          <a:lstStyle/>
          <a:p>
            <a:r>
              <a:rPr lang="en-US" sz="3100" dirty="0"/>
              <a:t>The Founding of the Bank of England, 1694</a:t>
            </a:r>
            <a:br>
              <a:rPr lang="en-US" sz="3100" dirty="0"/>
            </a:br>
            <a:r>
              <a:rPr lang="en-US" sz="3100" dirty="0"/>
              <a:t>William Paterson</a:t>
            </a:r>
            <a:br>
              <a:rPr lang="en-US" sz="3100" dirty="0"/>
            </a:br>
            <a:endParaRPr lang="en-US" sz="3100" dirty="0"/>
          </a:p>
        </p:txBody>
      </p:sp>
      <p:pic>
        <p:nvPicPr>
          <p:cNvPr id="2050" name="Picture 2"/>
          <p:cNvPicPr>
            <a:picLocks noGrp="1" noChangeAspect="1" noChangeArrowheads="1"/>
          </p:cNvPicPr>
          <p:nvPr>
            <p:ph idx="1"/>
          </p:nvPr>
        </p:nvPicPr>
        <p:blipFill>
          <a:blip r:embed="rId3"/>
          <a:srcRect/>
          <a:stretch>
            <a:fillRect/>
          </a:stretch>
        </p:blipFill>
        <p:spPr bwMode="auto">
          <a:xfrm>
            <a:off x="4155405" y="0"/>
            <a:ext cx="4929188" cy="68580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944562"/>
          </a:xfrm>
        </p:spPr>
        <p:txBody>
          <a:bodyPr/>
          <a:lstStyle/>
          <a:p>
            <a:r>
              <a:rPr lang="en-US" b="1" dirty="0"/>
              <a:t>19</a:t>
            </a:r>
            <a:r>
              <a:rPr lang="en-US" b="1" baseline="30000" dirty="0"/>
              <a:t>th</a:t>
            </a:r>
            <a:r>
              <a:rPr lang="en-US" b="1" dirty="0"/>
              <a:t> Century U.K. Central Banking</a:t>
            </a:r>
          </a:p>
        </p:txBody>
      </p:sp>
      <p:sp>
        <p:nvSpPr>
          <p:cNvPr id="3" name="Content Placeholder 2"/>
          <p:cNvSpPr>
            <a:spLocks noGrp="1"/>
          </p:cNvSpPr>
          <p:nvPr>
            <p:ph idx="1"/>
          </p:nvPr>
        </p:nvSpPr>
        <p:spPr>
          <a:xfrm>
            <a:off x="533400" y="1447800"/>
            <a:ext cx="8077200" cy="4038600"/>
          </a:xfrm>
        </p:spPr>
        <p:txBody>
          <a:bodyPr>
            <a:noAutofit/>
          </a:bodyPr>
          <a:lstStyle/>
          <a:p>
            <a:r>
              <a:rPr lang="en-US" sz="2800" dirty="0">
                <a:latin typeface="Times New Roman" pitchFamily="18" charset="0"/>
                <a:cs typeface="Times New Roman" pitchFamily="18" charset="0"/>
              </a:rPr>
              <a:t>The U.K. experienced many banking crises during the  first half of the 19th century. </a:t>
            </a:r>
          </a:p>
          <a:p>
            <a:r>
              <a:rPr lang="en-US" sz="2800" dirty="0">
                <a:latin typeface="Times New Roman" pitchFamily="18" charset="0"/>
                <a:cs typeface="Times New Roman" pitchFamily="18" charset="0"/>
              </a:rPr>
              <a:t>After an 1866 U.K. crisis and following the advice of Walter Bagehot, the Bank of England began lending to troubled correspondent banks based on collateral and penalty interest rates.</a:t>
            </a:r>
          </a:p>
          <a:p>
            <a:r>
              <a:rPr lang="en-US" sz="2800" dirty="0">
                <a:latin typeface="Times New Roman" pitchFamily="18" charset="0"/>
                <a:cs typeface="Times New Roman" pitchFamily="18" charset="0"/>
              </a:rPr>
              <a:t>The U.K. remained free of banking panics from 1866 until 2007.</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Early Central Banks</a:t>
            </a:r>
          </a:p>
        </p:txBody>
      </p:sp>
      <p:sp>
        <p:nvSpPr>
          <p:cNvPr id="3" name="Content Placeholder 2"/>
          <p:cNvSpPr>
            <a:spLocks noGrp="1"/>
          </p:cNvSpPr>
          <p:nvPr>
            <p:ph idx="1"/>
          </p:nvPr>
        </p:nvSpPr>
        <p:spPr/>
        <p:txBody>
          <a:bodyPr>
            <a:normAutofit lnSpcReduction="10000"/>
          </a:bodyPr>
          <a:lstStyle/>
          <a:p>
            <a:r>
              <a:rPr lang="en-US" dirty="0"/>
              <a:t>Much later, in 1800, the </a:t>
            </a:r>
            <a:r>
              <a:rPr lang="en-US" dirty="0" err="1"/>
              <a:t>Banque</a:t>
            </a:r>
            <a:r>
              <a:rPr lang="en-US" dirty="0"/>
              <a:t> de France was established by Napoleon to stabilize currency, and, again, to make loans to the government finance. </a:t>
            </a:r>
          </a:p>
          <a:p>
            <a:r>
              <a:rPr lang="en-US" dirty="0"/>
              <a:t>The Bank of Spain, National Bank of Austria and numerous other European central banks were founded for similar purposes. </a:t>
            </a:r>
          </a:p>
          <a:p>
            <a:r>
              <a:rPr lang="en-US" dirty="0"/>
              <a:t>Central banks often issue their own currencies. </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19</a:t>
            </a:r>
            <a:r>
              <a:rPr lang="en-US" b="1" baseline="30000" dirty="0"/>
              <a:t>th</a:t>
            </a:r>
            <a:r>
              <a:rPr lang="en-US" b="1" dirty="0"/>
              <a:t> Century U.S. Central Banking</a:t>
            </a:r>
          </a:p>
        </p:txBody>
      </p:sp>
      <p:sp>
        <p:nvSpPr>
          <p:cNvPr id="3" name="Content Placeholder 2"/>
          <p:cNvSpPr>
            <a:spLocks noGrp="1"/>
          </p:cNvSpPr>
          <p:nvPr>
            <p:ph idx="1"/>
          </p:nvPr>
        </p:nvSpPr>
        <p:spPr>
          <a:xfrm>
            <a:off x="304800" y="1219200"/>
            <a:ext cx="8534400" cy="5334000"/>
          </a:xfrm>
        </p:spPr>
        <p:txBody>
          <a:bodyPr>
            <a:noAutofit/>
          </a:bodyPr>
          <a:lstStyle/>
          <a:p>
            <a:r>
              <a:rPr lang="en-US" sz="3600" dirty="0">
                <a:latin typeface="Times New Roman" pitchFamily="18" charset="0"/>
                <a:cs typeface="Times New Roman" pitchFamily="18" charset="0"/>
              </a:rPr>
              <a:t>The U.S. experienced many banking crises during the 19th century. </a:t>
            </a:r>
            <a:endParaRPr lang="en-US" sz="2800" dirty="0">
              <a:latin typeface="Times New Roman" pitchFamily="18" charset="0"/>
              <a:cs typeface="Times New Roman" pitchFamily="18" charset="0"/>
            </a:endParaRPr>
          </a:p>
          <a:p>
            <a:r>
              <a:rPr lang="en-US" sz="3600" dirty="0">
                <a:latin typeface="Times New Roman" pitchFamily="18" charset="0"/>
                <a:cs typeface="Times New Roman" pitchFamily="18" charset="0"/>
              </a:rPr>
              <a:t>There were two early attempts at chartering and maintaining central banks in the U.S.:</a:t>
            </a:r>
          </a:p>
          <a:p>
            <a:pPr lvl="1"/>
            <a:r>
              <a:rPr lang="en-US" sz="3200" dirty="0">
                <a:latin typeface="Times New Roman" pitchFamily="18" charset="0"/>
                <a:cs typeface="Times New Roman" pitchFamily="18" charset="0"/>
              </a:rPr>
              <a:t>The Bank of the United States (1791-1811) </a:t>
            </a:r>
          </a:p>
          <a:p>
            <a:pPr lvl="1"/>
            <a:r>
              <a:rPr lang="en-US" sz="3200" dirty="0">
                <a:latin typeface="Times New Roman" pitchFamily="18" charset="0"/>
                <a:cs typeface="Times New Roman" pitchFamily="18" charset="0"/>
              </a:rPr>
              <a:t>The Second Bank of the United States (1816-1836)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Co-insurance Coalitions</a:t>
            </a:r>
          </a:p>
        </p:txBody>
      </p:sp>
      <p:sp>
        <p:nvSpPr>
          <p:cNvPr id="3" name="Content Placeholder 2"/>
          <p:cNvSpPr>
            <a:spLocks noGrp="1"/>
          </p:cNvSpPr>
          <p:nvPr>
            <p:ph idx="1"/>
          </p:nvPr>
        </p:nvSpPr>
        <p:spPr>
          <a:xfrm>
            <a:off x="457200" y="1524000"/>
            <a:ext cx="8153400" cy="4800600"/>
          </a:xfrm>
        </p:spPr>
        <p:txBody>
          <a:bodyPr>
            <a:noAutofit/>
          </a:bodyPr>
          <a:lstStyle/>
          <a:p>
            <a:r>
              <a:rPr lang="en-US" sz="3600" dirty="0">
                <a:latin typeface="Times New Roman" pitchFamily="18" charset="0"/>
                <a:cs typeface="Times New Roman" pitchFamily="18" charset="0"/>
              </a:rPr>
              <a:t>Before the U.S. Fed, banks formed co-insurance coalitions</a:t>
            </a:r>
          </a:p>
          <a:p>
            <a:pPr lvl="1"/>
            <a:r>
              <a:rPr lang="en-US" dirty="0">
                <a:latin typeface="Times New Roman" pitchFamily="18" charset="0"/>
                <a:cs typeface="Times New Roman" pitchFamily="18" charset="0"/>
              </a:rPr>
              <a:t>Suffolk System of six New England banks in its 1824-58 clearinghouse.</a:t>
            </a:r>
          </a:p>
          <a:p>
            <a:pPr lvl="1"/>
            <a:r>
              <a:rPr lang="en-US" dirty="0">
                <a:latin typeface="Times New Roman" pitchFamily="18" charset="0"/>
                <a:cs typeface="Times New Roman" pitchFamily="18" charset="0"/>
              </a:rPr>
              <a:t>In New York, The Safety Fund system created in 1829 provided for bank regulators</a:t>
            </a:r>
          </a:p>
          <a:p>
            <a:r>
              <a:rPr lang="en-US" sz="3600" dirty="0">
                <a:latin typeface="Times New Roman" pitchFamily="18" charset="0"/>
                <a:cs typeface="Times New Roman" pitchFamily="18" charset="0"/>
              </a:rPr>
              <a:t>Coalition members issued "clearinghouse loan certificates" during banking panics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Clearinghouse Loan Certificates</a:t>
            </a:r>
            <a:endParaRPr lang="en-US" b="1" dirty="0"/>
          </a:p>
        </p:txBody>
      </p:sp>
      <p:sp>
        <p:nvSpPr>
          <p:cNvPr id="3" name="Content Placeholder 2"/>
          <p:cNvSpPr>
            <a:spLocks noGrp="1"/>
          </p:cNvSpPr>
          <p:nvPr>
            <p:ph idx="1"/>
          </p:nvPr>
        </p:nvSpPr>
        <p:spPr>
          <a:xfrm>
            <a:off x="304800" y="1219200"/>
            <a:ext cx="8534400" cy="5334000"/>
          </a:xfrm>
        </p:spPr>
        <p:txBody>
          <a:bodyPr>
            <a:noAutofit/>
          </a:bodyPr>
          <a:lstStyle/>
          <a:p>
            <a:r>
              <a:rPr lang="en-US" sz="2800" dirty="0">
                <a:latin typeface="Times New Roman" pitchFamily="18" charset="0"/>
                <a:cs typeface="Times New Roman" pitchFamily="18" charset="0"/>
              </a:rPr>
              <a:t>The New York Clearing House Association was established in 1853 by 52 New York banks as a clearinghouse settlement bank.</a:t>
            </a:r>
          </a:p>
          <a:p>
            <a:r>
              <a:rPr lang="en-US" sz="2800" dirty="0">
                <a:latin typeface="Times New Roman" pitchFamily="18" charset="0"/>
                <a:cs typeface="Times New Roman" pitchFamily="18" charset="0"/>
              </a:rPr>
              <a:t>Clearinghouse Loan Certificates were a sort of private currency for which all coalition members were jointly responsible.</a:t>
            </a:r>
          </a:p>
          <a:p>
            <a:pPr lvl="1"/>
            <a:r>
              <a:rPr lang="en-US" sz="2000" dirty="0">
                <a:latin typeface="Times New Roman" pitchFamily="18" charset="0"/>
                <a:cs typeface="Times New Roman" pitchFamily="18" charset="0"/>
              </a:rPr>
              <a:t>This co-insurance was the precursor to the modern discount window.</a:t>
            </a:r>
          </a:p>
          <a:p>
            <a:pPr lvl="1"/>
            <a:r>
              <a:rPr lang="en-US" sz="2000" dirty="0">
                <a:latin typeface="Times New Roman" pitchFamily="18" charset="0"/>
                <a:cs typeface="Times New Roman" pitchFamily="18" charset="0"/>
              </a:rPr>
              <a:t>Led to banks monitoring fellow coalition members</a:t>
            </a:r>
          </a:p>
          <a:p>
            <a:pPr lvl="1"/>
            <a:r>
              <a:rPr lang="en-US" sz="2000" dirty="0">
                <a:latin typeface="Times New Roman" pitchFamily="18" charset="0"/>
                <a:cs typeface="Times New Roman" pitchFamily="18" charset="0"/>
              </a:rPr>
              <a:t>During the panics of 1893 and 1907, these certificates were issued directly to bank depositors as a sort of private currency.</a:t>
            </a:r>
          </a:p>
          <a:p>
            <a:pPr lvl="1"/>
            <a:r>
              <a:rPr lang="en-US" sz="2000" dirty="0">
                <a:latin typeface="Times New Roman" pitchFamily="18" charset="0"/>
                <a:cs typeface="Times New Roman" pitchFamily="18" charset="0"/>
              </a:rPr>
              <a:t>These 19th century U.S. coalitions or clearinghouses originated as interbank payments systems.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Motivating a Permanent U.S. Central Bank</a:t>
            </a: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After the early attempts at chartering and maintaining central banks, the U.S. Federal Reserve System was established in 1913, largely in response to the severe U.S. Banking Panic of 1907. </a:t>
            </a:r>
          </a:p>
          <a:p>
            <a:r>
              <a:rPr lang="en-US" dirty="0">
                <a:latin typeface="Times New Roman" pitchFamily="18" charset="0"/>
                <a:cs typeface="Times New Roman" pitchFamily="18" charset="0"/>
              </a:rPr>
              <a:t>The interims between the central banks were characterized by significant numbers of banking crises.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The Federal Reserve System</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a:latin typeface="Times New Roman" pitchFamily="18" charset="0"/>
                <a:cs typeface="Times New Roman" pitchFamily="18" charset="0"/>
              </a:rPr>
              <a:t>The Federal Reserve System (the Fed) was established in 1913 as the Central Bank of the United States.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D.  A History of Investment Banking</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r>
              <a:rPr lang="en-US" dirty="0">
                <a:latin typeface="Times New Roman" pitchFamily="18" charset="0"/>
                <a:cs typeface="Times New Roman" pitchFamily="18" charset="0"/>
              </a:rPr>
              <a:t>Investment banking evolved from European merchant banking</a:t>
            </a:r>
          </a:p>
          <a:p>
            <a:r>
              <a:rPr lang="en-US" dirty="0">
                <a:latin typeface="Times New Roman" pitchFamily="18" charset="0"/>
                <a:cs typeface="Times New Roman" pitchFamily="18" charset="0"/>
              </a:rPr>
              <a:t>Distinction of investment from merchant banking largely due to </a:t>
            </a:r>
          </a:p>
          <a:p>
            <a:pPr lvl="1"/>
            <a:r>
              <a:rPr lang="en-US" dirty="0">
                <a:latin typeface="Times New Roman" pitchFamily="18" charset="0"/>
                <a:cs typeface="Times New Roman" pitchFamily="18" charset="0"/>
              </a:rPr>
              <a:t>British restrictions on chartering private banks that might compete with the Bank of England</a:t>
            </a:r>
          </a:p>
          <a:p>
            <a:pPr lvl="1"/>
            <a:r>
              <a:rPr lang="en-US" dirty="0">
                <a:latin typeface="Times New Roman" pitchFamily="18" charset="0"/>
                <a:cs typeface="Times New Roman" pitchFamily="18" charset="0"/>
              </a:rPr>
              <a:t>limitation on the number of partners (6) allowed in British banks.</a:t>
            </a:r>
          </a:p>
          <a:p>
            <a:r>
              <a:rPr lang="en-US" dirty="0">
                <a:latin typeface="Times New Roman" pitchFamily="18" charset="0"/>
                <a:cs typeface="Times New Roman" pitchFamily="18" charset="0"/>
              </a:rPr>
              <a:t>Evolution related to military action:</a:t>
            </a:r>
          </a:p>
          <a:p>
            <a:pPr lvl="1"/>
            <a:r>
              <a:rPr lang="en-US" dirty="0">
                <a:latin typeface="Times New Roman" pitchFamily="18" charset="0"/>
                <a:cs typeface="Times New Roman" pitchFamily="18" charset="0"/>
              </a:rPr>
              <a:t>French and Indian Wars, U.S. Revolutionary War, Napoleonic Wars, the U.S. War with Mexico, the U.S. Civil War. </a:t>
            </a:r>
          </a:p>
          <a:p>
            <a:pPr lvl="1"/>
            <a:r>
              <a:rPr lang="en-US" dirty="0">
                <a:latin typeface="Times New Roman" pitchFamily="18" charset="0"/>
                <a:cs typeface="Times New Roman" pitchFamily="18" charset="0"/>
              </a:rPr>
              <a:t>Jay Cooke &amp; Company sold debt instruments to diverse investors to finance the Union effort in the U.S. Civil War.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U.K. Family Banks</a:t>
            </a:r>
          </a:p>
        </p:txBody>
      </p:sp>
      <p:sp>
        <p:nvSpPr>
          <p:cNvPr id="3" name="Content Placeholder 2"/>
          <p:cNvSpPr>
            <a:spLocks noGrp="1"/>
          </p:cNvSpPr>
          <p:nvPr>
            <p:ph idx="1"/>
          </p:nvPr>
        </p:nvSpPr>
        <p:spPr/>
        <p:txBody>
          <a:bodyPr>
            <a:normAutofit fontScale="92500" lnSpcReduction="20000"/>
          </a:bodyPr>
          <a:lstStyle/>
          <a:p>
            <a:r>
              <a:rPr lang="en-US" dirty="0">
                <a:latin typeface="Times New Roman" pitchFamily="18" charset="0"/>
                <a:cs typeface="Times New Roman" pitchFamily="18" charset="0"/>
              </a:rPr>
              <a:t>The Rothschild family</a:t>
            </a:r>
          </a:p>
          <a:p>
            <a:pPr lvl="1"/>
            <a:r>
              <a:rPr lang="en-US" dirty="0">
                <a:latin typeface="Times New Roman" pitchFamily="18" charset="0"/>
                <a:cs typeface="Times New Roman" pitchFamily="18" charset="0"/>
              </a:rPr>
              <a:t>Mayer and his son Nathan</a:t>
            </a:r>
          </a:p>
          <a:p>
            <a:pPr lvl="1"/>
            <a:r>
              <a:rPr lang="en-US" dirty="0">
                <a:latin typeface="Times New Roman" pitchFamily="18" charset="0"/>
                <a:cs typeface="Times New Roman" pitchFamily="18" charset="0"/>
              </a:rPr>
              <a:t>starting in Frankfurt</a:t>
            </a:r>
          </a:p>
          <a:p>
            <a:r>
              <a:rPr lang="en-US" dirty="0">
                <a:latin typeface="Times New Roman" pitchFamily="18" charset="0"/>
                <a:cs typeface="Times New Roman" pitchFamily="18" charset="0"/>
              </a:rPr>
              <a:t>Warburg</a:t>
            </a:r>
          </a:p>
          <a:p>
            <a:pPr lvl="1"/>
            <a:r>
              <a:rPr lang="en-US" dirty="0">
                <a:latin typeface="Times New Roman" pitchFamily="18" charset="0"/>
                <a:cs typeface="Times New Roman" pitchFamily="18" charset="0"/>
              </a:rPr>
              <a:t>Moses, Marcus, and </a:t>
            </a:r>
            <a:r>
              <a:rPr lang="en-US" dirty="0" err="1">
                <a:latin typeface="Times New Roman" pitchFamily="18" charset="0"/>
                <a:cs typeface="Times New Roman" pitchFamily="18" charset="0"/>
              </a:rPr>
              <a:t>Gerson</a:t>
            </a:r>
            <a:endParaRPr lang="en-US" dirty="0">
              <a:latin typeface="Times New Roman" pitchFamily="18" charset="0"/>
              <a:cs typeface="Times New Roman" pitchFamily="18" charset="0"/>
            </a:endParaRPr>
          </a:p>
          <a:p>
            <a:pPr lvl="1"/>
            <a:r>
              <a:rPr lang="en-US" dirty="0">
                <a:latin typeface="Times New Roman" pitchFamily="18" charset="0"/>
                <a:cs typeface="Times New Roman" pitchFamily="18" charset="0"/>
              </a:rPr>
              <a:t>starting in Hamburg</a:t>
            </a:r>
          </a:p>
          <a:p>
            <a:r>
              <a:rPr lang="en-US" dirty="0">
                <a:latin typeface="Times New Roman" pitchFamily="18" charset="0"/>
                <a:cs typeface="Times New Roman" pitchFamily="18" charset="0"/>
              </a:rPr>
              <a:t>19th century investment banks, expanded across Europe</a:t>
            </a:r>
          </a:p>
          <a:p>
            <a:r>
              <a:rPr lang="en-US" dirty="0">
                <a:latin typeface="Times New Roman" pitchFamily="18" charset="0"/>
                <a:cs typeface="Times New Roman" pitchFamily="18" charset="0"/>
              </a:rPr>
              <a:t>The Rothschild family to create the first international investment bank.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Early Historical Roots of Banking</a:t>
            </a:r>
          </a:p>
        </p:txBody>
      </p:sp>
      <p:sp>
        <p:nvSpPr>
          <p:cNvPr id="6" name="Content Placeholder 2"/>
          <p:cNvSpPr txBox="1">
            <a:spLocks/>
          </p:cNvSpPr>
          <p:nvPr/>
        </p:nvSpPr>
        <p:spPr>
          <a:xfrm>
            <a:off x="609600" y="1371600"/>
            <a:ext cx="7848600" cy="4906963"/>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en-US" sz="2000" dirty="0"/>
              <a:t>Egypt and Mesopotamia: gold was deposited in temples for safe-keeping.</a:t>
            </a:r>
          </a:p>
          <a:p>
            <a:pPr marL="342900" lvl="0" indent="-342900">
              <a:spcBef>
                <a:spcPct val="20000"/>
              </a:spcBef>
              <a:buFont typeface="Arial" pitchFamily="34" charset="0"/>
              <a:buChar char="•"/>
            </a:pPr>
            <a:r>
              <a:rPr lang="en-US" sz="2000" dirty="0"/>
              <a:t>18th century BCE Babylon, records of loans made by temple priests have survived. </a:t>
            </a:r>
          </a:p>
          <a:p>
            <a:pPr marL="342900" lvl="0" indent="-342900">
              <a:spcBef>
                <a:spcPct val="20000"/>
              </a:spcBef>
              <a:buFont typeface="Arial" pitchFamily="34" charset="0"/>
              <a:buChar char="•"/>
            </a:pPr>
            <a:r>
              <a:rPr lang="en-US" sz="2000" dirty="0"/>
              <a:t>The Babylonian Code of Hammurabi:</a:t>
            </a:r>
          </a:p>
          <a:p>
            <a:pPr marL="800100" lvl="1" indent="-342900">
              <a:spcBef>
                <a:spcPct val="20000"/>
              </a:spcBef>
              <a:buFont typeface="Arial" pitchFamily="34" charset="0"/>
              <a:buChar char="•"/>
            </a:pPr>
            <a:r>
              <a:rPr lang="en-US" sz="2000" dirty="0"/>
              <a:t>from roughly 1750 B.C.E. </a:t>
            </a:r>
          </a:p>
          <a:p>
            <a:pPr marL="800100" lvl="1" indent="-342900">
              <a:spcBef>
                <a:spcPct val="20000"/>
              </a:spcBef>
              <a:buFont typeface="Arial" pitchFamily="34" charset="0"/>
              <a:buChar char="•"/>
            </a:pPr>
            <a:r>
              <a:rPr lang="en-US" sz="2000" dirty="0"/>
              <a:t>regulated interest rates</a:t>
            </a:r>
          </a:p>
          <a:p>
            <a:pPr marL="800100" lvl="1" indent="-342900">
              <a:spcBef>
                <a:spcPct val="20000"/>
              </a:spcBef>
              <a:buFont typeface="Arial" pitchFamily="34" charset="0"/>
              <a:buChar char="•"/>
            </a:pPr>
            <a:r>
              <a:rPr lang="en-US" sz="2000" dirty="0"/>
              <a:t>provided for enforceable written loan contracts</a:t>
            </a:r>
          </a:p>
          <a:p>
            <a:pPr marL="800100" lvl="1" indent="-342900">
              <a:spcBef>
                <a:spcPct val="20000"/>
              </a:spcBef>
              <a:buFont typeface="Arial" pitchFamily="34" charset="0"/>
              <a:buChar char="•"/>
            </a:pPr>
            <a:r>
              <a:rPr lang="en-US" sz="2000" dirty="0"/>
              <a:t>repudiated the debt of lenders whose interest rates were usurious. </a:t>
            </a:r>
          </a:p>
          <a:p>
            <a:pPr marL="342900" indent="-342900">
              <a:spcBef>
                <a:spcPct val="20000"/>
              </a:spcBef>
              <a:buFont typeface="Arial" pitchFamily="34" charset="0"/>
              <a:buChar char="•"/>
            </a:pPr>
            <a:r>
              <a:rPr lang="en-US" sz="2000" dirty="0"/>
              <a:t>Greeks and Romans from the 4th century BCE, with private entrepreneurs joining temples and public bodies in the practice of financial transactions such as accepting deposits, making loans and changing money. </a:t>
            </a:r>
          </a:p>
          <a:p>
            <a:pPr marL="342900" indent="-342900">
              <a:spcBef>
                <a:spcPct val="20000"/>
              </a:spcBef>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U.S. Yankee Houses</a:t>
            </a:r>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n-US" dirty="0">
                <a:latin typeface="Times New Roman" pitchFamily="18" charset="0"/>
                <a:cs typeface="Times New Roman" pitchFamily="18" charset="0"/>
              </a:rPr>
              <a:t>The earliest U.S. dedicated investment bank was founded by Alexander Brown</a:t>
            </a:r>
          </a:p>
          <a:p>
            <a:pPr lvl="1"/>
            <a:r>
              <a:rPr lang="en-US" dirty="0">
                <a:latin typeface="Times New Roman" pitchFamily="18" charset="0"/>
                <a:cs typeface="Times New Roman" pitchFamily="18" charset="0"/>
              </a:rPr>
              <a:t>Irish linen merchant immigrated to Baltimore in the early 19th Century</a:t>
            </a:r>
          </a:p>
          <a:p>
            <a:pPr lvl="1"/>
            <a:r>
              <a:rPr lang="en-US" dirty="0">
                <a:latin typeface="Times New Roman" pitchFamily="18" charset="0"/>
                <a:cs typeface="Times New Roman" pitchFamily="18" charset="0"/>
              </a:rPr>
              <a:t>conducted the IPO (arguably the nation's first) of Baltimore Water Company in 1808</a:t>
            </a:r>
          </a:p>
          <a:p>
            <a:pPr lvl="1"/>
            <a:r>
              <a:rPr lang="en-US" dirty="0">
                <a:latin typeface="Times New Roman" pitchFamily="18" charset="0"/>
                <a:cs typeface="Times New Roman" pitchFamily="18" charset="0"/>
              </a:rPr>
              <a:t>Alexander Brown took his sons into his Baltimore-based firm</a:t>
            </a:r>
          </a:p>
          <a:p>
            <a:pPr lvl="1"/>
            <a:r>
              <a:rPr lang="en-US" dirty="0">
                <a:latin typeface="Times New Roman" pitchFamily="18" charset="0"/>
                <a:cs typeface="Times New Roman" pitchFamily="18" charset="0"/>
              </a:rPr>
              <a:t>through subsequent spin-offs the New York-based firm Brown Brothers Harriman became a Wall Street powerhouse</a:t>
            </a:r>
          </a:p>
          <a:p>
            <a:pPr lvl="1"/>
            <a:r>
              <a:rPr lang="en-US" dirty="0">
                <a:latin typeface="Times New Roman" pitchFamily="18" charset="0"/>
                <a:cs typeface="Times New Roman" pitchFamily="18" charset="0"/>
              </a:rPr>
              <a:t>As did the Baltimore-based firm Alexander Brown &amp; Sons</a:t>
            </a:r>
          </a:p>
          <a:p>
            <a:r>
              <a:rPr lang="en-US" dirty="0">
                <a:latin typeface="Times New Roman" pitchFamily="18" charset="0"/>
                <a:cs typeface="Times New Roman" pitchFamily="18" charset="0"/>
              </a:rPr>
              <a:t>Yankee Houses included J.S. Morgan &amp; Company after </a:t>
            </a:r>
            <a:r>
              <a:rPr lang="en-US" dirty="0" err="1">
                <a:latin typeface="Times New Roman" pitchFamily="18" charset="0"/>
                <a:cs typeface="Times New Roman" pitchFamily="18" charset="0"/>
              </a:rPr>
              <a:t>Junius</a:t>
            </a:r>
            <a:r>
              <a:rPr lang="en-US" dirty="0">
                <a:latin typeface="Times New Roman" pitchFamily="18" charset="0"/>
                <a:cs typeface="Times New Roman" pitchFamily="18" charset="0"/>
              </a:rPr>
              <a:t> Spencer Morgan.</a:t>
            </a:r>
          </a:p>
          <a:p>
            <a:r>
              <a:rPr lang="en-US" dirty="0">
                <a:latin typeface="Times New Roman" pitchFamily="18" charset="0"/>
                <a:cs typeface="Times New Roman" pitchFamily="18" charset="0"/>
              </a:rPr>
              <a:t>Morgan's son, John Pierpont Morgan, founded Drexel, Morgan &amp; Co. with Anthony Joseph Drexel and reorganized as J.P. Morgan &amp; Co. in 1895. </a:t>
            </a:r>
          </a:p>
          <a:p>
            <a:r>
              <a:rPr lang="en-US" dirty="0">
                <a:latin typeface="Times New Roman" pitchFamily="18" charset="0"/>
                <a:cs typeface="Times New Roman" pitchFamily="18" charset="0"/>
              </a:rPr>
              <a:t>J.P. Morgan was the dominant investment banker until his death in 1913, and his firm remained dominant until the Great Depression.</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U.S. German-Jewish Bankers</a:t>
            </a:r>
          </a:p>
        </p:txBody>
      </p:sp>
      <p:sp>
        <p:nvSpPr>
          <p:cNvPr id="3" name="Content Placeholder 2"/>
          <p:cNvSpPr>
            <a:spLocks noGrp="1"/>
          </p:cNvSpPr>
          <p:nvPr>
            <p:ph idx="1"/>
          </p:nvPr>
        </p:nvSpPr>
        <p:spPr/>
        <p:txBody>
          <a:bodyPr>
            <a:normAutofit fontScale="92500" lnSpcReduction="20000"/>
          </a:bodyPr>
          <a:lstStyle/>
          <a:p>
            <a:r>
              <a:rPr lang="en-US" dirty="0">
                <a:latin typeface="Times New Roman" pitchFamily="18" charset="0"/>
                <a:cs typeface="Times New Roman" pitchFamily="18" charset="0"/>
              </a:rPr>
              <a:t>Among 19th century German-Jewish immigrant founded U.S. investment banks were:</a:t>
            </a:r>
          </a:p>
          <a:p>
            <a:r>
              <a:rPr lang="en-US" dirty="0">
                <a:latin typeface="Times New Roman" pitchFamily="18" charset="0"/>
                <a:cs typeface="Times New Roman" pitchFamily="18" charset="0"/>
              </a:rPr>
              <a:t>Goldman Sachs (Marcus Goldman and Samuel Sachs)</a:t>
            </a:r>
          </a:p>
          <a:p>
            <a:r>
              <a:rPr lang="en-US" dirty="0">
                <a:latin typeface="Times New Roman" pitchFamily="18" charset="0"/>
                <a:cs typeface="Times New Roman" pitchFamily="18" charset="0"/>
              </a:rPr>
              <a:t>Kuhn Loeb (Solomon Loeb and Jacob H. Schiff)</a:t>
            </a:r>
          </a:p>
          <a:p>
            <a:r>
              <a:rPr lang="en-US" dirty="0">
                <a:latin typeface="Times New Roman" pitchFamily="18" charset="0"/>
                <a:cs typeface="Times New Roman" pitchFamily="18" charset="0"/>
              </a:rPr>
              <a:t>Lehman Brothers (Meyer and Emmanuel Lehman, who started by selling dry goods and working as cotton traders in  Alabama)</a:t>
            </a:r>
          </a:p>
          <a:p>
            <a:r>
              <a:rPr lang="en-US" dirty="0">
                <a:latin typeface="Times New Roman" pitchFamily="18" charset="0"/>
                <a:cs typeface="Times New Roman" pitchFamily="18" charset="0"/>
              </a:rPr>
              <a:t>Salomon Brothers (Percy Salomon)</a:t>
            </a:r>
          </a:p>
          <a:p>
            <a:r>
              <a:rPr lang="en-US" dirty="0">
                <a:latin typeface="Times New Roman" pitchFamily="18" charset="0"/>
                <a:cs typeface="Times New Roman" pitchFamily="18" charset="0"/>
              </a:rPr>
              <a:t>Bache &amp; Co. (Jules Bache).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Ancient Greek and Roman Banking Activity</a:t>
            </a:r>
          </a:p>
        </p:txBody>
      </p:sp>
      <p:sp>
        <p:nvSpPr>
          <p:cNvPr id="3" name="Content Placeholder 2"/>
          <p:cNvSpPr>
            <a:spLocks noGrp="1"/>
          </p:cNvSpPr>
          <p:nvPr>
            <p:ph idx="1"/>
          </p:nvPr>
        </p:nvSpPr>
        <p:spPr/>
        <p:txBody>
          <a:bodyPr/>
          <a:lstStyle/>
          <a:p>
            <a:r>
              <a:rPr lang="en-US" dirty="0"/>
              <a:t>Greeks and Romans from the 4th century BCE</a:t>
            </a:r>
          </a:p>
          <a:p>
            <a:pPr lvl="1"/>
            <a:r>
              <a:rPr lang="en-US" dirty="0"/>
              <a:t>private entrepreneurs joining temples and public bodies in the practice of financial transactions</a:t>
            </a:r>
          </a:p>
          <a:p>
            <a:pPr lvl="1"/>
            <a:r>
              <a:rPr lang="en-US" dirty="0"/>
              <a:t>accepted deposits</a:t>
            </a:r>
          </a:p>
          <a:p>
            <a:pPr lvl="1"/>
            <a:r>
              <a:rPr lang="en-US" dirty="0"/>
              <a:t>made loans</a:t>
            </a:r>
          </a:p>
          <a:p>
            <a:pPr lvl="1"/>
            <a:r>
              <a:rPr lang="en-US" dirty="0"/>
              <a:t>changed money</a:t>
            </a:r>
          </a:p>
          <a:p>
            <a:r>
              <a:rPr lang="en-US" dirty="0"/>
              <a:t>Temples remained common venues for banking activities.</a:t>
            </a:r>
          </a:p>
          <a:p>
            <a:pPr lvl="1"/>
            <a:endParaRPr lang="en-US" dirty="0"/>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First Millennium European Banking</a:t>
            </a:r>
          </a:p>
        </p:txBody>
      </p:sp>
      <p:sp>
        <p:nvSpPr>
          <p:cNvPr id="3" name="Content Placeholder 2"/>
          <p:cNvSpPr>
            <a:spLocks noGrp="1"/>
          </p:cNvSpPr>
          <p:nvPr>
            <p:ph idx="1"/>
          </p:nvPr>
        </p:nvSpPr>
        <p:spPr/>
        <p:txBody>
          <a:bodyPr>
            <a:normAutofit lnSpcReduction="10000"/>
          </a:bodyPr>
          <a:lstStyle/>
          <a:p>
            <a:r>
              <a:rPr lang="en-US" dirty="0">
                <a:latin typeface="Times New Roman" pitchFamily="18" charset="0"/>
                <a:cs typeface="Times New Roman" pitchFamily="18" charset="0"/>
              </a:rPr>
              <a:t>The only European institution with significant liquid wealth was the Church, from which hoards of treasure were available for lending to finance wars, building, famine relief and crusades </a:t>
            </a:r>
          </a:p>
          <a:p>
            <a:r>
              <a:rPr lang="en-US" dirty="0">
                <a:latin typeface="Times New Roman" pitchFamily="18" charset="0"/>
                <a:cs typeface="Times New Roman" pitchFamily="18" charset="0"/>
              </a:rPr>
              <a:t>The Christian Church and Islamic Law banned usury.</a:t>
            </a:r>
          </a:p>
          <a:p>
            <a:r>
              <a:rPr lang="en-US" dirty="0">
                <a:latin typeface="Times New Roman" pitchFamily="18" charset="0"/>
                <a:cs typeface="Times New Roman" pitchFamily="18" charset="0"/>
              </a:rPr>
              <a:t>The concept of usury was often rather vague, despite many efforts to clarify 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Problem of Usury</a:t>
            </a:r>
          </a:p>
        </p:txBody>
      </p:sp>
      <p:sp>
        <p:nvSpPr>
          <p:cNvPr id="3" name="Content Placeholder 2"/>
          <p:cNvSpPr>
            <a:spLocks noGrp="1"/>
          </p:cNvSpPr>
          <p:nvPr>
            <p:ph idx="1"/>
          </p:nvPr>
        </p:nvSpPr>
        <p:spPr/>
        <p:txBody>
          <a:bodyPr>
            <a:normAutofit fontScale="85000" lnSpcReduction="20000"/>
          </a:bodyPr>
          <a:lstStyle/>
          <a:p>
            <a:r>
              <a:rPr lang="en-US" dirty="0"/>
              <a:t>Community life in early cultures required people to share favors</a:t>
            </a:r>
          </a:p>
          <a:p>
            <a:r>
              <a:rPr lang="en-US" dirty="0"/>
              <a:t>The concept of usury is often rather vague</a:t>
            </a:r>
          </a:p>
          <a:p>
            <a:pPr lvl="1"/>
            <a:r>
              <a:rPr lang="en-US" dirty="0"/>
              <a:t>any payment above principal to be usurious</a:t>
            </a:r>
          </a:p>
          <a:p>
            <a:pPr lvl="1"/>
            <a:r>
              <a:rPr lang="en-US" dirty="0"/>
              <a:t>excess or oppressive rates of interest</a:t>
            </a:r>
          </a:p>
          <a:p>
            <a:r>
              <a:rPr lang="en-US" dirty="0"/>
              <a:t>Usury is included in a biblical list of “abominable things”</a:t>
            </a:r>
          </a:p>
          <a:p>
            <a:r>
              <a:rPr lang="en-US" dirty="0"/>
              <a:t>The Quran (referred to as </a:t>
            </a:r>
            <a:r>
              <a:rPr lang="en-US" dirty="0" err="1"/>
              <a:t>riba</a:t>
            </a:r>
            <a:r>
              <a:rPr lang="en-US" dirty="0"/>
              <a:t>)</a:t>
            </a:r>
          </a:p>
          <a:p>
            <a:r>
              <a:rPr lang="en-US" dirty="0"/>
              <a:t>Imposing interest is unnatural (St. Thomas Aquinas, Aristotle), arguing that usury amounted to "double charging," both for the money loaned and for the use of the money loaned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Usury During the </a:t>
            </a:r>
            <a:r>
              <a:rPr lang="en-US" b="1" dirty="0" err="1"/>
              <a:t>Usurial</a:t>
            </a:r>
            <a:r>
              <a:rPr lang="en-US" b="1" dirty="0"/>
              <a:t> Prohibition</a:t>
            </a:r>
          </a:p>
        </p:txBody>
      </p:sp>
      <p:sp>
        <p:nvSpPr>
          <p:cNvPr id="3" name="Content Placeholder 2"/>
          <p:cNvSpPr>
            <a:spLocks noGrp="1"/>
          </p:cNvSpPr>
          <p:nvPr>
            <p:ph idx="1"/>
          </p:nvPr>
        </p:nvSpPr>
        <p:spPr>
          <a:xfrm>
            <a:off x="457200" y="1447800"/>
            <a:ext cx="8229600" cy="4876800"/>
          </a:xfrm>
        </p:spPr>
        <p:txBody>
          <a:bodyPr>
            <a:normAutofit fontScale="70000" lnSpcReduction="20000"/>
          </a:bodyPr>
          <a:lstStyle/>
          <a:p>
            <a:r>
              <a:rPr lang="en-US" dirty="0" err="1"/>
              <a:t>Usurial</a:t>
            </a:r>
            <a:r>
              <a:rPr lang="en-US" dirty="0"/>
              <a:t> bans did not eliminate usury, even in Church-related activities.</a:t>
            </a:r>
          </a:p>
          <a:p>
            <a:pPr lvl="1"/>
            <a:r>
              <a:rPr lang="en-US" dirty="0"/>
              <a:t>Papal lending</a:t>
            </a:r>
          </a:p>
          <a:p>
            <a:pPr lvl="1"/>
            <a:r>
              <a:rPr lang="en-US" dirty="0"/>
              <a:t>the Knights Templar and </a:t>
            </a:r>
            <a:r>
              <a:rPr lang="en-US" dirty="0" err="1"/>
              <a:t>Hospitallers</a:t>
            </a:r>
            <a:r>
              <a:rPr lang="en-US" dirty="0"/>
              <a:t> made their hoards of treasure available for lending to finance wars, building, famine relief and, in particular, to finance crusades </a:t>
            </a:r>
          </a:p>
          <a:p>
            <a:r>
              <a:rPr lang="en-US" dirty="0"/>
              <a:t>Jewish communities</a:t>
            </a:r>
          </a:p>
          <a:p>
            <a:pPr lvl="1"/>
            <a:r>
              <a:rPr lang="en-US" dirty="0"/>
              <a:t>Money changers</a:t>
            </a:r>
          </a:p>
          <a:p>
            <a:pPr lvl="1"/>
            <a:r>
              <a:rPr lang="en-US" dirty="0"/>
              <a:t>Pawn shops for retail customers</a:t>
            </a:r>
          </a:p>
          <a:p>
            <a:r>
              <a:rPr lang="en-US" dirty="0"/>
              <a:t>Churches benefited from usury transgressions</a:t>
            </a:r>
          </a:p>
          <a:p>
            <a:pPr lvl="1"/>
            <a:r>
              <a:rPr lang="en-US" dirty="0"/>
              <a:t>wealthy Christian lenders made deathbed bequests to churches, monasteries and other institutions</a:t>
            </a:r>
          </a:p>
          <a:p>
            <a:pPr lvl="1"/>
            <a:r>
              <a:rPr lang="en-US" dirty="0"/>
              <a:t>lenders purchased "passports to Heaven“</a:t>
            </a:r>
          </a:p>
          <a:p>
            <a:pPr lvl="1"/>
            <a:r>
              <a:rPr lang="en-US" dirty="0"/>
              <a:t>Purgatory was created a means for a Christian banker to be punished yet escape eternal damnation in Hell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18326</TotalTime>
  <Words>3805</Words>
  <Application>Microsoft Office PowerPoint</Application>
  <PresentationFormat>On-screen Show (4:3)</PresentationFormat>
  <Paragraphs>304</Paragraphs>
  <Slides>51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Luiss Sans</vt:lpstr>
      <vt:lpstr>Times New Roman</vt:lpstr>
      <vt:lpstr>Office Theme</vt:lpstr>
      <vt:lpstr>Lesson 1</vt:lpstr>
      <vt:lpstr>A. Early History of Money</vt:lpstr>
      <vt:lpstr>Debasement and Seniorage</vt:lpstr>
      <vt:lpstr>B. A History of Merchant Banking through the Reformation</vt:lpstr>
      <vt:lpstr>Early Historical Roots of Banking</vt:lpstr>
      <vt:lpstr>Ancient Greek and Roman Banking Activity</vt:lpstr>
      <vt:lpstr>First Millennium European Banking</vt:lpstr>
      <vt:lpstr>The Problem of Usury</vt:lpstr>
      <vt:lpstr>Usury During the Usurial Prohibition</vt:lpstr>
      <vt:lpstr>PowerPoint Presentation</vt:lpstr>
      <vt:lpstr>PowerPoint Presentation</vt:lpstr>
      <vt:lpstr>Financial Tricks to Usurp Usurial Prohibition</vt:lpstr>
      <vt:lpstr>Early Merchant Banking:  The Environment</vt:lpstr>
      <vt:lpstr>The Dawn of Merchant Banking</vt:lpstr>
      <vt:lpstr>Inscription outside the Cathedral of San Martino in Lucca depicting the oath sworn by moneychangers that they would commit “no theft, nor trick, nor falsification.”</vt:lpstr>
      <vt:lpstr>Early History of Italian Banking</vt:lpstr>
      <vt:lpstr>PowerPoint Presentation</vt:lpstr>
      <vt:lpstr>Bills of Exchange</vt:lpstr>
      <vt:lpstr>The Great Merchant Banking Families</vt:lpstr>
      <vt:lpstr>Decline of the De Medici Bank</vt:lpstr>
      <vt:lpstr>C. The Expansion and Modernization of European Banking</vt:lpstr>
      <vt:lpstr>Major European Banking Centers Begin to Move North</vt:lpstr>
      <vt:lpstr>Jacob Fugger (1459-1525)</vt:lpstr>
      <vt:lpstr>The Reformation</vt:lpstr>
      <vt:lpstr>Changing Views on Usury</vt:lpstr>
      <vt:lpstr>Banking and Finance in the Low Countries</vt:lpstr>
      <vt:lpstr>PowerPoint Presentation</vt:lpstr>
      <vt:lpstr>Contributions of Dutch Banking</vt:lpstr>
      <vt:lpstr>PowerPoint Presentation</vt:lpstr>
      <vt:lpstr>Early English Banking</vt:lpstr>
      <vt:lpstr>Goldsmith Banking</vt:lpstr>
      <vt:lpstr>Goldsmith Banking, continued</vt:lpstr>
      <vt:lpstr>Merchant Banks in England: The Barings </vt:lpstr>
      <vt:lpstr>The Glorious Revolution of 1688 and the Aftermath</vt:lpstr>
      <vt:lpstr>Merchant Banks in England: The Rothschilds </vt:lpstr>
      <vt:lpstr>Early History of American Banking</vt:lpstr>
      <vt:lpstr>D. Origins of Central Banking</vt:lpstr>
      <vt:lpstr>The Sveriges Riksbank</vt:lpstr>
      <vt:lpstr>Bank of England</vt:lpstr>
      <vt:lpstr>The Founding of the Bank of England, 1694 William Paterson </vt:lpstr>
      <vt:lpstr>19th Century U.K. Central Banking</vt:lpstr>
      <vt:lpstr>Other Early Central Banks</vt:lpstr>
      <vt:lpstr>19th Century U.S. Central Banking</vt:lpstr>
      <vt:lpstr>Co-insurance Coalitions</vt:lpstr>
      <vt:lpstr>Clearinghouse Loan Certificates</vt:lpstr>
      <vt:lpstr>Motivating a Permanent U.S. Central Bank</vt:lpstr>
      <vt:lpstr>The Federal Reserve System</vt:lpstr>
      <vt:lpstr>D.  A History of Investment Banking</vt:lpstr>
      <vt:lpstr>U.K. Family Banks</vt:lpstr>
      <vt:lpstr>U.S. Yankee Houses</vt:lpstr>
      <vt:lpstr>U.S. German-Jewish Bankers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90</cp:revision>
  <dcterms:created xsi:type="dcterms:W3CDTF">2015-03-30T11:39:17Z</dcterms:created>
  <dcterms:modified xsi:type="dcterms:W3CDTF">2021-04-16T11:53:51Z</dcterms:modified>
</cp:coreProperties>
</file>