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0" r:id="rId3"/>
    <p:sldId id="264" r:id="rId4"/>
    <p:sldId id="288" r:id="rId5"/>
    <p:sldId id="265" r:id="rId6"/>
    <p:sldId id="263" r:id="rId7"/>
    <p:sldId id="292" r:id="rId8"/>
    <p:sldId id="312" r:id="rId9"/>
    <p:sldId id="291" r:id="rId10"/>
    <p:sldId id="287" r:id="rId11"/>
    <p:sldId id="314" r:id="rId12"/>
    <p:sldId id="315" r:id="rId13"/>
    <p:sldId id="316" r:id="rId14"/>
    <p:sldId id="284" r:id="rId15"/>
    <p:sldId id="313" r:id="rId16"/>
    <p:sldId id="290" r:id="rId17"/>
    <p:sldId id="285" r:id="rId18"/>
    <p:sldId id="319" r:id="rId19"/>
    <p:sldId id="318" r:id="rId20"/>
    <p:sldId id="266" r:id="rId21"/>
    <p:sldId id="289" r:id="rId22"/>
    <p:sldId id="293" r:id="rId23"/>
    <p:sldId id="294" r:id="rId24"/>
    <p:sldId id="267" r:id="rId25"/>
    <p:sldId id="295" r:id="rId26"/>
    <p:sldId id="300" r:id="rId27"/>
    <p:sldId id="301" r:id="rId28"/>
    <p:sldId id="302" r:id="rId29"/>
    <p:sldId id="303" r:id="rId30"/>
    <p:sldId id="304" r:id="rId31"/>
    <p:sldId id="305" r:id="rId32"/>
    <p:sldId id="30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testo -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765" y="1966782"/>
            <a:ext cx="8392496" cy="584775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696" y="2537649"/>
            <a:ext cx="8392496" cy="584775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1704" y="4186002"/>
            <a:ext cx="4174435" cy="5472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13 maggio 2021</a:t>
            </a:fld>
            <a:endParaRPr lang="it-IT" dirty="0"/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5A46FEDB-F263-2844-BBB8-16B9F5DF9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7564" y="564746"/>
            <a:ext cx="922181" cy="956079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CEAB5DDE-506B-7848-A9CE-C5555942F1E7}"/>
              </a:ext>
            </a:extLst>
          </p:cNvPr>
          <p:cNvSpPr/>
          <p:nvPr userDrawn="1"/>
        </p:nvSpPr>
        <p:spPr>
          <a:xfrm>
            <a:off x="0" y="5761706"/>
            <a:ext cx="9144000" cy="1096295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5591AB0-86CE-0043-B652-416AF670DC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12126" y="354330"/>
            <a:ext cx="1307199" cy="13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85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5" orient="horz" pos="3517" userDrawn="1">
          <p15:clr>
            <a:srgbClr val="FBAE40"/>
          </p15:clr>
        </p15:guide>
        <p15:guide id="7" orient="horz" pos="2742" userDrawn="1">
          <p15:clr>
            <a:srgbClr val="FBAE40"/>
          </p15:clr>
        </p15:guide>
        <p15:guide id="8" orient="horz" pos="1091" userDrawn="1">
          <p15:clr>
            <a:srgbClr val="FBAE40"/>
          </p15:clr>
        </p15:guide>
        <p15:guide id="10" pos="5011" userDrawn="1">
          <p15:clr>
            <a:srgbClr val="FBAE40"/>
          </p15:clr>
        </p15:guide>
        <p15:guide id="11" pos="46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BC231-B72B-40A9-8B15-2702C737D0D7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CE31A-396A-45FF-BC23-DA753B000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765" y="1966782"/>
            <a:ext cx="8392496" cy="738664"/>
          </a:xfrm>
        </p:spPr>
        <p:txBody>
          <a:bodyPr/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Lesson 2</a:t>
            </a:r>
            <a:endParaRPr lang="it-IT" sz="4400" dirty="0"/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4045F4FA-6ED4-9E4E-92D1-83B58EEBD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765" y="2650046"/>
            <a:ext cx="8392496" cy="1477328"/>
          </a:xfrm>
        </p:spPr>
        <p:txBody>
          <a:bodyPr/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Essential Microeconomic and Financial Theory for Banking</a:t>
            </a:r>
            <a:r>
              <a:rPr lang="en-US" sz="4800" b="1" dirty="0"/>
              <a:t> </a:t>
            </a:r>
            <a:endParaRPr lang="en-US" sz="48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B9245B4-1A08-E54F-A900-5DF1CAA994BC}"/>
              </a:ext>
            </a:extLst>
          </p:cNvPr>
          <p:cNvSpPr txBox="1"/>
          <p:nvPr/>
        </p:nvSpPr>
        <p:spPr>
          <a:xfrm>
            <a:off x="6360217" y="-847126"/>
            <a:ext cx="27837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copertina con fondo bianco</a:t>
            </a:r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Corporate Securities as Options and Capital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962400"/>
            <a:ext cx="6497052" cy="6858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Illustration: The Asset Substitution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Suppose that a bank that has $100 in assets, financed by $94 in deposits at 5% interest and $6 in equity. </a:t>
            </a:r>
          </a:p>
          <a:p>
            <a:r>
              <a:rPr lang="en-US" dirty="0"/>
              <a:t>Suppose that the bank were to invest $100 by extending a loan on a very safe residential real estate mortgage, surely to earn a 6% return, so that bank assets total $106</a:t>
            </a:r>
          </a:p>
          <a:p>
            <a:r>
              <a:rPr lang="en-US" dirty="0"/>
              <a:t>Depositors receive $94 ∙ 1.05 = $98.70</a:t>
            </a:r>
          </a:p>
          <a:p>
            <a:r>
              <a:rPr lang="en-US" dirty="0"/>
              <a:t>Shareholders receive the remaining MAX [0, ($100 ∙ 1.06) - $98.70] = $7.30, or $1.30 profit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Illustration: The Asset Substitution Problem,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Now, consider an alternative strategy</a:t>
            </a:r>
          </a:p>
          <a:p>
            <a:r>
              <a:rPr lang="en-US" dirty="0"/>
              <a:t>The bank invests $100 into a much riskier commercial real estate loan</a:t>
            </a:r>
          </a:p>
          <a:p>
            <a:pPr lvl="1"/>
            <a:r>
              <a:rPr lang="en-US" dirty="0"/>
              <a:t>its return might be as high as 15%, with probability equal to 80%</a:t>
            </a:r>
          </a:p>
          <a:p>
            <a:pPr lvl="1"/>
            <a:r>
              <a:rPr lang="en-US" dirty="0"/>
              <a:t>the probability of default equals 20%, in which case nothing is paid</a:t>
            </a:r>
          </a:p>
          <a:p>
            <a:r>
              <a:rPr lang="en-US" dirty="0"/>
              <a:t>Depositors receive</a:t>
            </a:r>
          </a:p>
          <a:p>
            <a:pPr lvl="1"/>
            <a:r>
              <a:rPr lang="en-US" dirty="0"/>
              <a:t>$98.70 with probability of 80%</a:t>
            </a:r>
          </a:p>
          <a:p>
            <a:pPr lvl="1"/>
            <a:r>
              <a:rPr lang="en-US" dirty="0"/>
              <a:t>Zero with probability of 20%</a:t>
            </a:r>
          </a:p>
          <a:p>
            <a:r>
              <a:rPr lang="en-US" dirty="0"/>
              <a:t>Shareholders receive</a:t>
            </a:r>
          </a:p>
          <a:p>
            <a:pPr lvl="1"/>
            <a:r>
              <a:rPr lang="en-US" dirty="0"/>
              <a:t>MAX[0,S_T-X]= MAX[0, $115-$98.70] = $16.30 with a probability of 80%</a:t>
            </a:r>
          </a:p>
          <a:p>
            <a:pPr lvl="1"/>
            <a:r>
              <a:rPr lang="en-US" dirty="0"/>
              <a:t>20% percent probability of receiving zero = MAX[0,S_T-X] = MAX[0, (0 - $98.70)] = 0.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Illustration: The Asset Substitution Problem,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Shareholders prefer the riskier alternative, increasing their expected profits from $1.30 to $7.04</a:t>
            </a:r>
          </a:p>
          <a:p>
            <a:r>
              <a:rPr lang="en-US" dirty="0"/>
              <a:t>Depositors prefer the safer alternative, increasing their expected profit from -$15.05 to $4.70 </a:t>
            </a:r>
          </a:p>
          <a:p>
            <a:r>
              <a:rPr lang="en-US" dirty="0"/>
              <a:t>Shareholder gains here are far less than depositor losses in the riskier scenario:</a:t>
            </a:r>
          </a:p>
          <a:p>
            <a:pPr lvl="1"/>
            <a:r>
              <a:rPr lang="en-US" dirty="0"/>
              <a:t>Expected depositor profit = [.8 ∙ ($94 ∙ 1.05)] + (.2 ∙ 0) - $94 = -$15.04</a:t>
            </a:r>
          </a:p>
          <a:p>
            <a:pPr lvl="1"/>
            <a:r>
              <a:rPr lang="en-US" dirty="0"/>
              <a:t>Expected shareholder profit = [.8 ∙ ($115-$98.70)] + [.2 ∙ 0] - $6 = $7.04</a:t>
            </a:r>
          </a:p>
          <a:p>
            <a:pPr lvl="1"/>
            <a:r>
              <a:rPr lang="en-US" dirty="0"/>
              <a:t>Expected total profit = (.8 ∙ $115) + (.2 ∙ 0) - $100 = -$8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E. Black-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Valuation of Corporate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219200" y="1295400"/>
          <a:ext cx="59372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12900" imgH="406400" progId="">
                  <p:embed/>
                </p:oleObj>
              </mc:Choice>
              <mc:Fallback>
                <p:oleObj name="Equation" r:id="rId2" imgW="1612900" imgH="4064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5937250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495839" y="2971800"/>
          <a:ext cx="560567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700" imgH="660400" progId="">
                  <p:embed/>
                </p:oleObj>
              </mc:Choice>
              <mc:Fallback>
                <p:oleObj name="Equation" r:id="rId4" imgW="1790700" imgH="6604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839" y="2971800"/>
                        <a:ext cx="560567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895600" y="5047130"/>
          <a:ext cx="3543300" cy="833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" imgH="241300" progId="">
                  <p:embed/>
                </p:oleObj>
              </mc:Choice>
              <mc:Fallback>
                <p:oleObj name="Equation" r:id="rId6" imgW="965200" imgH="2413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47130"/>
                        <a:ext cx="3543300" cy="833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40511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(I			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Black-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219200" y="1295400"/>
          <a:ext cx="59372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12900" imgH="406400" progId="">
                  <p:embed/>
                </p:oleObj>
              </mc:Choice>
              <mc:Fallback>
                <p:oleObj name="Equation" r:id="rId2" imgW="1612900" imgH="4064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5937250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495839" y="2971800"/>
          <a:ext cx="560567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700" imgH="660400" progId="">
                  <p:embed/>
                </p:oleObj>
              </mc:Choice>
              <mc:Fallback>
                <p:oleObj name="Equation" r:id="rId4" imgW="1790700" imgH="6604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839" y="2971800"/>
                        <a:ext cx="560567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895600" y="5047130"/>
          <a:ext cx="3543300" cy="833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" imgH="241300" progId="">
                  <p:embed/>
                </p:oleObj>
              </mc:Choice>
              <mc:Fallback>
                <p:oleObj name="Equation" r:id="rId6" imgW="965200" imgH="2413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47130"/>
                        <a:ext cx="3543300" cy="833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40511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(I			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Black-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in a Corporate Context: Redefining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   =  Time Zero Asset Value</a:t>
            </a:r>
          </a:p>
          <a:p>
            <a:r>
              <a:rPr lang="en-US" dirty="0"/>
              <a:t>c</a:t>
            </a:r>
            <a:r>
              <a:rPr lang="en-US" baseline="-25000" dirty="0"/>
              <a:t>0</a:t>
            </a:r>
            <a:r>
              <a:rPr lang="en-US" dirty="0"/>
              <a:t>    =  Time Zero Equity Value</a:t>
            </a:r>
          </a:p>
          <a:p>
            <a:r>
              <a:rPr lang="en-US" dirty="0"/>
              <a:t>X     =  Face Value of Debt</a:t>
            </a:r>
          </a:p>
          <a:p>
            <a:r>
              <a:rPr lang="en-US" dirty="0"/>
              <a:t>e </a:t>
            </a:r>
            <a:r>
              <a:rPr lang="en-US" baseline="30000" dirty="0" err="1"/>
              <a:t>r</a:t>
            </a:r>
            <a:r>
              <a:rPr lang="en-US" sz="2000" dirty="0" err="1"/>
              <a:t>f</a:t>
            </a:r>
            <a:r>
              <a:rPr lang="en-US" baseline="30000" dirty="0" err="1"/>
              <a:t>T</a:t>
            </a:r>
            <a:r>
              <a:rPr lang="en-US" dirty="0"/>
              <a:t> =  Continuous Time Future Value Function</a:t>
            </a:r>
          </a:p>
          <a:p>
            <a:r>
              <a:rPr lang="en-US" dirty="0"/>
              <a:t>p</a:t>
            </a:r>
            <a:r>
              <a:rPr lang="en-US" baseline="-25000" dirty="0"/>
              <a:t>0</a:t>
            </a:r>
            <a:r>
              <a:rPr lang="en-US" dirty="0"/>
              <a:t>    =  Time Zero Put Value</a:t>
            </a:r>
          </a:p>
          <a:p>
            <a:r>
              <a:rPr lang="el-GR" dirty="0"/>
              <a:t>σ</a:t>
            </a:r>
            <a:r>
              <a:rPr lang="en-US" dirty="0"/>
              <a:t>      =  Asset Volatility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Black-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in a Corporate Context: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0" y="160020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</a:t>
            </a:r>
            <a:r>
              <a:rPr lang="en-US" sz="1200" dirty="0"/>
              <a:t>0</a:t>
            </a:r>
            <a:r>
              <a:rPr lang="en-US" dirty="0"/>
              <a:t>  = $200             T = 2        </a:t>
            </a:r>
            <a:r>
              <a:rPr lang="el-GR" dirty="0"/>
              <a:t>σ</a:t>
            </a:r>
            <a:r>
              <a:rPr lang="en-US" dirty="0"/>
              <a:t> = .8</a:t>
            </a:r>
          </a:p>
          <a:p>
            <a:r>
              <a:rPr lang="en-US" dirty="0"/>
              <a:t>X   = $190            </a:t>
            </a:r>
            <a:r>
              <a:rPr lang="en-US" dirty="0" err="1"/>
              <a:t>r</a:t>
            </a:r>
            <a:r>
              <a:rPr lang="en-US" sz="1100" dirty="0" err="1"/>
              <a:t>f</a:t>
            </a:r>
            <a:r>
              <a:rPr lang="en-US" sz="1100" dirty="0"/>
              <a:t> </a:t>
            </a:r>
            <a:r>
              <a:rPr lang="en-US" dirty="0"/>
              <a:t> = 4%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85800" y="4191001"/>
          <a:ext cx="7772400" cy="60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40000" imgH="241300" progId="">
                  <p:embed/>
                </p:oleObj>
              </mc:Choice>
              <mc:Fallback>
                <p:oleObj name="Equation" r:id="rId2" imgW="2540000" imgH="2413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91001"/>
                        <a:ext cx="7772400" cy="609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81000" y="5334000"/>
          <a:ext cx="8277226" cy="100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89300" imgH="393700" progId="">
                  <p:embed/>
                </p:oleObj>
              </mc:Choice>
              <mc:Fallback>
                <p:oleObj name="Equation" r:id="rId4" imgW="3289300" imgH="3937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0"/>
                        <a:ext cx="8277226" cy="100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93FFB-25FC-4429-AF8A-91725E18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Black-Scholes d</a:t>
            </a:r>
            <a:r>
              <a:rPr lang="en-US" sz="2800" b="1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76D78-1514-4058-9DA8-C64B8383F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u="sng" dirty="0"/>
              <a:t>ln(200/190) + (.04 + .5*.64)*2</a:t>
            </a:r>
          </a:p>
          <a:p>
            <a:pPr marL="0" indent="0">
              <a:buNone/>
            </a:pPr>
            <a:r>
              <a:rPr lang="en-US" dirty="0"/>
              <a:t> d</a:t>
            </a:r>
            <a:r>
              <a:rPr lang="en-US" sz="1800" dirty="0"/>
              <a:t>1</a:t>
            </a:r>
            <a:r>
              <a:rPr lang="en-US" dirty="0"/>
              <a:t> =                         .8*2^.5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d</a:t>
            </a:r>
            <a:r>
              <a:rPr lang="en-US" sz="1800" dirty="0"/>
              <a:t>1</a:t>
            </a:r>
            <a:r>
              <a:rPr lang="en-US" dirty="0"/>
              <a:t> = 0.6817</a:t>
            </a:r>
          </a:p>
          <a:p>
            <a:pPr marL="0" indent="0">
              <a:buNone/>
            </a:pPr>
            <a:r>
              <a:rPr lang="en-US" dirty="0"/>
              <a:t> N(d</a:t>
            </a:r>
            <a:r>
              <a:rPr lang="en-US" sz="1800" dirty="0"/>
              <a:t>1</a:t>
            </a:r>
            <a:r>
              <a:rPr lang="en-US" dirty="0"/>
              <a:t>)= .7523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B570F6-78AA-40B2-AABD-F53CFEDE10FD}"/>
              </a:ext>
            </a:extLst>
          </p:cNvPr>
          <p:cNvSpPr/>
          <p:nvPr/>
        </p:nvSpPr>
        <p:spPr>
          <a:xfrm>
            <a:off x="2514600" y="160020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</a:t>
            </a:r>
            <a:r>
              <a:rPr lang="en-US" sz="1200" dirty="0"/>
              <a:t>0</a:t>
            </a:r>
            <a:r>
              <a:rPr lang="en-US" dirty="0"/>
              <a:t>  = $200             T = 2        </a:t>
            </a:r>
            <a:r>
              <a:rPr lang="el-GR" dirty="0"/>
              <a:t>σ</a:t>
            </a:r>
            <a:r>
              <a:rPr lang="en-US" dirty="0"/>
              <a:t> = .8</a:t>
            </a:r>
          </a:p>
          <a:p>
            <a:r>
              <a:rPr lang="en-US" dirty="0"/>
              <a:t>X   = $190            </a:t>
            </a:r>
            <a:r>
              <a:rPr lang="en-US" dirty="0" err="1"/>
              <a:t>r</a:t>
            </a:r>
            <a:r>
              <a:rPr lang="en-US" sz="1100" dirty="0" err="1"/>
              <a:t>f</a:t>
            </a:r>
            <a:r>
              <a:rPr lang="en-US" sz="1100" dirty="0"/>
              <a:t> </a:t>
            </a:r>
            <a:r>
              <a:rPr lang="en-US" dirty="0"/>
              <a:t> = 4%</a:t>
            </a:r>
          </a:p>
        </p:txBody>
      </p:sp>
    </p:spTree>
    <p:extLst>
      <p:ext uri="{BB962C8B-B14F-4D97-AF65-F5344CB8AC3E}">
        <p14:creationId xmlns:p14="http://schemas.microsoft.com/office/powerpoint/2010/main" val="3057152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Black-Scholes d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and Equity Value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726329"/>
              </p:ext>
            </p:extLst>
          </p:nvPr>
        </p:nvGraphicFramePr>
        <p:xfrm>
          <a:off x="633413" y="2719388"/>
          <a:ext cx="7772400" cy="60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40000" imgH="241300" progId="">
                  <p:embed/>
                </p:oleObj>
              </mc:Choice>
              <mc:Fallback>
                <p:oleObj name="Equation" r:id="rId2" imgW="2540000" imgH="241300" progId="">
                  <p:embed/>
                  <p:pic>
                    <p:nvPicPr>
                      <p:cNvPr id="399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719388"/>
                        <a:ext cx="7772400" cy="609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538301"/>
              </p:ext>
            </p:extLst>
          </p:nvPr>
        </p:nvGraphicFramePr>
        <p:xfrm>
          <a:off x="304800" y="3962400"/>
          <a:ext cx="8277226" cy="100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89300" imgH="393700" progId="">
                  <p:embed/>
                </p:oleObj>
              </mc:Choice>
              <mc:Fallback>
                <p:oleObj name="Equation" r:id="rId4" imgW="3289300" imgH="393700" progId="">
                  <p:embed/>
                  <p:pic>
                    <p:nvPicPr>
                      <p:cNvPr id="399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2400"/>
                        <a:ext cx="8277226" cy="100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0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We introduce important financial mathematics and microeconomics issues that concern banking. </a:t>
            </a:r>
          </a:p>
          <a:p>
            <a:r>
              <a:rPr lang="en-US" dirty="0"/>
              <a:t>The economics of information:</a:t>
            </a:r>
          </a:p>
          <a:p>
            <a:pPr lvl="1"/>
            <a:r>
              <a:rPr lang="en-US" dirty="0"/>
              <a:t>concerned with how information affects an economy and economic decisions </a:t>
            </a:r>
          </a:p>
          <a:p>
            <a:pPr lvl="1"/>
            <a:r>
              <a:rPr lang="en-US" dirty="0"/>
              <a:t>Information may or may not be reliable and, when reliable, can be valuable. </a:t>
            </a:r>
          </a:p>
          <a:p>
            <a:pPr lvl="1"/>
            <a:r>
              <a:rPr lang="en-US" dirty="0"/>
              <a:t>Maybe more than half of the U.S. economy is currently engaged in producing and analyzing information products. </a:t>
            </a:r>
          </a:p>
          <a:p>
            <a:r>
              <a:rPr lang="en-US" dirty="0"/>
              <a:t>Markets for information are different from those of other goods. </a:t>
            </a:r>
          </a:p>
          <a:p>
            <a:pPr lvl="1"/>
            <a:r>
              <a:rPr lang="en-US" dirty="0"/>
              <a:t>The consumption of information by one agent does not preclude its consumption by another. </a:t>
            </a:r>
          </a:p>
          <a:p>
            <a:pPr lvl="1"/>
            <a:r>
              <a:rPr lang="en-US" dirty="0"/>
              <a:t>Information production has a high fixed costs and a low variable costs. </a:t>
            </a:r>
          </a:p>
          <a:p>
            <a:r>
              <a:rPr lang="en-US" dirty="0"/>
              <a:t>Many simple microeconomics models assume that information is costless and all agents have equal access to relevant information. </a:t>
            </a:r>
          </a:p>
          <a:p>
            <a:pPr lvl="1"/>
            <a:r>
              <a:rPr lang="en-US" dirty="0"/>
              <a:t>We are concerned primarily with problems that arise when agents have asymmetric and/or costly access to information. </a:t>
            </a:r>
          </a:p>
          <a:p>
            <a:pPr lvl="1"/>
            <a:r>
              <a:rPr lang="en-US" dirty="0"/>
              <a:t>Reality: asymmetric information availability. </a:t>
            </a:r>
          </a:p>
          <a:p>
            <a:pPr lvl="1"/>
            <a:r>
              <a:rPr lang="en-US" dirty="0"/>
              <a:t>Asymmetries occur when some agents have more timely or better information than others.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F. Contracting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Contract theory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concerned with how agents design construct contracts.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Typically, contracting occurs in environments with asymmetric information availability, though contracting would be simpler with perfect or at least symmetric information availability.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complete contract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fully specifies all parties’ rights, payoffs and responsibilities under every contingency for every point in time.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Bounded Rationality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Bounded rationality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exists where contingencies cannot all be accounted for, when individuals cannot properly analyze all their potential strategies and actions or when communication is imperfect.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Mechanisms to deal with bounded rationality.:</a:t>
            </a:r>
          </a:p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Relational contracting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frames the relationship among contracting parties, focusing on goals, objectives and procedures for dealing with unforeseen contingencies rather than attempting to fully pre-specify all rights and responsibilities under all circumstances. </a:t>
            </a:r>
          </a:p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Contract law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can be enacted to facilitate the efforts of contracting parties to maximize the joint gains (the “contractual surplus”) from their transactions. </a:t>
            </a:r>
          </a:p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Implicit contracts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unarticulated shared expectations shared among contracting parties.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Relationship Lending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Relationship lending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arises from close and continued contact between a bank and its client.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Relationship lending mitigates information asymmetries between borrowers and lenders.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Relational Contracting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contracting frames the relationship among contracting parties focusing on goals, objectives and procedures for dealing with unforeseen contingencies.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contracting does not attempt to fully pre-specify all rights and responsibilities of the contract.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not an attempt at a complete contract.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G. Adverse Selection and Lemons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Adverse selection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originally referred to the tendency of higher risk individuals to seek insurance coverage.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generally, adverse selection refers to pre-contractual opportunism where one contracting party uses her private information to the other counterparty’s disadvantage.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Lemons Problem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Akerlof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in the used car context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Market for Lemons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Sellers of used cars have better information than buyers of used cars.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Lemons are worth less than peaches.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Buyers will not pay the price required for a peach because they cannot confirm that a car is a peach.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Sellers will not sell a peach for a price that a buyer will pay.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Result: There will be no market for peaches; only for lemons.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H.  Mitigating Information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Screening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Signaling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Monitoring and bonding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Restrictive covenants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Government regulation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Insurance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Intervention, collateral and appropriate securities and incentives structures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Screening can be accomplished by a principal observing choices made by an agent in the design of a contract.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Screening can also take the form of recommendations or references from trustworthy sources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Signaling is undertaking an action that imposes a cost on the signaling agent that would be prohibitively costly for the agent without the signaled characteristic.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Examples: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Degrees from high reputation universities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Bluster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Costly dividend policies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Pooling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Signalling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Equilibriums: An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Two types of job seekers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more capable (produces 2)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less capable (produces 1)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Employees know who they are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Managers cannot distinguish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that proportion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more capable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pooling wage is w’ = 2q + (1-q)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B. The Principal-Agent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800" dirty="0"/>
              <a:t>The agency problem arises in environments exhibiting incomplete information availability or information asymmetries. </a:t>
            </a:r>
          </a:p>
          <a:p>
            <a:r>
              <a:rPr lang="en-US" sz="2800" dirty="0"/>
              <a:t>Generally, agency theory is concerned with the efforts of a </a:t>
            </a:r>
            <a:r>
              <a:rPr lang="en-US" sz="2800" i="1" dirty="0"/>
              <a:t>principal</a:t>
            </a:r>
            <a:r>
              <a:rPr lang="en-US" sz="2800" dirty="0"/>
              <a:t> attempting to induce an </a:t>
            </a:r>
            <a:r>
              <a:rPr lang="en-US" sz="2800" i="1" dirty="0"/>
              <a:t>agent</a:t>
            </a:r>
            <a:r>
              <a:rPr lang="en-US" sz="2800" dirty="0"/>
              <a:t> to undertake some costly action on behalf of the principal.</a:t>
            </a:r>
          </a:p>
          <a:p>
            <a:r>
              <a:rPr lang="en-US" sz="2800" dirty="0"/>
              <a:t>The principal’s problem is to design an incentive scheme to induce the agent to make the best and most productive effort on </a:t>
            </a:r>
            <a:r>
              <a:rPr lang="en-US" sz="2800" i="1" dirty="0"/>
              <a:t>his</a:t>
            </a:r>
            <a:r>
              <a:rPr lang="en-US" sz="2800" dirty="0"/>
              <a:t> behalf.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Monitoring and Bonding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Bank monitoring activities might include regular examinations of financial statements and management reports, site visits, interviews of customers and suppliers, etc.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Bonding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process of certifying or guaranteeing that borrowers fulfill their responsibilities to lenders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Restrictive Covenants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Restrictive covenants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intended to either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prevent the borrower from engaging in activities that might impair its ability to fulfill terms of the loan agreement.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Encourage the borrower to engage in activities to enhance its ability to fulfill terms of the loan agreement.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Restrictive covenants can include borrower requirements to: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maintain certain financial ratios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prohibit selling fixed assets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prohibit making dividend payments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paying off other loans before they are due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fulfill restrictions on managerial compensation.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Government Regulation, Insurance and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Requirements to enhance transparency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Provide deposit insurance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Institute policies such as “too-big-to-fail”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Assist in takeovers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Close banks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Jensen and Smith: Sources of Corporate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800" dirty="0"/>
              <a:t>Jensen and Smith [1985]: three primary sources of conflict between managers and shareholders:</a:t>
            </a:r>
          </a:p>
          <a:p>
            <a:pPr lvl="1"/>
            <a:r>
              <a:rPr lang="en-US" sz="2000" dirty="0"/>
              <a:t>Managerial effort: Broadly defined, effort includes non-pecuniary benefits (e.g., the corporate jet), shirking (e.g., not undertaking the unpleasant task of firing unneeded employees), empire-building, etc.</a:t>
            </a:r>
          </a:p>
          <a:p>
            <a:pPr lvl="1"/>
            <a:r>
              <a:rPr lang="en-US" sz="2000" dirty="0"/>
              <a:t>Human capital: Risk associated with firm-specific human capital cannot be diversified away.</a:t>
            </a:r>
          </a:p>
          <a:p>
            <a:pPr lvl="1"/>
            <a:r>
              <a:rPr lang="en-US" sz="2000" dirty="0"/>
              <a:t>Time horizons: Shareholders are perpetual stakeholders; manager tenures are limited.</a:t>
            </a:r>
          </a:p>
          <a:p>
            <a:r>
              <a:rPr lang="en-US" sz="2800" dirty="0"/>
              <a:t>The shareholder problem is to induce the management team to act in shareholder interests.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C.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Moral hazard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originally referred to the tendency of insured individuals to reduce their efforts to avoid or mitigate insured losses.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generally, moral hazard is post-contractual opportunism where the actions of one contracting party are not freely observable. Moral hazard is a problem of hidden action.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D. Limited Shareholder Liability and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Why are most larger businesses structured as limited liability corporations?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Limiting shareholder liability does not eliminate liability, it merely shifts it to other corporate stakeholders.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Shareholders must pay a price for this limited liability when selling securities through higher interest rates on bonds or government deposit insurance premiums.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Why Limit Shareholder Liability?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Perhaps limited liability exists so that it is not necessary for shareholders to know personal wealth levels of other shareholders with whom they make joint decisions.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event of corporate failure, unlimited shareholder liability as in a partnership exposes wealthier shareholders to more risk because they have more assets to attach.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 requiring information about other shareholders saves on transactions costs and increases liquidity.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limited liability feature of equity enhances the liquidity of shares because the wealth level of any other given shareholder is irrelevant.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Corporate Securities as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Limiting shareholder liability does not eliminate liability, it merely shifts it to other corporate stakeholders.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Shareholders must pay a price for this limited liability when selling securities through higher interest rates on bonds or government deposit insurance premiums.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Corporate Securities as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The Balance Sheet Equality: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505200"/>
            <a:ext cx="7218947" cy="7620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12231</TotalTime>
  <Words>1864</Words>
  <Application>Microsoft Office PowerPoint</Application>
  <PresentationFormat>On-screen Show (4:3)</PresentationFormat>
  <Paragraphs>183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Luiss Sans</vt:lpstr>
      <vt:lpstr>Times New Roman</vt:lpstr>
      <vt:lpstr>Office Theme</vt:lpstr>
      <vt:lpstr>Equation</vt:lpstr>
      <vt:lpstr>Lesson 2</vt:lpstr>
      <vt:lpstr>A. Introduction</vt:lpstr>
      <vt:lpstr>B. The Principal-Agent Problem</vt:lpstr>
      <vt:lpstr>Jensen and Smith: Sources of Corporate Conflict</vt:lpstr>
      <vt:lpstr>C. Moral Hazard</vt:lpstr>
      <vt:lpstr>D. Limited Shareholder Liability and Moral Hazard</vt:lpstr>
      <vt:lpstr>Why Limit Shareholder Liability?</vt:lpstr>
      <vt:lpstr> Corporate Securities as Options</vt:lpstr>
      <vt:lpstr>Corporate Securities as Options</vt:lpstr>
      <vt:lpstr> Corporate Securities as Options and Capital Structure</vt:lpstr>
      <vt:lpstr>Illustration: The Asset Substitution Problem</vt:lpstr>
      <vt:lpstr>Illustration: The Asset Substitution Problem, Part 2</vt:lpstr>
      <vt:lpstr>Illustration: The Asset Substitution Problem, Part 3</vt:lpstr>
      <vt:lpstr>E. Black-Scholes Valuation of Corporate Securities</vt:lpstr>
      <vt:lpstr>The Black-Scholes Model</vt:lpstr>
      <vt:lpstr>Black-Scholes in a Corporate Context: Redefining Inputs</vt:lpstr>
      <vt:lpstr>Black-Scholes in a Corporate Context: Illustration</vt:lpstr>
      <vt:lpstr>Black-Scholes d1</vt:lpstr>
      <vt:lpstr>Black-Scholes d2 and Equity Value</vt:lpstr>
      <vt:lpstr>F. Contracting</vt:lpstr>
      <vt:lpstr>Bounded Rationality</vt:lpstr>
      <vt:lpstr>Relationship Lending </vt:lpstr>
      <vt:lpstr>Relational Contracting</vt:lpstr>
      <vt:lpstr>G. Adverse Selection and Lemons Markets</vt:lpstr>
      <vt:lpstr>The Market for Lemons</vt:lpstr>
      <vt:lpstr>H.  Mitigating Information Problems</vt:lpstr>
      <vt:lpstr>Screening</vt:lpstr>
      <vt:lpstr>Signaling</vt:lpstr>
      <vt:lpstr>Pooling and Signalling Equilibriums: An Illustration</vt:lpstr>
      <vt:lpstr>Monitoring and Bonding</vt:lpstr>
      <vt:lpstr>Restrictive Covenants</vt:lpstr>
      <vt:lpstr>Government Regulation, Insurance and Intervention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 Teall</cp:lastModifiedBy>
  <cp:revision>48</cp:revision>
  <dcterms:created xsi:type="dcterms:W3CDTF">2015-03-30T11:39:17Z</dcterms:created>
  <dcterms:modified xsi:type="dcterms:W3CDTF">2021-05-13T14:05:18Z</dcterms:modified>
</cp:coreProperties>
</file>