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2" r:id="rId2"/>
    <p:sldId id="257" r:id="rId3"/>
    <p:sldId id="301" r:id="rId4"/>
    <p:sldId id="258" r:id="rId5"/>
    <p:sldId id="290" r:id="rId6"/>
    <p:sldId id="259" r:id="rId7"/>
    <p:sldId id="277" r:id="rId8"/>
    <p:sldId id="284" r:id="rId9"/>
    <p:sldId id="302" r:id="rId10"/>
    <p:sldId id="303" r:id="rId11"/>
    <p:sldId id="335" r:id="rId12"/>
    <p:sldId id="336" r:id="rId13"/>
    <p:sldId id="337" r:id="rId14"/>
    <p:sldId id="270" r:id="rId15"/>
    <p:sldId id="281" r:id="rId16"/>
    <p:sldId id="282" r:id="rId17"/>
    <p:sldId id="287" r:id="rId18"/>
    <p:sldId id="305" r:id="rId19"/>
    <p:sldId id="307" r:id="rId20"/>
    <p:sldId id="309" r:id="rId21"/>
    <p:sldId id="312" r:id="rId22"/>
    <p:sldId id="313" r:id="rId23"/>
    <p:sldId id="314" r:id="rId24"/>
    <p:sldId id="310" r:id="rId25"/>
    <p:sldId id="315" r:id="rId26"/>
    <p:sldId id="311" r:id="rId27"/>
    <p:sldId id="304" r:id="rId28"/>
    <p:sldId id="316" r:id="rId29"/>
    <p:sldId id="317" r:id="rId30"/>
    <p:sldId id="340" r:id="rId31"/>
    <p:sldId id="339" r:id="rId32"/>
    <p:sldId id="262" r:id="rId33"/>
    <p:sldId id="318" r:id="rId34"/>
    <p:sldId id="319" r:id="rId35"/>
    <p:sldId id="320" r:id="rId36"/>
    <p:sldId id="324" r:id="rId37"/>
    <p:sldId id="325" r:id="rId38"/>
    <p:sldId id="321" r:id="rId39"/>
    <p:sldId id="329" r:id="rId40"/>
    <p:sldId id="322" r:id="rId41"/>
    <p:sldId id="326" r:id="rId42"/>
    <p:sldId id="327" r:id="rId43"/>
    <p:sldId id="331" r:id="rId44"/>
    <p:sldId id="328" r:id="rId45"/>
    <p:sldId id="332" r:id="rId46"/>
    <p:sldId id="333" r:id="rId47"/>
    <p:sldId id="334" r:id="rId48"/>
    <p:sldId id="26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41847C-074B-4BDA-800F-F6CFF96C1FC4}"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41847C-074B-4BDA-800F-F6CFF96C1FC4}"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41847C-074B-4BDA-800F-F6CFF96C1FC4}"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pertina testo - Bianc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379765" y="1966782"/>
            <a:ext cx="8392496" cy="584775"/>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373696" y="2537649"/>
            <a:ext cx="8392496" cy="584775"/>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391704" y="4186002"/>
            <a:ext cx="4174435" cy="547200"/>
          </a:xfrm>
          <a:prstGeom prst="rect">
            <a:avLst/>
          </a:prstGeo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16 aprile 2021</a:t>
            </a:fld>
            <a:endParaRPr lang="it-IT" dirty="0"/>
          </a:p>
        </p:txBody>
      </p:sp>
      <p:pic>
        <p:nvPicPr>
          <p:cNvPr id="33" name="Immagine 32">
            <a:extLst>
              <a:ext uri="{FF2B5EF4-FFF2-40B4-BE49-F238E27FC236}">
                <a16:creationId xmlns:a16="http://schemas.microsoft.com/office/drawing/2014/main" id="{5A46FEDB-F263-2844-BBB8-16B9F5DF9874}"/>
              </a:ext>
            </a:extLst>
          </p:cNvPr>
          <p:cNvPicPr>
            <a:picLocks noChangeAspect="1"/>
          </p:cNvPicPr>
          <p:nvPr userDrawn="1"/>
        </p:nvPicPr>
        <p:blipFill>
          <a:blip r:embed="rId2" cstate="print"/>
          <a:stretch>
            <a:fillRect/>
          </a:stretch>
        </p:blipFill>
        <p:spPr>
          <a:xfrm>
            <a:off x="397564" y="564746"/>
            <a:ext cx="922181" cy="956079"/>
          </a:xfrm>
          <a:prstGeom prst="rect">
            <a:avLst/>
          </a:prstGeom>
        </p:spPr>
      </p:pic>
      <p:sp>
        <p:nvSpPr>
          <p:cNvPr id="15" name="Rettangolo 14">
            <a:extLst>
              <a:ext uri="{FF2B5EF4-FFF2-40B4-BE49-F238E27FC236}">
                <a16:creationId xmlns:a16="http://schemas.microsoft.com/office/drawing/2014/main" id="{CEAB5DDE-506B-7848-A9CE-C5555942F1E7}"/>
              </a:ext>
            </a:extLst>
          </p:cNvPr>
          <p:cNvSpPr/>
          <p:nvPr userDrawn="1"/>
        </p:nvSpPr>
        <p:spPr>
          <a:xfrm>
            <a:off x="0" y="5761706"/>
            <a:ext cx="9144000" cy="1096295"/>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95591AB0-86CE-0043-B652-416AF670DC5E}"/>
              </a:ext>
            </a:extLst>
          </p:cNvPr>
          <p:cNvPicPr>
            <a:picLocks noChangeAspect="1"/>
          </p:cNvPicPr>
          <p:nvPr userDrawn="1"/>
        </p:nvPicPr>
        <p:blipFill>
          <a:blip r:embed="rId4" cstate="print"/>
          <a:stretch>
            <a:fillRect/>
          </a:stretch>
        </p:blipFill>
        <p:spPr>
          <a:xfrm>
            <a:off x="7612126" y="354330"/>
            <a:ext cx="1307199" cy="1374812"/>
          </a:xfrm>
          <a:prstGeom prst="rect">
            <a:avLst/>
          </a:prstGeom>
        </p:spPr>
      </p:pic>
    </p:spTree>
    <p:extLst>
      <p:ext uri="{BB962C8B-B14F-4D97-AF65-F5344CB8AC3E}">
        <p14:creationId xmlns:p14="http://schemas.microsoft.com/office/powerpoint/2010/main" val="26088557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864" userDrawn="1">
          <p15:clr>
            <a:srgbClr val="FBAE40"/>
          </p15:clr>
        </p15:guide>
        <p15:guide id="5" orient="horz" pos="3517" userDrawn="1">
          <p15:clr>
            <a:srgbClr val="FBAE40"/>
          </p15:clr>
        </p15:guide>
        <p15:guide id="7" orient="horz" pos="2742" userDrawn="1">
          <p15:clr>
            <a:srgbClr val="FBAE40"/>
          </p15:clr>
        </p15:guide>
        <p15:guide id="8" orient="horz" pos="1091" userDrawn="1">
          <p15:clr>
            <a:srgbClr val="FBAE40"/>
          </p15:clr>
        </p15:guide>
        <p15:guide id="10" pos="5011" userDrawn="1">
          <p15:clr>
            <a:srgbClr val="FBAE40"/>
          </p15:clr>
        </p15:guide>
        <p15:guide id="11" pos="467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41847C-074B-4BDA-800F-F6CFF96C1FC4}"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41847C-074B-4BDA-800F-F6CFF96C1FC4}" type="datetimeFigureOut">
              <a:rPr lang="en-US" smtClean="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41847C-074B-4BDA-800F-F6CFF96C1FC4}"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41847C-074B-4BDA-800F-F6CFF96C1FC4}" type="datetimeFigureOut">
              <a:rPr lang="en-US" smtClean="0"/>
              <a:pPr/>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41847C-074B-4BDA-800F-F6CFF96C1FC4}" type="datetimeFigureOut">
              <a:rPr lang="en-US" smtClean="0"/>
              <a:pPr/>
              <a:t>4/16/2021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1847C-074B-4BDA-800F-F6CFF96C1FC4}" type="datetimeFigureOut">
              <a:rPr lang="en-US" smtClean="0"/>
              <a:pPr/>
              <a:t>4/16/2021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41847C-074B-4BDA-800F-F6CFF96C1FC4}"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41847C-074B-4BDA-800F-F6CFF96C1FC4}" type="datetimeFigureOut">
              <a:rPr lang="en-US" smtClean="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A8575-510B-4316-BED2-50EBFC2310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1847C-074B-4BDA-800F-F6CFF96C1FC4}" type="datetimeFigureOut">
              <a:rPr lang="en-US" smtClean="0"/>
              <a:pPr/>
              <a:t>4/16/2021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A8575-510B-4316-BED2-50EBFC2310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1">
            <a:extLst>
              <a:ext uri="{FF2B5EF4-FFF2-40B4-BE49-F238E27FC236}">
                <a16:creationId xmlns:a16="http://schemas.microsoft.com/office/drawing/2014/main" id="{07B17CF2-442B-DB46-8CDE-F9F11AA5273D}"/>
              </a:ext>
            </a:extLst>
          </p:cNvPr>
          <p:cNvSpPr>
            <a:spLocks noGrp="1"/>
          </p:cNvSpPr>
          <p:nvPr>
            <p:ph type="ctrTitle"/>
          </p:nvPr>
        </p:nvSpPr>
        <p:spPr>
          <a:xfrm>
            <a:off x="379765" y="1966782"/>
            <a:ext cx="8392496" cy="738664"/>
          </a:xfrm>
        </p:spPr>
        <p:txBody>
          <a:bodyPr/>
          <a:lstStyle/>
          <a:p>
            <a:pPr algn="ctr"/>
            <a:r>
              <a:rPr lang="en-US" sz="4800" dirty="0">
                <a:latin typeface="Times New Roman" pitchFamily="18" charset="0"/>
                <a:cs typeface="Times New Roman" pitchFamily="18" charset="0"/>
              </a:rPr>
              <a:t>Lesson 4</a:t>
            </a:r>
            <a:endParaRPr lang="it-IT" sz="4400" dirty="0"/>
          </a:p>
        </p:txBody>
      </p:sp>
      <p:sp>
        <p:nvSpPr>
          <p:cNvPr id="13" name="Sottotitolo 12">
            <a:extLst>
              <a:ext uri="{FF2B5EF4-FFF2-40B4-BE49-F238E27FC236}">
                <a16:creationId xmlns:a16="http://schemas.microsoft.com/office/drawing/2014/main" id="{4045F4FA-6ED4-9E4E-92D1-83B58EEBD65F}"/>
              </a:ext>
            </a:extLst>
          </p:cNvPr>
          <p:cNvSpPr>
            <a:spLocks noGrp="1"/>
          </p:cNvSpPr>
          <p:nvPr>
            <p:ph type="subTitle" idx="1"/>
          </p:nvPr>
        </p:nvSpPr>
        <p:spPr>
          <a:xfrm>
            <a:off x="379765" y="2650046"/>
            <a:ext cx="8392496" cy="1477328"/>
          </a:xfrm>
        </p:spPr>
        <p:txBody>
          <a:bodyPr/>
          <a:lstStyle/>
          <a:p>
            <a:pPr algn="ctr"/>
            <a:r>
              <a:rPr lang="en-US" sz="4800" b="1" dirty="0">
                <a:latin typeface="Times New Roman" pitchFamily="18" charset="0"/>
                <a:cs typeface="Times New Roman" pitchFamily="18" charset="0"/>
              </a:rPr>
              <a:t>Depository Institutions and Corporate Banking</a:t>
            </a:r>
            <a:endParaRPr lang="it-IT" sz="4400" dirty="0"/>
          </a:p>
        </p:txBody>
      </p:sp>
      <p:sp>
        <p:nvSpPr>
          <p:cNvPr id="15" name="CasellaDiTesto 14">
            <a:extLst>
              <a:ext uri="{FF2B5EF4-FFF2-40B4-BE49-F238E27FC236}">
                <a16:creationId xmlns:a16="http://schemas.microsoft.com/office/drawing/2014/main" id="{4B9245B4-1A08-E54F-A900-5DF1CAA994BC}"/>
              </a:ext>
            </a:extLst>
          </p:cNvPr>
          <p:cNvSpPr txBox="1"/>
          <p:nvPr/>
        </p:nvSpPr>
        <p:spPr>
          <a:xfrm>
            <a:off x="6360217" y="-847126"/>
            <a:ext cx="2783783" cy="461665"/>
          </a:xfrm>
          <a:prstGeom prst="rect">
            <a:avLst/>
          </a:prstGeom>
          <a:solidFill>
            <a:srgbClr val="FFFF00"/>
          </a:solidFill>
        </p:spPr>
        <p:txBody>
          <a:bodyPr wrap="square" rtlCol="0">
            <a:spAutoFit/>
          </a:bodyPr>
          <a:lstStyle/>
          <a:p>
            <a:r>
              <a:rPr lang="it-IT" sz="1200" dirty="0"/>
              <a:t>Slide statica</a:t>
            </a:r>
          </a:p>
          <a:p>
            <a:r>
              <a:rPr lang="it-IT" sz="1200" dirty="0"/>
              <a:t>Esempio di copertina con fondo bianco</a:t>
            </a:r>
          </a:p>
        </p:txBody>
      </p:sp>
    </p:spTree>
    <p:extLst>
      <p:ext uri="{BB962C8B-B14F-4D97-AF65-F5344CB8AC3E}">
        <p14:creationId xmlns:p14="http://schemas.microsoft.com/office/powerpoint/2010/main" val="333447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t>U.S. Thrift Institutions</a:t>
            </a:r>
          </a:p>
        </p:txBody>
      </p:sp>
      <p:sp>
        <p:nvSpPr>
          <p:cNvPr id="3" name="Content Placeholder 2"/>
          <p:cNvSpPr>
            <a:spLocks noGrp="1"/>
          </p:cNvSpPr>
          <p:nvPr>
            <p:ph idx="1"/>
          </p:nvPr>
        </p:nvSpPr>
        <p:spPr>
          <a:xfrm>
            <a:off x="304800" y="1066800"/>
            <a:ext cx="8534400" cy="5410200"/>
          </a:xfrm>
        </p:spPr>
        <p:txBody>
          <a:bodyPr>
            <a:normAutofit fontScale="47500" lnSpcReduction="20000"/>
          </a:bodyPr>
          <a:lstStyle/>
          <a:p>
            <a:r>
              <a:rPr lang="en-US" sz="6400" i="1" dirty="0"/>
              <a:t>Savings and Loans Association: </a:t>
            </a:r>
            <a:r>
              <a:rPr lang="en-US" sz="6400" dirty="0"/>
              <a:t>a depository institution chartered by the U.S. Office of Thrift Supervision (administered by Office of the Comptroller of the Currency) that accepts deposits and extends mortgage and other loans. </a:t>
            </a:r>
          </a:p>
          <a:p>
            <a:r>
              <a:rPr lang="en-US" sz="6400" i="1" dirty="0"/>
              <a:t>Savings Bank: </a:t>
            </a:r>
            <a:r>
              <a:rPr lang="en-US" sz="6400" dirty="0"/>
              <a:t> established to receive deposits of money, maintain and pay interest on deposits for the benefit of depositors. </a:t>
            </a:r>
          </a:p>
          <a:p>
            <a:r>
              <a:rPr lang="en-US" sz="6400" i="1" dirty="0"/>
              <a:t>Credit Union: </a:t>
            </a:r>
            <a:r>
              <a:rPr lang="en-US" sz="6400" dirty="0"/>
              <a:t>member-owned, cooperative (mutual) financial institution established to encourage savings, offer competitive interest rates on deposits and use deposits to make loans at low interest rates to its members.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a:t>Savings and Loans Associations</a:t>
            </a:r>
          </a:p>
        </p:txBody>
      </p:sp>
      <p:sp>
        <p:nvSpPr>
          <p:cNvPr id="3" name="Content Placeholder 2"/>
          <p:cNvSpPr>
            <a:spLocks noGrp="1"/>
          </p:cNvSpPr>
          <p:nvPr>
            <p:ph idx="1"/>
          </p:nvPr>
        </p:nvSpPr>
        <p:spPr>
          <a:xfrm>
            <a:off x="304800" y="1066800"/>
            <a:ext cx="8534400" cy="5410200"/>
          </a:xfrm>
        </p:spPr>
        <p:txBody>
          <a:bodyPr>
            <a:normAutofit fontScale="55000" lnSpcReduction="20000"/>
          </a:bodyPr>
          <a:lstStyle/>
          <a:p>
            <a:r>
              <a:rPr lang="en-US" sz="5200" dirty="0"/>
              <a:t>date from the early 19th century in the U.S.</a:t>
            </a:r>
          </a:p>
          <a:p>
            <a:r>
              <a:rPr lang="en-US" sz="5200" dirty="0"/>
              <a:t>rooted in the 18th century British building societies and postal savings banks</a:t>
            </a:r>
          </a:p>
          <a:p>
            <a:r>
              <a:rPr lang="en-US" sz="5200" dirty="0"/>
              <a:t>created to provide low-cost, fixed-interest rate mortgages for housing</a:t>
            </a:r>
          </a:p>
          <a:p>
            <a:r>
              <a:rPr lang="en-US" sz="5200" dirty="0"/>
              <a:t>Normally obtains most of its  funding (approximately 70%) from savings and time deposits. </a:t>
            </a:r>
          </a:p>
          <a:p>
            <a:r>
              <a:rPr lang="en-US" sz="5200" dirty="0"/>
              <a:t>Thus, the funding of S&amp;Ls tends to be somewhat more long-term oriented than for commercial banks. </a:t>
            </a:r>
          </a:p>
          <a:p>
            <a:r>
              <a:rPr lang="en-US" sz="5200" dirty="0"/>
              <a:t>Still, asset structures are normally longer term than liability structures, which can create risks due to asset/liability mismatches.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a:t>Savings Bank</a:t>
            </a:r>
            <a:r>
              <a:rPr lang="en-US" b="1" dirty="0"/>
              <a:t>s</a:t>
            </a:r>
          </a:p>
        </p:txBody>
      </p:sp>
      <p:sp>
        <p:nvSpPr>
          <p:cNvPr id="3" name="Content Placeholder 2"/>
          <p:cNvSpPr>
            <a:spLocks noGrp="1"/>
          </p:cNvSpPr>
          <p:nvPr>
            <p:ph idx="1"/>
          </p:nvPr>
        </p:nvSpPr>
        <p:spPr>
          <a:xfrm>
            <a:off x="304800" y="1066800"/>
            <a:ext cx="8534400" cy="5410200"/>
          </a:xfrm>
        </p:spPr>
        <p:txBody>
          <a:bodyPr>
            <a:normAutofit fontScale="55000" lnSpcReduction="20000"/>
          </a:bodyPr>
          <a:lstStyle/>
          <a:p>
            <a:r>
              <a:rPr lang="en-US" sz="5200" dirty="0"/>
              <a:t>date from the early 19th century in the U.S. and are rooted in the 18th century British building societies and postal savings banks</a:t>
            </a:r>
          </a:p>
          <a:p>
            <a:r>
              <a:rPr lang="en-US" sz="5200" dirty="0"/>
              <a:t>early institutions were founded to provide  banking services and savings opportunities for lower income individuals and families. </a:t>
            </a:r>
          </a:p>
          <a:p>
            <a:r>
              <a:rPr lang="en-US" sz="5200" dirty="0"/>
              <a:t>In the U.S., savings banks are chartered as mutual or stock organizations. </a:t>
            </a:r>
          </a:p>
          <a:p>
            <a:r>
              <a:rPr lang="en-US" sz="5200" dirty="0"/>
              <a:t>during their early history, to maintain safety of deposits, they deposited their depositor proceeds into banks rather than extend credit to their client base, though now, most conduct more traditional lending functions.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a:t>Credit Union</a:t>
            </a:r>
            <a:r>
              <a:rPr lang="en-US" b="1" dirty="0"/>
              <a:t>s</a:t>
            </a:r>
          </a:p>
        </p:txBody>
      </p:sp>
      <p:sp>
        <p:nvSpPr>
          <p:cNvPr id="3" name="Content Placeholder 2"/>
          <p:cNvSpPr>
            <a:spLocks noGrp="1"/>
          </p:cNvSpPr>
          <p:nvPr>
            <p:ph idx="1"/>
          </p:nvPr>
        </p:nvSpPr>
        <p:spPr>
          <a:xfrm>
            <a:off x="304800" y="1066800"/>
            <a:ext cx="8534400" cy="5410200"/>
          </a:xfrm>
        </p:spPr>
        <p:txBody>
          <a:bodyPr>
            <a:normAutofit fontScale="77500" lnSpcReduction="20000"/>
          </a:bodyPr>
          <a:lstStyle/>
          <a:p>
            <a:r>
              <a:rPr lang="en-US" sz="5200" dirty="0"/>
              <a:t>at the end of 2010, there were 52,945 credit unions in 100 countries serving 188 million members and holding $1.5 trillion in assets. </a:t>
            </a:r>
          </a:p>
          <a:p>
            <a:r>
              <a:rPr lang="en-US" sz="5200" dirty="0"/>
              <a:t>Over 10,000 credit unions  in the U.S., accepting deposits from and making consumer loans to their members. </a:t>
            </a:r>
          </a:p>
          <a:p>
            <a:r>
              <a:rPr lang="en-US" sz="5200" dirty="0"/>
              <a:t>Most credit unions limit membership to specific groups of individuals sharing a common bond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60438"/>
          </a:xfrm>
        </p:spPr>
        <p:txBody>
          <a:bodyPr>
            <a:normAutofit/>
          </a:bodyPr>
          <a:lstStyle/>
          <a:p>
            <a:r>
              <a:rPr lang="en-US" b="1" dirty="0">
                <a:latin typeface="Times New Roman" pitchFamily="18" charset="0"/>
                <a:cs typeface="Times New Roman" pitchFamily="18" charset="0"/>
              </a:rPr>
              <a:t>C. What Makes Banks Special?</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19200"/>
            <a:ext cx="8458200" cy="5105400"/>
          </a:xfrm>
        </p:spPr>
        <p:txBody>
          <a:bodyPr>
            <a:normAutofit fontScale="77500" lnSpcReduction="20000"/>
          </a:bodyPr>
          <a:lstStyle/>
          <a:p>
            <a:r>
              <a:rPr lang="en-US" dirty="0">
                <a:latin typeface="Times New Roman" pitchFamily="18" charset="0"/>
                <a:cs typeface="Times New Roman" pitchFamily="18" charset="0"/>
              </a:rPr>
              <a:t>Banks have special status in the economy. </a:t>
            </a:r>
          </a:p>
          <a:p>
            <a:r>
              <a:rPr lang="en-US" dirty="0">
                <a:latin typeface="Times New Roman" pitchFamily="18" charset="0"/>
                <a:cs typeface="Times New Roman" pitchFamily="18" charset="0"/>
              </a:rPr>
              <a:t>What makes banks so special to be singled out for special regulatory treatment?</a:t>
            </a:r>
          </a:p>
          <a:p>
            <a:r>
              <a:rPr lang="en-US" dirty="0">
                <a:latin typeface="Times New Roman" pitchFamily="18" charset="0"/>
                <a:cs typeface="Times New Roman" pitchFamily="18" charset="0"/>
              </a:rPr>
              <a:t>Banks are essential to the real productive sectors of the economy because banks:</a:t>
            </a:r>
          </a:p>
          <a:p>
            <a:pPr lvl="1"/>
            <a:r>
              <a:rPr lang="en-US" dirty="0">
                <a:latin typeface="Times New Roman" pitchFamily="18" charset="0"/>
                <a:cs typeface="Times New Roman" pitchFamily="18" charset="0"/>
              </a:rPr>
              <a:t>transform maturity and risk structures of capital,</a:t>
            </a:r>
          </a:p>
          <a:p>
            <a:pPr lvl="1"/>
            <a:r>
              <a:rPr lang="en-US" dirty="0">
                <a:latin typeface="Times New Roman" pitchFamily="18" charset="0"/>
                <a:cs typeface="Times New Roman" pitchFamily="18" charset="0"/>
              </a:rPr>
              <a:t>collect information to resolve risk and to ensure that capital is put to its most productive uses,</a:t>
            </a:r>
          </a:p>
          <a:p>
            <a:pPr lvl="1"/>
            <a:r>
              <a:rPr lang="en-US" dirty="0">
                <a:latin typeface="Times New Roman" pitchFamily="18" charset="0"/>
                <a:cs typeface="Times New Roman" pitchFamily="18" charset="0"/>
              </a:rPr>
              <a:t>maintain the economy-wide payment system, without which the economy grinds to a halt,</a:t>
            </a:r>
          </a:p>
          <a:p>
            <a:pPr lvl="1"/>
            <a:r>
              <a:rPr lang="en-US" dirty="0">
                <a:latin typeface="Times New Roman" pitchFamily="18" charset="0"/>
                <a:cs typeface="Times New Roman" pitchFamily="18" charset="0"/>
              </a:rPr>
              <a:t>ensure liquidity and create money for business, governments and individuals to conduct transactions, which is needed for a well-functioning economy.</a:t>
            </a:r>
          </a:p>
          <a:p>
            <a:pPr lvl="1"/>
            <a:r>
              <a:rPr lang="en-US" dirty="0">
                <a:latin typeface="Times New Roman" pitchFamily="18" charset="0"/>
                <a:cs typeface="Times New Roman" pitchFamily="18" charset="0"/>
              </a:rPr>
              <a:t>Failure of the banking system surely implies failure or impaired operation of the economic system.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60438"/>
          </a:xfrm>
        </p:spPr>
        <p:txBody>
          <a:bodyPr>
            <a:normAutofit fontScale="90000"/>
          </a:bodyPr>
          <a:lstStyle/>
          <a:p>
            <a:r>
              <a:rPr lang="en-US" b="1" dirty="0">
                <a:latin typeface="Times New Roman" pitchFamily="18" charset="0"/>
                <a:cs typeface="Times New Roman" pitchFamily="18" charset="0"/>
              </a:rPr>
              <a:t>What Makes Banks Special? Empirical Evidence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447800"/>
            <a:ext cx="8458200" cy="5105400"/>
          </a:xfrm>
        </p:spPr>
        <p:txBody>
          <a:bodyPr>
            <a:normAutofit fontScale="77500" lnSpcReduction="20000"/>
          </a:bodyPr>
          <a:lstStyle/>
          <a:p>
            <a:r>
              <a:rPr lang="en-US" dirty="0">
                <a:latin typeface="Times New Roman" pitchFamily="18" charset="0"/>
                <a:cs typeface="Times New Roman" pitchFamily="18" charset="0"/>
              </a:rPr>
              <a:t>Banks, in their roles as delegated monitors, have access to special information. </a:t>
            </a:r>
            <a:r>
              <a:rPr lang="en-US" dirty="0" err="1">
                <a:latin typeface="Times New Roman" pitchFamily="18" charset="0"/>
                <a:cs typeface="Times New Roman" pitchFamily="18" charset="0"/>
              </a:rPr>
              <a:t>Mikkelson</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Partch</a:t>
            </a:r>
            <a:r>
              <a:rPr lang="en-US" dirty="0">
                <a:latin typeface="Times New Roman" pitchFamily="18" charset="0"/>
                <a:cs typeface="Times New Roman" pitchFamily="18" charset="0"/>
              </a:rPr>
              <a:t> [1986] found that announcements of bank credit lines produced positive abnormal returns for prospective borrowers</a:t>
            </a:r>
          </a:p>
          <a:p>
            <a:r>
              <a:rPr lang="en-US" dirty="0">
                <a:latin typeface="Times New Roman" pitchFamily="18" charset="0"/>
                <a:cs typeface="Times New Roman" pitchFamily="18" charset="0"/>
              </a:rPr>
              <a:t>James [1987] documents higher than normal stock returns for firms announcing acceptance of a loan from a bank. </a:t>
            </a:r>
          </a:p>
          <a:p>
            <a:r>
              <a:rPr lang="en-US" dirty="0">
                <a:latin typeface="Times New Roman" pitchFamily="18" charset="0"/>
                <a:cs typeface="Times New Roman" pitchFamily="18" charset="0"/>
              </a:rPr>
              <a:t>These announcement effects seem to differ markedly from those associated with non-bank securities issued in capital markets.</a:t>
            </a:r>
          </a:p>
          <a:p>
            <a:r>
              <a:rPr lang="en-US" dirty="0">
                <a:latin typeface="Times New Roman" pitchFamily="18" charset="0"/>
                <a:cs typeface="Times New Roman" pitchFamily="18" charset="0"/>
              </a:rPr>
              <a:t>This positive bank loan result suggests that financial markets perceive banks to be capable of obtaining useful non-public information about firms in the loan application process, information that does not seem to be obtained in the public securities issuance process.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60438"/>
          </a:xfrm>
        </p:spPr>
        <p:txBody>
          <a:bodyPr>
            <a:normAutofit fontScale="90000"/>
          </a:bodyPr>
          <a:lstStyle/>
          <a:p>
            <a:r>
              <a:rPr lang="en-US" b="1" dirty="0">
                <a:latin typeface="Times New Roman" pitchFamily="18" charset="0"/>
                <a:cs typeface="Times New Roman" pitchFamily="18" charset="0"/>
              </a:rPr>
              <a:t>What Makes Banks Special? Empirical Evidence, continued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447800"/>
            <a:ext cx="8458200" cy="5105400"/>
          </a:xfrm>
        </p:spPr>
        <p:txBody>
          <a:bodyPr>
            <a:normAutofit fontScale="77500" lnSpcReduction="20000"/>
          </a:bodyPr>
          <a:lstStyle/>
          <a:p>
            <a:r>
              <a:rPr lang="en-US" dirty="0">
                <a:latin typeface="Times New Roman" pitchFamily="18" charset="0"/>
                <a:cs typeface="Times New Roman" pitchFamily="18" charset="0"/>
              </a:rPr>
              <a:t>Bernanke [1983] argues that the failure of banks to engage in  normal intermediation services were key contributors in the 1930-33 real output crunch. </a:t>
            </a:r>
          </a:p>
          <a:p>
            <a:pPr lvl="1"/>
            <a:r>
              <a:rPr lang="en-US" dirty="0">
                <a:latin typeface="Times New Roman" pitchFamily="18" charset="0"/>
                <a:cs typeface="Times New Roman" pitchFamily="18" charset="0"/>
              </a:rPr>
              <a:t>Bernanke argued that the role of the banking system in reducing Depression-era output cannot be fully explained by declines in money supply. </a:t>
            </a:r>
          </a:p>
          <a:p>
            <a:pPr lvl="1"/>
            <a:r>
              <a:rPr lang="en-US" dirty="0">
                <a:latin typeface="Times New Roman" pitchFamily="18" charset="0"/>
                <a:cs typeface="Times New Roman" pitchFamily="18" charset="0"/>
              </a:rPr>
              <a:t>Bank failures to provide credit amplified other factors  contracting real output. </a:t>
            </a:r>
          </a:p>
          <a:p>
            <a:r>
              <a:rPr lang="en-US" dirty="0">
                <a:latin typeface="Times New Roman" pitchFamily="18" charset="0"/>
                <a:cs typeface="Times New Roman" pitchFamily="18" charset="0"/>
              </a:rPr>
              <a:t>Bernanke claimed the two major contributors to the financial collapse were:</a:t>
            </a:r>
          </a:p>
          <a:p>
            <a:pPr lvl="1"/>
            <a:r>
              <a:rPr lang="en-US" dirty="0">
                <a:latin typeface="Times New Roman" pitchFamily="18" charset="0"/>
                <a:cs typeface="Times New Roman" pitchFamily="18" charset="0"/>
              </a:rPr>
              <a:t>the loss of confidence in financial institutions, particularly commercial banks, and </a:t>
            </a:r>
          </a:p>
          <a:p>
            <a:pPr lvl="1"/>
            <a:r>
              <a:rPr lang="en-US" dirty="0">
                <a:latin typeface="Times New Roman" pitchFamily="18" charset="0"/>
                <a:cs typeface="Times New Roman" pitchFamily="18" charset="0"/>
              </a:rPr>
              <a:t>the pervasive insolvency of debtors.</a:t>
            </a:r>
          </a:p>
          <a:p>
            <a:r>
              <a:rPr lang="en-US" dirty="0">
                <a:latin typeface="Times New Roman" pitchFamily="18" charset="0"/>
                <a:cs typeface="Times New Roman" pitchFamily="18" charset="0"/>
              </a:rPr>
              <a:t>Bernanke argued that when banks fail to provide these information-provision services, lending is diminished and the economy suffers.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What Makes Banks Special? Empirical Evidence,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latin typeface="Times New Roman" pitchFamily="18" charset="0"/>
                <a:cs typeface="Times New Roman" pitchFamily="18" charset="0"/>
              </a:rPr>
              <a:t>Slovin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Sushka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Polonchek</a:t>
            </a:r>
            <a:r>
              <a:rPr lang="en-US" dirty="0">
                <a:latin typeface="Times New Roman" pitchFamily="18" charset="0"/>
                <a:cs typeface="Times New Roman" pitchFamily="18" charset="0"/>
              </a:rPr>
              <a:t> [1993] examined borrower share price responses to the 1984 failure of Continental Illinois Bank</a:t>
            </a:r>
          </a:p>
          <a:p>
            <a:pPr lvl="1"/>
            <a:r>
              <a:rPr lang="en-US" dirty="0">
                <a:latin typeface="Times New Roman" pitchFamily="18" charset="0"/>
                <a:cs typeface="Times New Roman" pitchFamily="18" charset="0"/>
              </a:rPr>
              <a:t>the largest failure in the U.S. to that date</a:t>
            </a:r>
          </a:p>
          <a:p>
            <a:pPr lvl="1"/>
            <a:r>
              <a:rPr lang="en-US" dirty="0">
                <a:latin typeface="Times New Roman" pitchFamily="18" charset="0"/>
                <a:cs typeface="Times New Roman" pitchFamily="18" charset="0"/>
              </a:rPr>
              <a:t>significantly negative abnormal returns (-4.2%) to borrower shares, supporting Bernanke’s assertions.</a:t>
            </a:r>
          </a:p>
          <a:p>
            <a:r>
              <a:rPr lang="en-US" dirty="0">
                <a:latin typeface="Times New Roman" pitchFamily="18" charset="0"/>
                <a:cs typeface="Times New Roman" pitchFamily="18" charset="0"/>
              </a:rPr>
              <a:t>Bernanke found that a financial crisis, such as suspended bank deposits, failing business liabilities, that a financial crisis was a precursor to  real output declines.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 Corporate Bank Lending Activities</a:t>
            </a:r>
            <a:endParaRPr lang="en-US" dirty="0"/>
          </a:p>
        </p:txBody>
      </p:sp>
      <p:sp>
        <p:nvSpPr>
          <p:cNvPr id="3" name="Content Placeholder 2"/>
          <p:cNvSpPr>
            <a:spLocks noGrp="1"/>
          </p:cNvSpPr>
          <p:nvPr>
            <p:ph idx="1"/>
          </p:nvPr>
        </p:nvSpPr>
        <p:spPr/>
        <p:txBody>
          <a:bodyPr/>
          <a:lstStyle/>
          <a:p>
            <a:r>
              <a:rPr lang="en-US" dirty="0"/>
              <a:t>The core business of commercial banking is accepting deposits and making loans.</a:t>
            </a:r>
          </a:p>
          <a:p>
            <a:r>
              <a:rPr lang="en-US" dirty="0"/>
              <a:t>The difference between the two interest amounts or rates is called the spread.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b="1" dirty="0"/>
              <a:t>Variations of Corporate Loans</a:t>
            </a:r>
          </a:p>
        </p:txBody>
      </p:sp>
      <p:sp>
        <p:nvSpPr>
          <p:cNvPr id="3" name="Content Placeholder 2"/>
          <p:cNvSpPr>
            <a:spLocks noGrp="1"/>
          </p:cNvSpPr>
          <p:nvPr>
            <p:ph idx="1"/>
          </p:nvPr>
        </p:nvSpPr>
        <p:spPr>
          <a:xfrm>
            <a:off x="381000" y="1066800"/>
            <a:ext cx="8305800" cy="5410200"/>
          </a:xfrm>
        </p:spPr>
        <p:txBody>
          <a:bodyPr>
            <a:normAutofit fontScale="92500" lnSpcReduction="20000"/>
          </a:bodyPr>
          <a:lstStyle/>
          <a:p>
            <a:r>
              <a:rPr lang="en-US" i="1" dirty="0"/>
              <a:t>Term loans: </a:t>
            </a:r>
            <a:endParaRPr lang="en-US" dirty="0"/>
          </a:p>
          <a:p>
            <a:pPr lvl="1"/>
            <a:r>
              <a:rPr lang="en-US" dirty="0"/>
              <a:t>fixed or variable-rate repayment plans</a:t>
            </a:r>
          </a:p>
          <a:p>
            <a:pPr lvl="1"/>
            <a:r>
              <a:rPr lang="en-US" dirty="0"/>
              <a:t>frequently for equipment, long-term working capital , etc. </a:t>
            </a:r>
          </a:p>
          <a:p>
            <a:pPr lvl="1"/>
            <a:r>
              <a:rPr lang="en-US" dirty="0"/>
              <a:t>can be either amortized  or interest only with balloon payment at maturity covering the principal.</a:t>
            </a:r>
          </a:p>
          <a:p>
            <a:r>
              <a:rPr lang="en-US" i="1" dirty="0"/>
              <a:t>Commercial real estate lending</a:t>
            </a:r>
            <a:r>
              <a:rPr lang="en-US" dirty="0"/>
              <a:t>: provides financing for commercial land and buildings. Most loans are mortgages secured by liens.</a:t>
            </a:r>
          </a:p>
          <a:p>
            <a:r>
              <a:rPr lang="en-US" dirty="0"/>
              <a:t>Financial leases: provide the lessee the use of assets for extended periods of time</a:t>
            </a:r>
          </a:p>
          <a:p>
            <a:pPr lvl="1"/>
            <a:r>
              <a:rPr lang="en-US" dirty="0"/>
              <a:t>usually for more than one year</a:t>
            </a:r>
          </a:p>
          <a:p>
            <a:pPr lvl="1"/>
            <a:r>
              <a:rPr lang="en-US" dirty="0"/>
              <a:t>an important alternative source of long-term financing to many firms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A.  Commercial Banks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400" dirty="0">
                <a:latin typeface="Times New Roman" pitchFamily="18" charset="0"/>
                <a:cs typeface="Times New Roman" pitchFamily="18" charset="0"/>
              </a:rPr>
              <a:t>The traditional commercial bank functions: </a:t>
            </a:r>
          </a:p>
          <a:p>
            <a:pPr lvl="1"/>
            <a:r>
              <a:rPr lang="en-US" sz="2000" dirty="0">
                <a:latin typeface="Times New Roman" pitchFamily="18" charset="0"/>
                <a:cs typeface="Times New Roman" pitchFamily="18" charset="0"/>
              </a:rPr>
              <a:t>financial intermediation (transform deposits into loans), and </a:t>
            </a:r>
          </a:p>
          <a:p>
            <a:pPr lvl="1"/>
            <a:r>
              <a:rPr lang="en-US" sz="2000" dirty="0">
                <a:latin typeface="Times New Roman" pitchFamily="18" charset="0"/>
                <a:cs typeface="Times New Roman" pitchFamily="18" charset="0"/>
              </a:rPr>
              <a:t>facilitate payments (through bank drafts or checks). </a:t>
            </a:r>
          </a:p>
          <a:p>
            <a:r>
              <a:rPr lang="en-US" sz="2400" i="1" dirty="0">
                <a:latin typeface="Times New Roman" pitchFamily="18" charset="0"/>
                <a:cs typeface="Times New Roman" pitchFamily="18" charset="0"/>
              </a:rPr>
              <a:t>Corporate banking</a:t>
            </a:r>
            <a:r>
              <a:rPr lang="en-US" sz="2400" dirty="0">
                <a:latin typeface="Times New Roman" pitchFamily="18" charset="0"/>
                <a:cs typeface="Times New Roman" pitchFamily="18" charset="0"/>
              </a:rPr>
              <a:t> services, typically offered by commercial banks, refers to financial services offered to corporations, including extension of loans, treasury and cash management services and services related to trade and international exchange. </a:t>
            </a:r>
          </a:p>
          <a:p>
            <a:r>
              <a:rPr lang="en-US" sz="2400" dirty="0">
                <a:latin typeface="Times New Roman" pitchFamily="18" charset="0"/>
                <a:cs typeface="Times New Roman" pitchFamily="18" charset="0"/>
              </a:rPr>
              <a:t>Commercial banks also tend to offer retail services to individual clients, known as </a:t>
            </a:r>
            <a:r>
              <a:rPr lang="en-US" sz="2400" i="1" dirty="0">
                <a:latin typeface="Times New Roman" pitchFamily="18" charset="0"/>
                <a:cs typeface="Times New Roman" pitchFamily="18" charset="0"/>
              </a:rPr>
              <a:t>retail banking</a:t>
            </a:r>
            <a:r>
              <a:rPr lang="en-US" sz="2400" dirty="0">
                <a:latin typeface="Times New Roman" pitchFamily="18" charset="0"/>
                <a:cs typeface="Times New Roman"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a:t>Variations of Corporate Loans, continued</a:t>
            </a:r>
          </a:p>
        </p:txBody>
      </p:sp>
      <p:sp>
        <p:nvSpPr>
          <p:cNvPr id="3" name="Content Placeholder 2"/>
          <p:cNvSpPr>
            <a:spLocks noGrp="1"/>
          </p:cNvSpPr>
          <p:nvPr>
            <p:ph idx="1"/>
          </p:nvPr>
        </p:nvSpPr>
        <p:spPr>
          <a:xfrm>
            <a:off x="381000" y="1066800"/>
            <a:ext cx="8305800" cy="5562600"/>
          </a:xfrm>
        </p:spPr>
        <p:txBody>
          <a:bodyPr>
            <a:noAutofit/>
          </a:bodyPr>
          <a:lstStyle/>
          <a:p>
            <a:r>
              <a:rPr lang="en-US" sz="2400" i="1" dirty="0"/>
              <a:t>Loan syndication</a:t>
            </a:r>
            <a:r>
              <a:rPr lang="en-US" sz="2400" dirty="0"/>
              <a:t>: enables lenders to spread their capital commitments and lending risks to other banks. </a:t>
            </a:r>
          </a:p>
          <a:p>
            <a:pPr lvl="1"/>
            <a:r>
              <a:rPr lang="en-US" sz="1800" dirty="0"/>
              <a:t>usually a large denomination</a:t>
            </a:r>
          </a:p>
          <a:p>
            <a:pPr lvl="1"/>
            <a:r>
              <a:rPr lang="en-US" sz="1800" dirty="0"/>
              <a:t>make it easier for banks to participate in large high-profile deals and gain access to markets outside their norms</a:t>
            </a:r>
          </a:p>
          <a:p>
            <a:pPr lvl="1"/>
            <a:r>
              <a:rPr lang="en-US" sz="1800" dirty="0"/>
              <a:t>enable the borrower to efficiently work directly with only a single lender </a:t>
            </a:r>
          </a:p>
          <a:p>
            <a:pPr lvl="1"/>
            <a:r>
              <a:rPr lang="en-US" sz="1800" dirty="0"/>
              <a:t>the lead (or arranging) bank manages the syndicate and is responsible to the borrower</a:t>
            </a:r>
          </a:p>
          <a:p>
            <a:pPr lvl="1"/>
            <a:r>
              <a:rPr lang="en-US" sz="1800" dirty="0"/>
              <a:t>the loan might be underwritten by the underwriting bank (who takes the credit risks) and all banks in the syndicate are participating banks. </a:t>
            </a:r>
          </a:p>
          <a:p>
            <a:pPr lvl="1"/>
            <a:r>
              <a:rPr lang="en-US" sz="1800" dirty="0"/>
              <a:t>An agent works with the borrower and all participating banks to ensure their rights are honored and their responsibilities are fulfilled</a:t>
            </a:r>
          </a:p>
          <a:p>
            <a:pPr lvl="1"/>
            <a:r>
              <a:rPr lang="en-US" sz="1800" dirty="0"/>
              <a:t>a trustee holds or monitors any assets that are pledged by the borrower </a:t>
            </a:r>
          </a:p>
          <a:p>
            <a:pPr lvl="1"/>
            <a:r>
              <a:rPr lang="en-US" sz="1800" dirty="0"/>
              <a:t>syndicated loans are more flexible than bond issues and have positive reputation effects.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Benchmark Rates</a:t>
            </a:r>
          </a:p>
        </p:txBody>
      </p:sp>
      <p:sp>
        <p:nvSpPr>
          <p:cNvPr id="3" name="Content Placeholder 2"/>
          <p:cNvSpPr>
            <a:spLocks noGrp="1"/>
          </p:cNvSpPr>
          <p:nvPr>
            <p:ph idx="1"/>
          </p:nvPr>
        </p:nvSpPr>
        <p:spPr/>
        <p:txBody>
          <a:bodyPr>
            <a:normAutofit/>
          </a:bodyPr>
          <a:lstStyle/>
          <a:p>
            <a:r>
              <a:rPr lang="en-US" dirty="0"/>
              <a:t>A benchmark rate  is a contractually defined market or computed rate, largely to reflect updated market interest rate conditions. </a:t>
            </a:r>
          </a:p>
          <a:p>
            <a:pPr lvl="1"/>
            <a:r>
              <a:rPr lang="en-US" dirty="0"/>
              <a:t>benchmark rates are used to peg interest rates on loans and price debt and derivative instruments. </a:t>
            </a:r>
          </a:p>
          <a:p>
            <a:pPr lvl="1"/>
            <a:r>
              <a:rPr lang="en-US" dirty="0"/>
              <a:t>a benchmark rate is calculated by some independent body  to reflect a particular interest rate prevailing in a current marketplace.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Benchmark Rates and the Fed</a:t>
            </a:r>
          </a:p>
        </p:txBody>
      </p:sp>
      <p:sp>
        <p:nvSpPr>
          <p:cNvPr id="3" name="Content Placeholder 2"/>
          <p:cNvSpPr>
            <a:spLocks noGrp="1"/>
          </p:cNvSpPr>
          <p:nvPr>
            <p:ph idx="1"/>
          </p:nvPr>
        </p:nvSpPr>
        <p:spPr>
          <a:xfrm>
            <a:off x="457200" y="1371600"/>
            <a:ext cx="8229600" cy="4754563"/>
          </a:xfrm>
        </p:spPr>
        <p:txBody>
          <a:bodyPr>
            <a:noAutofit/>
          </a:bodyPr>
          <a:lstStyle/>
          <a:p>
            <a:r>
              <a:rPr lang="en-US" sz="1600" dirty="0"/>
              <a:t>The U.S. federal funds rate is the rate at which the excess reserves of one bank can be loaned on an </a:t>
            </a:r>
            <a:r>
              <a:rPr lang="en-US" sz="1600" dirty="0" err="1"/>
              <a:t>uncollaterized</a:t>
            </a:r>
            <a:r>
              <a:rPr lang="en-US" sz="1600" dirty="0"/>
              <a:t> basis to other banks for to meet reserve requirements.</a:t>
            </a:r>
          </a:p>
          <a:p>
            <a:pPr lvl="1"/>
            <a:r>
              <a:rPr lang="en-US" sz="1400" dirty="0"/>
              <a:t>depository institutions with excess balances can lend those balances</a:t>
            </a:r>
          </a:p>
          <a:p>
            <a:pPr lvl="1"/>
            <a:r>
              <a:rPr lang="en-US" sz="1400" dirty="0"/>
              <a:t>rates are negotiated, one-on-one by individual banks on individual loans at rates that draw from well-defined benchmark rates. </a:t>
            </a:r>
          </a:p>
          <a:p>
            <a:r>
              <a:rPr lang="en-US" sz="1600" dirty="0"/>
              <a:t>The Fed determines the interest rate on required reserves (</a:t>
            </a:r>
            <a:r>
              <a:rPr lang="en-US" sz="1600" i="1" dirty="0"/>
              <a:t>IORR</a:t>
            </a:r>
            <a:r>
              <a:rPr lang="en-US" sz="1600" dirty="0"/>
              <a:t>) and the interest rate on excess reserves (</a:t>
            </a:r>
            <a:r>
              <a:rPr lang="en-US" sz="1600" i="1" dirty="0"/>
              <a:t>IOER</a:t>
            </a:r>
            <a:r>
              <a:rPr lang="en-US" sz="1600" dirty="0"/>
              <a:t>) </a:t>
            </a:r>
          </a:p>
          <a:p>
            <a:r>
              <a:rPr lang="en-US" sz="1600" dirty="0"/>
              <a:t>The federal funds target rate (</a:t>
            </a:r>
            <a:r>
              <a:rPr lang="en-US" sz="1600" i="1" dirty="0"/>
              <a:t>FFTR</a:t>
            </a:r>
            <a:r>
              <a:rPr lang="en-US" sz="1600" dirty="0"/>
              <a:t>) is a benchmark set in the U.S. by the  FOMC targeting the </a:t>
            </a:r>
            <a:r>
              <a:rPr lang="en-US" sz="1600" i="1" dirty="0"/>
              <a:t>IOER</a:t>
            </a:r>
            <a:r>
              <a:rPr lang="en-US" sz="1600" dirty="0"/>
              <a:t> rate</a:t>
            </a:r>
          </a:p>
          <a:p>
            <a:pPr lvl="1"/>
            <a:r>
              <a:rPr lang="en-US" sz="1400" dirty="0"/>
              <a:t>The FOMC sets the fed funds target rate so as to control inflation and to maintain healthy economic growth. </a:t>
            </a:r>
          </a:p>
          <a:p>
            <a:pPr lvl="1"/>
            <a:r>
              <a:rPr lang="en-US" sz="1400" dirty="0"/>
              <a:t>The target rate is not explicitly set by the market, but by monetary authorities based on more general economic policy aims. </a:t>
            </a:r>
          </a:p>
          <a:p>
            <a:r>
              <a:rPr lang="en-US" sz="1600" dirty="0"/>
              <a:t>The federal funds effective rate (</a:t>
            </a:r>
            <a:r>
              <a:rPr lang="en-US" sz="1600" i="1" dirty="0"/>
              <a:t>FFER</a:t>
            </a:r>
            <a:r>
              <a:rPr lang="en-US" sz="1600" dirty="0"/>
              <a:t>):</a:t>
            </a:r>
          </a:p>
          <a:p>
            <a:pPr lvl="1"/>
            <a:r>
              <a:rPr lang="en-US" sz="1400" dirty="0"/>
              <a:t>based on the rates negotiated by actual borrowing and lending banks in the fed funds markets. </a:t>
            </a:r>
          </a:p>
          <a:p>
            <a:pPr lvl="1"/>
            <a:r>
              <a:rPr lang="en-US" sz="1400" dirty="0"/>
              <a:t>The Fed closely monitors effective rates and engages in open market operations to ensure that the effective rate remains very close to the Fed's target rate.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SOFR</a:t>
            </a:r>
          </a:p>
        </p:txBody>
      </p:sp>
      <p:sp>
        <p:nvSpPr>
          <p:cNvPr id="3" name="Content Placeholder 2"/>
          <p:cNvSpPr>
            <a:spLocks noGrp="1"/>
          </p:cNvSpPr>
          <p:nvPr>
            <p:ph idx="1"/>
          </p:nvPr>
        </p:nvSpPr>
        <p:spPr/>
        <p:txBody>
          <a:bodyPr>
            <a:normAutofit fontScale="70000" lnSpcReduction="20000"/>
          </a:bodyPr>
          <a:lstStyle/>
          <a:p>
            <a:r>
              <a:rPr lang="en-US" dirty="0"/>
              <a:t>The Secured Overnight Financing Rate (SOFR) has grown in importance:</a:t>
            </a:r>
          </a:p>
          <a:p>
            <a:pPr lvl="1"/>
            <a:r>
              <a:rPr lang="en-US" dirty="0"/>
              <a:t>The Federal Reserve Bank of New York works with the U.S. Office of Financial Research to produce and publish reference rates based on overnight repurchase agreement (repo) transactions. </a:t>
            </a:r>
          </a:p>
          <a:p>
            <a:pPr lvl="1"/>
            <a:r>
              <a:rPr lang="en-US" dirty="0"/>
              <a:t>a repurchase agreement (repo) is a marketable security issued by a financial institution acknowledging the sale of assets and a subsequent agreement to repurchase at a higher price in the near term.</a:t>
            </a:r>
          </a:p>
          <a:p>
            <a:pPr lvl="1"/>
            <a:r>
              <a:rPr lang="en-US" dirty="0"/>
              <a:t>The daily SOFR is based on a volume-weighted median rate from transactions in the Treasury repurchase market</a:t>
            </a:r>
          </a:p>
          <a:p>
            <a:pPr lvl="1"/>
            <a:r>
              <a:rPr lang="en-US" dirty="0"/>
              <a:t>reflects circumstances where credit, liquidity and other risks are minimal</a:t>
            </a:r>
          </a:p>
          <a:p>
            <a:pPr lvl="1"/>
            <a:r>
              <a:rPr lang="en-US" dirty="0"/>
              <a:t>there has been a widespread migration from use of LIBOR as a benchmark towards the SOFR.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b="1" dirty="0"/>
              <a:t>Consensus Rates</a:t>
            </a:r>
          </a:p>
        </p:txBody>
      </p:sp>
      <p:sp>
        <p:nvSpPr>
          <p:cNvPr id="3" name="Content Placeholder 2"/>
          <p:cNvSpPr>
            <a:spLocks noGrp="1"/>
          </p:cNvSpPr>
          <p:nvPr>
            <p:ph idx="1"/>
          </p:nvPr>
        </p:nvSpPr>
        <p:spPr>
          <a:xfrm>
            <a:off x="152400" y="838200"/>
            <a:ext cx="8763000" cy="5867400"/>
          </a:xfrm>
        </p:spPr>
        <p:txBody>
          <a:bodyPr>
            <a:noAutofit/>
          </a:bodyPr>
          <a:lstStyle/>
          <a:p>
            <a:r>
              <a:rPr lang="en-US" sz="2800" dirty="0"/>
              <a:t>The prime rate is the interest rate that commercial banks charge their most creditworthy non-bank corporate customers. </a:t>
            </a:r>
          </a:p>
          <a:p>
            <a:r>
              <a:rPr lang="en-US" sz="2800" dirty="0"/>
              <a:t>the prime rate can vary among banks and customers</a:t>
            </a:r>
          </a:p>
          <a:p>
            <a:pPr lvl="1"/>
            <a:r>
              <a:rPr lang="en-US" sz="2000" dirty="0"/>
              <a:t>a consensus prime rate is averaged and reported by </a:t>
            </a:r>
            <a:r>
              <a:rPr lang="en-US" sz="2000" i="1" dirty="0"/>
              <a:t>The WSJ’s</a:t>
            </a:r>
            <a:r>
              <a:rPr lang="en-US" sz="2000" dirty="0"/>
              <a:t> bank survey</a:t>
            </a:r>
          </a:p>
          <a:p>
            <a:pPr lvl="1"/>
            <a:r>
              <a:rPr lang="en-US" sz="2000" dirty="0"/>
              <a:t>the published rate is a frequently used benchmark for setting contractual rates.</a:t>
            </a:r>
          </a:p>
          <a:p>
            <a:r>
              <a:rPr lang="en-US" sz="2800" dirty="0"/>
              <a:t>The LIBOR is an interest rate benchmark that</a:t>
            </a:r>
          </a:p>
          <a:p>
            <a:pPr lvl="1"/>
            <a:r>
              <a:rPr lang="en-US" sz="2000" dirty="0"/>
              <a:t>derives from a daily survey of 18 global banks conducted and compiled by the Intercontinental Exchange, the parent firm of the NYSE.</a:t>
            </a:r>
          </a:p>
          <a:p>
            <a:pPr lvl="1"/>
            <a:r>
              <a:rPr lang="en-US" sz="2000" dirty="0"/>
              <a:t>the daily survey obtains rates at which banks believe they can borrow a “reasonable” number of dollars in the London interbank market.</a:t>
            </a:r>
          </a:p>
          <a:p>
            <a:pPr lvl="1"/>
            <a:r>
              <a:rPr lang="en-US" sz="2000" dirty="0"/>
              <a:t>there are a number of LIBOR figures, for different maturities and currencies. </a:t>
            </a:r>
          </a:p>
          <a:p>
            <a:pPr lvl="1"/>
            <a:r>
              <a:rPr lang="en-US" sz="2000" dirty="0"/>
              <a:t>LIBOR has been important because it is widely used as a benchmark. </a:t>
            </a:r>
          </a:p>
          <a:p>
            <a:pPr lvl="1"/>
            <a:r>
              <a:rPr lang="en-US" sz="2000" dirty="0"/>
              <a:t>its future is uncertain due to benchmark reforms and several scandals.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European Benchmark Rates</a:t>
            </a:r>
          </a:p>
        </p:txBody>
      </p:sp>
      <p:sp>
        <p:nvSpPr>
          <p:cNvPr id="3" name="Content Placeholder 2"/>
          <p:cNvSpPr>
            <a:spLocks noGrp="1"/>
          </p:cNvSpPr>
          <p:nvPr>
            <p:ph idx="1"/>
          </p:nvPr>
        </p:nvSpPr>
        <p:spPr>
          <a:xfrm>
            <a:off x="228600" y="1143000"/>
            <a:ext cx="8763000" cy="4983163"/>
          </a:xfrm>
        </p:spPr>
        <p:txBody>
          <a:bodyPr>
            <a:normAutofit fontScale="77500" lnSpcReduction="20000"/>
          </a:bodyPr>
          <a:lstStyle/>
          <a:p>
            <a:r>
              <a:rPr lang="en-US" dirty="0"/>
              <a:t>The Euro Interbank Offered Rate (</a:t>
            </a:r>
            <a:r>
              <a:rPr lang="en-US" dirty="0" err="1"/>
              <a:t>Euribor</a:t>
            </a:r>
            <a:r>
              <a:rPr lang="en-US" dirty="0"/>
              <a:t>) is a reference one-year (though other rates are collected for other lending terms) interbank rate</a:t>
            </a:r>
          </a:p>
          <a:p>
            <a:pPr lvl="1"/>
            <a:r>
              <a:rPr lang="en-US" dirty="0"/>
              <a:t>averaged from a survey of panel major European banks</a:t>
            </a:r>
          </a:p>
          <a:p>
            <a:pPr lvl="1"/>
            <a:r>
              <a:rPr lang="en-US" dirty="0"/>
              <a:t>survey and averaging procedures are similar to those used for LIBOR. </a:t>
            </a:r>
          </a:p>
          <a:p>
            <a:r>
              <a:rPr lang="en-US" dirty="0"/>
              <a:t>The Euro Short-Term Rate (€STR) reflects the wholesale euro unsecured overnight borrowing costs of Euro area banks.</a:t>
            </a:r>
          </a:p>
          <a:p>
            <a:pPr lvl="1"/>
            <a:r>
              <a:rPr lang="en-US" dirty="0"/>
              <a:t>calculated as the weighted average of individual transactions</a:t>
            </a:r>
          </a:p>
          <a:p>
            <a:pPr lvl="1"/>
            <a:r>
              <a:rPr lang="en-US" dirty="0"/>
              <a:t>reported by 50 credit institutions everyday to the ECB. </a:t>
            </a:r>
          </a:p>
          <a:p>
            <a:pPr lvl="1"/>
            <a:r>
              <a:rPr lang="en-US" dirty="0"/>
              <a:t>replaced the </a:t>
            </a:r>
            <a:r>
              <a:rPr lang="en-US" dirty="0" err="1"/>
              <a:t>Eonia</a:t>
            </a:r>
            <a:r>
              <a:rPr lang="en-US" dirty="0"/>
              <a:t> (the 1-day </a:t>
            </a:r>
            <a:r>
              <a:rPr lang="en-US" dirty="0" err="1"/>
              <a:t>Euribor</a:t>
            </a:r>
            <a:r>
              <a:rPr lang="en-US" dirty="0"/>
              <a:t> rate)</a:t>
            </a:r>
          </a:p>
          <a:p>
            <a:r>
              <a:rPr lang="en-US" dirty="0"/>
              <a:t>Analogous interest rate benchmarks exist throughout the world.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Interbank Markets</a:t>
            </a:r>
          </a:p>
        </p:txBody>
      </p:sp>
      <p:sp>
        <p:nvSpPr>
          <p:cNvPr id="3" name="Content Placeholder 2"/>
          <p:cNvSpPr>
            <a:spLocks noGrp="1"/>
          </p:cNvSpPr>
          <p:nvPr>
            <p:ph idx="1"/>
          </p:nvPr>
        </p:nvSpPr>
        <p:spPr/>
        <p:txBody>
          <a:bodyPr>
            <a:normAutofit fontScale="92500" lnSpcReduction="10000"/>
          </a:bodyPr>
          <a:lstStyle/>
          <a:p>
            <a:r>
              <a:rPr lang="en-US" dirty="0"/>
              <a:t>Interbank borrowing and lending is an essential part of bank treasury operations in which banks lend to short-term to each other</a:t>
            </a:r>
          </a:p>
          <a:p>
            <a:r>
              <a:rPr lang="en-US" dirty="0"/>
              <a:t>often using repurchase agreements</a:t>
            </a:r>
          </a:p>
          <a:p>
            <a:r>
              <a:rPr lang="en-US" dirty="0"/>
              <a:t>typically overnight</a:t>
            </a:r>
          </a:p>
          <a:p>
            <a:r>
              <a:rPr lang="en-US" dirty="0"/>
              <a:t>major sources of short-term funding of banks through the Financial Crisis of 2008</a:t>
            </a:r>
          </a:p>
          <a:p>
            <a:r>
              <a:rPr lang="en-US" dirty="0"/>
              <a:t>have diminished considerably in the decade following</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 Other Corporate Banking Activities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By nature of their business, banks command financial and legal expertise, and  maintain high levels of integrity to preserve their reputations. </a:t>
            </a:r>
          </a:p>
          <a:p>
            <a:r>
              <a:rPr lang="en-US" dirty="0"/>
              <a:t>Close banking relationships with clients afford banks detailed inside information</a:t>
            </a:r>
          </a:p>
          <a:p>
            <a:r>
              <a:rPr lang="en-US" dirty="0"/>
              <a:t>Thus, banks can provide their corporate clients with a variety of other non-lending financial services.</a:t>
            </a:r>
          </a:p>
          <a:p>
            <a:pPr lvl="1"/>
            <a:r>
              <a:rPr lang="en-US" dirty="0"/>
              <a:t>expertise, reputations and close relationships enable banks to facilitate their client relationship-building efforts</a:t>
            </a:r>
          </a:p>
          <a:p>
            <a:pPr lvl="1"/>
            <a:r>
              <a:rPr lang="en-US" dirty="0"/>
              <a:t>enable banks to serve as fiduciaries and custodians for the assets of clients.</a:t>
            </a:r>
          </a:p>
          <a:p>
            <a:r>
              <a:rPr lang="en-US" dirty="0"/>
              <a:t>Payment processing services, such ACH-related services are an integral part of services provided by banks to their corporate clients.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Trade Finance</a:t>
            </a:r>
          </a:p>
        </p:txBody>
      </p:sp>
      <p:sp>
        <p:nvSpPr>
          <p:cNvPr id="3" name="Content Placeholder 2"/>
          <p:cNvSpPr>
            <a:spLocks noGrp="1"/>
          </p:cNvSpPr>
          <p:nvPr>
            <p:ph idx="1"/>
          </p:nvPr>
        </p:nvSpPr>
        <p:spPr/>
        <p:txBody>
          <a:bodyPr>
            <a:normAutofit fontScale="85000" lnSpcReduction="20000"/>
          </a:bodyPr>
          <a:lstStyle/>
          <a:p>
            <a:r>
              <a:rPr lang="en-US" dirty="0"/>
              <a:t>Corporate banks help clients with </a:t>
            </a:r>
          </a:p>
          <a:p>
            <a:pPr lvl="1"/>
            <a:r>
              <a:rPr lang="en-US" dirty="0"/>
              <a:t>exposure to exchange rate and interest rate fluctuations</a:t>
            </a:r>
          </a:p>
          <a:p>
            <a:pPr lvl="1"/>
            <a:r>
              <a:rPr lang="en-US" dirty="0"/>
              <a:t>unanticipated business or operational conditions</a:t>
            </a:r>
          </a:p>
          <a:p>
            <a:pPr lvl="1"/>
            <a:r>
              <a:rPr lang="en-US" dirty="0"/>
              <a:t>uncertainties in economic, regulatory or political events</a:t>
            </a:r>
          </a:p>
          <a:p>
            <a:pPr lvl="1"/>
            <a:r>
              <a:rPr lang="en-US" dirty="0"/>
              <a:t>geographical risk such as natural disasters, credit risk, etc.</a:t>
            </a:r>
          </a:p>
          <a:p>
            <a:r>
              <a:rPr lang="en-US" i="1" dirty="0"/>
              <a:t>Trade finance </a:t>
            </a:r>
            <a:r>
              <a:rPr lang="en-US" dirty="0"/>
              <a:t>is concerned with the financial instruments and processes that are used to facilitate international trade and commerce. </a:t>
            </a:r>
          </a:p>
          <a:p>
            <a:r>
              <a:rPr lang="en-US" dirty="0"/>
              <a:t>Typically inserts an intermediary or third party to a transaction or relationship, frequently a bank, to facilitate the payment delivery processes and to reduce transaction risk.</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Letters of Credit </a:t>
            </a:r>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r>
              <a:rPr lang="en-US" dirty="0"/>
              <a:t>Transactions with unknown counterparties impose risks that can often be resolved by banks. </a:t>
            </a:r>
          </a:p>
          <a:p>
            <a:r>
              <a:rPr lang="en-US" dirty="0"/>
              <a:t>Banks have significant private information and can exploit this private information on behalf of client by issuing:</a:t>
            </a:r>
          </a:p>
          <a:p>
            <a:pPr lvl="1"/>
            <a:r>
              <a:rPr lang="en-US" i="1" dirty="0"/>
              <a:t>letter of credit</a:t>
            </a:r>
            <a:r>
              <a:rPr lang="en-US" dirty="0"/>
              <a:t>: serves as guarantee for payments to be made to an  entity on a given date under defined conditions</a:t>
            </a:r>
          </a:p>
          <a:p>
            <a:pPr lvl="1"/>
            <a:r>
              <a:rPr lang="en-US" dirty="0"/>
              <a:t>conditions are set forth by counterparties to the transaction in a distinct sales agreement </a:t>
            </a:r>
          </a:p>
          <a:p>
            <a:pPr lvl="1"/>
            <a:r>
              <a:rPr lang="en-US" dirty="0"/>
              <a:t>with this letter of credit, for example, a buyer of a service can deliver a bank-guarantee of payment to a counterparty</a:t>
            </a:r>
          </a:p>
          <a:p>
            <a:pPr lvl="1"/>
            <a:r>
              <a:rPr lang="en-US" dirty="0"/>
              <a:t>the buyer's bank is likely to be well-known to the seller or to the seller's bank  </a:t>
            </a:r>
          </a:p>
          <a:p>
            <a:r>
              <a:rPr lang="en-US" dirty="0"/>
              <a:t>Banks that issue letters of credit assume credit risk</a:t>
            </a:r>
          </a:p>
          <a:p>
            <a:r>
              <a:rPr lang="en-US" dirty="0"/>
              <a:t>Banks receive fees from their clients for the assumption of this risk, normally as a percentage of the nominal payment to deliver (between 0.5% and 10% is typical)</a:t>
            </a:r>
          </a:p>
          <a:p>
            <a:r>
              <a:rPr lang="en-US" dirty="0"/>
              <a:t>Fees are an increasing function of the credit risk borne by the bank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Universal Banks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Universal banks engage in many kinds of financial activities:</a:t>
            </a:r>
          </a:p>
          <a:p>
            <a:pPr lvl="1"/>
            <a:r>
              <a:rPr lang="en-US" sz="2400" dirty="0">
                <a:latin typeface="Times New Roman" pitchFamily="18" charset="0"/>
                <a:cs typeface="Times New Roman" pitchFamily="18" charset="0"/>
              </a:rPr>
              <a:t>commercial banking</a:t>
            </a:r>
          </a:p>
          <a:p>
            <a:pPr lvl="1"/>
            <a:r>
              <a:rPr lang="en-US" sz="2400" dirty="0">
                <a:latin typeface="Times New Roman" pitchFamily="18" charset="0"/>
                <a:cs typeface="Times New Roman" pitchFamily="18" charset="0"/>
              </a:rPr>
              <a:t> investment banking</a:t>
            </a:r>
          </a:p>
          <a:p>
            <a:pPr lvl="1"/>
            <a:r>
              <a:rPr lang="en-US" sz="2400" dirty="0">
                <a:latin typeface="Times New Roman" pitchFamily="18" charset="0"/>
                <a:cs typeface="Times New Roman" pitchFamily="18" charset="0"/>
              </a:rPr>
              <a:t>often provide other financial services such as insurance.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Letters of Credit , continued</a:t>
            </a:r>
          </a:p>
        </p:txBody>
      </p:sp>
      <p:sp>
        <p:nvSpPr>
          <p:cNvPr id="3" name="Content Placeholder 2"/>
          <p:cNvSpPr>
            <a:spLocks noGrp="1"/>
          </p:cNvSpPr>
          <p:nvPr>
            <p:ph idx="1"/>
          </p:nvPr>
        </p:nvSpPr>
        <p:spPr>
          <a:xfrm>
            <a:off x="457200" y="1219200"/>
            <a:ext cx="8229600" cy="4906963"/>
          </a:xfrm>
        </p:spPr>
        <p:txBody>
          <a:bodyPr>
            <a:normAutofit fontScale="92500"/>
          </a:bodyPr>
          <a:lstStyle/>
          <a:p>
            <a:r>
              <a:rPr lang="en-US" dirty="0"/>
              <a:t>A </a:t>
            </a:r>
            <a:r>
              <a:rPr lang="en-US" i="1" dirty="0"/>
              <a:t>confirmed letter of credit </a:t>
            </a:r>
            <a:r>
              <a:rPr lang="en-US" dirty="0"/>
              <a:t>provides for an additional layer of guarantee; should the buyer’s bank fail to fulfill the terms of the letter, the buyer’s bank (or, perhaps some other bank as designated by the letter) will do so. </a:t>
            </a:r>
          </a:p>
          <a:p>
            <a:r>
              <a:rPr lang="en-US" dirty="0"/>
              <a:t>Letters of credit can be rather complicated, particularly when used in international trade. Experienced bank officers should be expected to have the practical and legal expertise to properly specify the terms of the letter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Standby Letters of Credit </a:t>
            </a:r>
          </a:p>
        </p:txBody>
      </p:sp>
      <p:sp>
        <p:nvSpPr>
          <p:cNvPr id="3" name="Content Placeholder 2"/>
          <p:cNvSpPr>
            <a:spLocks noGrp="1"/>
          </p:cNvSpPr>
          <p:nvPr>
            <p:ph idx="1"/>
          </p:nvPr>
        </p:nvSpPr>
        <p:spPr/>
        <p:txBody>
          <a:bodyPr>
            <a:normAutofit fontScale="77500" lnSpcReduction="20000"/>
          </a:bodyPr>
          <a:lstStyle/>
          <a:p>
            <a:r>
              <a:rPr lang="en-US" i="1" dirty="0"/>
              <a:t>Standby letter of credit</a:t>
            </a:r>
            <a:r>
              <a:rPr lang="en-US" dirty="0"/>
              <a:t>: issued by a bank to serve as a backup guarantee for payments deliverance of associated goods or services. </a:t>
            </a:r>
          </a:p>
          <a:p>
            <a:pPr lvl="1"/>
            <a:r>
              <a:rPr lang="en-US" dirty="0"/>
              <a:t>a letter of credit typically provides the payment to be made by the issuing bank once contract conditions are fulfilled, but the standby letter of credit provides for the issuing bank to make payments only after its client fails to do so </a:t>
            </a:r>
          </a:p>
          <a:p>
            <a:pPr lvl="1"/>
            <a:r>
              <a:rPr lang="en-US" dirty="0"/>
              <a:t>Thus, a standby letter of credit is an instrument of last resort</a:t>
            </a:r>
          </a:p>
          <a:p>
            <a:pPr lvl="1"/>
            <a:r>
              <a:rPr lang="en-US" dirty="0"/>
              <a:t>financial standby letters of credit ensure that financial or monetary contractual obligations are fulfilled</a:t>
            </a:r>
          </a:p>
          <a:p>
            <a:pPr lvl="1"/>
            <a:r>
              <a:rPr lang="en-US" dirty="0"/>
              <a:t>performance standby letters of credit ensure the nonfinancial contractual obligations are fulfilled.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Illustration: The International Bank as the Guarantor</a:t>
            </a: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Fred's Blue Jeans, U.S. clothing manufacturer agrees (in principle) to sell to a Bulgarian distributor $100,000 in clothing. </a:t>
            </a:r>
          </a:p>
          <a:p>
            <a:r>
              <a:rPr lang="en-US" dirty="0">
                <a:latin typeface="Times New Roman" pitchFamily="18" charset="0"/>
                <a:cs typeface="Times New Roman" pitchFamily="18" charset="0"/>
              </a:rPr>
              <a:t>The U.S. and Bulgarian firms have not previously done business – counterparty risk</a:t>
            </a:r>
          </a:p>
          <a:p>
            <a:r>
              <a:rPr lang="en-US" dirty="0">
                <a:latin typeface="Times New Roman" pitchFamily="18" charset="0"/>
                <a:cs typeface="Times New Roman" pitchFamily="18" charset="0"/>
              </a:rPr>
              <a:t>The Bulgarian distributor arranges for a </a:t>
            </a:r>
            <a:r>
              <a:rPr lang="en-US" i="1" dirty="0">
                <a:latin typeface="Times New Roman" pitchFamily="18" charset="0"/>
                <a:cs typeface="Times New Roman" pitchFamily="18" charset="0"/>
              </a:rPr>
              <a:t>letter of credit</a:t>
            </a:r>
            <a:r>
              <a:rPr lang="en-US" dirty="0">
                <a:latin typeface="Times New Roman" pitchFamily="18" charset="0"/>
                <a:cs typeface="Times New Roman" pitchFamily="18" charset="0"/>
              </a:rPr>
              <a:t> from its bank. </a:t>
            </a:r>
          </a:p>
          <a:p>
            <a:r>
              <a:rPr lang="en-US" dirty="0">
                <a:latin typeface="Times New Roman" pitchFamily="18" charset="0"/>
                <a:cs typeface="Times New Roman" pitchFamily="18" charset="0"/>
              </a:rPr>
              <a:t>This letter of credit, issued by the Bulgarian bank for a fee is essentially a promise that the bank will pay $100,000 on behalf of its client, the Bulgarian distributor. </a:t>
            </a:r>
          </a:p>
          <a:p>
            <a:r>
              <a:rPr lang="en-US" dirty="0">
                <a:latin typeface="Times New Roman" pitchFamily="18" charset="0"/>
                <a:cs typeface="Times New Roman" pitchFamily="18" charset="0"/>
              </a:rPr>
              <a:t>The U.S. manufacturer (actually, usually the U.S. bank which the manufacturer used to help arrange for the letter of credit) ships the blue jeans to Bulgaria, where a </a:t>
            </a:r>
            <a:r>
              <a:rPr lang="en-US" i="1" dirty="0">
                <a:latin typeface="Times New Roman" pitchFamily="18" charset="0"/>
                <a:cs typeface="Times New Roman" pitchFamily="18" charset="0"/>
              </a:rPr>
              <a:t>bill of lading</a:t>
            </a:r>
            <a:r>
              <a:rPr lang="en-US" dirty="0">
                <a:latin typeface="Times New Roman" pitchFamily="18" charset="0"/>
                <a:cs typeface="Times New Roman" pitchFamily="18" charset="0"/>
              </a:rPr>
              <a:t> is issued to the Bulgarian bank. </a:t>
            </a:r>
          </a:p>
          <a:p>
            <a:r>
              <a:rPr lang="en-US" dirty="0">
                <a:latin typeface="Times New Roman" pitchFamily="18" charset="0"/>
                <a:cs typeface="Times New Roman" pitchFamily="18" charset="0"/>
              </a:rPr>
              <a:t>This bill of lading transfers ownership of the blue jeans to the Bulgarian bank and a </a:t>
            </a:r>
            <a:r>
              <a:rPr lang="en-US" i="1" dirty="0">
                <a:latin typeface="Times New Roman" pitchFamily="18" charset="0"/>
                <a:cs typeface="Times New Roman" pitchFamily="18" charset="0"/>
              </a:rPr>
              <a:t>sight draft</a:t>
            </a:r>
            <a:r>
              <a:rPr lang="en-US" dirty="0">
                <a:latin typeface="Times New Roman" pitchFamily="18" charset="0"/>
                <a:cs typeface="Times New Roman" pitchFamily="18" charset="0"/>
              </a:rPr>
              <a:t> requesting payment is issued by the exporter. </a:t>
            </a:r>
          </a:p>
          <a:p>
            <a:r>
              <a:rPr lang="en-US" dirty="0">
                <a:latin typeface="Times New Roman" pitchFamily="18" charset="0"/>
                <a:cs typeface="Times New Roman" pitchFamily="18" charset="0"/>
              </a:rPr>
              <a:t>Payment is made to the exporter and the bank transfers title to the blue jeans to the importer and receives payment, both for the blue jeans and for issuing the letter of credit.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Foreign Exchange Services</a:t>
            </a:r>
          </a:p>
        </p:txBody>
      </p:sp>
      <p:sp>
        <p:nvSpPr>
          <p:cNvPr id="3" name="Content Placeholder 2"/>
          <p:cNvSpPr>
            <a:spLocks noGrp="1"/>
          </p:cNvSpPr>
          <p:nvPr>
            <p:ph idx="1"/>
          </p:nvPr>
        </p:nvSpPr>
        <p:spPr/>
        <p:txBody>
          <a:bodyPr>
            <a:normAutofit fontScale="77500" lnSpcReduction="20000"/>
          </a:bodyPr>
          <a:lstStyle/>
          <a:p>
            <a:r>
              <a:rPr lang="en-US" dirty="0"/>
              <a:t>Foreign exchange (FX) trading refers to trading one country’s (or currency area's) money for that of another country (or area). </a:t>
            </a:r>
          </a:p>
          <a:p>
            <a:r>
              <a:rPr lang="en-US" dirty="0"/>
              <a:t>Banks convert foreign currencies to local currencies</a:t>
            </a:r>
          </a:p>
          <a:p>
            <a:r>
              <a:rPr lang="en-US" dirty="0"/>
              <a:t>By trade volume, banks are the most significant participants in currency markets.</a:t>
            </a:r>
          </a:p>
          <a:p>
            <a:r>
              <a:rPr lang="en-US" dirty="0"/>
              <a:t>Trading currencies in spot and forward markets and currency derivative contracts in exchange markets, banks execute transactions:</a:t>
            </a:r>
          </a:p>
          <a:p>
            <a:pPr lvl="1"/>
            <a:r>
              <a:rPr lang="en-US" dirty="0"/>
              <a:t>on their own trading accounts (proprietary trading)</a:t>
            </a:r>
          </a:p>
          <a:p>
            <a:pPr lvl="1"/>
            <a:r>
              <a:rPr lang="en-US" dirty="0"/>
              <a:t>on behalf of their clients (agency trading). </a:t>
            </a:r>
          </a:p>
          <a:p>
            <a:r>
              <a:rPr lang="en-US" dirty="0"/>
              <a:t>Futures and derivative contract trading is also used to help manage client exposure to foreign exchange risks.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br>
              <a:rPr lang="en-US" sz="4000" b="1" dirty="0"/>
            </a:br>
            <a:r>
              <a:rPr lang="en-US" sz="4000" b="1" dirty="0"/>
              <a:t>Treasury and Cash Management Services</a:t>
            </a:r>
            <a:br>
              <a:rPr lang="en-US" dirty="0"/>
            </a:br>
            <a:endParaRPr lang="en-US" dirty="0"/>
          </a:p>
        </p:txBody>
      </p:sp>
      <p:sp>
        <p:nvSpPr>
          <p:cNvPr id="3" name="Content Placeholder 2"/>
          <p:cNvSpPr>
            <a:spLocks noGrp="1"/>
          </p:cNvSpPr>
          <p:nvPr>
            <p:ph idx="1"/>
          </p:nvPr>
        </p:nvSpPr>
        <p:spPr>
          <a:xfrm>
            <a:off x="457200" y="1295400"/>
            <a:ext cx="8229600" cy="5181600"/>
          </a:xfrm>
        </p:spPr>
        <p:txBody>
          <a:bodyPr>
            <a:normAutofit fontScale="70000" lnSpcReduction="20000"/>
          </a:bodyPr>
          <a:lstStyle/>
          <a:p>
            <a:r>
              <a:rPr lang="en-US" dirty="0"/>
              <a:t>Banks are a key source of treasury and cash management  services to corporate clients. </a:t>
            </a:r>
          </a:p>
          <a:p>
            <a:r>
              <a:rPr lang="en-US" dirty="0"/>
              <a:t>Banks aid corporate treasury departments in the management of :</a:t>
            </a:r>
          </a:p>
          <a:p>
            <a:pPr lvl="1"/>
            <a:r>
              <a:rPr lang="en-US" dirty="0"/>
              <a:t>cash and liquidity</a:t>
            </a:r>
          </a:p>
          <a:p>
            <a:pPr lvl="1"/>
            <a:r>
              <a:rPr lang="en-US" dirty="0"/>
              <a:t>risk, including market risk, credit risk, operational risk (risks associated with record-keeping, errors and fraud) and liquidity risk (risk of running out of cash). </a:t>
            </a:r>
          </a:p>
          <a:p>
            <a:r>
              <a:rPr lang="en-US" dirty="0"/>
              <a:t>Cash</a:t>
            </a:r>
          </a:p>
          <a:p>
            <a:pPr lvl="1"/>
            <a:r>
              <a:rPr lang="en-US" dirty="0"/>
              <a:t>Cash is essential to the operations of any firm, it  is an unproductive asset in terms of direct profitability. </a:t>
            </a:r>
          </a:p>
          <a:p>
            <a:pPr lvl="1"/>
            <a:r>
              <a:rPr lang="en-US" dirty="0"/>
              <a:t>The primary cash management goal for most firms is to maintain as low an investment in cash as is possible while maintaining the firm's efficient and effective operations. </a:t>
            </a:r>
          </a:p>
          <a:p>
            <a:pPr lvl="1"/>
            <a:r>
              <a:rPr lang="en-US" dirty="0"/>
              <a:t>The float is the difference between the firm's demand deposit account available balances and its ledger balance (book balances).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Bill Collection</a:t>
            </a:r>
          </a:p>
        </p:txBody>
      </p:sp>
      <p:sp>
        <p:nvSpPr>
          <p:cNvPr id="3" name="Content Placeholder 2"/>
          <p:cNvSpPr>
            <a:spLocks noGrp="1"/>
          </p:cNvSpPr>
          <p:nvPr>
            <p:ph idx="1"/>
          </p:nvPr>
        </p:nvSpPr>
        <p:spPr/>
        <p:txBody>
          <a:bodyPr>
            <a:normAutofit fontScale="62500" lnSpcReduction="20000"/>
          </a:bodyPr>
          <a:lstStyle/>
          <a:p>
            <a:r>
              <a:rPr lang="en-US" dirty="0"/>
              <a:t>Firms maintain accounts receivables to stimulate sales since many clients prefer to make purchases on credit. </a:t>
            </a:r>
          </a:p>
          <a:p>
            <a:pPr lvl="1"/>
            <a:r>
              <a:rPr lang="en-US" dirty="0"/>
              <a:t>liberal accounts receivable policy result in increased sales levels.</a:t>
            </a:r>
          </a:p>
          <a:p>
            <a:pPr lvl="1"/>
            <a:r>
              <a:rPr lang="en-US" dirty="0"/>
              <a:t>maintenance of accounts receivable represents an opportunity cost to the firm in terms of forgone returns on other assets. </a:t>
            </a:r>
          </a:p>
          <a:p>
            <a:pPr lvl="1"/>
            <a:r>
              <a:rPr lang="en-US" dirty="0"/>
              <a:t>Furthermore, accounts receivable represent potential bad debt losses to the firm. </a:t>
            </a:r>
          </a:p>
          <a:p>
            <a:pPr lvl="1"/>
            <a:r>
              <a:rPr lang="en-US" dirty="0"/>
              <a:t>The firm must find the appropriate balance of these costs relative to the benefits associated with accounts receivable. </a:t>
            </a:r>
          </a:p>
          <a:p>
            <a:r>
              <a:rPr lang="en-US" dirty="0"/>
              <a:t>A credit instrument evidencing the sale might simply be an </a:t>
            </a:r>
            <a:r>
              <a:rPr lang="en-US" i="1" dirty="0"/>
              <a:t>invoice</a:t>
            </a:r>
          </a:p>
          <a:p>
            <a:r>
              <a:rPr lang="en-US" dirty="0"/>
              <a:t>Larger sales or when collections may be problematic, the credit instrument may be evidenced by a </a:t>
            </a:r>
            <a:r>
              <a:rPr lang="en-US" i="1" dirty="0"/>
              <a:t>promissory note</a:t>
            </a:r>
            <a:r>
              <a:rPr lang="en-US" dirty="0"/>
              <a:t>, a more formal IOU. </a:t>
            </a:r>
          </a:p>
          <a:p>
            <a:r>
              <a:rPr lang="en-US" dirty="0"/>
              <a:t>terms of payment for goods received or to be received can be specified in a </a:t>
            </a:r>
            <a:r>
              <a:rPr lang="en-US" i="1" dirty="0"/>
              <a:t>commercial draft</a:t>
            </a:r>
            <a:r>
              <a:rPr lang="en-US" dirty="0"/>
              <a:t>. </a:t>
            </a:r>
          </a:p>
          <a:p>
            <a:r>
              <a:rPr lang="en-US" dirty="0"/>
              <a:t>a </a:t>
            </a:r>
            <a:r>
              <a:rPr lang="en-US" i="1" dirty="0"/>
              <a:t>sight draft</a:t>
            </a:r>
            <a:r>
              <a:rPr lang="en-US" dirty="0"/>
              <a:t> calls for immediate payment (like a check) while a </a:t>
            </a:r>
            <a:r>
              <a:rPr lang="en-US" i="1" dirty="0"/>
              <a:t>time draft </a:t>
            </a:r>
            <a:r>
              <a:rPr lang="en-US" dirty="0"/>
              <a:t>permits payment at a specified later date (like a post-dated check).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Acceptances</a:t>
            </a:r>
          </a:p>
        </p:txBody>
      </p:sp>
      <p:sp>
        <p:nvSpPr>
          <p:cNvPr id="3" name="Content Placeholder 2"/>
          <p:cNvSpPr>
            <a:spLocks noGrp="1"/>
          </p:cNvSpPr>
          <p:nvPr>
            <p:ph idx="1"/>
          </p:nvPr>
        </p:nvSpPr>
        <p:spPr/>
        <p:txBody>
          <a:bodyPr>
            <a:normAutofit fontScale="92500"/>
          </a:bodyPr>
          <a:lstStyle/>
          <a:p>
            <a:r>
              <a:rPr lang="en-US" dirty="0"/>
              <a:t>When the buyer accepts the time draft, it is called a </a:t>
            </a:r>
            <a:r>
              <a:rPr lang="en-US" i="1" dirty="0"/>
              <a:t>trade acceptance</a:t>
            </a:r>
            <a:r>
              <a:rPr lang="en-US" dirty="0"/>
              <a:t> and can either be maintained by the seller or sold, usually to a bank.</a:t>
            </a:r>
          </a:p>
          <a:p>
            <a:r>
              <a:rPr lang="en-US" dirty="0"/>
              <a:t> Banks frequently purchase trade acceptances and re-sell them with payment guarantees. </a:t>
            </a:r>
          </a:p>
          <a:p>
            <a:r>
              <a:rPr lang="en-US" dirty="0"/>
              <a:t>When banks guarantee (accept) and market trade acceptances, they become known as </a:t>
            </a:r>
            <a:r>
              <a:rPr lang="en-US" i="1" dirty="0"/>
              <a:t>bankers' acceptances</a:t>
            </a:r>
            <a:r>
              <a:rPr lang="en-US" dirty="0"/>
              <a:t> and are frequently carried in firms' marketable securities accounts.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Factoring</a:t>
            </a:r>
          </a:p>
        </p:txBody>
      </p:sp>
      <p:sp>
        <p:nvSpPr>
          <p:cNvPr id="3" name="Content Placeholder 2"/>
          <p:cNvSpPr>
            <a:spLocks noGrp="1"/>
          </p:cNvSpPr>
          <p:nvPr>
            <p:ph idx="1"/>
          </p:nvPr>
        </p:nvSpPr>
        <p:spPr/>
        <p:txBody>
          <a:bodyPr>
            <a:normAutofit fontScale="85000" lnSpcReduction="10000"/>
          </a:bodyPr>
          <a:lstStyle/>
          <a:p>
            <a:r>
              <a:rPr lang="en-US" i="1" dirty="0"/>
              <a:t>Factoring</a:t>
            </a:r>
            <a:r>
              <a:rPr lang="en-US" dirty="0"/>
              <a:t> occurs when an exporter sells a set of unpaid invoices to a factor at a discount, which can be referred to as a commission or haircut. </a:t>
            </a:r>
          </a:p>
          <a:p>
            <a:r>
              <a:rPr lang="en-US" dirty="0"/>
              <a:t>The </a:t>
            </a:r>
            <a:r>
              <a:rPr lang="en-US" i="1" dirty="0"/>
              <a:t>factor</a:t>
            </a:r>
            <a:r>
              <a:rPr lang="en-US" dirty="0"/>
              <a:t>, a bank or other financial institution, awaits payment from the buyer or importer. </a:t>
            </a:r>
          </a:p>
          <a:p>
            <a:r>
              <a:rPr lang="en-US" dirty="0"/>
              <a:t>Factoring enables the seller or exporter to accelerate its cash flow from the sales, reinvest the cash into additional saleable products and relieves the seller from the risk of default. </a:t>
            </a:r>
          </a:p>
          <a:p>
            <a:r>
              <a:rPr lang="en-US" dirty="0"/>
              <a:t>The selling firm is further relieved from collection and bookkeeping functions related to the credit sale.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Forfaiting</a:t>
            </a:r>
            <a:endParaRPr lang="en-US" b="1" dirty="0"/>
          </a:p>
        </p:txBody>
      </p:sp>
      <p:sp>
        <p:nvSpPr>
          <p:cNvPr id="3" name="Content Placeholder 2"/>
          <p:cNvSpPr>
            <a:spLocks noGrp="1"/>
          </p:cNvSpPr>
          <p:nvPr>
            <p:ph idx="1"/>
          </p:nvPr>
        </p:nvSpPr>
        <p:spPr/>
        <p:txBody>
          <a:bodyPr>
            <a:normAutofit fontScale="85000" lnSpcReduction="20000"/>
          </a:bodyPr>
          <a:lstStyle/>
          <a:p>
            <a:r>
              <a:rPr lang="en-US" i="1" dirty="0" err="1"/>
              <a:t>Forfaiting</a:t>
            </a:r>
            <a:r>
              <a:rPr lang="en-US" dirty="0"/>
              <a:t>: an exporter surrenders its right to a </a:t>
            </a:r>
            <a:r>
              <a:rPr lang="en-US" dirty="0" err="1"/>
              <a:t>forfaiter</a:t>
            </a:r>
            <a:r>
              <a:rPr lang="en-US" dirty="0"/>
              <a:t> to collect on negotiable or securitized instruments evidencing credit sales in exchange for immediate payment. </a:t>
            </a:r>
          </a:p>
          <a:p>
            <a:r>
              <a:rPr lang="en-US" dirty="0"/>
              <a:t>Often guaranteed (</a:t>
            </a:r>
            <a:r>
              <a:rPr lang="en-US" dirty="0" err="1"/>
              <a:t>avalled</a:t>
            </a:r>
            <a:r>
              <a:rPr lang="en-US" dirty="0"/>
              <a:t>) by the importer's bank</a:t>
            </a:r>
          </a:p>
          <a:p>
            <a:r>
              <a:rPr lang="en-US" dirty="0"/>
              <a:t>evidenced by an instrument such as a bill of exchange, promissory note or letter of credit, which can be sold in secondary markets</a:t>
            </a:r>
          </a:p>
          <a:p>
            <a:r>
              <a:rPr lang="en-US" dirty="0" err="1"/>
              <a:t>Forfaiting</a:t>
            </a:r>
            <a:r>
              <a:rPr lang="en-US" dirty="0"/>
              <a:t> costs are normally paid by the buyer or importer. </a:t>
            </a:r>
            <a:r>
              <a:rPr lang="en-US" dirty="0" err="1"/>
              <a:t>Forfaiting</a:t>
            </a:r>
            <a:r>
              <a:rPr lang="en-US" dirty="0"/>
              <a:t> is used only in international trade finance and typically is used for debts of medium- and long-term maturities (&gt;90 days).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Fiduciary Services</a:t>
            </a:r>
          </a:p>
        </p:txBody>
      </p:sp>
      <p:sp>
        <p:nvSpPr>
          <p:cNvPr id="3" name="Content Placeholder 2"/>
          <p:cNvSpPr>
            <a:spLocks noGrp="1"/>
          </p:cNvSpPr>
          <p:nvPr>
            <p:ph idx="1"/>
          </p:nvPr>
        </p:nvSpPr>
        <p:spPr/>
        <p:txBody>
          <a:bodyPr>
            <a:normAutofit fontScale="77500" lnSpcReduction="20000"/>
          </a:bodyPr>
          <a:lstStyle/>
          <a:p>
            <a:r>
              <a:rPr lang="en-US" dirty="0"/>
              <a:t>A fiduciary maintains a legal or ethical relationship of trust with another, typically managing or safekeeping assets and acting in the best interests of the client. </a:t>
            </a:r>
          </a:p>
          <a:p>
            <a:r>
              <a:rPr lang="en-US" dirty="0"/>
              <a:t>The regulatory environment and intense scrutiny faced by banks contributes to their ability to provide an array of reliable fiduciary services. </a:t>
            </a:r>
          </a:p>
          <a:p>
            <a:r>
              <a:rPr lang="en-US" dirty="0"/>
              <a:t>Asset management, custodial and trust services are among the more important fiduciary services provided by banks.</a:t>
            </a:r>
          </a:p>
          <a:p>
            <a:r>
              <a:rPr lang="en-US" dirty="0"/>
              <a:t>In the U.S., Registered Investment Advisors are required under the Investment Advisors Act of 1940 to follow the fiduciary standard. Regardless, investors should always ask their advisors about the standards their advisors must follow.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Commercial Banks in the U.S.</a:t>
            </a:r>
            <a:endParaRPr lang="en-US" b="1" dirty="0"/>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As of  2017, there were 4,918 commercial banks in the United States. </a:t>
            </a:r>
          </a:p>
          <a:p>
            <a:r>
              <a:rPr lang="en-US" dirty="0">
                <a:latin typeface="Times New Roman" pitchFamily="18" charset="0"/>
                <a:cs typeface="Times New Roman" pitchFamily="18" charset="0"/>
              </a:rPr>
              <a:t>The largest 4% held over 70% of the total assets in the commercial banking system.</a:t>
            </a:r>
          </a:p>
          <a:p>
            <a:r>
              <a:rPr lang="en-US" dirty="0">
                <a:latin typeface="Times New Roman" pitchFamily="18" charset="0"/>
                <a:cs typeface="Times New Roman" pitchFamily="18" charset="0"/>
              </a:rPr>
              <a:t>Many years of restrictions inhibited the growth of the largest U.S. commercial banks, but this regulation has been steadily eroded since the early 1980s.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Prudent Man Rule</a:t>
            </a:r>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r>
              <a:rPr lang="en-US" dirty="0"/>
              <a:t>The Prudent Man Rule, historically rooted in English common law, provides for the proper investment behavior of a trustee. </a:t>
            </a:r>
          </a:p>
          <a:p>
            <a:r>
              <a:rPr lang="en-US" dirty="0"/>
              <a:t>This "prudent man" standard was articulated in an 1830 Massachusetts court opinion, in which Justice Samuel Putnam, declared that a trustee:</a:t>
            </a:r>
          </a:p>
          <a:p>
            <a:pPr lvl="1"/>
            <a:r>
              <a:rPr lang="en-US" dirty="0"/>
              <a:t>"shall conduct himself faithfully and exercise a sound discretion. He is to observe how men of prudence, discretion and intelligence manage their own affairs, not in regard to speculation, but in regard to the permanent disposition of their funds, considering the probable income, as well as the probable safety of the capital to be invested."</a:t>
            </a:r>
          </a:p>
          <a:p>
            <a:r>
              <a:rPr lang="en-US" dirty="0"/>
              <a:t>The</a:t>
            </a:r>
            <a:r>
              <a:rPr lang="en-US" i="1" dirty="0"/>
              <a:t> fiduciary standard </a:t>
            </a:r>
            <a:r>
              <a:rPr lang="en-US" dirty="0"/>
              <a:t>is more stringent than the </a:t>
            </a:r>
            <a:r>
              <a:rPr lang="en-US" i="1" dirty="0"/>
              <a:t>suitability standard:</a:t>
            </a:r>
            <a:r>
              <a:rPr lang="en-US" dirty="0"/>
              <a:t> </a:t>
            </a:r>
          </a:p>
          <a:p>
            <a:pPr lvl="1"/>
            <a:r>
              <a:rPr lang="en-US" dirty="0"/>
              <a:t>In the suitability scenario, recommendations must be suitable for the client, but the primary loyalty of the recommender is to her employer rather than to the client. </a:t>
            </a:r>
          </a:p>
          <a:p>
            <a:pPr lvl="1"/>
            <a:r>
              <a:rPr lang="en-US" dirty="0"/>
              <a:t>The fiduciary standard holds that the professional put the interests of the client ahead of his own.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Asset Management and Advisory Services</a:t>
            </a:r>
          </a:p>
        </p:txBody>
      </p:sp>
      <p:sp>
        <p:nvSpPr>
          <p:cNvPr id="3" name="Content Placeholder 2"/>
          <p:cNvSpPr>
            <a:spLocks noGrp="1"/>
          </p:cNvSpPr>
          <p:nvPr>
            <p:ph idx="1"/>
          </p:nvPr>
        </p:nvSpPr>
        <p:spPr/>
        <p:txBody>
          <a:bodyPr>
            <a:normAutofit lnSpcReduction="10000"/>
          </a:bodyPr>
          <a:lstStyle/>
          <a:p>
            <a:r>
              <a:rPr lang="en-US" dirty="0"/>
              <a:t>Many banks will offer a variety of asset and investment management and advisory services:</a:t>
            </a:r>
          </a:p>
          <a:p>
            <a:pPr lvl="1"/>
            <a:r>
              <a:rPr lang="en-US" dirty="0"/>
              <a:t>customized consulting investment policy guidance</a:t>
            </a:r>
          </a:p>
          <a:p>
            <a:pPr lvl="1"/>
            <a:r>
              <a:rPr lang="en-US" dirty="0"/>
              <a:t>direct investment management</a:t>
            </a:r>
          </a:p>
          <a:p>
            <a:pPr lvl="1"/>
            <a:r>
              <a:rPr lang="en-US" dirty="0"/>
              <a:t>performance reporting</a:t>
            </a:r>
          </a:p>
          <a:p>
            <a:pPr lvl="1"/>
            <a:r>
              <a:rPr lang="en-US" dirty="0"/>
              <a:t>investment committee guidance</a:t>
            </a:r>
          </a:p>
          <a:p>
            <a:pPr lvl="1"/>
            <a:r>
              <a:rPr lang="en-US" dirty="0"/>
              <a:t>employee education for pension funds, 401(k) plans, alternative investments, etc.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Custodial Services</a:t>
            </a:r>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r>
              <a:rPr lang="en-US" dirty="0"/>
              <a:t>Until a few decades ago, a custodian was a company that maintained physical possession of client assets, in particular, paper certificates evidencing stock ownership or other claims. </a:t>
            </a:r>
          </a:p>
          <a:p>
            <a:r>
              <a:rPr lang="en-US" dirty="0"/>
              <a:t>While central depository institutions hold actual paper certificates when they exist, bank custodians play a number of important roles in securities markets. </a:t>
            </a:r>
          </a:p>
          <a:p>
            <a:pPr lvl="1"/>
            <a:r>
              <a:rPr lang="en-US" dirty="0"/>
              <a:t>process and settle security transactions on behalf of corporate and financial institution clients</a:t>
            </a:r>
          </a:p>
          <a:p>
            <a:pPr lvl="1"/>
            <a:r>
              <a:rPr lang="en-US" dirty="0"/>
              <a:t>hold and </a:t>
            </a:r>
            <a:r>
              <a:rPr lang="en-US" dirty="0" err="1"/>
              <a:t>safekeep</a:t>
            </a:r>
            <a:r>
              <a:rPr lang="en-US" dirty="0"/>
              <a:t> securities, </a:t>
            </a:r>
          </a:p>
          <a:p>
            <a:pPr lvl="1"/>
            <a:r>
              <a:rPr lang="en-US" dirty="0"/>
              <a:t>maintain these records</a:t>
            </a:r>
          </a:p>
          <a:p>
            <a:pPr lvl="1"/>
            <a:r>
              <a:rPr lang="en-US" dirty="0"/>
              <a:t>receive dividends, interest and other payments on behalf of clients, withhold tax claims as required by law</a:t>
            </a:r>
          </a:p>
          <a:p>
            <a:pPr lvl="1"/>
            <a:r>
              <a:rPr lang="en-US" dirty="0"/>
              <a:t>engage in corporate action processing (e.g., tendering shares in a tender offer)</a:t>
            </a:r>
          </a:p>
          <a:p>
            <a:pPr lvl="1"/>
            <a:r>
              <a:rPr lang="en-US" dirty="0"/>
              <a:t>provide proxy voting services</a:t>
            </a:r>
          </a:p>
          <a:p>
            <a:r>
              <a:rPr lang="en-US" dirty="0"/>
              <a:t>The three largest bank custodians in the world were, as of year-end 2018: </a:t>
            </a:r>
          </a:p>
          <a:p>
            <a:pPr lvl="1"/>
            <a:r>
              <a:rPr lang="en-US" dirty="0"/>
              <a:t>BNY Mellon $26.2 trillion, </a:t>
            </a:r>
          </a:p>
          <a:p>
            <a:pPr lvl="1"/>
            <a:r>
              <a:rPr lang="en-US" dirty="0" err="1"/>
              <a:t>JPMorganChase</a:t>
            </a:r>
            <a:r>
              <a:rPr lang="en-US" dirty="0"/>
              <a:t> $23.2 trillion</a:t>
            </a:r>
          </a:p>
          <a:p>
            <a:pPr lvl="1"/>
            <a:r>
              <a:rPr lang="en-US" dirty="0"/>
              <a:t>State Street Corp $23.2 trillion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Custodial Services, continued</a:t>
            </a:r>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r>
              <a:rPr lang="en-US" dirty="0"/>
              <a:t>Banks are ideal providers of custodial services because:</a:t>
            </a:r>
          </a:p>
          <a:p>
            <a:pPr lvl="1"/>
            <a:r>
              <a:rPr lang="en-US" dirty="0"/>
              <a:t>of their own involvement in securities transactions, </a:t>
            </a:r>
          </a:p>
          <a:p>
            <a:pPr lvl="1"/>
            <a:r>
              <a:rPr lang="en-US" dirty="0"/>
              <a:t>their financial expertise, </a:t>
            </a:r>
          </a:p>
          <a:p>
            <a:pPr lvl="1"/>
            <a:r>
              <a:rPr lang="en-US" dirty="0"/>
              <a:t>their reputations for stability and conservative operations and </a:t>
            </a:r>
          </a:p>
          <a:p>
            <a:pPr lvl="1"/>
            <a:r>
              <a:rPr lang="en-US" dirty="0"/>
              <a:t>the robust prudential regulation and oversight to which they are subjected.</a:t>
            </a:r>
          </a:p>
          <a:p>
            <a:r>
              <a:rPr lang="en-US" dirty="0"/>
              <a:t>Custodial services produce fee-based revenues. </a:t>
            </a:r>
          </a:p>
          <a:p>
            <a:r>
              <a:rPr lang="en-US" dirty="0"/>
              <a:t>Custodians make no decisions concerning transactions; they merely act as agents</a:t>
            </a:r>
          </a:p>
          <a:p>
            <a:r>
              <a:rPr lang="en-US" dirty="0"/>
              <a:t>For financial institutions that engage in repurchase agreements and lend securities for short-selling and other purposes, bank custodians provide services directed towards these lending services. </a:t>
            </a:r>
          </a:p>
          <a:p>
            <a:pPr lvl="1"/>
            <a:r>
              <a:rPr lang="en-US" dirty="0"/>
              <a:t>These services include record-keeping for loaned securities and associated collateral. </a:t>
            </a:r>
          </a:p>
          <a:p>
            <a:pPr lvl="1"/>
            <a:r>
              <a:rPr lang="en-US" dirty="0"/>
              <a:t>For international transactions, custodians often need to engage in FX trading, and assume certain risks with such transactions.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Trusts</a:t>
            </a:r>
          </a:p>
        </p:txBody>
      </p:sp>
      <p:sp>
        <p:nvSpPr>
          <p:cNvPr id="3" name="Content Placeholder 2"/>
          <p:cNvSpPr>
            <a:spLocks noGrp="1"/>
          </p:cNvSpPr>
          <p:nvPr>
            <p:ph idx="1"/>
          </p:nvPr>
        </p:nvSpPr>
        <p:spPr/>
        <p:txBody>
          <a:bodyPr>
            <a:normAutofit fontScale="77500" lnSpcReduction="20000"/>
          </a:bodyPr>
          <a:lstStyle/>
          <a:p>
            <a:r>
              <a:rPr lang="en-US" dirty="0"/>
              <a:t>A </a:t>
            </a:r>
            <a:r>
              <a:rPr lang="en-US" i="1" dirty="0"/>
              <a:t>trust</a:t>
            </a:r>
            <a:r>
              <a:rPr lang="en-US" dirty="0"/>
              <a:t> is a contractual agreement in which:</a:t>
            </a:r>
          </a:p>
          <a:p>
            <a:pPr lvl="1"/>
            <a:r>
              <a:rPr lang="en-US" dirty="0"/>
              <a:t>a grantor (settler or donor) designates an entity known as </a:t>
            </a:r>
          </a:p>
          <a:p>
            <a:pPr lvl="1"/>
            <a:r>
              <a:rPr lang="en-US" dirty="0"/>
              <a:t>a trustee to accept, hold and manage property as a custodian for the benefit of </a:t>
            </a:r>
          </a:p>
          <a:p>
            <a:pPr lvl="1"/>
            <a:r>
              <a:rPr lang="en-US" dirty="0"/>
              <a:t>one or more beneficiaries.</a:t>
            </a:r>
          </a:p>
          <a:p>
            <a:r>
              <a:rPr lang="en-US" dirty="0"/>
              <a:t>Through their trust departments, banks regularly act as fiduciaries for clients on a fee basis</a:t>
            </a:r>
          </a:p>
          <a:p>
            <a:r>
              <a:rPr lang="en-US" dirty="0"/>
              <a:t>Most banks will offer similar services on behalf of estates, typically a legal entity created as the result of a person's death, holding property of the deceased person.</a:t>
            </a:r>
          </a:p>
          <a:p>
            <a:r>
              <a:rPr lang="en-US" dirty="0"/>
              <a:t>An estate can also be that of a bankrupted firm or other bankrupted institution. In addition, as mentioned above, many banks will also manage pension fund assets.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Trust Services</a:t>
            </a:r>
          </a:p>
        </p:txBody>
      </p:sp>
      <p:sp>
        <p:nvSpPr>
          <p:cNvPr id="3" name="Content Placeholder 2"/>
          <p:cNvSpPr>
            <a:spLocks noGrp="1"/>
          </p:cNvSpPr>
          <p:nvPr>
            <p:ph idx="1"/>
          </p:nvPr>
        </p:nvSpPr>
        <p:spPr/>
        <p:txBody>
          <a:bodyPr>
            <a:normAutofit fontScale="77500" lnSpcReduction="20000"/>
          </a:bodyPr>
          <a:lstStyle/>
          <a:p>
            <a:r>
              <a:rPr lang="en-US" dirty="0"/>
              <a:t>Many banks maintain trust departments or own separate trust subsidiaries, often providing them important streams of fee-based income. Trust services are useful to banks:</a:t>
            </a:r>
          </a:p>
          <a:p>
            <a:pPr lvl="1"/>
            <a:r>
              <a:rPr lang="en-US" dirty="0"/>
              <a:t>allowing them to diversify away somewhat from interest-based income</a:t>
            </a:r>
          </a:p>
          <a:p>
            <a:pPr lvl="1"/>
            <a:r>
              <a:rPr lang="en-US" dirty="0"/>
              <a:t>draw in high net worth customers to their array of services. </a:t>
            </a:r>
          </a:p>
          <a:p>
            <a:r>
              <a:rPr lang="en-US" dirty="0"/>
              <a:t>Most trusts are created for individuals and families.</a:t>
            </a:r>
          </a:p>
          <a:p>
            <a:r>
              <a:rPr lang="en-US" dirty="0"/>
              <a:t>Trusts are also useful for businesses</a:t>
            </a:r>
          </a:p>
          <a:p>
            <a:pPr lvl="1"/>
            <a:r>
              <a:rPr lang="en-US" dirty="0"/>
              <a:t>especially smaller and family businesses</a:t>
            </a:r>
          </a:p>
          <a:p>
            <a:pPr lvl="1"/>
            <a:r>
              <a:rPr lang="en-US" dirty="0"/>
              <a:t>for tax reduction</a:t>
            </a:r>
          </a:p>
          <a:p>
            <a:pPr lvl="1"/>
            <a:r>
              <a:rPr lang="en-US" dirty="0"/>
              <a:t>asset protection</a:t>
            </a:r>
          </a:p>
          <a:p>
            <a:pPr lvl="1"/>
            <a:r>
              <a:rPr lang="en-US" dirty="0"/>
              <a:t>beneficiary protection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Corporate Trust Services for Bondholders</a:t>
            </a:r>
          </a:p>
        </p:txBody>
      </p:sp>
      <p:sp>
        <p:nvSpPr>
          <p:cNvPr id="3" name="Content Placeholder 2"/>
          <p:cNvSpPr>
            <a:spLocks noGrp="1"/>
          </p:cNvSpPr>
          <p:nvPr>
            <p:ph idx="1"/>
          </p:nvPr>
        </p:nvSpPr>
        <p:spPr/>
        <p:txBody>
          <a:bodyPr>
            <a:normAutofit/>
          </a:bodyPr>
          <a:lstStyle/>
          <a:p>
            <a:r>
              <a:rPr lang="en-US" dirty="0"/>
              <a:t>Corporate trust services serve bond issuers with their administration of the bonds</a:t>
            </a:r>
          </a:p>
          <a:p>
            <a:pPr lvl="1"/>
            <a:r>
              <a:rPr lang="en-US" dirty="0"/>
              <a:t>distributing interest payments to bondholders</a:t>
            </a:r>
          </a:p>
          <a:p>
            <a:pPr lvl="1"/>
            <a:r>
              <a:rPr lang="en-US" dirty="0"/>
              <a:t>representing bondholders, ensuring that the issuer adheres to the covenants of the bond indenture.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Trust Service Safety</a:t>
            </a:r>
          </a:p>
        </p:txBody>
      </p:sp>
      <p:sp>
        <p:nvSpPr>
          <p:cNvPr id="3" name="Content Placeholder 2"/>
          <p:cNvSpPr>
            <a:spLocks noGrp="1"/>
          </p:cNvSpPr>
          <p:nvPr>
            <p:ph idx="1"/>
          </p:nvPr>
        </p:nvSpPr>
        <p:spPr>
          <a:xfrm>
            <a:off x="457200" y="1371600"/>
            <a:ext cx="8229600" cy="5029200"/>
          </a:xfrm>
        </p:spPr>
        <p:txBody>
          <a:bodyPr>
            <a:normAutofit fontScale="77500" lnSpcReduction="20000"/>
          </a:bodyPr>
          <a:lstStyle/>
          <a:p>
            <a:r>
              <a:rPr lang="en-US" dirty="0"/>
              <a:t>Maintenance of additional safety and control standards is essential to trust departments. </a:t>
            </a:r>
          </a:p>
          <a:p>
            <a:pPr lvl="1"/>
            <a:r>
              <a:rPr lang="en-US" dirty="0"/>
              <a:t>trust assets are entirely segregated from bank assets</a:t>
            </a:r>
          </a:p>
          <a:p>
            <a:pPr lvl="1"/>
            <a:r>
              <a:rPr lang="en-US" dirty="0"/>
              <a:t>assets held in trust cannot be used for collateral or counted towards reserve requirements. </a:t>
            </a:r>
          </a:p>
          <a:p>
            <a:r>
              <a:rPr lang="en-US" dirty="0"/>
              <a:t>Safety of client assets requires that no single employee have the ability to authorize, execute, and review the processing of custody assets, including transactions and transfers. </a:t>
            </a:r>
          </a:p>
          <a:p>
            <a:r>
              <a:rPr lang="en-US" dirty="0"/>
              <a:t>Such dual control procedures ensure that no single person is able to execute all phases of a transaction or to transfer client assets. </a:t>
            </a:r>
          </a:p>
          <a:p>
            <a:r>
              <a:rPr lang="en-US" dirty="0"/>
              <a:t>Bank trust departments segregate and rotate the duties of their employees who work in trust, custody and investment management operations.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F. International Banks and Banking Offices</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The primary functions of international banks are to serve firms conducting business on an international scale. </a:t>
            </a:r>
          </a:p>
          <a:p>
            <a:r>
              <a:rPr lang="en-US" dirty="0">
                <a:latin typeface="Times New Roman" pitchFamily="18" charset="0"/>
                <a:cs typeface="Times New Roman" pitchFamily="18" charset="0"/>
              </a:rPr>
              <a:t>Services provided by such banks are likely to include the following:</a:t>
            </a:r>
          </a:p>
          <a:p>
            <a:pPr marL="971550" lvl="1" indent="-514350">
              <a:buFont typeface="+mj-lt"/>
              <a:buAutoNum type="arabicPeriod"/>
            </a:pPr>
            <a:r>
              <a:rPr lang="en-US" dirty="0">
                <a:latin typeface="Times New Roman" pitchFamily="18" charset="0"/>
                <a:cs typeface="Times New Roman" pitchFamily="18" charset="0"/>
              </a:rPr>
              <a:t>Financing of imports and exports</a:t>
            </a:r>
          </a:p>
          <a:p>
            <a:pPr marL="971550" lvl="1" indent="-514350">
              <a:buFont typeface="+mj-lt"/>
              <a:buAutoNum type="arabicPeriod"/>
            </a:pPr>
            <a:r>
              <a:rPr lang="en-US" dirty="0">
                <a:latin typeface="Times New Roman" pitchFamily="18" charset="0"/>
                <a:cs typeface="Times New Roman" pitchFamily="18" charset="0"/>
              </a:rPr>
              <a:t>Participation in Eurocurrency and Eurobond markets on behalf of clients</a:t>
            </a:r>
          </a:p>
          <a:p>
            <a:pPr marL="971550" lvl="1" indent="-514350">
              <a:buFont typeface="+mj-lt"/>
              <a:buAutoNum type="arabicPeriod"/>
            </a:pPr>
            <a:r>
              <a:rPr lang="en-US" dirty="0">
                <a:latin typeface="Times New Roman" pitchFamily="18" charset="0"/>
                <a:cs typeface="Times New Roman" pitchFamily="18" charset="0"/>
              </a:rPr>
              <a:t>Trading foreign exchange and derivative instruments on behalf of clients</a:t>
            </a:r>
          </a:p>
          <a:p>
            <a:pPr marL="971550" lvl="1" indent="-514350">
              <a:buFont typeface="+mj-lt"/>
              <a:buAutoNum type="arabicPeriod"/>
            </a:pPr>
            <a:r>
              <a:rPr lang="en-US" dirty="0">
                <a:latin typeface="Times New Roman" pitchFamily="18" charset="0"/>
                <a:cs typeface="Times New Roman" pitchFamily="18" charset="0"/>
              </a:rPr>
              <a:t>Providing advice, consulting and information to clients in the global setting</a:t>
            </a:r>
          </a:p>
          <a:p>
            <a:pPr marL="971550" lvl="1" indent="-514350">
              <a:buFont typeface="+mj-lt"/>
              <a:buAutoNum type="arabicPeriod"/>
            </a:pPr>
            <a:r>
              <a:rPr lang="en-US" dirty="0">
                <a:latin typeface="Times New Roman" pitchFamily="18" charset="0"/>
                <a:cs typeface="Times New Roman" pitchFamily="18" charset="0"/>
              </a:rPr>
              <a:t>Participation in international loan syndications</a:t>
            </a:r>
          </a:p>
          <a:p>
            <a:pPr marL="971550" lvl="1" indent="-514350">
              <a:buFont typeface="+mj-lt"/>
              <a:buAutoNum type="arabicPeriod"/>
            </a:pPr>
            <a:r>
              <a:rPr lang="en-US" dirty="0">
                <a:latin typeface="Times New Roman" pitchFamily="18" charset="0"/>
                <a:cs typeface="Times New Roman" pitchFamily="18" charset="0"/>
              </a:rPr>
              <a:t>Providing international cash management services for clients</a:t>
            </a:r>
          </a:p>
          <a:p>
            <a:pPr marL="971550" lvl="1" indent="-514350">
              <a:buFont typeface="+mj-lt"/>
              <a:buAutoNum type="arabicPeriod"/>
            </a:pPr>
            <a:r>
              <a:rPr lang="en-US" dirty="0">
                <a:latin typeface="Times New Roman" pitchFamily="18" charset="0"/>
                <a:cs typeface="Times New Roman" pitchFamily="18" charset="0"/>
              </a:rPr>
              <a:t>Providing loans and accepting deposits</a:t>
            </a:r>
          </a:p>
          <a:p>
            <a:pPr marL="971550" lvl="1" indent="-514350">
              <a:buFont typeface="+mj-lt"/>
              <a:buAutoNum type="arabicPeriod"/>
            </a:pPr>
            <a:r>
              <a:rPr lang="en-US" dirty="0">
                <a:latin typeface="Times New Roman" pitchFamily="18" charset="0"/>
                <a:cs typeface="Times New Roman" pitchFamily="18" charset="0"/>
              </a:rPr>
              <a:t>Providing </a:t>
            </a:r>
            <a:r>
              <a:rPr lang="en-US" i="1" dirty="0">
                <a:latin typeface="Times New Roman" pitchFamily="18" charset="0"/>
                <a:cs typeface="Times New Roman" pitchFamily="18" charset="0"/>
              </a:rPr>
              <a:t>factor</a:t>
            </a:r>
            <a:r>
              <a:rPr lang="en-US" dirty="0">
                <a:latin typeface="Times New Roman" pitchFamily="18" charset="0"/>
                <a:cs typeface="Times New Roman" pitchFamily="18" charset="0"/>
              </a:rPr>
              <a:t> services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U.S. Bank Balance Sheets</a:t>
            </a:r>
            <a:endParaRPr lang="en-US" b="1" dirty="0"/>
          </a:p>
        </p:txBody>
      </p:sp>
      <p:sp>
        <p:nvSpPr>
          <p:cNvPr id="3" name="Content Placeholder 2"/>
          <p:cNvSpPr>
            <a:spLocks noGrp="1"/>
          </p:cNvSpPr>
          <p:nvPr>
            <p:ph idx="1"/>
          </p:nvPr>
        </p:nvSpPr>
        <p:spPr/>
        <p:txBody>
          <a:bodyPr>
            <a:normAutofit fontScale="62500" lnSpcReduction="20000"/>
          </a:bodyPr>
          <a:lstStyle/>
          <a:p>
            <a:r>
              <a:rPr lang="en-US" sz="3400" dirty="0">
                <a:latin typeface="Times New Roman" pitchFamily="18" charset="0"/>
                <a:cs typeface="Times New Roman" pitchFamily="18" charset="0"/>
              </a:rPr>
              <a:t>Capital:</a:t>
            </a:r>
          </a:p>
          <a:p>
            <a:pPr lvl="1"/>
            <a:r>
              <a:rPr lang="en-US" sz="3400" dirty="0">
                <a:latin typeface="Times New Roman" pitchFamily="18" charset="0"/>
                <a:cs typeface="Times New Roman" pitchFamily="18" charset="0"/>
              </a:rPr>
              <a:t>U.S. commercial banks obtain roughly 70% of funding from deposits.</a:t>
            </a:r>
          </a:p>
          <a:p>
            <a:pPr lvl="1"/>
            <a:r>
              <a:rPr lang="en-US" sz="3400" dirty="0">
                <a:latin typeface="Times New Roman" pitchFamily="18" charset="0"/>
                <a:cs typeface="Times New Roman" pitchFamily="18" charset="0"/>
              </a:rPr>
              <a:t>Approximately 20% of bank funding is borrowed, though much higher for certain money center wholesale banks (such as JPMorgan Chase). </a:t>
            </a:r>
          </a:p>
          <a:p>
            <a:pPr lvl="1"/>
            <a:r>
              <a:rPr lang="en-US" sz="3400" dirty="0">
                <a:latin typeface="Times New Roman" pitchFamily="18" charset="0"/>
                <a:cs typeface="Times New Roman" pitchFamily="18" charset="0"/>
              </a:rPr>
              <a:t>U.S. banks average equity capitalization of 5% to 10% of total assets.</a:t>
            </a:r>
          </a:p>
          <a:p>
            <a:r>
              <a:rPr lang="en-US" sz="3400" dirty="0">
                <a:latin typeface="Times New Roman" pitchFamily="18" charset="0"/>
                <a:cs typeface="Times New Roman" pitchFamily="18" charset="0"/>
              </a:rPr>
              <a:t>Assets:</a:t>
            </a:r>
          </a:p>
          <a:p>
            <a:pPr lvl="1"/>
            <a:r>
              <a:rPr lang="en-US" sz="3400" dirty="0">
                <a:latin typeface="Times New Roman" pitchFamily="18" charset="0"/>
                <a:cs typeface="Times New Roman" pitchFamily="18" charset="0"/>
              </a:rPr>
              <a:t>Approximately 60-65% of typical commercial bank assets are loans, primarily commercial, industrial and real estate loans.</a:t>
            </a:r>
          </a:p>
          <a:p>
            <a:pPr lvl="1"/>
            <a:r>
              <a:rPr lang="en-US" sz="3400" dirty="0">
                <a:latin typeface="Times New Roman" pitchFamily="18" charset="0"/>
                <a:cs typeface="Times New Roman" pitchFamily="18" charset="0"/>
              </a:rPr>
              <a:t>Investment securities, in particular, those issued by the U.S. government, comprise approximately 20% of bank assets. </a:t>
            </a:r>
          </a:p>
          <a:p>
            <a:pPr lvl="1"/>
            <a:r>
              <a:rPr lang="en-US" sz="3400" dirty="0">
                <a:latin typeface="Times New Roman" pitchFamily="18" charset="0"/>
                <a:cs typeface="Times New Roman" pitchFamily="18" charset="0"/>
              </a:rPr>
              <a:t>Fed reserves, cash and demand deposits constitute most of the remaining bank assets.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B.  Variations of Depository Institutions and Banks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lvl="0"/>
            <a:r>
              <a:rPr lang="en-US" i="1" dirty="0">
                <a:latin typeface="Times New Roman" pitchFamily="18" charset="0"/>
                <a:cs typeface="Times New Roman" pitchFamily="18" charset="0"/>
              </a:rPr>
              <a:t>Commercial banks </a:t>
            </a:r>
            <a:r>
              <a:rPr lang="en-US" dirty="0">
                <a:latin typeface="Times New Roman" pitchFamily="18" charset="0"/>
                <a:cs typeface="Times New Roman" pitchFamily="18" charset="0"/>
              </a:rPr>
              <a:t>engage in traditional banking activities such as accepting deposits, making loans and operating payments systems.</a:t>
            </a:r>
          </a:p>
          <a:p>
            <a:pPr lvl="0"/>
            <a:r>
              <a:rPr lang="en-US" dirty="0">
                <a:latin typeface="Times New Roman" pitchFamily="18" charset="0"/>
                <a:cs typeface="Times New Roman" pitchFamily="18" charset="0"/>
              </a:rPr>
              <a:t>The traditional function of </a:t>
            </a:r>
            <a:r>
              <a:rPr lang="en-US" i="1" dirty="0">
                <a:latin typeface="Times New Roman" pitchFamily="18" charset="0"/>
                <a:cs typeface="Times New Roman" pitchFamily="18" charset="0"/>
              </a:rPr>
              <a:t>investment banks </a:t>
            </a:r>
            <a:r>
              <a:rPr lang="en-US" dirty="0">
                <a:latin typeface="Times New Roman" pitchFamily="18" charset="0"/>
                <a:cs typeface="Times New Roman" pitchFamily="18" charset="0"/>
              </a:rPr>
              <a:t>is to assist clients in the placement of securities such as shares of stock and bonds to the general public. Investment banks underwrite (guarantee sales of) securities as part of this role.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Variations of Depository Institutions and Banks, continued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pPr lvl="0"/>
            <a:r>
              <a:rPr lang="en-US" i="1" dirty="0">
                <a:latin typeface="Times New Roman" pitchFamily="18" charset="0"/>
                <a:cs typeface="Times New Roman" pitchFamily="18" charset="0"/>
              </a:rPr>
              <a:t>Merchant banks</a:t>
            </a:r>
            <a:r>
              <a:rPr lang="en-US" dirty="0">
                <a:latin typeface="Times New Roman" pitchFamily="18" charset="0"/>
                <a:cs typeface="Times New Roman" pitchFamily="18" charset="0"/>
              </a:rPr>
              <a:t> by tradition engage in trade finance. They also tend to take equity positions in ongoing firms, frequently emphasizing equity positions rather than debt positions.</a:t>
            </a:r>
          </a:p>
          <a:p>
            <a:pPr lvl="0"/>
            <a:r>
              <a:rPr lang="en-US" i="1" dirty="0">
                <a:latin typeface="Times New Roman" pitchFamily="18" charset="0"/>
                <a:cs typeface="Times New Roman" pitchFamily="18" charset="0"/>
              </a:rPr>
              <a:t>Islamic banks </a:t>
            </a:r>
            <a:r>
              <a:rPr lang="en-US" dirty="0">
                <a:latin typeface="Times New Roman" pitchFamily="18" charset="0"/>
                <a:cs typeface="Times New Roman" pitchFamily="18" charset="0"/>
              </a:rPr>
              <a:t>provide financial services adhering to Islamic law. Islamic banks do not borrow or lend with interest but often share in the profits of the firms in which they invest.</a:t>
            </a:r>
          </a:p>
          <a:p>
            <a:pPr lvl="0"/>
            <a:r>
              <a:rPr lang="en-US" i="1" dirty="0">
                <a:latin typeface="Times New Roman" pitchFamily="18" charset="0"/>
                <a:cs typeface="Times New Roman" pitchFamily="18" charset="0"/>
              </a:rPr>
              <a:t>Universal banks </a:t>
            </a:r>
            <a:r>
              <a:rPr lang="en-US" dirty="0">
                <a:latin typeface="Times New Roman" pitchFamily="18" charset="0"/>
                <a:cs typeface="Times New Roman" pitchFamily="18" charset="0"/>
              </a:rPr>
              <a:t>have broader arrays of activities, including commercial banking, investment banking, insurance and securities brokerage. </a:t>
            </a:r>
          </a:p>
          <a:p>
            <a:pPr lvl="1"/>
            <a:r>
              <a:rPr lang="en-US" dirty="0">
                <a:latin typeface="Times New Roman" pitchFamily="18" charset="0"/>
                <a:cs typeface="Times New Roman" pitchFamily="18" charset="0"/>
              </a:rPr>
              <a:t>Common in Europe and Japan, U.S. banking regulation prohibited universal banking activity during much of the 20</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century.</a:t>
            </a:r>
          </a:p>
          <a:p>
            <a:pPr lvl="1"/>
            <a:r>
              <a:rPr lang="en-US" dirty="0">
                <a:latin typeface="Times New Roman" pitchFamily="18" charset="0"/>
                <a:cs typeface="Times New Roman" pitchFamily="18" charset="0"/>
              </a:rPr>
              <a:t>Deregulation during the late 1990s and first decade of the 21</a:t>
            </a:r>
            <a:r>
              <a:rPr lang="en-US" baseline="30000" dirty="0">
                <a:latin typeface="Times New Roman" pitchFamily="18" charset="0"/>
                <a:cs typeface="Times New Roman" pitchFamily="18" charset="0"/>
              </a:rPr>
              <a:t>st</a:t>
            </a:r>
            <a:r>
              <a:rPr lang="en-US" dirty="0">
                <a:latin typeface="Times New Roman" pitchFamily="18" charset="0"/>
                <a:cs typeface="Times New Roman" pitchFamily="18" charset="0"/>
              </a:rPr>
              <a:t> century made universal banking more common in the U.S.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Variations of Depository Institutions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i="1" dirty="0">
                <a:latin typeface="Times New Roman" pitchFamily="18" charset="0"/>
                <a:cs typeface="Times New Roman" pitchFamily="18" charset="0"/>
              </a:rPr>
              <a:t>Private banks </a:t>
            </a:r>
            <a:r>
              <a:rPr lang="en-US" dirty="0">
                <a:latin typeface="Times New Roman" pitchFamily="18" charset="0"/>
                <a:cs typeface="Times New Roman" pitchFamily="18" charset="0"/>
              </a:rPr>
              <a:t>manage the assets of high net worth individuals. Many commercial banks have private bank units.</a:t>
            </a:r>
          </a:p>
          <a:p>
            <a:pPr lvl="0"/>
            <a:r>
              <a:rPr lang="en-US" i="1" dirty="0">
                <a:latin typeface="Times New Roman" pitchFamily="18" charset="0"/>
                <a:cs typeface="Times New Roman" pitchFamily="18" charset="0"/>
              </a:rPr>
              <a:t>Offshore banks </a:t>
            </a:r>
            <a:r>
              <a:rPr lang="en-US" dirty="0">
                <a:latin typeface="Times New Roman" pitchFamily="18" charset="0"/>
                <a:cs typeface="Times New Roman" pitchFamily="18" charset="0"/>
              </a:rPr>
              <a:t>are branches or subsidiaries of a parent bank. </a:t>
            </a:r>
          </a:p>
          <a:p>
            <a:pPr lvl="1"/>
            <a:r>
              <a:rPr lang="en-US" dirty="0">
                <a:latin typeface="Times New Roman" pitchFamily="18" charset="0"/>
                <a:cs typeface="Times New Roman" pitchFamily="18" charset="0"/>
              </a:rPr>
              <a:t>Often free from host country regulations affecting reserve requirements, disclosure, taxes, etc. </a:t>
            </a:r>
          </a:p>
          <a:p>
            <a:pPr lvl="1"/>
            <a:r>
              <a:rPr lang="en-US" dirty="0">
                <a:latin typeface="Times New Roman" pitchFamily="18" charset="0"/>
                <a:cs typeface="Times New Roman" pitchFamily="18" charset="0"/>
              </a:rPr>
              <a:t>The IMF recognizes the Bahamas, Bahrain, the Cayman Islands, the Netherlands Antilles, Panama, Hong Kong and Singapore as major offshore banking centers. </a:t>
            </a:r>
          </a:p>
          <a:p>
            <a:pPr lvl="1"/>
            <a:r>
              <a:rPr lang="en-US" dirty="0">
                <a:latin typeface="Times New Roman" pitchFamily="18" charset="0"/>
                <a:cs typeface="Times New Roman" pitchFamily="18" charset="0"/>
              </a:rPr>
              <a:t>Many offshore banks are essentially private banks or exist to remain out of reach of regulators where clients reside.</a:t>
            </a:r>
          </a:p>
          <a:p>
            <a:pPr lvl="0"/>
            <a:r>
              <a:rPr lang="en-US" i="1" dirty="0">
                <a:latin typeface="Times New Roman" pitchFamily="18" charset="0"/>
                <a:cs typeface="Times New Roman" pitchFamily="18" charset="0"/>
              </a:rPr>
              <a:t>Thrift Institutions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German Three-Pillar System</a:t>
            </a:r>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pPr marL="514350" indent="-514350">
              <a:buFont typeface="+mj-lt"/>
              <a:buAutoNum type="arabicPeriod"/>
            </a:pPr>
            <a:r>
              <a:rPr lang="en-US" i="1" dirty="0"/>
              <a:t>Commercial banks</a:t>
            </a:r>
            <a:r>
              <a:rPr lang="en-US" dirty="0"/>
              <a:t>: Offer traditional depository banking services. Examples include Deutsche Bank, </a:t>
            </a:r>
            <a:r>
              <a:rPr lang="en-US" dirty="0" err="1"/>
              <a:t>Commerzbank</a:t>
            </a:r>
            <a:r>
              <a:rPr lang="en-US" dirty="0"/>
              <a:t> and </a:t>
            </a:r>
            <a:r>
              <a:rPr lang="en-US" dirty="0" err="1"/>
              <a:t>Postbank</a:t>
            </a:r>
            <a:r>
              <a:rPr lang="en-US" dirty="0"/>
              <a:t>.</a:t>
            </a:r>
          </a:p>
          <a:p>
            <a:pPr marL="514350" indent="-514350">
              <a:buFont typeface="+mj-lt"/>
              <a:buAutoNum type="arabicPeriod"/>
            </a:pPr>
            <a:r>
              <a:rPr lang="en-US" i="1" dirty="0"/>
              <a:t>Savings banks</a:t>
            </a:r>
            <a:r>
              <a:rPr lang="en-US" dirty="0"/>
              <a:t>: Also known as public banks, savings banks operate commercially but are usually founded to implement credit and savings policy objectives of governments. Seek to guarantee banking services for everyone.</a:t>
            </a:r>
          </a:p>
          <a:p>
            <a:pPr marL="914400" lvl="1" indent="-514350">
              <a:buNone/>
            </a:pPr>
            <a:r>
              <a:rPr lang="en-US" i="1" dirty="0"/>
              <a:t>a.	</a:t>
            </a:r>
            <a:r>
              <a:rPr lang="en-US" i="1" dirty="0" err="1"/>
              <a:t>Sparkassen</a:t>
            </a:r>
            <a:r>
              <a:rPr lang="en-US" dirty="0"/>
              <a:t>: Serving the public good, traditionally offer savings accounts and are generally local  in scope, with a focus on the retail sector, with an effort to be inclusive and provide lower-income households with savings opportunities. Organized under “public law,” often with public or government support. </a:t>
            </a:r>
          </a:p>
          <a:p>
            <a:pPr marL="914400" lvl="1" indent="-514350">
              <a:buAutoNum type="alphaLcPeriod" startAt="2"/>
            </a:pPr>
            <a:r>
              <a:rPr lang="en-US" i="1" dirty="0" err="1"/>
              <a:t>Landesbanken</a:t>
            </a:r>
            <a:r>
              <a:rPr lang="en-US" dirty="0"/>
              <a:t>: Seven public regional banks, universal banks with mandates, organized under public law, with shares held by Germany's </a:t>
            </a:r>
            <a:r>
              <a:rPr lang="en-US" dirty="0" err="1"/>
              <a:t>Länder</a:t>
            </a:r>
            <a:r>
              <a:rPr lang="en-US" dirty="0"/>
              <a:t> (states) and regional savings banks associations. </a:t>
            </a:r>
          </a:p>
          <a:p>
            <a:pPr marL="914400" lvl="1" indent="-514350">
              <a:buAutoNum type="alphaLcPeriod" startAt="2"/>
            </a:pPr>
            <a:r>
              <a:rPr lang="en-US" i="1" dirty="0" err="1"/>
              <a:t>Landesbausparkassen</a:t>
            </a:r>
            <a:r>
              <a:rPr lang="en-US" dirty="0"/>
              <a:t>: Regional real estate savings banks</a:t>
            </a:r>
          </a:p>
          <a:p>
            <a:pPr marL="514350" indent="-514350">
              <a:buFont typeface="+mj-lt"/>
              <a:buAutoNum type="alphaLcPeriod" startAt="3"/>
            </a:pPr>
            <a:r>
              <a:rPr lang="en-US" i="1" dirty="0"/>
              <a:t>Credit cooperatives</a:t>
            </a:r>
            <a:r>
              <a:rPr lang="en-US" dirty="0"/>
              <a:t>: Mutual organizations promote economic advancement of members through the execution of joint business activities, often focusing on consumer deposits and loans with or interest groups whose members share common affiliations.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2641</TotalTime>
  <Words>5091</Words>
  <Application>Microsoft Office PowerPoint</Application>
  <PresentationFormat>On-screen Show (4:3)</PresentationFormat>
  <Paragraphs>334</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Luiss Sans</vt:lpstr>
      <vt:lpstr>Times New Roman</vt:lpstr>
      <vt:lpstr>Office Theme</vt:lpstr>
      <vt:lpstr>Lesson 4</vt:lpstr>
      <vt:lpstr>A.  Commercial Banks</vt:lpstr>
      <vt:lpstr>Universal Banks</vt:lpstr>
      <vt:lpstr>Commercial Banks in the U.S.</vt:lpstr>
      <vt:lpstr>U.S. Bank Balance Sheets</vt:lpstr>
      <vt:lpstr>B.  Variations of Depository Institutions and Banks</vt:lpstr>
      <vt:lpstr>Variations of Depository Institutions and Banks, continued</vt:lpstr>
      <vt:lpstr>Variations of Depository Institutions</vt:lpstr>
      <vt:lpstr>The German Three-Pillar System</vt:lpstr>
      <vt:lpstr>U.S. Thrift Institutions</vt:lpstr>
      <vt:lpstr>Savings and Loans Associations</vt:lpstr>
      <vt:lpstr>Savings Banks</vt:lpstr>
      <vt:lpstr>Credit Unions</vt:lpstr>
      <vt:lpstr>C. What Makes Banks Special?</vt:lpstr>
      <vt:lpstr>What Makes Banks Special? Empirical Evidence</vt:lpstr>
      <vt:lpstr>What Makes Banks Special? Empirical Evidence, continued</vt:lpstr>
      <vt:lpstr>What Makes Banks Special? Empirical Evidence, continued</vt:lpstr>
      <vt:lpstr>D. Corporate Bank Lending Activities</vt:lpstr>
      <vt:lpstr>Variations of Corporate Loans</vt:lpstr>
      <vt:lpstr>Variations of Corporate Loans, continued</vt:lpstr>
      <vt:lpstr>Benchmark Rates</vt:lpstr>
      <vt:lpstr>Benchmark Rates and the Fed</vt:lpstr>
      <vt:lpstr>The SOFR</vt:lpstr>
      <vt:lpstr>Consensus Rates</vt:lpstr>
      <vt:lpstr>European Benchmark Rates</vt:lpstr>
      <vt:lpstr>Interbank Markets</vt:lpstr>
      <vt:lpstr>E. Other Corporate Banking Activities</vt:lpstr>
      <vt:lpstr>Trade Finance</vt:lpstr>
      <vt:lpstr>Letters of Credit </vt:lpstr>
      <vt:lpstr>Letters of Credit , continued</vt:lpstr>
      <vt:lpstr>Standby Letters of Credit </vt:lpstr>
      <vt:lpstr>Illustration: The International Bank as the Guarantor</vt:lpstr>
      <vt:lpstr>Foreign Exchange Services</vt:lpstr>
      <vt:lpstr> Treasury and Cash Management Services </vt:lpstr>
      <vt:lpstr>Bill Collection</vt:lpstr>
      <vt:lpstr>Acceptances</vt:lpstr>
      <vt:lpstr>Factoring</vt:lpstr>
      <vt:lpstr>Forfaiting</vt:lpstr>
      <vt:lpstr>Fiduciary Services</vt:lpstr>
      <vt:lpstr>The Prudent Man Rule</vt:lpstr>
      <vt:lpstr>Asset Management and Advisory Services</vt:lpstr>
      <vt:lpstr>Custodial Services</vt:lpstr>
      <vt:lpstr>Custodial Services, continued</vt:lpstr>
      <vt:lpstr>Trusts</vt:lpstr>
      <vt:lpstr>Trust Services</vt:lpstr>
      <vt:lpstr>Corporate Trust Services for Bondholders</vt:lpstr>
      <vt:lpstr>Trust Service Safety</vt:lpstr>
      <vt:lpstr>F. International Banks and Banking Offices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2:  Commercial Banks</dc:title>
  <dc:creator>John</dc:creator>
  <cp:lastModifiedBy>John</cp:lastModifiedBy>
  <cp:revision>74</cp:revision>
  <dcterms:created xsi:type="dcterms:W3CDTF">2015-04-11T12:33:46Z</dcterms:created>
  <dcterms:modified xsi:type="dcterms:W3CDTF">2021-04-16T12:05:12Z</dcterms:modified>
</cp:coreProperties>
</file>