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8" r:id="rId10"/>
    <p:sldId id="297" r:id="rId11"/>
    <p:sldId id="300" r:id="rId12"/>
    <p:sldId id="299" r:id="rId13"/>
    <p:sldId id="30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ertina testo -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765" y="1966782"/>
            <a:ext cx="8392496" cy="584775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696" y="2537649"/>
            <a:ext cx="8392496" cy="584775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1704" y="4186002"/>
            <a:ext cx="4174435" cy="54720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16 aprile 2021</a:t>
            </a:fld>
            <a:endParaRPr lang="it-IT" dirty="0"/>
          </a:p>
        </p:txBody>
      </p:sp>
      <p:pic>
        <p:nvPicPr>
          <p:cNvPr id="33" name="Immagine 32">
            <a:extLst>
              <a:ext uri="{FF2B5EF4-FFF2-40B4-BE49-F238E27FC236}">
                <a16:creationId xmlns:a16="http://schemas.microsoft.com/office/drawing/2014/main" id="{5A46FEDB-F263-2844-BBB8-16B9F5DF98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7564" y="564746"/>
            <a:ext cx="922181" cy="956079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CEAB5DDE-506B-7848-A9CE-C5555942F1E7}"/>
              </a:ext>
            </a:extLst>
          </p:cNvPr>
          <p:cNvSpPr/>
          <p:nvPr userDrawn="1"/>
        </p:nvSpPr>
        <p:spPr>
          <a:xfrm>
            <a:off x="0" y="5761706"/>
            <a:ext cx="9144000" cy="1096295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95591AB0-86CE-0043-B652-416AF670DC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612126" y="354330"/>
            <a:ext cx="1307199" cy="137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85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64" userDrawn="1">
          <p15:clr>
            <a:srgbClr val="FBAE40"/>
          </p15:clr>
        </p15:guide>
        <p15:guide id="5" orient="horz" pos="3517" userDrawn="1">
          <p15:clr>
            <a:srgbClr val="FBAE40"/>
          </p15:clr>
        </p15:guide>
        <p15:guide id="7" orient="horz" pos="2742" userDrawn="1">
          <p15:clr>
            <a:srgbClr val="FBAE40"/>
          </p15:clr>
        </p15:guide>
        <p15:guide id="8" orient="horz" pos="1091" userDrawn="1">
          <p15:clr>
            <a:srgbClr val="FBAE40"/>
          </p15:clr>
        </p15:guide>
        <p15:guide id="10" pos="5011" userDrawn="1">
          <p15:clr>
            <a:srgbClr val="FBAE40"/>
          </p15:clr>
        </p15:guide>
        <p15:guide id="11" pos="467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1847C-074B-4BDA-800F-F6CFF96C1FC4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A8575-510B-4316-BED2-50EBFC2310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>
            <a:extLst>
              <a:ext uri="{FF2B5EF4-FFF2-40B4-BE49-F238E27FC236}">
                <a16:creationId xmlns:a16="http://schemas.microsoft.com/office/drawing/2014/main" id="{07B17CF2-442B-DB46-8CDE-F9F11AA52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765" y="1966782"/>
            <a:ext cx="8392496" cy="738664"/>
          </a:xfrm>
        </p:spPr>
        <p:txBody>
          <a:bodyPr/>
          <a:lstStyle/>
          <a:p>
            <a:pPr algn="ctr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Lesson 5</a:t>
            </a:r>
            <a:endParaRPr lang="it-IT" sz="4400" dirty="0"/>
          </a:p>
        </p:txBody>
      </p:sp>
      <p:sp>
        <p:nvSpPr>
          <p:cNvPr id="13" name="Sottotitolo 12">
            <a:extLst>
              <a:ext uri="{FF2B5EF4-FFF2-40B4-BE49-F238E27FC236}">
                <a16:creationId xmlns:a16="http://schemas.microsoft.com/office/drawing/2014/main" id="{4045F4FA-6ED4-9E4E-92D1-83B58EEBD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765" y="2650046"/>
            <a:ext cx="8392496" cy="738664"/>
          </a:xfrm>
        </p:spPr>
        <p:txBody>
          <a:bodyPr/>
          <a:lstStyle/>
          <a:p>
            <a:pPr algn="ct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Bank Risk</a:t>
            </a:r>
            <a:endParaRPr lang="it-IT" sz="4400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B9245B4-1A08-E54F-A900-5DF1CAA994BC}"/>
              </a:ext>
            </a:extLst>
          </p:cNvPr>
          <p:cNvSpPr txBox="1"/>
          <p:nvPr/>
        </p:nvSpPr>
        <p:spPr>
          <a:xfrm>
            <a:off x="6360217" y="-847126"/>
            <a:ext cx="278378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200" dirty="0"/>
              <a:t>Slide statica</a:t>
            </a:r>
          </a:p>
          <a:p>
            <a:r>
              <a:rPr lang="it-IT" sz="1200" dirty="0"/>
              <a:t>Esempio di copertina con fondo bianco</a:t>
            </a:r>
          </a:p>
        </p:txBody>
      </p:sp>
    </p:spTree>
    <p:extLst>
      <p:ext uri="{BB962C8B-B14F-4D97-AF65-F5344CB8AC3E}">
        <p14:creationId xmlns:p14="http://schemas.microsoft.com/office/powerpoint/2010/main" val="3334472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Maturity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Demand deposits are a primary source of funding for most banks</a:t>
            </a:r>
          </a:p>
          <a:p>
            <a:r>
              <a:rPr lang="en-US" dirty="0"/>
              <a:t>Corporate bank borrowers tend to prefer take on longer-term debt</a:t>
            </a:r>
          </a:p>
          <a:p>
            <a:r>
              <a:rPr lang="en-US" dirty="0"/>
              <a:t>Banks tend to lend long-term and borrow short-term</a:t>
            </a:r>
          </a:p>
          <a:p>
            <a:r>
              <a:rPr lang="en-US" dirty="0"/>
              <a:t>This is the </a:t>
            </a:r>
            <a:r>
              <a:rPr lang="en-US" i="1" dirty="0"/>
              <a:t>maturity gap</a:t>
            </a:r>
            <a:r>
              <a:rPr lang="en-US" dirty="0"/>
              <a:t>, sometimes defined as the weighted-average time to maturity of financial assets minus the weighted-average time to maturity of liabilities.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-990600" y="5105400"/>
          <a:ext cx="1044390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Document" r:id="rId2" imgW="5956042" imgH="347674" progId="Word.Document.12">
                  <p:embed/>
                </p:oleObj>
              </mc:Choice>
              <mc:Fallback>
                <p:oleObj name="Document" r:id="rId2" imgW="5956042" imgH="347674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90600" y="5105400"/>
                        <a:ext cx="1044390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Gap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Gap report</a:t>
            </a:r>
            <a:r>
              <a:rPr lang="en-US" dirty="0"/>
              <a:t> is prepared to assess </a:t>
            </a:r>
            <a:r>
              <a:rPr lang="en-US" dirty="0" err="1"/>
              <a:t>repricing</a:t>
            </a:r>
            <a:r>
              <a:rPr lang="en-US" dirty="0"/>
              <a:t> and interest rate risk imbalances </a:t>
            </a:r>
          </a:p>
          <a:p>
            <a:r>
              <a:rPr lang="en-US" dirty="0"/>
              <a:t>A Gap report categorizes a bank’s assets, liabilities and off-balance sheet instruments into maturity bands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Sample Abbreviated Gap Report for a Bank ($millions)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69851" y="1524000"/>
          <a:ext cx="9005887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Document" r:id="rId2" imgW="6099983" imgH="3200692" progId="Word.Document.12">
                  <p:embed/>
                </p:oleObj>
              </mc:Choice>
              <mc:Fallback>
                <p:oleObj name="Document" r:id="rId2" imgW="6099983" imgH="320069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1" y="1524000"/>
                        <a:ext cx="9005887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Managing the Maturity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Refuse to make intermediate- and long-term</a:t>
            </a:r>
          </a:p>
          <a:p>
            <a:pPr lvl="0"/>
            <a:r>
              <a:rPr lang="en-US" dirty="0"/>
              <a:t>Seek to create assets with floating rate structures</a:t>
            </a:r>
          </a:p>
          <a:p>
            <a:pPr lvl="0"/>
            <a:r>
              <a:rPr lang="en-US" dirty="0"/>
              <a:t>Seek to zero-out maturity gaps in the Gap report</a:t>
            </a:r>
          </a:p>
          <a:p>
            <a:pPr lvl="0"/>
            <a:r>
              <a:rPr lang="en-US" dirty="0"/>
              <a:t>Cash flow dedication</a:t>
            </a:r>
          </a:p>
          <a:p>
            <a:pPr lvl="0"/>
            <a:r>
              <a:rPr lang="en-US" dirty="0"/>
              <a:t>Immunization</a:t>
            </a:r>
          </a:p>
          <a:p>
            <a:pPr lvl="0"/>
            <a:r>
              <a:rPr lang="en-US" dirty="0"/>
              <a:t>Employ derivative contracts</a:t>
            </a:r>
          </a:p>
          <a:p>
            <a:pPr lvl="0"/>
            <a:r>
              <a:rPr lang="en-US" dirty="0"/>
              <a:t>Sell (offload) assets to move them off balance sheets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A. Sources of Bank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management can be said to be the core business of the corporate bank</a:t>
            </a:r>
          </a:p>
          <a:p>
            <a:r>
              <a:rPr lang="en-US" dirty="0"/>
              <a:t>Inadequate risk management threatens the solvency of the bank. </a:t>
            </a:r>
          </a:p>
          <a:p>
            <a:r>
              <a:rPr lang="en-US" dirty="0"/>
              <a:t>Operating risks are substantially magnified by the bank's financial risk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Risks Associated with Counterparty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Credit Risk</a:t>
            </a:r>
          </a:p>
          <a:p>
            <a:endParaRPr lang="en-US" dirty="0"/>
          </a:p>
          <a:p>
            <a:r>
              <a:rPr lang="en-US" dirty="0"/>
              <a:t>Counterparty Risk</a:t>
            </a:r>
          </a:p>
          <a:p>
            <a:endParaRPr lang="en-US" dirty="0"/>
          </a:p>
          <a:p>
            <a:r>
              <a:rPr lang="en-US" dirty="0"/>
              <a:t>Sovereign and political risk</a:t>
            </a:r>
          </a:p>
          <a:p>
            <a:endParaRPr lang="en-US" dirty="0"/>
          </a:p>
          <a:p>
            <a:r>
              <a:rPr lang="en-US" dirty="0"/>
              <a:t>Settlement Risk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Risks Associated with Rate and Price Uncertainty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Times New Roman"/>
              </a:rPr>
              <a:t>Interest Rate Risk</a:t>
            </a:r>
          </a:p>
          <a:p>
            <a:endParaRPr lang="en-US" dirty="0">
              <a:latin typeface="Times New Roman"/>
            </a:endParaRPr>
          </a:p>
          <a:p>
            <a:r>
              <a:rPr lang="en-US" i="1" dirty="0">
                <a:latin typeface="Times New Roman"/>
              </a:rPr>
              <a:t>Market Risk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Risks Associated with Inadequate Balance Sheet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/>
              <a:t>Liquidity Risk</a:t>
            </a:r>
          </a:p>
          <a:p>
            <a:pPr lvl="1"/>
            <a:r>
              <a:rPr lang="en-US" dirty="0"/>
              <a:t>Concerns the potential for failing to maintain a sufficient level of cash, near cash and other short-term or liquid assets to fulfill the institution's obligations or day-to-day operations in the near future.</a:t>
            </a:r>
          </a:p>
          <a:p>
            <a:pPr lvl="1"/>
            <a:r>
              <a:rPr lang="en-US" dirty="0"/>
              <a:t>Liquidity risk can occur from or be exacerbated by the bank's inability to find a market for selling assets or be forced to sell at "fire-sale" prices.</a:t>
            </a:r>
          </a:p>
          <a:p>
            <a:pPr lvl="1"/>
            <a:r>
              <a:rPr lang="en-US" dirty="0"/>
              <a:t>Unanticipated deposit withdrawals or liability redemptions can create or exacerbate liquidity risk. </a:t>
            </a:r>
          </a:p>
          <a:p>
            <a:pPr lvl="1"/>
            <a:r>
              <a:rPr lang="en-US" dirty="0"/>
              <a:t>However, maturity transformation is a key economic function of banks; banks maintain profitability by maintaining a maturity gap, by funding long-term loans with short-term deposits. </a:t>
            </a:r>
          </a:p>
          <a:p>
            <a:pPr lvl="1"/>
            <a:r>
              <a:rPr lang="en-US" dirty="0"/>
              <a:t>maturity gap risks can be mitigated by maturity and duration matching</a:t>
            </a:r>
          </a:p>
          <a:p>
            <a:pPr lvl="1"/>
            <a:r>
              <a:rPr lang="en-US" dirty="0"/>
              <a:t>Deposit insurance certainly reduces liquidity risk, though may increase insolvency risk by encouraging risky behavior.</a:t>
            </a:r>
          </a:p>
          <a:p>
            <a:r>
              <a:rPr lang="en-US" i="1" dirty="0"/>
              <a:t>Insolvency Risk</a:t>
            </a:r>
          </a:p>
          <a:p>
            <a:pPr lvl="1"/>
            <a:r>
              <a:rPr lang="en-US" dirty="0"/>
              <a:t>the potential of not having sufficient capital (equity) to fulfill regulatory requirements</a:t>
            </a:r>
          </a:p>
          <a:p>
            <a:pPr lvl="1"/>
            <a:r>
              <a:rPr lang="en-US" dirty="0"/>
              <a:t>associated with maturity gaps; can be mitigated by maturity and duration matching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/>
              <a:t>Operational Risk</a:t>
            </a:r>
            <a:r>
              <a:rPr lang="en-US" dirty="0"/>
              <a:t>: the potential for "loss resulting from inadequate or failed internal processes, people and systems or from external events. This definition includes legal risk, but excludes strategic and reputational risk”</a:t>
            </a:r>
          </a:p>
          <a:p>
            <a:r>
              <a:rPr lang="en-US" i="1" dirty="0"/>
              <a:t>Reputational Risk</a:t>
            </a:r>
            <a:r>
              <a:rPr lang="en-US" dirty="0"/>
              <a:t>: Banks are highly dependent on sound or even pristine reputations for every line of their business activities.</a:t>
            </a:r>
          </a:p>
          <a:p>
            <a:pPr lvl="1"/>
            <a:r>
              <a:rPr lang="en-US" dirty="0"/>
              <a:t>Reputational risk concerns the potential for damage to the bank's reputation caused by client or public perception and adverse publicity. </a:t>
            </a:r>
          </a:p>
          <a:p>
            <a:pPr lvl="1"/>
            <a:r>
              <a:rPr lang="en-US" dirty="0"/>
              <a:t>Such damage can impair the bank's ability to conduct its activities and can diminish its revenues, financial and social capital. </a:t>
            </a:r>
          </a:p>
          <a:p>
            <a:pPr lvl="1"/>
            <a:r>
              <a:rPr lang="en-US" dirty="0"/>
              <a:t>perceived activities might include professional or ethics lapses, client or employee mistreatment, conflicts of interest, privacy and security issues,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B. Credit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i="1" dirty="0"/>
              <a:t>Loan application processes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carefully screen and scrutinize the creditworthiness of prospective borrowers</a:t>
            </a:r>
          </a:p>
          <a:p>
            <a:pPr lvl="1"/>
            <a:r>
              <a:rPr lang="en-US" dirty="0"/>
              <a:t>meticulously follow policies set forth by appropriate lending committees</a:t>
            </a:r>
          </a:p>
          <a:p>
            <a:pPr lvl="0"/>
            <a:r>
              <a:rPr lang="en-US" i="1" dirty="0"/>
              <a:t>Loan origination processes</a:t>
            </a:r>
            <a:r>
              <a:rPr lang="en-US" dirty="0"/>
              <a:t>: By maintaining strict controls over loan approval and disbursement processes</a:t>
            </a:r>
          </a:p>
          <a:p>
            <a:pPr lvl="0"/>
            <a:r>
              <a:rPr lang="en-US" i="1" dirty="0"/>
              <a:t>Loan servicing and monitoring</a:t>
            </a:r>
            <a:r>
              <a:rPr lang="en-US" dirty="0"/>
              <a:t>:  by continuously monitor borrower maintenance of loan agreement terms and behavior throughout the life of the loan</a:t>
            </a:r>
          </a:p>
          <a:p>
            <a:pPr lvl="0"/>
            <a:r>
              <a:rPr lang="en-US" i="1" dirty="0"/>
              <a:t>Loan portfolio diversification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Because incidences of loan defaults are not perfectly correlated, banks can reduce their overall credit risk by appropriately diversifying their loan portfolios. </a:t>
            </a:r>
          </a:p>
          <a:p>
            <a:pPr lvl="1"/>
            <a:r>
              <a:rPr lang="en-US" dirty="0"/>
              <a:t>Many banks can securitize, offload and insure loans in securities and derivatives markets.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E. Interest Rate Risk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three primary types of debt instrument risk faced by banks might be categorized as follows:</a:t>
            </a:r>
          </a:p>
          <a:p>
            <a:endParaRPr lang="en-US" dirty="0"/>
          </a:p>
          <a:p>
            <a:pPr marL="514350" indent="-514350">
              <a:buNone/>
            </a:pPr>
            <a:r>
              <a:rPr lang="en-US" dirty="0"/>
              <a:t>1.	</a:t>
            </a:r>
            <a:r>
              <a:rPr lang="en-US" i="1" dirty="0"/>
              <a:t>Default or credit risk</a:t>
            </a:r>
            <a:r>
              <a:rPr lang="en-US" dirty="0"/>
              <a:t>: Borrowers might not fulfill all of their obligations.</a:t>
            </a:r>
          </a:p>
          <a:p>
            <a:pPr marL="514350" indent="-514350">
              <a:buNone/>
            </a:pPr>
            <a:r>
              <a:rPr lang="en-US" dirty="0"/>
              <a:t>2.	</a:t>
            </a:r>
            <a:r>
              <a:rPr lang="en-US" i="1" dirty="0"/>
              <a:t>Liquidity risk</a:t>
            </a:r>
            <a:r>
              <a:rPr lang="en-US" dirty="0"/>
              <a:t>: An efficient market for banks to sell securities might be impaired.</a:t>
            </a:r>
          </a:p>
          <a:p>
            <a:pPr marL="514350" indent="-514350">
              <a:buNone/>
            </a:pPr>
            <a:r>
              <a:rPr lang="en-US" dirty="0"/>
              <a:t>3.	</a:t>
            </a:r>
            <a:r>
              <a:rPr lang="en-US" i="1" dirty="0"/>
              <a:t>Interest rate risk</a:t>
            </a:r>
            <a:r>
              <a:rPr lang="en-US" dirty="0"/>
              <a:t>: Market interest rate fluctuations affect values of existing term loans and other assets, affect liability values as well as bank earnings.</a:t>
            </a:r>
          </a:p>
          <a:p>
            <a:endParaRPr lang="en-US" dirty="0"/>
          </a:p>
          <a:p>
            <a:r>
              <a:rPr lang="en-US" dirty="0"/>
              <a:t>Many debt contracts be called (redeemed or repaid) prior to maturity by the borrower, subjecting the bank to </a:t>
            </a:r>
            <a:r>
              <a:rPr lang="en-US" i="1" dirty="0"/>
              <a:t>call risk </a:t>
            </a:r>
            <a:r>
              <a:rPr lang="en-US" dirty="0"/>
              <a:t>or prepayment risk.</a:t>
            </a:r>
          </a:p>
          <a:p>
            <a:r>
              <a:rPr lang="en-US" dirty="0"/>
              <a:t>U.S. Treasury issues:</a:t>
            </a:r>
          </a:p>
          <a:p>
            <a:pPr lvl="1"/>
            <a:r>
              <a:rPr lang="en-US" dirty="0"/>
              <a:t>generally regarded as being practically free of default risk.</a:t>
            </a:r>
          </a:p>
          <a:p>
            <a:pPr lvl="1"/>
            <a:r>
              <a:rPr lang="en-US" dirty="0"/>
              <a:t>There is an active market for Treasury issues, which have minimal liquidity risk. </a:t>
            </a:r>
          </a:p>
          <a:p>
            <a:pPr lvl="1"/>
            <a:r>
              <a:rPr lang="en-US" dirty="0"/>
              <a:t>All debt instruments are subject to interest rate risk. Longer-term instruments are subject to more interest rate risk.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F. Asset-Liability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/>
              <a:t>Asset-liability management </a:t>
            </a:r>
            <a:r>
              <a:rPr lang="en-US" dirty="0"/>
              <a:t>is the coordinated management of accounts on both sides of the bank’s balance sheet</a:t>
            </a:r>
          </a:p>
          <a:p>
            <a:r>
              <a:rPr lang="en-US" dirty="0"/>
              <a:t>Arguably the the most important financial activity of a bank</a:t>
            </a:r>
          </a:p>
          <a:p>
            <a:r>
              <a:rPr lang="en-US" dirty="0"/>
              <a:t>Major decisions concerning  interest rate risk are made by the </a:t>
            </a:r>
            <a:r>
              <a:rPr lang="en-US" i="1" dirty="0"/>
              <a:t>Asset-Liability Management Committee</a:t>
            </a:r>
            <a:r>
              <a:rPr lang="en-US" dirty="0"/>
              <a:t> (ALCO, sometimes called the Finance Committee):</a:t>
            </a:r>
          </a:p>
          <a:p>
            <a:pPr lvl="1"/>
            <a:r>
              <a:rPr lang="en-US" dirty="0"/>
              <a:t>interest rate risk measurement, monitoring and reporting systems</a:t>
            </a:r>
          </a:p>
          <a:p>
            <a:pPr lvl="1"/>
            <a:r>
              <a:rPr lang="en-US" dirty="0"/>
              <a:t>risk management strategies, </a:t>
            </a:r>
          </a:p>
          <a:p>
            <a:pPr lvl="1"/>
            <a:r>
              <a:rPr lang="en-US" dirty="0"/>
              <a:t>internal control systems</a:t>
            </a:r>
          </a:p>
          <a:p>
            <a:pPr lvl="1"/>
            <a:r>
              <a:rPr lang="en-US" dirty="0"/>
              <a:t>impose position and risk limits</a:t>
            </a:r>
          </a:p>
          <a:p>
            <a:pPr lvl="1"/>
            <a:r>
              <a:rPr lang="en-US" dirty="0"/>
              <a:t>authorize policy exceptions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871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Luiss Sans</vt:lpstr>
      <vt:lpstr>Times New Roman</vt:lpstr>
      <vt:lpstr>Office Theme</vt:lpstr>
      <vt:lpstr>Document</vt:lpstr>
      <vt:lpstr>Lesson 5</vt:lpstr>
      <vt:lpstr>A. Sources of Bank Risk</vt:lpstr>
      <vt:lpstr>Risks Associated with Counterparty Default</vt:lpstr>
      <vt:lpstr>Risks Associated with Rate and Price Uncertainty</vt:lpstr>
      <vt:lpstr>Risks Associated with Inadequate Balance Sheet Accounts</vt:lpstr>
      <vt:lpstr>Other Risks</vt:lpstr>
      <vt:lpstr>B. Credit Risk</vt:lpstr>
      <vt:lpstr>E. Interest Rate Risk </vt:lpstr>
      <vt:lpstr>F. Asset-Liability Management</vt:lpstr>
      <vt:lpstr>The Maturity Gap</vt:lpstr>
      <vt:lpstr>Gap Report</vt:lpstr>
      <vt:lpstr>Sample Abbreviated Gap Report for a Bank ($millions)</vt:lpstr>
      <vt:lpstr>Managing the Maturity Gap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2:  Commercial Banks</dc:title>
  <dc:creator>John</dc:creator>
  <cp:lastModifiedBy>John</cp:lastModifiedBy>
  <cp:revision>65</cp:revision>
  <dcterms:created xsi:type="dcterms:W3CDTF">2015-04-11T12:33:46Z</dcterms:created>
  <dcterms:modified xsi:type="dcterms:W3CDTF">2021-04-16T12:07:34Z</dcterms:modified>
</cp:coreProperties>
</file>