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336" r:id="rId2"/>
    <p:sldId id="299" r:id="rId3"/>
    <p:sldId id="300" r:id="rId4"/>
    <p:sldId id="301" r:id="rId5"/>
    <p:sldId id="302" r:id="rId6"/>
    <p:sldId id="313" r:id="rId7"/>
    <p:sldId id="303" r:id="rId8"/>
    <p:sldId id="340" r:id="rId9"/>
    <p:sldId id="341" r:id="rId10"/>
    <p:sldId id="257" r:id="rId11"/>
    <p:sldId id="308" r:id="rId12"/>
    <p:sldId id="315" r:id="rId13"/>
    <p:sldId id="310" r:id="rId14"/>
    <p:sldId id="311" r:id="rId15"/>
    <p:sldId id="316" r:id="rId16"/>
    <p:sldId id="314" r:id="rId17"/>
    <p:sldId id="317" r:id="rId18"/>
    <p:sldId id="258" r:id="rId19"/>
    <p:sldId id="318" r:id="rId20"/>
    <p:sldId id="312" r:id="rId21"/>
    <p:sldId id="275" r:id="rId22"/>
    <p:sldId id="306" r:id="rId23"/>
    <p:sldId id="338" r:id="rId24"/>
    <p:sldId id="337" r:id="rId25"/>
    <p:sldId id="327" r:id="rId26"/>
    <p:sldId id="325" r:id="rId27"/>
    <p:sldId id="323" r:id="rId28"/>
    <p:sldId id="339" r:id="rId29"/>
    <p:sldId id="324" r:id="rId30"/>
    <p:sldId id="268" r:id="rId31"/>
    <p:sldId id="328" r:id="rId32"/>
    <p:sldId id="330" r:id="rId33"/>
    <p:sldId id="329" r:id="rId34"/>
    <p:sldId id="331" r:id="rId35"/>
    <p:sldId id="332" r:id="rId36"/>
    <p:sldId id="333" r:id="rId37"/>
    <p:sldId id="334" r:id="rId38"/>
    <p:sldId id="335" r:id="rId39"/>
    <p:sldId id="261" r:id="rId40"/>
    <p:sldId id="276" r:id="rId41"/>
    <p:sldId id="277"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2696" autoAdjust="0"/>
    <p:restoredTop sz="94660"/>
  </p:normalViewPr>
  <p:slideViewPr>
    <p:cSldViewPr>
      <p:cViewPr varScale="1">
        <p:scale>
          <a:sx n="110" d="100"/>
          <a:sy n="110" d="100"/>
        </p:scale>
        <p:origin x="-1782" y="-6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WP51\ANABOOK\graph3c.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5.4716585113672993E-2"/>
          <c:y val="1.7445776532914682E-3"/>
          <c:w val="0.92750113220354369"/>
          <c:h val="0.87966983205930027"/>
        </c:manualLayout>
      </c:layout>
      <c:lineChart>
        <c:grouping val="standard"/>
        <c:ser>
          <c:idx val="0"/>
          <c:order val="0"/>
          <c:spPr>
            <a:ln w="12700">
              <a:solidFill>
                <a:srgbClr val="000080"/>
              </a:solidFill>
              <a:prstDash val="solid"/>
            </a:ln>
          </c:spPr>
          <c:marker>
            <c:symbol val="none"/>
          </c:marker>
          <c:val>
            <c:numRef>
              <c:f>Sheet2!$B$1:$B$61</c:f>
              <c:numCache>
                <c:formatCode>General</c:formatCode>
                <c:ptCount val="61"/>
                <c:pt idx="0">
                  <c:v>6.0000000000001144E-4</c:v>
                </c:pt>
                <c:pt idx="1">
                  <c:v>6.0000000000001166E-4</c:v>
                </c:pt>
                <c:pt idx="2">
                  <c:v>7.0000000000001387E-4</c:v>
                </c:pt>
                <c:pt idx="3">
                  <c:v>9.0000000000000789E-4</c:v>
                </c:pt>
                <c:pt idx="4">
                  <c:v>1.2000000000000023E-3</c:v>
                </c:pt>
                <c:pt idx="5">
                  <c:v>1.4999999999999996E-3</c:v>
                </c:pt>
                <c:pt idx="6">
                  <c:v>2.0000000000000052E-3</c:v>
                </c:pt>
                <c:pt idx="7">
                  <c:v>2.4999999999999992E-3</c:v>
                </c:pt>
                <c:pt idx="8">
                  <c:v>3.2000000000000656E-3</c:v>
                </c:pt>
                <c:pt idx="9">
                  <c:v>4.0000000000000114E-3</c:v>
                </c:pt>
                <c:pt idx="10">
                  <c:v>4.9000000000001031E-3</c:v>
                </c:pt>
                <c:pt idx="11">
                  <c:v>5.9000000000001083E-3</c:v>
                </c:pt>
                <c:pt idx="12">
                  <c:v>7.2000000000001143E-3</c:v>
                </c:pt>
                <c:pt idx="13">
                  <c:v>8.7000000000000046E-3</c:v>
                </c:pt>
                <c:pt idx="14">
                  <c:v>1.0200000000000028E-2</c:v>
                </c:pt>
                <c:pt idx="15">
                  <c:v>1.1999999999999997E-2</c:v>
                </c:pt>
                <c:pt idx="16">
                  <c:v>1.4000000000000005E-2</c:v>
                </c:pt>
                <c:pt idx="17">
                  <c:v>1.600000000000007E-2</c:v>
                </c:pt>
                <c:pt idx="18">
                  <c:v>1.8299999999999997E-2</c:v>
                </c:pt>
                <c:pt idx="19">
                  <c:v>2.0600000000000038E-2</c:v>
                </c:pt>
                <c:pt idx="20">
                  <c:v>2.3000000000000041E-2</c:v>
                </c:pt>
                <c:pt idx="21">
                  <c:v>2.5400000000000082E-2</c:v>
                </c:pt>
                <c:pt idx="22">
                  <c:v>2.7800000000000498E-2</c:v>
                </c:pt>
                <c:pt idx="23">
                  <c:v>3.0100000000000012E-2</c:v>
                </c:pt>
                <c:pt idx="24">
                  <c:v>3.2300000000000016E-2</c:v>
                </c:pt>
                <c:pt idx="25">
                  <c:v>3.4200000000000064E-2</c:v>
                </c:pt>
                <c:pt idx="26">
                  <c:v>3.6100000000000056E-2</c:v>
                </c:pt>
                <c:pt idx="27">
                  <c:v>3.7500000000000033E-2</c:v>
                </c:pt>
                <c:pt idx="28">
                  <c:v>3.8600000000000086E-2</c:v>
                </c:pt>
                <c:pt idx="29">
                  <c:v>3.9500000000000035E-2</c:v>
                </c:pt>
                <c:pt idx="30">
                  <c:v>3.9800000000000099E-2</c:v>
                </c:pt>
                <c:pt idx="31">
                  <c:v>3.9800000000000002E-2</c:v>
                </c:pt>
                <c:pt idx="32">
                  <c:v>3.9500000000000091E-2</c:v>
                </c:pt>
                <c:pt idx="33">
                  <c:v>3.8599999999999982E-2</c:v>
                </c:pt>
                <c:pt idx="34">
                  <c:v>3.7500000000000033E-2</c:v>
                </c:pt>
                <c:pt idx="35">
                  <c:v>3.6100000000000056E-2</c:v>
                </c:pt>
                <c:pt idx="36">
                  <c:v>3.4200000000000064E-2</c:v>
                </c:pt>
                <c:pt idx="37">
                  <c:v>3.2300000000000016E-2</c:v>
                </c:pt>
                <c:pt idx="38">
                  <c:v>3.0100000000000016E-2</c:v>
                </c:pt>
                <c:pt idx="39">
                  <c:v>2.7800000000000408E-2</c:v>
                </c:pt>
                <c:pt idx="40">
                  <c:v>2.5400000000000242E-2</c:v>
                </c:pt>
                <c:pt idx="41">
                  <c:v>2.2999999999999993E-2</c:v>
                </c:pt>
                <c:pt idx="42">
                  <c:v>2.0600000000000212E-2</c:v>
                </c:pt>
                <c:pt idx="43">
                  <c:v>1.8299999999999979E-2</c:v>
                </c:pt>
                <c:pt idx="44">
                  <c:v>1.6000000000000129E-2</c:v>
                </c:pt>
                <c:pt idx="45">
                  <c:v>1.4000000000000021E-2</c:v>
                </c:pt>
                <c:pt idx="46">
                  <c:v>1.2000000000000021E-2</c:v>
                </c:pt>
                <c:pt idx="47">
                  <c:v>1.0199999999999878E-2</c:v>
                </c:pt>
                <c:pt idx="48">
                  <c:v>8.7000000000000046E-3</c:v>
                </c:pt>
                <c:pt idx="49">
                  <c:v>7.2000000000002323E-3</c:v>
                </c:pt>
                <c:pt idx="50">
                  <c:v>5.8999999999999157E-3</c:v>
                </c:pt>
                <c:pt idx="51">
                  <c:v>4.9000000000001152E-3</c:v>
                </c:pt>
                <c:pt idx="52">
                  <c:v>4.0000000000000114E-3</c:v>
                </c:pt>
                <c:pt idx="53">
                  <c:v>3.1999999999999832E-3</c:v>
                </c:pt>
                <c:pt idx="54">
                  <c:v>2.5000000000000655E-3</c:v>
                </c:pt>
                <c:pt idx="55">
                  <c:v>2.0000000000000052E-3</c:v>
                </c:pt>
                <c:pt idx="56">
                  <c:v>1.499999999999946E-3</c:v>
                </c:pt>
                <c:pt idx="57">
                  <c:v>1.2000000000000901E-3</c:v>
                </c:pt>
                <c:pt idx="58">
                  <c:v>8.9999999999993167E-4</c:v>
                </c:pt>
                <c:pt idx="59">
                  <c:v>7.0000000000004531E-4</c:v>
                </c:pt>
                <c:pt idx="60">
                  <c:v>6.0000000000004971E-4</c:v>
                </c:pt>
              </c:numCache>
            </c:numRef>
          </c:val>
          <c:extLst xmlns:c16r2="http://schemas.microsoft.com/office/drawing/2015/06/chart">
            <c:ext xmlns:c16="http://schemas.microsoft.com/office/drawing/2014/chart" uri="{C3380CC4-5D6E-409C-BE32-E72D297353CC}">
              <c16:uniqueId val="{00000000-DF79-4B7F-A934-326524427B3A}"/>
            </c:ext>
          </c:extLst>
        </c:ser>
        <c:dLbls/>
        <c:marker val="1"/>
        <c:axId val="120339456"/>
        <c:axId val="120484608"/>
      </c:lineChart>
      <c:catAx>
        <c:axId val="120339456"/>
        <c:scaling>
          <c:orientation val="minMax"/>
        </c:scaling>
        <c:axPos val="b"/>
        <c:majorTickMark val="none"/>
        <c:tickLblPos val="none"/>
        <c:spPr>
          <a:ln w="3175">
            <a:solidFill>
              <a:srgbClr val="000000"/>
            </a:solidFill>
            <a:prstDash val="solid"/>
          </a:ln>
        </c:spPr>
        <c:crossAx val="120484608"/>
        <c:crosses val="autoZero"/>
        <c:auto val="1"/>
        <c:lblAlgn val="ctr"/>
        <c:lblOffset val="100"/>
        <c:tickMarkSkip val="1"/>
      </c:catAx>
      <c:valAx>
        <c:axId val="120484608"/>
        <c:scaling>
          <c:orientation val="minMax"/>
        </c:scaling>
        <c:axPos val="l"/>
        <c:numFmt formatCode="General" sourceLinked="1"/>
        <c:majorTickMark val="none"/>
        <c:tickLblPos val="none"/>
        <c:spPr>
          <a:ln w="9525">
            <a:noFill/>
          </a:ln>
        </c:spPr>
        <c:crossAx val="120339456"/>
        <c:crosses val="autoZero"/>
        <c:crossBetween val="between"/>
      </c:valAx>
      <c:spPr>
        <a:noFill/>
        <a:ln w="25400">
          <a:noFill/>
        </a:ln>
      </c:spPr>
    </c:plotArea>
    <c:plotVisOnly val="1"/>
    <c:dispBlanksAs val="gap"/>
  </c:chart>
  <c:spPr>
    <a:solidFill>
      <a:srgbClr val="FFFFFF"/>
    </a:solidFill>
    <a:ln w="9525">
      <a:noFill/>
    </a:ln>
  </c:spPr>
  <c:txPr>
    <a:bodyPr/>
    <a:lstStyle/>
    <a:p>
      <a:pPr>
        <a:defRPr sz="1200" b="0" i="0" u="none" strike="noStrike" baseline="0">
          <a:solidFill>
            <a:srgbClr val="000000"/>
          </a:solidFill>
          <a:latin typeface="Arial"/>
          <a:ea typeface="Arial"/>
          <a:cs typeface="Arial"/>
        </a:defRPr>
      </a:pPr>
      <a:endParaRPr lang="en-US"/>
    </a:p>
  </c:txPr>
  <c:externalData r:id="rId1"/>
  <c:userShapes r:id="rId2"/>
</c:chartSpace>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0.14932</cdr:x>
      <cdr:y>0.8408</cdr:y>
    </cdr:from>
    <cdr:to>
      <cdr:x>0.15071</cdr:x>
      <cdr:y>0.87903</cdr:y>
    </cdr:to>
    <cdr:sp macro="" textlink="">
      <cdr:nvSpPr>
        <cdr:cNvPr id="4097" name="Line 1"/>
        <cdr:cNvSpPr>
          <a:spLocks xmlns:a="http://schemas.openxmlformats.org/drawingml/2006/main" noChangeShapeType="1"/>
        </cdr:cNvSpPr>
      </cdr:nvSpPr>
      <cdr:spPr bwMode="auto">
        <a:xfrm xmlns:a="http://schemas.openxmlformats.org/drawingml/2006/main" flipH="1">
          <a:off x="632473" y="1457863"/>
          <a:ext cx="5881" cy="66295"/>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sp>
  </cdr:relSizeAnchor>
  <cdr:relSizeAnchor xmlns:cdr="http://schemas.openxmlformats.org/drawingml/2006/chartDrawing">
    <cdr:from>
      <cdr:x>0.1446</cdr:x>
      <cdr:y>0.8408</cdr:y>
    </cdr:from>
    <cdr:to>
      <cdr:x>0.14664</cdr:x>
      <cdr:y>0.87562</cdr:y>
    </cdr:to>
    <cdr:sp macro="" textlink="">
      <cdr:nvSpPr>
        <cdr:cNvPr id="3" name="Line 1"/>
        <cdr:cNvSpPr>
          <a:spLocks xmlns:a="http://schemas.openxmlformats.org/drawingml/2006/main" noChangeShapeType="1"/>
        </cdr:cNvSpPr>
      </cdr:nvSpPr>
      <cdr:spPr bwMode="auto">
        <a:xfrm xmlns:a="http://schemas.openxmlformats.org/drawingml/2006/main" flipH="1" flipV="1">
          <a:off x="612475" y="1457863"/>
          <a:ext cx="8627" cy="60385"/>
        </a:xfrm>
        <a:prstGeom xmlns:a="http://schemas.openxmlformats.org/drawingml/2006/main" prst="line">
          <a:avLst/>
        </a:prstGeom>
        <a:noFill xmlns:a="http://schemas.openxmlformats.org/drawingml/2006/main"/>
        <a:ln xmlns:a="http://schemas.openxmlformats.org/drawingml/2006/main" w="9525">
          <a:solidFill>
            <a:srgbClr val="000000"/>
          </a:solidFill>
          <a:round/>
          <a:headEnd/>
          <a:tailEnd/>
        </a:ln>
      </cdr:spPr>
    </cdr:sp>
  </cdr:relSizeAnchor>
  <cdr:relSizeAnchor xmlns:cdr="http://schemas.openxmlformats.org/drawingml/2006/chartDrawing">
    <cdr:from>
      <cdr:x>0.06919</cdr:x>
      <cdr:y>0.86567</cdr:y>
    </cdr:from>
    <cdr:to>
      <cdr:x>0.14868</cdr:x>
      <cdr:y>0.86793</cdr:y>
    </cdr:to>
    <cdr:sp macro="" textlink="">
      <cdr:nvSpPr>
        <cdr:cNvPr id="6" name="Straight Connector 5"/>
        <cdr:cNvSpPr/>
      </cdr:nvSpPr>
      <cdr:spPr>
        <a:xfrm xmlns:a="http://schemas.openxmlformats.org/drawingml/2006/main" flipV="1">
          <a:off x="293065" y="1500995"/>
          <a:ext cx="336662" cy="3926"/>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0.09211</cdr:x>
      <cdr:y>0.87007</cdr:y>
    </cdr:from>
    <cdr:to>
      <cdr:x>0.14257</cdr:x>
      <cdr:y>0.87562</cdr:y>
    </cdr:to>
    <cdr:sp macro="" textlink="">
      <cdr:nvSpPr>
        <cdr:cNvPr id="7" name="Straight Connector 6"/>
        <cdr:cNvSpPr/>
      </cdr:nvSpPr>
      <cdr:spPr>
        <a:xfrm xmlns:a="http://schemas.openxmlformats.org/drawingml/2006/main">
          <a:off x="390118" y="1508630"/>
          <a:ext cx="213732" cy="9619"/>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0.07293</cdr:x>
      <cdr:y>0.87065</cdr:y>
    </cdr:from>
    <cdr:to>
      <cdr:x>0.13849</cdr:x>
      <cdr:y>0.87346</cdr:y>
    </cdr:to>
    <cdr:sp macro="" textlink="">
      <cdr:nvSpPr>
        <cdr:cNvPr id="8" name="Straight Connector 7"/>
        <cdr:cNvSpPr/>
      </cdr:nvSpPr>
      <cdr:spPr>
        <a:xfrm xmlns:a="http://schemas.openxmlformats.org/drawingml/2006/main" flipV="1">
          <a:off x="308906" y="1509622"/>
          <a:ext cx="277691" cy="487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0.08147</cdr:x>
      <cdr:y>0.87064</cdr:y>
    </cdr:from>
    <cdr:to>
      <cdr:x>0.14053</cdr:x>
      <cdr:y>0.87065</cdr:y>
    </cdr:to>
    <cdr:sp macro="" textlink="">
      <cdr:nvSpPr>
        <cdr:cNvPr id="9" name="Straight Connector 8"/>
        <cdr:cNvSpPr/>
      </cdr:nvSpPr>
      <cdr:spPr>
        <a:xfrm xmlns:a="http://schemas.openxmlformats.org/drawingml/2006/main" flipV="1">
          <a:off x="345057" y="1509620"/>
          <a:ext cx="250166" cy="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0.12862</cdr:x>
      <cdr:y>0.8607</cdr:y>
    </cdr:from>
    <cdr:to>
      <cdr:x>0.15071</cdr:x>
      <cdr:y>0.87502</cdr:y>
    </cdr:to>
    <cdr:sp macro="" textlink="">
      <cdr:nvSpPr>
        <cdr:cNvPr id="10" name="Straight Connector 9"/>
        <cdr:cNvSpPr/>
      </cdr:nvSpPr>
      <cdr:spPr>
        <a:xfrm xmlns:a="http://schemas.openxmlformats.org/drawingml/2006/main" flipV="1">
          <a:off x="544800" y="1492370"/>
          <a:ext cx="93555" cy="2484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0.1263</cdr:x>
      <cdr:y>0.84788</cdr:y>
    </cdr:from>
    <cdr:to>
      <cdr:x>0.14839</cdr:x>
      <cdr:y>0.8622</cdr:y>
    </cdr:to>
    <cdr:sp macro="" textlink="">
      <cdr:nvSpPr>
        <cdr:cNvPr id="11" name="Straight Connector 10"/>
        <cdr:cNvSpPr/>
      </cdr:nvSpPr>
      <cdr:spPr>
        <a:xfrm xmlns:a="http://schemas.openxmlformats.org/drawingml/2006/main" flipV="1">
          <a:off x="625392" y="1331171"/>
          <a:ext cx="109370" cy="22495"/>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0.13153</cdr:x>
      <cdr:y>0.85886</cdr:y>
    </cdr:from>
    <cdr:to>
      <cdr:x>0.15362</cdr:x>
      <cdr:y>0.87319</cdr:y>
    </cdr:to>
    <cdr:sp macro="" textlink="">
      <cdr:nvSpPr>
        <cdr:cNvPr id="12" name="Straight Connector 11"/>
        <cdr:cNvSpPr/>
      </cdr:nvSpPr>
      <cdr:spPr>
        <a:xfrm xmlns:a="http://schemas.openxmlformats.org/drawingml/2006/main" flipV="1">
          <a:off x="651272" y="1348424"/>
          <a:ext cx="109370" cy="22495"/>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0.05867</cdr:x>
      <cdr:y>0.86538</cdr:y>
    </cdr:from>
    <cdr:to>
      <cdr:x>0.13642</cdr:x>
      <cdr:y>0.87088</cdr:y>
    </cdr:to>
    <cdr:sp macro="" textlink="">
      <cdr:nvSpPr>
        <cdr:cNvPr id="13" name="Straight Connector 12"/>
        <cdr:cNvSpPr/>
      </cdr:nvSpPr>
      <cdr:spPr>
        <a:xfrm xmlns:a="http://schemas.openxmlformats.org/drawingml/2006/main" flipV="1">
          <a:off x="382133" y="2717321"/>
          <a:ext cx="506387" cy="17252"/>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0.11656</cdr:x>
      <cdr:y>0.8624</cdr:y>
    </cdr:from>
    <cdr:to>
      <cdr:x>0.14715</cdr:x>
      <cdr:y>0.86538</cdr:y>
    </cdr:to>
    <cdr:sp macro="" textlink="">
      <cdr:nvSpPr>
        <cdr:cNvPr id="14" name="Straight Connector 13"/>
        <cdr:cNvSpPr/>
      </cdr:nvSpPr>
      <cdr:spPr>
        <a:xfrm xmlns:a="http://schemas.openxmlformats.org/drawingml/2006/main" flipV="1">
          <a:off x="759125" y="2707957"/>
          <a:ext cx="199268" cy="936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0.11126</cdr:x>
      <cdr:y>0.85989</cdr:y>
    </cdr:from>
    <cdr:to>
      <cdr:x>0.14702</cdr:x>
      <cdr:y>0.87363</cdr:y>
    </cdr:to>
    <cdr:sp macro="" textlink="">
      <cdr:nvSpPr>
        <cdr:cNvPr id="15" name="Straight Connector 14"/>
        <cdr:cNvSpPr/>
      </cdr:nvSpPr>
      <cdr:spPr>
        <a:xfrm xmlns:a="http://schemas.openxmlformats.org/drawingml/2006/main" flipV="1">
          <a:off x="724621" y="2700066"/>
          <a:ext cx="232912" cy="4313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0.10728</cdr:x>
      <cdr:y>0.85714</cdr:y>
    </cdr:from>
    <cdr:to>
      <cdr:x>0.1404</cdr:x>
      <cdr:y>0.87363</cdr:y>
    </cdr:to>
    <cdr:sp macro="" textlink="">
      <cdr:nvSpPr>
        <cdr:cNvPr id="16" name="Straight Connector 15"/>
        <cdr:cNvSpPr/>
      </cdr:nvSpPr>
      <cdr:spPr>
        <a:xfrm xmlns:a="http://schemas.openxmlformats.org/drawingml/2006/main" flipV="1">
          <a:off x="698740" y="2691440"/>
          <a:ext cx="215659" cy="51757"/>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0.11523</cdr:x>
      <cdr:y>0.86515</cdr:y>
    </cdr:from>
    <cdr:to>
      <cdr:x>0.14583</cdr:x>
      <cdr:y>0.86813</cdr:y>
    </cdr:to>
    <cdr:sp macro="" textlink="">
      <cdr:nvSpPr>
        <cdr:cNvPr id="17" name="Straight Connector 16"/>
        <cdr:cNvSpPr/>
      </cdr:nvSpPr>
      <cdr:spPr>
        <a:xfrm xmlns:a="http://schemas.openxmlformats.org/drawingml/2006/main" flipV="1">
          <a:off x="750499" y="2716582"/>
          <a:ext cx="199268" cy="9363"/>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0.10993</cdr:x>
      <cdr:y>0.85165</cdr:y>
    </cdr:from>
    <cdr:to>
      <cdr:x>0.13775</cdr:x>
      <cdr:y>0.87088</cdr:y>
    </cdr:to>
    <cdr:sp macro="" textlink="">
      <cdr:nvSpPr>
        <cdr:cNvPr id="18" name="Straight Connector 17"/>
        <cdr:cNvSpPr/>
      </cdr:nvSpPr>
      <cdr:spPr>
        <a:xfrm xmlns:a="http://schemas.openxmlformats.org/drawingml/2006/main" flipV="1">
          <a:off x="715994" y="2674188"/>
          <a:ext cx="181153" cy="60384"/>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0.12715</cdr:x>
      <cdr:y>0.8489</cdr:y>
    </cdr:from>
    <cdr:to>
      <cdr:x>0.14305</cdr:x>
      <cdr:y>0.87912</cdr:y>
    </cdr:to>
    <cdr:sp macro="" textlink="">
      <cdr:nvSpPr>
        <cdr:cNvPr id="19" name="Straight Connector 18"/>
        <cdr:cNvSpPr/>
      </cdr:nvSpPr>
      <cdr:spPr>
        <a:xfrm xmlns:a="http://schemas.openxmlformats.org/drawingml/2006/main" flipV="1">
          <a:off x="828137" y="2665562"/>
          <a:ext cx="103516" cy="94889"/>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0.11258</cdr:x>
      <cdr:y>0.85714</cdr:y>
    </cdr:from>
    <cdr:to>
      <cdr:x>0.14305</cdr:x>
      <cdr:y>0.87363</cdr:y>
    </cdr:to>
    <cdr:sp macro="" textlink="">
      <cdr:nvSpPr>
        <cdr:cNvPr id="20" name="Straight Connector 19"/>
        <cdr:cNvSpPr/>
      </cdr:nvSpPr>
      <cdr:spPr>
        <a:xfrm xmlns:a="http://schemas.openxmlformats.org/drawingml/2006/main" flipV="1">
          <a:off x="733245" y="2691441"/>
          <a:ext cx="198407" cy="51758"/>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0.12185</cdr:x>
      <cdr:y>0.85714</cdr:y>
    </cdr:from>
    <cdr:to>
      <cdr:x>0.13907</cdr:x>
      <cdr:y>0.87637</cdr:y>
    </cdr:to>
    <cdr:sp macro="" textlink="">
      <cdr:nvSpPr>
        <cdr:cNvPr id="21" name="Straight Connector 20"/>
        <cdr:cNvSpPr/>
      </cdr:nvSpPr>
      <cdr:spPr>
        <a:xfrm xmlns:a="http://schemas.openxmlformats.org/drawingml/2006/main" flipV="1">
          <a:off x="793631" y="2691442"/>
          <a:ext cx="112143" cy="60384"/>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0.06225</cdr:x>
      <cdr:y>0.87637</cdr:y>
    </cdr:from>
    <cdr:to>
      <cdr:x>0.11921</cdr:x>
      <cdr:y>0.87637</cdr:y>
    </cdr:to>
    <cdr:sp macro="" textlink="">
      <cdr:nvSpPr>
        <cdr:cNvPr id="22" name="Straight Connector 21"/>
        <cdr:cNvSpPr/>
      </cdr:nvSpPr>
      <cdr:spPr>
        <a:xfrm xmlns:a="http://schemas.openxmlformats.org/drawingml/2006/main">
          <a:off x="405443" y="2751825"/>
          <a:ext cx="370936" cy="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0.07815</cdr:x>
      <cdr:y>0.86264</cdr:y>
    </cdr:from>
    <cdr:to>
      <cdr:x>0.13245</cdr:x>
      <cdr:y>0.86813</cdr:y>
    </cdr:to>
    <cdr:sp macro="" textlink="">
      <cdr:nvSpPr>
        <cdr:cNvPr id="23" name="Straight Connector 22"/>
        <cdr:cNvSpPr/>
      </cdr:nvSpPr>
      <cdr:spPr>
        <a:xfrm xmlns:a="http://schemas.openxmlformats.org/drawingml/2006/main" flipV="1">
          <a:off x="508958" y="2708694"/>
          <a:ext cx="353683" cy="17251"/>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dr:relSizeAnchor xmlns:cdr="http://schemas.openxmlformats.org/drawingml/2006/chartDrawing">
    <cdr:from>
      <cdr:x>0.52532</cdr:x>
      <cdr:y>0.17647</cdr:y>
    </cdr:from>
    <cdr:to>
      <cdr:x>0.52954</cdr:x>
      <cdr:y>0.89305</cdr:y>
    </cdr:to>
    <cdr:sp macro="" textlink="">
      <cdr:nvSpPr>
        <cdr:cNvPr id="30" name="Straight Connector 29"/>
        <cdr:cNvSpPr/>
      </cdr:nvSpPr>
      <cdr:spPr>
        <a:xfrm xmlns:a="http://schemas.openxmlformats.org/drawingml/2006/main" flipH="1">
          <a:off x="2147977" y="284671"/>
          <a:ext cx="17251" cy="1155939"/>
        </a:xfrm>
        <a:prstGeom xmlns:a="http://schemas.openxmlformats.org/drawingml/2006/main" prst="line">
          <a:avLst/>
        </a:prstGeom>
        <a:noFill xmlns:a="http://schemas.openxmlformats.org/drawingml/2006/main"/>
        <a:ln xmlns:a="http://schemas.openxmlformats.org/drawingml/2006/main" w="9525" cap="flat" cmpd="sng" algn="ctr">
          <a:solidFill>
            <a:srgbClr val="4F81BD">
              <a:shade val="95000"/>
              <a:satMod val="105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C575BDD-98E2-4B29-95F5-BAC8D982DBDF}"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575BDD-98E2-4B29-95F5-BAC8D982DBDF}"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575BDD-98E2-4B29-95F5-BAC8D982DBDF}"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pertina testo - Bian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3BB0A04-BBE7-D343-BF4A-4CC426B845C4}"/>
              </a:ext>
            </a:extLst>
          </p:cNvPr>
          <p:cNvSpPr>
            <a:spLocks noGrp="1"/>
          </p:cNvSpPr>
          <p:nvPr>
            <p:ph type="ctrTitle"/>
          </p:nvPr>
        </p:nvSpPr>
        <p:spPr>
          <a:xfrm>
            <a:off x="379765" y="1966782"/>
            <a:ext cx="8392496" cy="584775"/>
          </a:xfrm>
        </p:spPr>
        <p:txBody>
          <a:bodyPr lIns="0" tIns="0" rIns="0" bIns="0" anchor="t" anchorCtr="0">
            <a:spAutoFit/>
          </a:bodyPr>
          <a:lstStyle>
            <a:lvl1pPr algn="l">
              <a:defRPr sz="3800" b="1" i="0">
                <a:solidFill>
                  <a:srgbClr val="003A70"/>
                </a:solidFill>
                <a:latin typeface="Luiss Sans" pitchFamily="2" charset="0"/>
              </a:defRPr>
            </a:lvl1pPr>
          </a:lstStyle>
          <a:p>
            <a:r>
              <a:rPr lang="it-IT" dirty="0"/>
              <a:t>Fare clic per modificare lo stile del titolo dello schema</a:t>
            </a:r>
          </a:p>
        </p:txBody>
      </p:sp>
      <p:sp>
        <p:nvSpPr>
          <p:cNvPr id="3" name="Sottotitolo 2">
            <a:extLst>
              <a:ext uri="{FF2B5EF4-FFF2-40B4-BE49-F238E27FC236}">
                <a16:creationId xmlns:a16="http://schemas.microsoft.com/office/drawing/2014/main" xmlns="" id="{E0679AF4-40BB-0349-820B-505BF6BB121D}"/>
              </a:ext>
            </a:extLst>
          </p:cNvPr>
          <p:cNvSpPr>
            <a:spLocks noGrp="1"/>
          </p:cNvSpPr>
          <p:nvPr>
            <p:ph type="subTitle" idx="1"/>
          </p:nvPr>
        </p:nvSpPr>
        <p:spPr>
          <a:xfrm>
            <a:off x="373696" y="2537649"/>
            <a:ext cx="8392496" cy="584775"/>
          </a:xfrm>
        </p:spPr>
        <p:txBody>
          <a:bodyPr lIns="0" tIns="0" rIns="0" bIns="0" anchor="t">
            <a:spAutoFit/>
          </a:bodyPr>
          <a:lstStyle>
            <a:lvl1pPr marL="0" indent="0" algn="l">
              <a:buNone/>
              <a:defRPr sz="3800">
                <a:solidFill>
                  <a:srgbClr val="003A70"/>
                </a:solidFill>
                <a:latin typeface="Luiss Sans"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4" name="Segnaposto data 3">
            <a:extLst>
              <a:ext uri="{FF2B5EF4-FFF2-40B4-BE49-F238E27FC236}">
                <a16:creationId xmlns:a16="http://schemas.microsoft.com/office/drawing/2014/main" xmlns="" id="{B71A5510-EE32-3446-8828-82083C2039E6}"/>
              </a:ext>
            </a:extLst>
          </p:cNvPr>
          <p:cNvSpPr>
            <a:spLocks noGrp="1"/>
          </p:cNvSpPr>
          <p:nvPr>
            <p:ph type="dt" sz="half" idx="10"/>
          </p:nvPr>
        </p:nvSpPr>
        <p:spPr>
          <a:xfrm>
            <a:off x="391704" y="4186002"/>
            <a:ext cx="4174435" cy="547200"/>
          </a:xfrm>
          <a:prstGeom prst="rect">
            <a:avLst/>
          </a:prstGeom>
        </p:spPr>
        <p:txBody>
          <a:bodyPr lIns="0" tIns="0" rIns="0" bIns="0" anchor="b"/>
          <a:lstStyle>
            <a:lvl1pPr algn="l">
              <a:defRPr sz="2200" b="1" i="0">
                <a:solidFill>
                  <a:srgbClr val="003A70"/>
                </a:solidFill>
                <a:latin typeface="Luiss Sans" pitchFamily="2" charset="0"/>
              </a:defRPr>
            </a:lvl1pPr>
          </a:lstStyle>
          <a:p>
            <a:fld id="{90A97C65-1B54-DB47-A604-7DF0E350DE20}" type="datetime4">
              <a:rPr lang="it-IT" smtClean="0"/>
              <a:pPr/>
              <a:t>1 giugno 2021</a:t>
            </a:fld>
            <a:endParaRPr lang="it-IT" dirty="0"/>
          </a:p>
        </p:txBody>
      </p:sp>
      <p:pic>
        <p:nvPicPr>
          <p:cNvPr id="33" name="Immagine 32">
            <a:extLst>
              <a:ext uri="{FF2B5EF4-FFF2-40B4-BE49-F238E27FC236}">
                <a16:creationId xmlns:a16="http://schemas.microsoft.com/office/drawing/2014/main" xmlns="" id="{5A46FEDB-F263-2844-BBB8-16B9F5DF9874}"/>
              </a:ext>
            </a:extLst>
          </p:cNvPr>
          <p:cNvPicPr>
            <a:picLocks noChangeAspect="1"/>
          </p:cNvPicPr>
          <p:nvPr userDrawn="1"/>
        </p:nvPicPr>
        <p:blipFill>
          <a:blip r:embed="rId2" cstate="print"/>
          <a:stretch>
            <a:fillRect/>
          </a:stretch>
        </p:blipFill>
        <p:spPr>
          <a:xfrm>
            <a:off x="397564" y="564746"/>
            <a:ext cx="922181" cy="956079"/>
          </a:xfrm>
          <a:prstGeom prst="rect">
            <a:avLst/>
          </a:prstGeom>
        </p:spPr>
      </p:pic>
      <p:sp>
        <p:nvSpPr>
          <p:cNvPr id="15" name="Rettangolo 14">
            <a:extLst>
              <a:ext uri="{FF2B5EF4-FFF2-40B4-BE49-F238E27FC236}">
                <a16:creationId xmlns:a16="http://schemas.microsoft.com/office/drawing/2014/main" xmlns="" id="{CEAB5DDE-506B-7848-A9CE-C5555942F1E7}"/>
              </a:ext>
            </a:extLst>
          </p:cNvPr>
          <p:cNvSpPr/>
          <p:nvPr userDrawn="1"/>
        </p:nvSpPr>
        <p:spPr>
          <a:xfrm>
            <a:off x="0" y="5761706"/>
            <a:ext cx="9144000" cy="1096295"/>
          </a:xfrm>
          <a:prstGeom prst="rect">
            <a:avLst/>
          </a:prstGeom>
          <a:blipFill>
            <a:blip r:embed="rId3" cstate="email">
              <a:extLst>
                <a:ext uri="{28A0092B-C50C-407E-A947-70E740481C1C}">
                  <a14:useLocalDpi xmlns:a14="http://schemas.microsoft.com/office/drawing/2010/main" xmlns=""/>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xmlns="" id="{95591AB0-86CE-0043-B652-416AF670DC5E}"/>
              </a:ext>
            </a:extLst>
          </p:cNvPr>
          <p:cNvPicPr>
            <a:picLocks noChangeAspect="1"/>
          </p:cNvPicPr>
          <p:nvPr userDrawn="1"/>
        </p:nvPicPr>
        <p:blipFill>
          <a:blip r:embed="rId4" cstate="print"/>
          <a:stretch>
            <a:fillRect/>
          </a:stretch>
        </p:blipFill>
        <p:spPr>
          <a:xfrm>
            <a:off x="7612126" y="354330"/>
            <a:ext cx="1307199" cy="1374812"/>
          </a:xfrm>
          <a:prstGeom prst="rect">
            <a:avLst/>
          </a:prstGeom>
        </p:spPr>
      </p:pic>
    </p:spTree>
    <p:extLst>
      <p:ext uri="{BB962C8B-B14F-4D97-AF65-F5344CB8AC3E}">
        <p14:creationId xmlns:p14="http://schemas.microsoft.com/office/powerpoint/2010/main" xmlns="" val="2608855792"/>
      </p:ext>
    </p:extLst>
  </p:cSld>
  <p:clrMapOvr>
    <a:masterClrMapping/>
  </p:clrMapOvr>
  <p:extLst>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guide id="3" orient="horz" pos="3864" userDrawn="1">
          <p15:clr>
            <a:srgbClr val="FBAE40"/>
          </p15:clr>
        </p15:guide>
        <p15:guide id="5" orient="horz" pos="3517" userDrawn="1">
          <p15:clr>
            <a:srgbClr val="FBAE40"/>
          </p15:clr>
        </p15:guide>
        <p15:guide id="7" orient="horz" pos="2742" userDrawn="1">
          <p15:clr>
            <a:srgbClr val="FBAE40"/>
          </p15:clr>
        </p15:guide>
        <p15:guide id="8" orient="horz" pos="1091" userDrawn="1">
          <p15:clr>
            <a:srgbClr val="FBAE40"/>
          </p15:clr>
        </p15:guide>
        <p15:guide id="10" pos="5011" userDrawn="1">
          <p15:clr>
            <a:srgbClr val="FBAE40"/>
          </p15:clr>
        </p15:guide>
        <p15:guide id="11" pos="46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575BDD-98E2-4B29-95F5-BAC8D982DBDF}"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575BDD-98E2-4B29-95F5-BAC8D982DBDF}" type="datetimeFigureOut">
              <a:rPr lang="en-US" smtClean="0"/>
              <a:pPr/>
              <a:t>6/1/2021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575BDD-98E2-4B29-95F5-BAC8D982DBDF}" type="datetimeFigureOut">
              <a:rPr lang="en-US" smtClean="0"/>
              <a:pPr/>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575BDD-98E2-4B29-95F5-BAC8D982DBDF}" type="datetimeFigureOut">
              <a:rPr lang="en-US" smtClean="0"/>
              <a:pPr/>
              <a:t>6/1/2021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575BDD-98E2-4B29-95F5-BAC8D982DBDF}" type="datetimeFigureOut">
              <a:rPr lang="en-US" smtClean="0"/>
              <a:pPr/>
              <a:t>6/1/2021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75BDD-98E2-4B29-95F5-BAC8D982DBDF}" type="datetimeFigureOut">
              <a:rPr lang="en-US" smtClean="0"/>
              <a:pPr/>
              <a:t>6/1/2021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575BDD-98E2-4B29-95F5-BAC8D982DBDF}" type="datetimeFigureOut">
              <a:rPr lang="en-US" smtClean="0"/>
              <a:pPr/>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575BDD-98E2-4B29-95F5-BAC8D982DBDF}" type="datetimeFigureOut">
              <a:rPr lang="en-US" smtClean="0"/>
              <a:pPr/>
              <a:t>6/1/2021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A27B6-372E-4B91-8041-309A25ADE7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75BDD-98E2-4B29-95F5-BAC8D982DBDF}" type="datetimeFigureOut">
              <a:rPr lang="en-US" smtClean="0"/>
              <a:pPr/>
              <a:t>6/1/2021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A27B6-372E-4B91-8041-309A25ADE7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2.docx"/></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olo 11">
            <a:extLst>
              <a:ext uri="{FF2B5EF4-FFF2-40B4-BE49-F238E27FC236}">
                <a16:creationId xmlns:a16="http://schemas.microsoft.com/office/drawing/2014/main" xmlns="" id="{07B17CF2-442B-DB46-8CDE-F9F11AA5273D}"/>
              </a:ext>
            </a:extLst>
          </p:cNvPr>
          <p:cNvSpPr>
            <a:spLocks noGrp="1"/>
          </p:cNvSpPr>
          <p:nvPr>
            <p:ph type="ctrTitle"/>
          </p:nvPr>
        </p:nvSpPr>
        <p:spPr>
          <a:xfrm>
            <a:off x="379765" y="1966782"/>
            <a:ext cx="8392496" cy="738664"/>
          </a:xfrm>
        </p:spPr>
        <p:txBody>
          <a:bodyPr/>
          <a:lstStyle/>
          <a:p>
            <a:pPr algn="ctr"/>
            <a:r>
              <a:rPr lang="en-US" sz="4800" dirty="0">
                <a:latin typeface="Times New Roman" pitchFamily="18" charset="0"/>
                <a:cs typeface="Times New Roman" pitchFamily="18" charset="0"/>
              </a:rPr>
              <a:t>Lesson 3</a:t>
            </a:r>
            <a:endParaRPr lang="it-IT" sz="4400" dirty="0"/>
          </a:p>
        </p:txBody>
      </p:sp>
      <p:sp>
        <p:nvSpPr>
          <p:cNvPr id="13" name="Sottotitolo 12">
            <a:extLst>
              <a:ext uri="{FF2B5EF4-FFF2-40B4-BE49-F238E27FC236}">
                <a16:creationId xmlns:a16="http://schemas.microsoft.com/office/drawing/2014/main" xmlns="" id="{4045F4FA-6ED4-9E4E-92D1-83B58EEBD65F}"/>
              </a:ext>
            </a:extLst>
          </p:cNvPr>
          <p:cNvSpPr>
            <a:spLocks noGrp="1"/>
          </p:cNvSpPr>
          <p:nvPr>
            <p:ph type="subTitle" idx="1"/>
          </p:nvPr>
        </p:nvSpPr>
        <p:spPr>
          <a:xfrm>
            <a:off x="304800" y="3048000"/>
            <a:ext cx="8392496" cy="738664"/>
          </a:xfrm>
        </p:spPr>
        <p:txBody>
          <a:bodyPr/>
          <a:lstStyle/>
          <a:p>
            <a:r>
              <a:rPr lang="en-US" sz="4800" b="1" dirty="0">
                <a:solidFill>
                  <a:schemeClr val="tx1"/>
                </a:solidFill>
                <a:latin typeface="Times New Roman" pitchFamily="18" charset="0"/>
                <a:cs typeface="Times New Roman" pitchFamily="18" charset="0"/>
              </a:rPr>
              <a:t>Bank Stress, Failure and Crises</a:t>
            </a:r>
          </a:p>
        </p:txBody>
      </p:sp>
      <p:sp>
        <p:nvSpPr>
          <p:cNvPr id="15" name="CasellaDiTesto 14">
            <a:extLst>
              <a:ext uri="{FF2B5EF4-FFF2-40B4-BE49-F238E27FC236}">
                <a16:creationId xmlns:a16="http://schemas.microsoft.com/office/drawing/2014/main" xmlns="" id="{4B9245B4-1A08-E54F-A900-5DF1CAA994BC}"/>
              </a:ext>
            </a:extLst>
          </p:cNvPr>
          <p:cNvSpPr txBox="1"/>
          <p:nvPr/>
        </p:nvSpPr>
        <p:spPr>
          <a:xfrm>
            <a:off x="6360217" y="-847126"/>
            <a:ext cx="2783783" cy="461665"/>
          </a:xfrm>
          <a:prstGeom prst="rect">
            <a:avLst/>
          </a:prstGeom>
          <a:solidFill>
            <a:srgbClr val="FFFF00"/>
          </a:solidFill>
        </p:spPr>
        <p:txBody>
          <a:bodyPr wrap="square" rtlCol="0">
            <a:spAutoFit/>
          </a:bodyPr>
          <a:lstStyle/>
          <a:p>
            <a:r>
              <a:rPr lang="it-IT" sz="1200" dirty="0"/>
              <a:t>Slide statica</a:t>
            </a:r>
          </a:p>
          <a:p>
            <a:r>
              <a:rPr lang="it-IT" sz="1200" dirty="0"/>
              <a:t>Esempio di copertina con fondo bianco</a:t>
            </a:r>
          </a:p>
        </p:txBody>
      </p:sp>
    </p:spTree>
    <p:extLst>
      <p:ext uri="{BB962C8B-B14F-4D97-AF65-F5344CB8AC3E}">
        <p14:creationId xmlns:p14="http://schemas.microsoft.com/office/powerpoint/2010/main" xmlns="" val="3334472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B. Bank Failure and its Resolution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382000" cy="4525963"/>
          </a:xfrm>
        </p:spPr>
        <p:txBody>
          <a:bodyPr>
            <a:normAutofit fontScale="77500" lnSpcReduction="20000"/>
          </a:bodyPr>
          <a:lstStyle/>
          <a:p>
            <a:r>
              <a:rPr lang="en-US" b="1" i="1" dirty="0">
                <a:latin typeface="Times New Roman" pitchFamily="18" charset="0"/>
                <a:cs typeface="Times New Roman" pitchFamily="18" charset="0"/>
              </a:rPr>
              <a:t>Bank failure</a:t>
            </a:r>
            <a:r>
              <a:rPr lang="en-US" dirty="0">
                <a:latin typeface="Times New Roman" pitchFamily="18" charset="0"/>
                <a:cs typeface="Times New Roman" pitchFamily="18" charset="0"/>
              </a:rPr>
              <a:t>: when a bank cannot fulfill its obligations. </a:t>
            </a:r>
          </a:p>
          <a:p>
            <a:r>
              <a:rPr lang="en-US" dirty="0">
                <a:latin typeface="Times New Roman" pitchFamily="18" charset="0"/>
                <a:cs typeface="Times New Roman" pitchFamily="18" charset="0"/>
              </a:rPr>
              <a:t>Failure arises when the bank becomes insolvent or illiquid, and cannot raise cash needed to fulfill its obligations. </a:t>
            </a:r>
          </a:p>
          <a:p>
            <a:r>
              <a:rPr lang="en-US" dirty="0">
                <a:latin typeface="Times New Roman" pitchFamily="18" charset="0"/>
                <a:cs typeface="Times New Roman" pitchFamily="18" charset="0"/>
              </a:rPr>
              <a:t>Most theories of bank failures recognize that bank balance sheets are mismatched in terms of maturities. </a:t>
            </a:r>
          </a:p>
          <a:p>
            <a:r>
              <a:rPr lang="en-US" dirty="0">
                <a:latin typeface="Times New Roman" pitchFamily="18" charset="0"/>
                <a:cs typeface="Times New Roman" pitchFamily="18" charset="0"/>
              </a:rPr>
              <a:t>When  depositors prefer liquidity while banks invest  long-term, banks face the risk of a </a:t>
            </a:r>
            <a:r>
              <a:rPr lang="en-US" i="1" dirty="0">
                <a:latin typeface="Times New Roman" pitchFamily="18" charset="0"/>
                <a:cs typeface="Times New Roman" pitchFamily="18" charset="0"/>
              </a:rPr>
              <a:t>run</a:t>
            </a:r>
            <a:r>
              <a:rPr lang="en-US" dirty="0">
                <a:latin typeface="Times New Roman" pitchFamily="18" charset="0"/>
                <a:cs typeface="Times New Roman" pitchFamily="18" charset="0"/>
              </a:rPr>
              <a:t>, in which depositors demand more cash than banks are able to produce. </a:t>
            </a:r>
          </a:p>
          <a:p>
            <a:r>
              <a:rPr lang="en-US" dirty="0">
                <a:latin typeface="Times New Roman" pitchFamily="18" charset="0"/>
                <a:cs typeface="Times New Roman" pitchFamily="18" charset="0"/>
              </a:rPr>
              <a:t>Runs can cause a bank to fail.</a:t>
            </a:r>
          </a:p>
          <a:p>
            <a:r>
              <a:rPr lang="en-US" dirty="0">
                <a:latin typeface="Times New Roman" pitchFamily="18" charset="0"/>
                <a:cs typeface="Times New Roman" pitchFamily="18" charset="0"/>
              </a:rPr>
              <a:t>Other causes of bank failure include bad loans (credit risk) and high risk activities such as proprietary trading.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Resolving Bank Failures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24000"/>
            <a:ext cx="8686800" cy="4602163"/>
          </a:xfrm>
        </p:spPr>
        <p:txBody>
          <a:bodyPr>
            <a:noAutofit/>
          </a:bodyPr>
          <a:lstStyle/>
          <a:p>
            <a:r>
              <a:rPr lang="en-US" sz="2800" dirty="0">
                <a:latin typeface="Times New Roman" pitchFamily="18" charset="0"/>
                <a:cs typeface="Times New Roman" pitchFamily="18" charset="0"/>
              </a:rPr>
              <a:t>Pre-20th century failed banks were typically liquidated by authorities and their records were seized. </a:t>
            </a:r>
          </a:p>
          <a:p>
            <a:pPr lvl="1"/>
            <a:r>
              <a:rPr lang="en-US" sz="2400" dirty="0">
                <a:latin typeface="Times New Roman" pitchFamily="18" charset="0"/>
                <a:cs typeface="Times New Roman" pitchFamily="18" charset="0"/>
              </a:rPr>
              <a:t>Kohn notes that "it was not unusual in Venice for a failed banker to flee the city with the bank’s books and then to negotiate personal immunity in exchange for their return." </a:t>
            </a:r>
          </a:p>
          <a:p>
            <a:pPr lvl="1"/>
            <a:r>
              <a:rPr lang="en-US" sz="2400" dirty="0">
                <a:latin typeface="Times New Roman" pitchFamily="18" charset="0"/>
                <a:cs typeface="Times New Roman" pitchFamily="18" charset="0"/>
              </a:rPr>
              <a:t>Early European failed bankers  were subject to prison or worse. </a:t>
            </a:r>
          </a:p>
          <a:p>
            <a:pPr lvl="1"/>
            <a:r>
              <a:rPr lang="en-US" sz="2400" dirty="0">
                <a:latin typeface="Times New Roman" pitchFamily="18" charset="0"/>
                <a:cs typeface="Times New Roman" pitchFamily="18" charset="0"/>
              </a:rPr>
              <a:t>In 1360, the Catalonian banker </a:t>
            </a:r>
            <a:r>
              <a:rPr lang="en-US" sz="2400" dirty="0" err="1">
                <a:latin typeface="Times New Roman" pitchFamily="18" charset="0"/>
                <a:cs typeface="Times New Roman" pitchFamily="18" charset="0"/>
              </a:rPr>
              <a:t>Francesch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Castello</a:t>
            </a:r>
            <a:r>
              <a:rPr lang="en-US" sz="2400" dirty="0">
                <a:latin typeface="Times New Roman" pitchFamily="18" charset="0"/>
                <a:cs typeface="Times New Roman" pitchFamily="18" charset="0"/>
              </a:rPr>
              <a:t> was beheaded in front of his failed bank.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FDICIA and Failed Bank Resolution</a:t>
            </a:r>
          </a:p>
        </p:txBody>
      </p:sp>
      <p:sp>
        <p:nvSpPr>
          <p:cNvPr id="3" name="Content Placeholder 2"/>
          <p:cNvSpPr>
            <a:spLocks noGrp="1"/>
          </p:cNvSpPr>
          <p:nvPr>
            <p:ph idx="1"/>
          </p:nvPr>
        </p:nvSpPr>
        <p:spPr/>
        <p:txBody>
          <a:bodyPr>
            <a:normAutofit fontScale="92500" lnSpcReduction="20000"/>
          </a:bodyPr>
          <a:lstStyle/>
          <a:p>
            <a:r>
              <a:rPr lang="en-US" dirty="0"/>
              <a:t>Resolutions of U.S. federally chartered bank failures are covered by the Federal Deposit Insurance Act of 1991 (FDICIA)</a:t>
            </a:r>
          </a:p>
          <a:p>
            <a:r>
              <a:rPr lang="en-US" dirty="0"/>
              <a:t>When FDIC elects to step in to resolve a distressed bank, it can act as either a:</a:t>
            </a:r>
          </a:p>
          <a:p>
            <a:pPr lvl="1"/>
            <a:r>
              <a:rPr lang="en-US" dirty="0"/>
              <a:t>conservator, by operating the failed bank as an ongoing concern, or </a:t>
            </a:r>
          </a:p>
          <a:p>
            <a:pPr lvl="1"/>
            <a:r>
              <a:rPr lang="en-US" dirty="0"/>
              <a:t>receiver, by winding down the operations and liquidating the assets of the failed bank. </a:t>
            </a:r>
          </a:p>
          <a:p>
            <a:r>
              <a:rPr lang="en-US" dirty="0"/>
              <a:t>Commercial bank failures are exempt from Federal Bankruptcy Code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U.S. Bank Resolution</a:t>
            </a:r>
          </a:p>
        </p:txBody>
      </p:sp>
      <p:sp>
        <p:nvSpPr>
          <p:cNvPr id="3" name="Content Placeholder 2"/>
          <p:cNvSpPr>
            <a:spLocks noGrp="1"/>
          </p:cNvSpPr>
          <p:nvPr>
            <p:ph idx="1"/>
          </p:nvPr>
        </p:nvSpPr>
        <p:spPr/>
        <p:txBody>
          <a:bodyPr>
            <a:normAutofit fontScale="77500" lnSpcReduction="20000"/>
          </a:bodyPr>
          <a:lstStyle/>
          <a:p>
            <a:r>
              <a:rPr lang="en-US" dirty="0">
                <a:latin typeface="Times New Roman" pitchFamily="18" charset="0"/>
                <a:cs typeface="Times New Roman" pitchFamily="18" charset="0"/>
              </a:rPr>
              <a:t>US bank resolutions are administered by the FDIC</a:t>
            </a:r>
          </a:p>
          <a:p>
            <a:r>
              <a:rPr lang="en-US" dirty="0">
                <a:latin typeface="Times New Roman" pitchFamily="18" charset="0"/>
                <a:cs typeface="Times New Roman" pitchFamily="18" charset="0"/>
              </a:rPr>
              <a:t>FDIC is required in its capacity as receiver is to resolve the failure in the least costly manner and recoup as much value from its assets as is possible. </a:t>
            </a:r>
          </a:p>
          <a:p>
            <a:r>
              <a:rPr lang="en-US" dirty="0">
                <a:latin typeface="Times New Roman" pitchFamily="18" charset="0"/>
                <a:cs typeface="Times New Roman" pitchFamily="18" charset="0"/>
              </a:rPr>
              <a:t>The FDIC has a responsibility to retain public confidence in the banking system, largely by assuring bank customers that they will be able to fully access their deposits in the most timely manner. </a:t>
            </a:r>
          </a:p>
          <a:p>
            <a:r>
              <a:rPr lang="en-US" dirty="0">
                <a:latin typeface="Times New Roman" pitchFamily="18" charset="0"/>
                <a:cs typeface="Times New Roman" pitchFamily="18" charset="0"/>
              </a:rPr>
              <a:t>FDIC prepares an inventory of assets, collects liabilities and sells assets. </a:t>
            </a:r>
          </a:p>
          <a:p>
            <a:r>
              <a:rPr lang="en-US" dirty="0">
                <a:latin typeface="Times New Roman" pitchFamily="18" charset="0"/>
                <a:cs typeface="Times New Roman" pitchFamily="18" charset="0"/>
              </a:rPr>
              <a:t>FDIC has the right to allow or disallow claims on the failed institution's assets as well as repudiate certain contracts and eliminate employment bonuses.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Regulatory Remedies for Bank Failure</a:t>
            </a:r>
          </a:p>
        </p:txBody>
      </p:sp>
      <p:sp>
        <p:nvSpPr>
          <p:cNvPr id="3" name="Content Placeholder 2"/>
          <p:cNvSpPr>
            <a:spLocks noGrp="1"/>
          </p:cNvSpPr>
          <p:nvPr>
            <p:ph idx="1"/>
          </p:nvPr>
        </p:nvSpPr>
        <p:spPr>
          <a:xfrm>
            <a:off x="457200" y="1295400"/>
            <a:ext cx="8458200" cy="5029200"/>
          </a:xfrm>
        </p:spPr>
        <p:txBody>
          <a:bodyPr>
            <a:noAutofit/>
          </a:bodyPr>
          <a:lstStyle/>
          <a:p>
            <a:r>
              <a:rPr lang="en-US" sz="3600" dirty="0">
                <a:latin typeface="Times New Roman" pitchFamily="18" charset="0"/>
                <a:cs typeface="Times New Roman" pitchFamily="18" charset="0"/>
              </a:rPr>
              <a:t>FDICIA did allow for a "too big to fail" exemption</a:t>
            </a:r>
          </a:p>
          <a:p>
            <a:r>
              <a:rPr lang="en-US" sz="3600" dirty="0">
                <a:latin typeface="Times New Roman" pitchFamily="18" charset="0"/>
                <a:cs typeface="Times New Roman" pitchFamily="18" charset="0"/>
              </a:rPr>
              <a:t>Prior to resolving the distressed institution, FDIC (or the Fed in the latter case) can:</a:t>
            </a:r>
          </a:p>
          <a:p>
            <a:pPr lvl="1"/>
            <a:r>
              <a:rPr lang="en-US" i="1" dirty="0">
                <a:latin typeface="Times New Roman" pitchFamily="18" charset="0"/>
                <a:cs typeface="Times New Roman" pitchFamily="18" charset="0"/>
              </a:rPr>
              <a:t>Suspend Deposit to Cash Convertibility </a:t>
            </a:r>
            <a:r>
              <a:rPr lang="en-US" dirty="0">
                <a:latin typeface="Times New Roman" pitchFamily="18" charset="0"/>
                <a:cs typeface="Times New Roman" pitchFamily="18" charset="0"/>
              </a:rPr>
              <a:t>(This means to prohibit depositor withdrawals)</a:t>
            </a:r>
          </a:p>
          <a:p>
            <a:pPr lvl="1"/>
            <a:r>
              <a:rPr lang="en-US" i="1" dirty="0">
                <a:latin typeface="Times New Roman" pitchFamily="18" charset="0"/>
                <a:cs typeface="Times New Roman" pitchFamily="18" charset="0"/>
              </a:rPr>
              <a:t>Serve as Lender of Last Resort</a:t>
            </a:r>
            <a:r>
              <a:rPr lang="en-US" dirty="0">
                <a:latin typeface="Times New Roman" pitchFamily="18" charset="0"/>
                <a:cs typeface="Times New Roman" pitchFamily="18" charset="0"/>
              </a:rPr>
              <a:t>: (Undertaken by the Fed through its discount window)</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Bank Resolution</a:t>
            </a:r>
          </a:p>
        </p:txBody>
      </p:sp>
      <p:sp>
        <p:nvSpPr>
          <p:cNvPr id="3" name="Content Placeholder 2"/>
          <p:cNvSpPr>
            <a:spLocks noGrp="1"/>
          </p:cNvSpPr>
          <p:nvPr>
            <p:ph idx="1"/>
          </p:nvPr>
        </p:nvSpPr>
        <p:spPr>
          <a:xfrm>
            <a:off x="457200" y="1752600"/>
            <a:ext cx="8458200" cy="4572000"/>
          </a:xfrm>
        </p:spPr>
        <p:txBody>
          <a:bodyPr>
            <a:noAutofit/>
          </a:bodyPr>
          <a:lstStyle/>
          <a:p>
            <a:r>
              <a:rPr lang="en-US" sz="2800" dirty="0">
                <a:latin typeface="Times New Roman" pitchFamily="18" charset="0"/>
                <a:cs typeface="Times New Roman" pitchFamily="18" charset="0"/>
              </a:rPr>
              <a:t>When the decision has been made to resolve the distressed institution, the FDIC (or, in some cases other regulators) can: </a:t>
            </a:r>
          </a:p>
          <a:p>
            <a:pPr lvl="1"/>
            <a:r>
              <a:rPr lang="en-US" sz="2000" i="1" dirty="0">
                <a:latin typeface="Times New Roman" pitchFamily="18" charset="0"/>
                <a:cs typeface="Times New Roman" pitchFamily="18" charset="0"/>
              </a:rPr>
              <a:t>Arrange the Acquisition of the Troubled Bank</a:t>
            </a:r>
            <a:endParaRPr lang="en-US" sz="2000" dirty="0">
              <a:latin typeface="Times New Roman" pitchFamily="18" charset="0"/>
              <a:cs typeface="Times New Roman" pitchFamily="18" charset="0"/>
            </a:endParaRPr>
          </a:p>
          <a:p>
            <a:pPr lvl="1"/>
            <a:r>
              <a:rPr lang="en-US" sz="2000" i="1" dirty="0">
                <a:latin typeface="Times New Roman" pitchFamily="18" charset="0"/>
                <a:cs typeface="Times New Roman" pitchFamily="18" charset="0"/>
              </a:rPr>
              <a:t>Establish a Bridge Bank</a:t>
            </a:r>
            <a:r>
              <a:rPr lang="en-US" sz="2000" dirty="0">
                <a:latin typeface="Times New Roman" pitchFamily="18" charset="0"/>
                <a:cs typeface="Times New Roman" pitchFamily="18" charset="0"/>
              </a:rPr>
              <a:t>: Here, FDIC charters a new bank to receive the failed bank's assets and insured deposits, normally with reduced capital requirements and other regulatory concessions and operates it for up to 5 years.</a:t>
            </a:r>
          </a:p>
          <a:p>
            <a:pPr lvl="1"/>
            <a:r>
              <a:rPr lang="en-US" sz="2000" i="1" dirty="0">
                <a:latin typeface="Times New Roman" pitchFamily="18" charset="0"/>
                <a:cs typeface="Times New Roman" pitchFamily="18" charset="0"/>
              </a:rPr>
              <a:t>Bail out the Distressed Bank</a:t>
            </a:r>
            <a:r>
              <a:rPr lang="en-US" sz="2000" dirty="0">
                <a:latin typeface="Times New Roman" pitchFamily="18" charset="0"/>
                <a:cs typeface="Times New Roman" pitchFamily="18" charset="0"/>
              </a:rPr>
              <a:t>: lend to a distressed institution.</a:t>
            </a:r>
          </a:p>
          <a:p>
            <a:pPr lvl="1"/>
            <a:r>
              <a:rPr lang="en-US" sz="2000" i="1" dirty="0">
                <a:latin typeface="Times New Roman" pitchFamily="18" charset="0"/>
                <a:cs typeface="Times New Roman" pitchFamily="18" charset="0"/>
              </a:rPr>
              <a:t>Liquidate and Pay Depositors' Insured Deposits</a:t>
            </a:r>
            <a:r>
              <a:rPr lang="en-US" sz="2000" dirty="0">
                <a:latin typeface="Times New Roman" pitchFamily="18" charset="0"/>
                <a:cs typeface="Times New Roman" pitchFamily="18" charset="0"/>
              </a:rPr>
              <a:t>: Typically, last resort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a:t>C. Contagion, Interconnectedness and Systemically Important Financial Institutions</a:t>
            </a:r>
            <a:endParaRPr lang="en-US" dirty="0"/>
          </a:p>
        </p:txBody>
      </p:sp>
      <p:sp>
        <p:nvSpPr>
          <p:cNvPr id="3" name="Content Placeholder 2"/>
          <p:cNvSpPr>
            <a:spLocks noGrp="1"/>
          </p:cNvSpPr>
          <p:nvPr>
            <p:ph idx="1"/>
          </p:nvPr>
        </p:nvSpPr>
        <p:spPr>
          <a:xfrm>
            <a:off x="457200" y="2286000"/>
            <a:ext cx="8229600" cy="3840163"/>
          </a:xfrm>
        </p:spPr>
        <p:txBody>
          <a:bodyPr>
            <a:normAutofit lnSpcReduction="10000"/>
          </a:bodyPr>
          <a:lstStyle/>
          <a:p>
            <a:r>
              <a:rPr lang="en-US" dirty="0"/>
              <a:t>Banks are very fragile institutions</a:t>
            </a:r>
          </a:p>
          <a:p>
            <a:pPr lvl="1"/>
            <a:r>
              <a:rPr lang="en-US" dirty="0"/>
              <a:t>depositors can withdraw bank funding at any time.</a:t>
            </a:r>
          </a:p>
          <a:p>
            <a:pPr lvl="1"/>
            <a:r>
              <a:rPr lang="en-US" dirty="0"/>
              <a:t>Banks are highly leveraged</a:t>
            </a:r>
          </a:p>
          <a:p>
            <a:r>
              <a:rPr lang="en-US" dirty="0"/>
              <a:t>Close relationships among banks renders the entire banking system fragile as the failure of any one bank to fulfill its obligations impinges on the ability of the others to fulfill their own.</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t>Contagion</a:t>
            </a:r>
          </a:p>
        </p:txBody>
      </p:sp>
      <p:sp>
        <p:nvSpPr>
          <p:cNvPr id="3" name="Content Placeholder 2"/>
          <p:cNvSpPr>
            <a:spLocks noGrp="1"/>
          </p:cNvSpPr>
          <p:nvPr>
            <p:ph idx="1"/>
          </p:nvPr>
        </p:nvSpPr>
        <p:spPr>
          <a:xfrm>
            <a:off x="304800" y="1066800"/>
            <a:ext cx="8534400" cy="5334000"/>
          </a:xfrm>
        </p:spPr>
        <p:txBody>
          <a:bodyPr>
            <a:normAutofit fontScale="85000" lnSpcReduction="20000"/>
          </a:bodyPr>
          <a:lstStyle/>
          <a:p>
            <a:r>
              <a:rPr lang="en-US" i="1" dirty="0"/>
              <a:t>Bank contagion</a:t>
            </a:r>
            <a:r>
              <a:rPr lang="en-US" dirty="0"/>
              <a:t> (</a:t>
            </a:r>
            <a:r>
              <a:rPr lang="en-US" i="1" dirty="0"/>
              <a:t>systemic risk</a:t>
            </a:r>
            <a:r>
              <a:rPr lang="en-US" dirty="0"/>
              <a:t>) refers to financial difficulties at one bank that spill over to other banks, or to the banking system as a whole.</a:t>
            </a:r>
          </a:p>
          <a:p>
            <a:r>
              <a:rPr lang="en-US" i="1" dirty="0"/>
              <a:t>Bank crises</a:t>
            </a:r>
            <a:r>
              <a:rPr lang="en-US" dirty="0"/>
              <a:t> are characterized by multiple depositor runs in fractional reserve systems leading to significant illiquidity. </a:t>
            </a:r>
          </a:p>
          <a:p>
            <a:r>
              <a:rPr lang="en-US" dirty="0"/>
              <a:t>These withdrawals are problematic, because the combination of fractional reserves and asset/liability mismatches inhibit the bank's ability to fulfill withdrawal requests. </a:t>
            </a:r>
          </a:p>
          <a:p>
            <a:r>
              <a:rPr lang="en-US" dirty="0"/>
              <a:t>These withdrawals can trigger additional withdrawals, destabilizing the bank, diminishing the credibility of related financial institutions, causing runs on interconnected banks (contagion), ultimately leading to a banking panic or crisis.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dirty="0">
                <a:latin typeface="Times New Roman" pitchFamily="18" charset="0"/>
                <a:cs typeface="Times New Roman" pitchFamily="18" charset="0"/>
              </a:rPr>
              <a:t>Bank Crises</a:t>
            </a:r>
          </a:p>
        </p:txBody>
      </p:sp>
      <p:sp>
        <p:nvSpPr>
          <p:cNvPr id="3" name="Content Placeholder 2"/>
          <p:cNvSpPr>
            <a:spLocks noGrp="1"/>
          </p:cNvSpPr>
          <p:nvPr>
            <p:ph idx="1"/>
          </p:nvPr>
        </p:nvSpPr>
        <p:spPr>
          <a:xfrm>
            <a:off x="685800" y="1295400"/>
            <a:ext cx="7848600" cy="4876800"/>
          </a:xfrm>
        </p:spPr>
        <p:txBody>
          <a:bodyPr>
            <a:noAutofit/>
          </a:bodyPr>
          <a:lstStyle/>
          <a:p>
            <a:r>
              <a:rPr lang="en-US" sz="3600" b="1" i="1" dirty="0">
                <a:latin typeface="Times New Roman" pitchFamily="18" charset="0"/>
                <a:cs typeface="Times New Roman" pitchFamily="18" charset="0"/>
              </a:rPr>
              <a:t>Bank crisis</a:t>
            </a:r>
            <a:r>
              <a:rPr lang="en-US" sz="3600" dirty="0">
                <a:latin typeface="Times New Roman" pitchFamily="18" charset="0"/>
                <a:cs typeface="Times New Roman" pitchFamily="18" charset="0"/>
              </a:rPr>
              <a:t>: when distress from one bank spills over to other banks. </a:t>
            </a:r>
          </a:p>
          <a:p>
            <a:pPr lvl="1"/>
            <a:r>
              <a:rPr lang="en-US" i="1" dirty="0">
                <a:latin typeface="Times New Roman" pitchFamily="18" charset="0"/>
                <a:cs typeface="Times New Roman" pitchFamily="18" charset="0"/>
              </a:rPr>
              <a:t>Bank crises</a:t>
            </a:r>
            <a:r>
              <a:rPr lang="en-US" dirty="0">
                <a:latin typeface="Times New Roman" pitchFamily="18" charset="0"/>
                <a:cs typeface="Times New Roman" pitchFamily="18" charset="0"/>
              </a:rPr>
              <a:t> are characterized first by depositor runs in fractional reserve systems. </a:t>
            </a:r>
          </a:p>
          <a:p>
            <a:pPr lvl="1"/>
            <a:r>
              <a:rPr lang="en-US" dirty="0">
                <a:latin typeface="Times New Roman" pitchFamily="18" charset="0"/>
                <a:cs typeface="Times New Roman" pitchFamily="18" charset="0"/>
              </a:rPr>
              <a:t>Runs can trigger additional runs, leading to a banking panic or crisis.</a:t>
            </a:r>
          </a:p>
          <a:p>
            <a:pPr lvl="1"/>
            <a:r>
              <a:rPr lang="en-US" dirty="0"/>
              <a:t>A bank panic occurs when bank depositors (this could be broadened to creditors) suddenly demand that banks convert their claims into cash.</a:t>
            </a:r>
            <a:r>
              <a:rPr lang="en-US" dirty="0">
                <a:latin typeface="Times New Roman" pitchFamily="18" charset="0"/>
                <a:cs typeface="Times New Roman" pitchFamily="18"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dirty="0">
                <a:latin typeface="Times New Roman" pitchFamily="18" charset="0"/>
                <a:cs typeface="Times New Roman" pitchFamily="18" charset="0"/>
              </a:rPr>
              <a:t>Systemic Bank Crises</a:t>
            </a:r>
          </a:p>
        </p:txBody>
      </p:sp>
      <p:sp>
        <p:nvSpPr>
          <p:cNvPr id="3" name="Content Placeholder 2"/>
          <p:cNvSpPr>
            <a:spLocks noGrp="1"/>
          </p:cNvSpPr>
          <p:nvPr>
            <p:ph idx="1"/>
          </p:nvPr>
        </p:nvSpPr>
        <p:spPr>
          <a:xfrm>
            <a:off x="533400" y="1371600"/>
            <a:ext cx="8077200" cy="4953000"/>
          </a:xfrm>
        </p:spPr>
        <p:txBody>
          <a:bodyPr>
            <a:noAutofit/>
          </a:bodyPr>
          <a:lstStyle/>
          <a:p>
            <a:r>
              <a:rPr lang="en-US" b="1" i="1" dirty="0">
                <a:latin typeface="Times New Roman" pitchFamily="18" charset="0"/>
                <a:cs typeface="Times New Roman" pitchFamily="18" charset="0"/>
              </a:rPr>
              <a:t>Systemic banking crisis</a:t>
            </a:r>
            <a:r>
              <a:rPr lang="en-US" dirty="0">
                <a:latin typeface="Times New Roman" pitchFamily="18" charset="0"/>
                <a:cs typeface="Times New Roman" pitchFamily="18" charset="0"/>
              </a:rPr>
              <a:t>: when all or most banking capital is destroyed by bank runs.</a:t>
            </a:r>
          </a:p>
          <a:p>
            <a:pPr lvl="1"/>
            <a:r>
              <a:rPr lang="en-US" sz="2400" dirty="0">
                <a:latin typeface="Times New Roman" pitchFamily="18" charset="0"/>
                <a:cs typeface="Times New Roman" pitchFamily="18" charset="0"/>
              </a:rPr>
              <a:t>Such destabilization reduces real economic activity</a:t>
            </a:r>
          </a:p>
          <a:p>
            <a:pPr lvl="1"/>
            <a:r>
              <a:rPr lang="en-US" sz="2400" dirty="0">
                <a:latin typeface="Times New Roman" pitchFamily="18" charset="0"/>
                <a:cs typeface="Times New Roman" pitchFamily="18" charset="0"/>
              </a:rPr>
              <a:t>More than other types of financial crises, banking crises inflict  large social costs. </a:t>
            </a:r>
          </a:p>
          <a:p>
            <a:pPr lvl="1"/>
            <a:r>
              <a:rPr lang="en-US" sz="2400" dirty="0">
                <a:latin typeface="Times New Roman" pitchFamily="18" charset="0"/>
                <a:cs typeface="Times New Roman" pitchFamily="18" charset="0"/>
              </a:rPr>
              <a:t>For example, stock market price collapses unaccompanied by banking crises (e.g., U.S. in 1987 and 2000) did not cause severe macroeconomic consequences.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 Bank Stress and its Measurement</a:t>
            </a:r>
            <a:endParaRPr lang="en-US" dirty="0"/>
          </a:p>
        </p:txBody>
      </p:sp>
      <p:sp>
        <p:nvSpPr>
          <p:cNvPr id="3" name="Content Placeholder 2"/>
          <p:cNvSpPr>
            <a:spLocks noGrp="1"/>
          </p:cNvSpPr>
          <p:nvPr>
            <p:ph idx="1"/>
          </p:nvPr>
        </p:nvSpPr>
        <p:spPr/>
        <p:txBody>
          <a:bodyPr/>
          <a:lstStyle/>
          <a:p>
            <a:r>
              <a:rPr lang="en-US" dirty="0"/>
              <a:t>Bank stress concerns the risk of bank capital loss, or risk of bank insolvency.</a:t>
            </a:r>
          </a:p>
          <a:p>
            <a:r>
              <a:rPr lang="en-US" dirty="0"/>
              <a:t>Bank failure can lead to failure of bank customers; failure of the banking system is likely to lead to severe distress in the economy as a whole.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normAutofit/>
          </a:bodyPr>
          <a:lstStyle/>
          <a:p>
            <a:r>
              <a:rPr lang="en-US" sz="4000" b="1" dirty="0">
                <a:latin typeface="Times New Roman" pitchFamily="18" charset="0"/>
                <a:cs typeface="Times New Roman" pitchFamily="18" charset="0"/>
              </a:rPr>
              <a:t>Systemically Important Financial Institutions and Interconnectedness</a:t>
            </a:r>
            <a:endParaRPr lang="en-US" dirty="0"/>
          </a:p>
        </p:txBody>
      </p:sp>
      <p:sp>
        <p:nvSpPr>
          <p:cNvPr id="3" name="Content Placeholder 2"/>
          <p:cNvSpPr>
            <a:spLocks noGrp="1"/>
          </p:cNvSpPr>
          <p:nvPr>
            <p:ph idx="1"/>
          </p:nvPr>
        </p:nvSpPr>
        <p:spPr>
          <a:xfrm>
            <a:off x="457200" y="1905000"/>
            <a:ext cx="8229600" cy="4495800"/>
          </a:xfrm>
        </p:spPr>
        <p:txBody>
          <a:bodyPr>
            <a:normAutofit fontScale="70000" lnSpcReduction="20000"/>
          </a:bodyPr>
          <a:lstStyle/>
          <a:p>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systemically important financial institution</a:t>
            </a:r>
            <a:r>
              <a:rPr lang="en-US" dirty="0">
                <a:latin typeface="Times New Roman" pitchFamily="18" charset="0"/>
                <a:cs typeface="Times New Roman" pitchFamily="18" charset="0"/>
              </a:rPr>
              <a:t> (SIFI) or "too big to fail" institution is one whose failure has the potential to trigger a financial crisis.</a:t>
            </a:r>
          </a:p>
          <a:p>
            <a:r>
              <a:rPr lang="en-US" i="1" dirty="0">
                <a:latin typeface="Times New Roman" pitchFamily="18" charset="0"/>
                <a:cs typeface="Times New Roman" pitchFamily="18" charset="0"/>
              </a:rPr>
              <a:t>Systemic importance</a:t>
            </a:r>
            <a:r>
              <a:rPr lang="en-US" dirty="0">
                <a:latin typeface="Times New Roman" pitchFamily="18" charset="0"/>
                <a:cs typeface="Times New Roman" pitchFamily="18" charset="0"/>
              </a:rPr>
              <a:t> concerns the impact of one institution on others. </a:t>
            </a:r>
          </a:p>
          <a:p>
            <a:r>
              <a:rPr lang="en-US" dirty="0">
                <a:latin typeface="Times New Roman" pitchFamily="18" charset="0"/>
                <a:cs typeface="Times New Roman" pitchFamily="18" charset="0"/>
              </a:rPr>
              <a:t>It is hard to know which banks expose economies to risk of systemic banking crisis, though bank size and </a:t>
            </a:r>
            <a:r>
              <a:rPr lang="en-US" i="1" dirty="0">
                <a:latin typeface="Times New Roman" pitchFamily="18" charset="0"/>
                <a:cs typeface="Times New Roman" pitchFamily="18" charset="0"/>
              </a:rPr>
              <a:t>bank interconnectedness</a:t>
            </a:r>
            <a:r>
              <a:rPr lang="en-US" dirty="0">
                <a:latin typeface="Times New Roman" pitchFamily="18" charset="0"/>
                <a:cs typeface="Times New Roman" pitchFamily="18" charset="0"/>
              </a:rPr>
              <a:t> are presumed to play key roles. </a:t>
            </a:r>
          </a:p>
          <a:p>
            <a:r>
              <a:rPr lang="en-US" dirty="0">
                <a:latin typeface="Times New Roman" pitchFamily="18" charset="0"/>
                <a:cs typeface="Times New Roman" pitchFamily="18" charset="0"/>
              </a:rPr>
              <a:t>Interconnectedness can be characterized as linkages with other components of the system, usually through intra-financial system assets and liabilities. </a:t>
            </a:r>
          </a:p>
          <a:p>
            <a:r>
              <a:rPr lang="en-US" dirty="0">
                <a:latin typeface="Times New Roman" pitchFamily="18" charset="0"/>
                <a:cs typeface="Times New Roman" pitchFamily="18" charset="0"/>
              </a:rPr>
              <a:t>Bank complexity, substitute financial infrastructure unavailability (i.e., other banks performing similar functions) and global (cross-jurisdictional) activity can also be important contributors to systemic importance.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The Discount Window and Bank Crises</a:t>
            </a:r>
          </a:p>
        </p:txBody>
      </p:sp>
      <p:sp>
        <p:nvSpPr>
          <p:cNvPr id="3" name="Content Placeholder 2"/>
          <p:cNvSpPr>
            <a:spLocks noGrp="1"/>
          </p:cNvSpPr>
          <p:nvPr>
            <p:ph idx="1"/>
          </p:nvPr>
        </p:nvSpPr>
        <p:spPr/>
        <p:txBody>
          <a:bodyPr>
            <a:normAutofit fontScale="92500" lnSpcReduction="10000"/>
          </a:bodyPr>
          <a:lstStyle/>
          <a:p>
            <a:r>
              <a:rPr lang="en-US" sz="4000" dirty="0">
                <a:latin typeface="Times New Roman" pitchFamily="18" charset="0"/>
                <a:cs typeface="Times New Roman" pitchFamily="18" charset="0"/>
              </a:rPr>
              <a:t>Empirical research conducted on the U.S. banking system suggests that the Fed's  20</a:t>
            </a:r>
            <a:r>
              <a:rPr lang="en-US" sz="4000" baseline="30000" dirty="0">
                <a:latin typeface="Times New Roman" pitchFamily="18" charset="0"/>
                <a:cs typeface="Times New Roman" pitchFamily="18" charset="0"/>
              </a:rPr>
              <a:t>th</a:t>
            </a:r>
            <a:r>
              <a:rPr lang="en-US" sz="4000" dirty="0">
                <a:latin typeface="Times New Roman" pitchFamily="18" charset="0"/>
                <a:cs typeface="Times New Roman" pitchFamily="18" charset="0"/>
              </a:rPr>
              <a:t> century active use of the discount window reduced risk of banking contagion. </a:t>
            </a:r>
          </a:p>
          <a:p>
            <a:r>
              <a:rPr lang="en-US" sz="4000" dirty="0">
                <a:latin typeface="Times New Roman" pitchFamily="18" charset="0"/>
                <a:cs typeface="Times New Roman" pitchFamily="18" charset="0"/>
              </a:rPr>
              <a:t>Larger contagion risk during the 19th century pre-Fed era when there was no discount window lending.</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 Pre-21st Century U.S. Bank Crises</a:t>
            </a:r>
          </a:p>
        </p:txBody>
      </p:sp>
      <p:sp>
        <p:nvSpPr>
          <p:cNvPr id="3" name="Content Placeholder 2"/>
          <p:cNvSpPr>
            <a:spLocks noGrp="1"/>
          </p:cNvSpPr>
          <p:nvPr>
            <p:ph idx="1"/>
          </p:nvPr>
        </p:nvSpPr>
        <p:spPr/>
        <p:txBody>
          <a:bodyPr/>
          <a:lstStyle/>
          <a:p>
            <a:r>
              <a:rPr lang="en-US" dirty="0"/>
              <a:t>The United States has suffered many bank panics and crises, several of which leading to severe economic depressions and recessions.</a:t>
            </a:r>
          </a:p>
          <a:p>
            <a:r>
              <a:rPr lang="en-US" dirty="0"/>
              <a:t>Major banking crises subsided during the Great Depression for over 80 years, perhaps as a direct result of the institution of an active central bank and federal government deposit insurance.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Bank Panic of 1873: The Roots</a:t>
            </a:r>
          </a:p>
        </p:txBody>
      </p:sp>
      <p:sp>
        <p:nvSpPr>
          <p:cNvPr id="3" name="Content Placeholder 2"/>
          <p:cNvSpPr>
            <a:spLocks noGrp="1"/>
          </p:cNvSpPr>
          <p:nvPr>
            <p:ph idx="1"/>
          </p:nvPr>
        </p:nvSpPr>
        <p:spPr>
          <a:xfrm>
            <a:off x="533400" y="1219200"/>
            <a:ext cx="8229600" cy="5181600"/>
          </a:xfrm>
        </p:spPr>
        <p:txBody>
          <a:bodyPr>
            <a:normAutofit/>
          </a:bodyPr>
          <a:lstStyle/>
          <a:p>
            <a:r>
              <a:rPr lang="en-US" dirty="0"/>
              <a:t>The 1873 Bank Panic was rooted in Europe, including the German decision to abandon the silver standard. </a:t>
            </a:r>
          </a:p>
          <a:p>
            <a:r>
              <a:rPr lang="en-US" dirty="0"/>
              <a:t>European demand for American agricultural products declined</a:t>
            </a:r>
          </a:p>
          <a:p>
            <a:r>
              <a:rPr lang="en-US" dirty="0"/>
              <a:t>European investment in the U.S. declined</a:t>
            </a:r>
          </a:p>
          <a:p>
            <a:r>
              <a:rPr lang="en-US" dirty="0"/>
              <a:t>Americans were beginning to doubt the value of their currency, then called greenbacks. </a:t>
            </a:r>
          </a:p>
          <a:p>
            <a:r>
              <a:rPr lang="en-US" dirty="0"/>
              <a:t>Railroads had over-expanded </a:t>
            </a:r>
          </a:p>
        </p:txBody>
      </p:sp>
    </p:spTree>
    <p:extLst>
      <p:ext uri="{BB962C8B-B14F-4D97-AF65-F5344CB8AC3E}">
        <p14:creationId xmlns:p14="http://schemas.microsoft.com/office/powerpoint/2010/main" xmlns="" val="1274047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Bank Panic of 1873: The Sparks</a:t>
            </a:r>
          </a:p>
        </p:txBody>
      </p:sp>
      <p:sp>
        <p:nvSpPr>
          <p:cNvPr id="3" name="Content Placeholder 2"/>
          <p:cNvSpPr>
            <a:spLocks noGrp="1"/>
          </p:cNvSpPr>
          <p:nvPr>
            <p:ph idx="1"/>
          </p:nvPr>
        </p:nvSpPr>
        <p:spPr>
          <a:xfrm>
            <a:off x="533400" y="1219200"/>
            <a:ext cx="8229600" cy="5181600"/>
          </a:xfrm>
        </p:spPr>
        <p:txBody>
          <a:bodyPr>
            <a:normAutofit/>
          </a:bodyPr>
          <a:lstStyle/>
          <a:p>
            <a:r>
              <a:rPr lang="en-US" dirty="0"/>
              <a:t>The panic was sparked in the U.S. by the failure of Jay Cooke &amp; Co.</a:t>
            </a:r>
          </a:p>
          <a:p>
            <a:r>
              <a:rPr lang="en-US" dirty="0"/>
              <a:t>Cooke's failure followed its investment in the Northern Pacific Railroad and the railroad's inability to secure adequate bond financing. </a:t>
            </a:r>
          </a:p>
          <a:p>
            <a:r>
              <a:rPr lang="en-US" dirty="0"/>
              <a:t>The failure of Cooke sparked a stampede on the NYSE, and the U.S. stock market collapsed. </a:t>
            </a:r>
          </a:p>
        </p:txBody>
      </p:sp>
    </p:spTree>
    <p:extLst>
      <p:ext uri="{BB962C8B-B14F-4D97-AF65-F5344CB8AC3E}">
        <p14:creationId xmlns:p14="http://schemas.microsoft.com/office/powerpoint/2010/main" xmlns="" val="1753882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Bank Panic of 1873: The Effects</a:t>
            </a:r>
          </a:p>
        </p:txBody>
      </p:sp>
      <p:sp>
        <p:nvSpPr>
          <p:cNvPr id="3" name="Content Placeholder 2"/>
          <p:cNvSpPr>
            <a:spLocks noGrp="1"/>
          </p:cNvSpPr>
          <p:nvPr>
            <p:ph idx="1"/>
          </p:nvPr>
        </p:nvSpPr>
        <p:spPr>
          <a:xfrm>
            <a:off x="533400" y="1219200"/>
            <a:ext cx="8229600" cy="5181600"/>
          </a:xfrm>
        </p:spPr>
        <p:txBody>
          <a:bodyPr>
            <a:normAutofit/>
          </a:bodyPr>
          <a:lstStyle/>
          <a:p>
            <a:r>
              <a:rPr lang="en-US" dirty="0"/>
              <a:t>Over 25% of U.S. railroads failed. </a:t>
            </a:r>
          </a:p>
          <a:p>
            <a:r>
              <a:rPr lang="en-US" dirty="0"/>
              <a:t>Over 100 banks failed throughout the U.S. in a chain reaction. </a:t>
            </a:r>
          </a:p>
          <a:p>
            <a:r>
              <a:rPr lang="en-US" dirty="0"/>
              <a:t>The New York Clearing House issued Clearing House Loan Certificates to help banks maintain liquidity and settle their accounts. </a:t>
            </a:r>
          </a:p>
          <a:p>
            <a:r>
              <a:rPr lang="en-US" dirty="0"/>
              <a:t>The Panic of 1873 set off a 6-year economic depression.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Panic of 1893</a:t>
            </a:r>
          </a:p>
        </p:txBody>
      </p:sp>
      <p:sp>
        <p:nvSpPr>
          <p:cNvPr id="3" name="Content Placeholder 2"/>
          <p:cNvSpPr>
            <a:spLocks noGrp="1"/>
          </p:cNvSpPr>
          <p:nvPr>
            <p:ph idx="1"/>
          </p:nvPr>
        </p:nvSpPr>
        <p:spPr>
          <a:xfrm>
            <a:off x="533400" y="1219200"/>
            <a:ext cx="8153400" cy="5181600"/>
          </a:xfrm>
        </p:spPr>
        <p:txBody>
          <a:bodyPr>
            <a:noAutofit/>
          </a:bodyPr>
          <a:lstStyle/>
          <a:p>
            <a:r>
              <a:rPr lang="en-US" sz="2000" dirty="0"/>
              <a:t>The Panic of 1893 was similar to the Panic of 1873</a:t>
            </a:r>
          </a:p>
          <a:p>
            <a:pPr lvl="1"/>
            <a:r>
              <a:rPr lang="en-US" sz="1600" dirty="0"/>
              <a:t>both rooted in railroad overbuilding</a:t>
            </a:r>
          </a:p>
          <a:p>
            <a:pPr lvl="1"/>
            <a:r>
              <a:rPr lang="en-US" sz="1600" dirty="0"/>
              <a:t>both resulting in deep economic depressions, with unemployment rates rising as high as 20%. </a:t>
            </a:r>
          </a:p>
          <a:p>
            <a:pPr lvl="1"/>
            <a:r>
              <a:rPr lang="en-US" sz="1600" dirty="0"/>
              <a:t>Per capital GDP in the U.S. fell by an estimated 8% in 1893 and by another nearly 7% in 1894. </a:t>
            </a:r>
          </a:p>
          <a:p>
            <a:pPr lvl="1"/>
            <a:r>
              <a:rPr lang="en-US" sz="1600" dirty="0"/>
              <a:t>Over 600 banks failed or suspended operations, and citizens and banks hoarded cash. </a:t>
            </a:r>
          </a:p>
          <a:p>
            <a:pPr lvl="1"/>
            <a:r>
              <a:rPr lang="en-US" sz="1600" dirty="0"/>
              <a:t>Some attribute the Panic of 1893 to the Sherman Silver Purchase Act of 1890, requiring the U.S. Treasury to increase its purchases of silver.</a:t>
            </a:r>
          </a:p>
          <a:p>
            <a:pPr lvl="1"/>
            <a:r>
              <a:rPr lang="en-US" sz="1600" dirty="0"/>
              <a:t>These purchases worried many that the United States would abandon the gold standard. </a:t>
            </a:r>
          </a:p>
          <a:p>
            <a:pPr lvl="1"/>
            <a:r>
              <a:rPr lang="en-US" sz="1600" dirty="0"/>
              <a:t>Panic struck the stock market in 1893, particularly the shares of the key railroad industry firms. </a:t>
            </a:r>
          </a:p>
          <a:p>
            <a:pPr lvl="1"/>
            <a:r>
              <a:rPr lang="en-US" sz="1600" dirty="0"/>
              <a:t>The U.S. government intervened little as economic downturns were regarded  to be natural parts of business cycles, and there was no central bank to inject cash into the system. </a:t>
            </a:r>
          </a:p>
          <a:p>
            <a:pPr lvl="1"/>
            <a:r>
              <a:rPr lang="en-US" sz="1600" dirty="0"/>
              <a:t>The Clearing House issued Clearing House Loan Certificates to help banks maintain liquidity and settle balances between banks</a:t>
            </a:r>
          </a:p>
          <a:p>
            <a:pPr lvl="1"/>
            <a:r>
              <a:rPr lang="en-US" sz="1600" dirty="0"/>
              <a:t>The bank crisis led to approximately 5 years of recession.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Bank Crisis of 1907</a:t>
            </a:r>
          </a:p>
        </p:txBody>
      </p:sp>
      <p:sp>
        <p:nvSpPr>
          <p:cNvPr id="3" name="Content Placeholder 2"/>
          <p:cNvSpPr>
            <a:spLocks noGrp="1"/>
          </p:cNvSpPr>
          <p:nvPr>
            <p:ph idx="1"/>
          </p:nvPr>
        </p:nvSpPr>
        <p:spPr>
          <a:xfrm>
            <a:off x="457200" y="1600200"/>
            <a:ext cx="8229600" cy="4800600"/>
          </a:xfrm>
        </p:spPr>
        <p:txBody>
          <a:bodyPr>
            <a:normAutofit/>
          </a:bodyPr>
          <a:lstStyle/>
          <a:p>
            <a:r>
              <a:rPr lang="en-US" sz="1600" dirty="0"/>
              <a:t>In 1907, the </a:t>
            </a:r>
            <a:r>
              <a:rPr lang="en-US" sz="1600" dirty="0" err="1"/>
              <a:t>Heinze</a:t>
            </a:r>
            <a:r>
              <a:rPr lang="en-US" sz="1600" dirty="0"/>
              <a:t>  brothers and Morse fail to to corner the stock of United Copper to squeeze short-sellers. </a:t>
            </a:r>
          </a:p>
          <a:p>
            <a:r>
              <a:rPr lang="en-US" sz="1600" dirty="0"/>
              <a:t>Runs ensued, which initially abated when the New York Clearing House Association issued loan certificates to the affected banks, but only those that were Clearing House members. </a:t>
            </a:r>
          </a:p>
          <a:p>
            <a:r>
              <a:rPr lang="en-US" sz="1600" dirty="0"/>
              <a:t>Trust companies, which issued unsecured loans, were major financiers for investors and speculators on Wall Street, including the effort to corner the United Copper market. </a:t>
            </a:r>
          </a:p>
          <a:p>
            <a:r>
              <a:rPr lang="en-US" sz="1600" dirty="0"/>
              <a:t>When news broke that its president, Charles T. Barney was an affiliate of Morse, a run ensued on </a:t>
            </a:r>
            <a:r>
              <a:rPr lang="en-US" sz="1600" dirty="0" err="1"/>
              <a:t>Knickerbocker</a:t>
            </a:r>
            <a:r>
              <a:rPr lang="en-US" sz="1600" dirty="0"/>
              <a:t>. </a:t>
            </a:r>
          </a:p>
          <a:p>
            <a:r>
              <a:rPr lang="en-US" sz="1600" dirty="0"/>
              <a:t>Clearing House aid had been denied to </a:t>
            </a:r>
            <a:r>
              <a:rPr lang="en-US" sz="1600" dirty="0" err="1"/>
              <a:t>Knickerbocker</a:t>
            </a:r>
            <a:r>
              <a:rPr lang="en-US" sz="1600" dirty="0"/>
              <a:t> because it was not a Clearing House member. </a:t>
            </a:r>
          </a:p>
          <a:p>
            <a:r>
              <a:rPr lang="en-US" sz="1600" dirty="0"/>
              <a:t>Then </a:t>
            </a:r>
            <a:r>
              <a:rPr lang="en-US" sz="1600" dirty="0" err="1"/>
              <a:t>Knickerbocker</a:t>
            </a:r>
            <a:r>
              <a:rPr lang="en-US" sz="1600" dirty="0"/>
              <a:t> sought aid from the banker J. P. Morgan, which was denied because it had engaged in "rule-breaking" activities, was insolvent anyway and did not participate in the Clearing House system. </a:t>
            </a:r>
          </a:p>
          <a:p>
            <a:r>
              <a:rPr lang="en-US" sz="1600" dirty="0"/>
              <a:t>Morgan believed that a bailout of </a:t>
            </a:r>
            <a:r>
              <a:rPr lang="en-US" sz="1600" dirty="0" err="1"/>
              <a:t>Knickerbocker</a:t>
            </a:r>
            <a:r>
              <a:rPr lang="en-US" sz="1600" dirty="0"/>
              <a:t> would exacerbate the moral hazard problem for banks. </a:t>
            </a:r>
          </a:p>
          <a:p>
            <a:r>
              <a:rPr lang="en-US" sz="1600" dirty="0"/>
              <a:t>Knickerbocker collapsed, which spread fear throughout the system, and banks and individuals began withdrawing their deposits from New York City banks and trust companies.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Bank Crisis of 1907: Mitigation</a:t>
            </a: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a:t>Within days of the Knickerbocker failure, a full-fledged banking panic ensued.</a:t>
            </a:r>
          </a:p>
          <a:p>
            <a:r>
              <a:rPr lang="en-US" dirty="0"/>
              <a:t>The panic was mitigated by Morgan, who pledged his own funds and convinced other bankers and industrialists such as Rockefeller to do the same in order to shore up the banking system. </a:t>
            </a:r>
          </a:p>
          <a:p>
            <a:r>
              <a:rPr lang="en-US" dirty="0"/>
              <a:t>Their deposits along with $100 million in National Clearing House loan certificates rescued the banking system though there was still a crisis in the stock markets. </a:t>
            </a:r>
          </a:p>
        </p:txBody>
      </p:sp>
    </p:spTree>
    <p:extLst>
      <p:ext uri="{BB962C8B-B14F-4D97-AF65-F5344CB8AC3E}">
        <p14:creationId xmlns:p14="http://schemas.microsoft.com/office/powerpoint/2010/main" xmlns="" val="22375467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Lead-up to Creating the Fed</a:t>
            </a:r>
          </a:p>
        </p:txBody>
      </p:sp>
      <p:sp>
        <p:nvSpPr>
          <p:cNvPr id="3" name="Content Placeholder 2"/>
          <p:cNvSpPr>
            <a:spLocks noGrp="1"/>
          </p:cNvSpPr>
          <p:nvPr>
            <p:ph idx="1"/>
          </p:nvPr>
        </p:nvSpPr>
        <p:spPr/>
        <p:txBody>
          <a:bodyPr>
            <a:normAutofit fontScale="85000" lnSpcReduction="10000"/>
          </a:bodyPr>
          <a:lstStyle/>
          <a:p>
            <a:r>
              <a:rPr lang="en-US" dirty="0"/>
              <a:t>The severity of this bank crisis along with the reliance on a private citizen to bail out the banking system ultimately led to the creation of the Federal Reserve System in 1913.</a:t>
            </a:r>
          </a:p>
          <a:p>
            <a:r>
              <a:rPr lang="en-US" dirty="0"/>
              <a:t>The Banking Crisis of 1907 led to the Aldrich-Vreeland Act of 1908, which established the National Monetary Commission charged with studying bank crises and to recommend reforms to the banking system. </a:t>
            </a:r>
          </a:p>
          <a:p>
            <a:r>
              <a:rPr lang="en-US" dirty="0"/>
              <a:t>After roughly five years of study, hearings, legislative debate and much contention, The Federal Reserve Act of 1913 was signed into law by President Wilson.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CAMELS</a:t>
            </a:r>
          </a:p>
        </p:txBody>
      </p:sp>
      <p:sp>
        <p:nvSpPr>
          <p:cNvPr id="3" name="Content Placeholder 2"/>
          <p:cNvSpPr>
            <a:spLocks noGrp="1"/>
          </p:cNvSpPr>
          <p:nvPr>
            <p:ph idx="1"/>
          </p:nvPr>
        </p:nvSpPr>
        <p:spPr>
          <a:xfrm>
            <a:off x="457200" y="1371600"/>
            <a:ext cx="8229600" cy="5029200"/>
          </a:xfrm>
        </p:spPr>
        <p:txBody>
          <a:bodyPr>
            <a:normAutofit fontScale="85000" lnSpcReduction="20000"/>
          </a:bodyPr>
          <a:lstStyle/>
          <a:p>
            <a:pPr>
              <a:buNone/>
            </a:pPr>
            <a:r>
              <a:rPr lang="en-US" dirty="0"/>
              <a:t>The Fed developed the </a:t>
            </a:r>
            <a:r>
              <a:rPr lang="en-US" i="1" dirty="0"/>
              <a:t>CAMELS</a:t>
            </a:r>
            <a:r>
              <a:rPr lang="en-US" dirty="0"/>
              <a:t> to gauge the risk of a bank. </a:t>
            </a:r>
          </a:p>
          <a:p>
            <a:pPr marL="514350" lvl="0" indent="-514350">
              <a:buFont typeface="+mj-lt"/>
              <a:buAutoNum type="arabicPeriod"/>
            </a:pPr>
            <a:r>
              <a:rPr lang="en-US" dirty="0">
                <a:solidFill>
                  <a:srgbClr val="FF0000"/>
                </a:solidFill>
              </a:rPr>
              <a:t>C</a:t>
            </a:r>
            <a:r>
              <a:rPr lang="en-US" dirty="0"/>
              <a:t>apital adequacy, </a:t>
            </a:r>
          </a:p>
          <a:p>
            <a:pPr marL="514350" lvl="0" indent="-514350">
              <a:buFont typeface="+mj-lt"/>
              <a:buAutoNum type="arabicPeriod"/>
            </a:pPr>
            <a:r>
              <a:rPr lang="en-US" dirty="0">
                <a:solidFill>
                  <a:srgbClr val="FF0000"/>
                </a:solidFill>
              </a:rPr>
              <a:t>A</a:t>
            </a:r>
            <a:r>
              <a:rPr lang="en-US" dirty="0"/>
              <a:t>sset quality, </a:t>
            </a:r>
          </a:p>
          <a:p>
            <a:pPr marL="514350" lvl="0" indent="-514350">
              <a:buFont typeface="+mj-lt"/>
              <a:buAutoNum type="arabicPeriod"/>
            </a:pPr>
            <a:r>
              <a:rPr lang="en-US" dirty="0">
                <a:solidFill>
                  <a:srgbClr val="FF0000"/>
                </a:solidFill>
              </a:rPr>
              <a:t>M</a:t>
            </a:r>
            <a:r>
              <a:rPr lang="en-US" dirty="0"/>
              <a:t>anagement, </a:t>
            </a:r>
          </a:p>
          <a:p>
            <a:pPr marL="514350" lvl="0" indent="-514350">
              <a:buFont typeface="+mj-lt"/>
              <a:buAutoNum type="arabicPeriod"/>
            </a:pPr>
            <a:r>
              <a:rPr lang="en-US" dirty="0">
                <a:solidFill>
                  <a:srgbClr val="FF0000"/>
                </a:solidFill>
              </a:rPr>
              <a:t>E</a:t>
            </a:r>
            <a:r>
              <a:rPr lang="en-US" dirty="0"/>
              <a:t>arnings, </a:t>
            </a:r>
          </a:p>
          <a:p>
            <a:pPr marL="514350" lvl="0" indent="-514350">
              <a:buFont typeface="+mj-lt"/>
              <a:buAutoNum type="arabicPeriod"/>
            </a:pPr>
            <a:r>
              <a:rPr lang="en-US" dirty="0">
                <a:solidFill>
                  <a:srgbClr val="FF0000"/>
                </a:solidFill>
              </a:rPr>
              <a:t>L</a:t>
            </a:r>
            <a:r>
              <a:rPr lang="en-US" dirty="0"/>
              <a:t>iquidity and </a:t>
            </a:r>
          </a:p>
          <a:p>
            <a:pPr marL="514350" lvl="0" indent="-514350">
              <a:buFont typeface="+mj-lt"/>
              <a:buAutoNum type="arabicPeriod"/>
            </a:pPr>
            <a:r>
              <a:rPr lang="en-US" dirty="0">
                <a:solidFill>
                  <a:srgbClr val="FF0000"/>
                </a:solidFill>
              </a:rPr>
              <a:t>S</a:t>
            </a:r>
            <a:r>
              <a:rPr lang="en-US" dirty="0"/>
              <a:t>ensitivity to market risk.</a:t>
            </a:r>
          </a:p>
          <a:p>
            <a:pPr marL="514350" lvl="0" indent="-514350">
              <a:buNone/>
            </a:pPr>
            <a:endParaRPr lang="en-US" dirty="0"/>
          </a:p>
          <a:p>
            <a:pPr marL="514350" lvl="0" indent="-514350">
              <a:buNone/>
            </a:pPr>
            <a:r>
              <a:rPr lang="en-US" dirty="0"/>
              <a:t>	Bank examiners assign banks scores ranging from 1(best) to 5 (worst) for each of the 6 factors along with a composite average..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Central Banks and Bank Crises</a:t>
            </a:r>
          </a:p>
        </p:txBody>
      </p:sp>
      <p:sp>
        <p:nvSpPr>
          <p:cNvPr id="3" name="Content Placeholder 2"/>
          <p:cNvSpPr>
            <a:spLocks noGrp="1"/>
          </p:cNvSpPr>
          <p:nvPr>
            <p:ph idx="1"/>
          </p:nvPr>
        </p:nvSpPr>
        <p:spPr/>
        <p:txBody>
          <a:bodyPr>
            <a:normAutofit fontScale="85000" lnSpcReduction="10000"/>
          </a:bodyPr>
          <a:lstStyle/>
          <a:p>
            <a:r>
              <a:rPr lang="en-US" dirty="0">
                <a:latin typeface="Times New Roman" pitchFamily="18" charset="0"/>
                <a:cs typeface="Times New Roman" pitchFamily="18" charset="0"/>
              </a:rPr>
              <a:t>The U.S. experienced bank panics in 1819, 1837-9, 1857, 1873, 1884, 1890, 1893, 1896, 1907, and 1933.</a:t>
            </a:r>
          </a:p>
          <a:p>
            <a:r>
              <a:rPr lang="en-US" dirty="0">
                <a:latin typeface="Times New Roman" pitchFamily="18" charset="0"/>
                <a:cs typeface="Times New Roman" pitchFamily="18" charset="0"/>
              </a:rPr>
              <a:t>Only one occurred after the Fed was created in 1913.</a:t>
            </a:r>
          </a:p>
          <a:p>
            <a:r>
              <a:rPr lang="en-US" dirty="0">
                <a:latin typeface="Times New Roman" pitchFamily="18" charset="0"/>
                <a:cs typeface="Times New Roman" pitchFamily="18" charset="0"/>
              </a:rPr>
              <a:t>Note that the 2007-09 financial crisis in the United States did not involve a bank panic, even though banks were obviously inextricably linked to the crisis. </a:t>
            </a:r>
          </a:p>
          <a:p>
            <a:r>
              <a:rPr lang="en-US" dirty="0">
                <a:latin typeface="Times New Roman" pitchFamily="18" charset="0"/>
                <a:cs typeface="Times New Roman" pitchFamily="18" charset="0"/>
              </a:rPr>
              <a:t>The United Kingdom has experienced no banking panics after the Bank of England followed Walter Bagehot’s suggestions to engage in discount window lending. </a:t>
            </a:r>
          </a:p>
          <a:p>
            <a:r>
              <a:rPr lang="en-US" dirty="0">
                <a:latin typeface="Times New Roman" pitchFamily="18" charset="0"/>
                <a:cs typeface="Times New Roman" pitchFamily="18" charset="0"/>
              </a:rPr>
              <a:t>None have occurred in Canada</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Bank Crises During the Great Depression</a:t>
            </a:r>
          </a:p>
        </p:txBody>
      </p:sp>
      <p:sp>
        <p:nvSpPr>
          <p:cNvPr id="3" name="Content Placeholder 2"/>
          <p:cNvSpPr>
            <a:spLocks noGrp="1"/>
          </p:cNvSpPr>
          <p:nvPr>
            <p:ph idx="1"/>
          </p:nvPr>
        </p:nvSpPr>
        <p:spPr/>
        <p:txBody>
          <a:bodyPr>
            <a:normAutofit fontScale="70000" lnSpcReduction="20000"/>
          </a:bodyPr>
          <a:lstStyle/>
          <a:p>
            <a:r>
              <a:rPr lang="en-US" dirty="0"/>
              <a:t>The U.S. stock market crashed in October 1929 and the country fell into its worst depression ever.</a:t>
            </a:r>
          </a:p>
          <a:p>
            <a:r>
              <a:rPr lang="en-US" dirty="0"/>
              <a:t>Banks made fewer loans to companies and industrial production dropped </a:t>
            </a:r>
          </a:p>
          <a:p>
            <a:pPr lvl="1"/>
            <a:r>
              <a:rPr lang="en-US" dirty="0"/>
              <a:t>Nervous depositors increased withdrawals in late 1930, hoarding cash and gold, forcing banks to liquid loans.</a:t>
            </a:r>
          </a:p>
          <a:p>
            <a:pPr lvl="1"/>
            <a:r>
              <a:rPr lang="en-US" dirty="0"/>
              <a:t>This shrinkage in bank assets decreased the U.S. money supply, further shrinking the economy and causing monetary deflation. </a:t>
            </a:r>
          </a:p>
          <a:p>
            <a:r>
              <a:rPr lang="en-US" dirty="0"/>
              <a:t>761 U.S. banks failed between November 1930 and January 1931. </a:t>
            </a:r>
          </a:p>
          <a:p>
            <a:r>
              <a:rPr lang="en-US" dirty="0"/>
              <a:t>The bank failure rate slowed in 1931, but increased in 1932. </a:t>
            </a:r>
          </a:p>
          <a:p>
            <a:r>
              <a:rPr lang="en-US" dirty="0"/>
              <a:t>Ultimately, from 1930 to 1933 almost 10,000 banks failed</a:t>
            </a:r>
          </a:p>
          <a:p>
            <a:r>
              <a:rPr lang="en-US" dirty="0"/>
              <a:t>On March 6, 1933 a 4-day national bank holiday was declared, ending the banking crisis</a:t>
            </a:r>
          </a:p>
          <a:p>
            <a:r>
              <a:rPr lang="en-US" dirty="0"/>
              <a:t>But the depression raged on despite the founding of the FDIC</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143000"/>
          </a:xfrm>
        </p:spPr>
        <p:txBody>
          <a:bodyPr>
            <a:normAutofit fontScale="90000"/>
          </a:bodyPr>
          <a:lstStyle/>
          <a:p>
            <a:r>
              <a:rPr lang="en-US" b="1" dirty="0"/>
              <a:t>The Unique Great Depression Bank Crises</a:t>
            </a:r>
          </a:p>
        </p:txBody>
      </p:sp>
      <p:sp>
        <p:nvSpPr>
          <p:cNvPr id="3" name="Content Placeholder 2"/>
          <p:cNvSpPr>
            <a:spLocks noGrp="1"/>
          </p:cNvSpPr>
          <p:nvPr>
            <p:ph idx="1"/>
          </p:nvPr>
        </p:nvSpPr>
        <p:spPr>
          <a:xfrm>
            <a:off x="457200" y="1295400"/>
            <a:ext cx="8382000" cy="5257800"/>
          </a:xfrm>
        </p:spPr>
        <p:txBody>
          <a:bodyPr>
            <a:normAutofit fontScale="70000" lnSpcReduction="20000"/>
          </a:bodyPr>
          <a:lstStyle/>
          <a:p>
            <a:r>
              <a:rPr lang="en-US" dirty="0"/>
              <a:t>The Great Depression banking panics were different from the U.S. panics that preceded them. </a:t>
            </a:r>
          </a:p>
          <a:p>
            <a:pPr lvl="1"/>
            <a:r>
              <a:rPr lang="en-US" dirty="0"/>
              <a:t>The country had already entered a depression before banks began failing in late 1930, whereas earlier panics occurred near the peaks of business cycles. </a:t>
            </a:r>
          </a:p>
          <a:p>
            <a:pPr lvl="1"/>
            <a:r>
              <a:rPr lang="en-US" dirty="0"/>
              <a:t>Great Depression bank panics were more widespread than earlier panics</a:t>
            </a:r>
          </a:p>
          <a:p>
            <a:pPr lvl="1"/>
            <a:r>
              <a:rPr lang="en-US" dirty="0"/>
              <a:t>Depositor total losses were greater. </a:t>
            </a:r>
          </a:p>
          <a:p>
            <a:r>
              <a:rPr lang="en-US" dirty="0"/>
              <a:t>Banking panics occurred during three fairly distinct waves between 1930 and 1932. </a:t>
            </a:r>
          </a:p>
          <a:p>
            <a:pPr lvl="1"/>
            <a:r>
              <a:rPr lang="en-US" dirty="0"/>
              <a:t>a much larger number of bank failures occurred outside these waves</a:t>
            </a:r>
          </a:p>
          <a:p>
            <a:r>
              <a:rPr lang="en-US" dirty="0"/>
              <a:t>Discount window lending had occurred during 1920-21, saving the economy from a banking crisis at that time, but borrowing banks were stigmatized. </a:t>
            </a:r>
          </a:p>
          <a:p>
            <a:pPr lvl="1"/>
            <a:r>
              <a:rPr lang="en-US" dirty="0"/>
              <a:t>The Fed continued to stigmatize discount window lending through the 1920s, and only "stigmatized" lending was available from the Fed discount window in 1930.</a:t>
            </a:r>
          </a:p>
          <a:p>
            <a:pPr lvl="1"/>
            <a:r>
              <a:rPr lang="en-US" dirty="0"/>
              <a:t>Only about 1/3rd of U.S. banks were members of the Fed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Causes(?) of the Great Depression Bank Crises</a:t>
            </a:r>
          </a:p>
        </p:txBody>
      </p:sp>
      <p:sp>
        <p:nvSpPr>
          <p:cNvPr id="3" name="Content Placeholder 2"/>
          <p:cNvSpPr>
            <a:spLocks noGrp="1"/>
          </p:cNvSpPr>
          <p:nvPr>
            <p:ph idx="1"/>
          </p:nvPr>
        </p:nvSpPr>
        <p:spPr>
          <a:xfrm>
            <a:off x="457200" y="1371600"/>
            <a:ext cx="8229600" cy="5029200"/>
          </a:xfrm>
        </p:spPr>
        <p:txBody>
          <a:bodyPr>
            <a:normAutofit fontScale="62500" lnSpcReduction="20000"/>
          </a:bodyPr>
          <a:lstStyle/>
          <a:p>
            <a:r>
              <a:rPr lang="en-US" dirty="0"/>
              <a:t>Causes of the Great Depression and the banking panics from 1930-33 are still debated</a:t>
            </a:r>
          </a:p>
          <a:p>
            <a:r>
              <a:rPr lang="en-US" dirty="0"/>
              <a:t>The stock market crash played some role in the economic collapse that was to follow. </a:t>
            </a:r>
          </a:p>
          <a:p>
            <a:pPr lvl="1"/>
            <a:r>
              <a:rPr lang="en-US" dirty="0"/>
              <a:t>The Fed and U.S. government allowed the rampant speculative lending preceding the crash</a:t>
            </a:r>
          </a:p>
          <a:p>
            <a:pPr lvl="1"/>
            <a:r>
              <a:rPr lang="en-US" dirty="0"/>
              <a:t>Banks loaned liberally to investors and institutions who purchased securities on margin and engaged in a variety of risky and questionable investment practices. </a:t>
            </a:r>
          </a:p>
          <a:p>
            <a:r>
              <a:rPr lang="en-US" dirty="0"/>
              <a:t>The U.K. may have worsened later U.S. panics when it departed the gold standard in late 1931</a:t>
            </a:r>
          </a:p>
          <a:p>
            <a:r>
              <a:rPr lang="en-US" dirty="0"/>
              <a:t>The Fed failed to fully engage its discount window, which might have mitigated the banking crisis as well as the Great Depression itself. </a:t>
            </a:r>
          </a:p>
          <a:p>
            <a:r>
              <a:rPr lang="en-US" dirty="0"/>
              <a:t>The 1930 Smoot-Hawley Tariff Act dramatically increased the cost of imported goods and led U.S. trading partners to retaliate with their own trade restrictions. </a:t>
            </a:r>
          </a:p>
          <a:p>
            <a:r>
              <a:rPr lang="en-US" dirty="0"/>
              <a:t>The protectionist trade wars that followed were costly to all major international economies and persisted through World War II.</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 The Financial Crisis of 2008</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worst banking crisis since the 1930s was more a shadow banking crisis. </a:t>
            </a:r>
          </a:p>
          <a:p>
            <a:r>
              <a:rPr lang="en-US" i="1" dirty="0"/>
              <a:t>Shadow banking</a:t>
            </a:r>
            <a:r>
              <a:rPr lang="en-US" dirty="0"/>
              <a:t> occurs when essential activities normally conducted by banks are undertaken by less regulated institutions. </a:t>
            </a:r>
          </a:p>
          <a:p>
            <a:r>
              <a:rPr lang="en-US" dirty="0"/>
              <a:t>The 2008 crisis was less characterized by "old-fashioned" runs on banks by panicked depositors, and more by panics in repo, commercial paper and other short-term funding markets.</a:t>
            </a:r>
          </a:p>
          <a:p>
            <a:r>
              <a:rPr lang="en-US" dirty="0"/>
              <a:t> Essentially, the 2008 crisis was a system-wide run by institutional providers of credit.</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Lead up to the Crisis</a:t>
            </a:r>
          </a:p>
        </p:txBody>
      </p:sp>
      <p:sp>
        <p:nvSpPr>
          <p:cNvPr id="3" name="Content Placeholder 2"/>
          <p:cNvSpPr>
            <a:spLocks noGrp="1"/>
          </p:cNvSpPr>
          <p:nvPr>
            <p:ph idx="1"/>
          </p:nvPr>
        </p:nvSpPr>
        <p:spPr/>
        <p:txBody>
          <a:bodyPr>
            <a:normAutofit fontScale="70000" lnSpcReduction="20000"/>
          </a:bodyPr>
          <a:lstStyle/>
          <a:p>
            <a:r>
              <a:rPr lang="en-US" dirty="0"/>
              <a:t>By spring 2007, there were reports in the U.S. of troubled mortgages and weakening of securitized assets and portfolios </a:t>
            </a:r>
          </a:p>
          <a:p>
            <a:r>
              <a:rPr lang="en-US" dirty="0"/>
              <a:t>During the summer of 2008 two of Bear Stearns' subprime mortgage funds failed.</a:t>
            </a:r>
          </a:p>
          <a:p>
            <a:r>
              <a:rPr lang="en-US" dirty="0"/>
              <a:t>Northern Rock experienced the U.K.'s first depositor run in 150 years in Feb., 2008 before the bank was nationalized, and was ultimately bought in 2012 by Virgin. </a:t>
            </a:r>
          </a:p>
          <a:p>
            <a:r>
              <a:rPr lang="en-US" dirty="0"/>
              <a:t>The U.S. financial system took a significant blow in March 2008 when Bear Stearns collapsed, to be bought by JP </a:t>
            </a:r>
            <a:r>
              <a:rPr lang="en-US" dirty="0" err="1"/>
              <a:t>MorganChase</a:t>
            </a:r>
            <a:r>
              <a:rPr lang="en-US" dirty="0"/>
              <a:t> with Fed backing </a:t>
            </a:r>
          </a:p>
          <a:p>
            <a:r>
              <a:rPr lang="en-US" dirty="0" err="1"/>
              <a:t>IndyMac</a:t>
            </a:r>
            <a:r>
              <a:rPr lang="en-US" dirty="0"/>
              <a:t> Bank FSB failed in July 2008, was nationalized and then sold to IMB Holdco, a consortium of private equity investors led by Steven </a:t>
            </a:r>
            <a:r>
              <a:rPr lang="en-US" dirty="0" err="1"/>
              <a:t>Mnuchin</a:t>
            </a:r>
            <a:r>
              <a:rPr lang="en-US" dirty="0"/>
              <a:t>, which renamed the remainders of </a:t>
            </a:r>
            <a:r>
              <a:rPr lang="en-US" dirty="0" err="1"/>
              <a:t>IndyMac</a:t>
            </a:r>
            <a:r>
              <a:rPr lang="en-US" dirty="0"/>
              <a:t> to </a:t>
            </a:r>
            <a:r>
              <a:rPr lang="en-US" dirty="0" err="1"/>
              <a:t>OneWest</a:t>
            </a:r>
            <a:r>
              <a:rPr lang="en-US" dirty="0"/>
              <a:t> Bank, which was later acquired by the CIT Group in 2015.</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b="1" dirty="0"/>
              <a:t>Regulatory Lapses</a:t>
            </a:r>
          </a:p>
        </p:txBody>
      </p:sp>
      <p:sp>
        <p:nvSpPr>
          <p:cNvPr id="3" name="Content Placeholder 2"/>
          <p:cNvSpPr>
            <a:spLocks noGrp="1"/>
          </p:cNvSpPr>
          <p:nvPr>
            <p:ph idx="1"/>
          </p:nvPr>
        </p:nvSpPr>
        <p:spPr>
          <a:xfrm>
            <a:off x="304800" y="990600"/>
            <a:ext cx="8610600" cy="5562600"/>
          </a:xfrm>
        </p:spPr>
        <p:txBody>
          <a:bodyPr>
            <a:normAutofit fontScale="62500" lnSpcReduction="20000"/>
          </a:bodyPr>
          <a:lstStyle/>
          <a:p>
            <a:r>
              <a:rPr lang="en-US" dirty="0"/>
              <a:t>In a manner similar to many earlier banking crises, the 2008 U.S. banking crisis followed a period of substantial growth in lending, largely attributable to: </a:t>
            </a:r>
          </a:p>
          <a:p>
            <a:pPr marL="514350" indent="-514350">
              <a:buFont typeface="+mj-lt"/>
              <a:buAutoNum type="arabicPeriod"/>
            </a:pPr>
            <a:r>
              <a:rPr lang="en-US" dirty="0"/>
              <a:t>Easing of regulations on banking and other financial institutions, such as</a:t>
            </a:r>
          </a:p>
          <a:p>
            <a:pPr marL="914400" lvl="1" indent="-514350">
              <a:buFont typeface="+mj-lt"/>
              <a:buAutoNum type="alphaLcPeriod"/>
            </a:pPr>
            <a:r>
              <a:rPr lang="en-US" dirty="0"/>
              <a:t>passage of the Commodity Futures Modernization Act of 2000</a:t>
            </a:r>
          </a:p>
          <a:p>
            <a:pPr marL="914400" lvl="1" indent="-514350">
              <a:buFont typeface="+mj-lt"/>
              <a:buAutoNum type="alphaLcPeriod"/>
            </a:pPr>
            <a:r>
              <a:rPr lang="en-US" dirty="0"/>
              <a:t>the 2004 relaxation of the Net Capital Rule</a:t>
            </a:r>
          </a:p>
          <a:p>
            <a:pPr marL="914400" lvl="1" indent="-514350">
              <a:buFont typeface="+mj-lt"/>
              <a:buAutoNum type="alphaLcPeriod"/>
            </a:pPr>
            <a:r>
              <a:rPr lang="en-US" dirty="0"/>
              <a:t>the Financial Modernization Act of 1999 (Gramm-Leach-Bliley) ending Glass-</a:t>
            </a:r>
            <a:r>
              <a:rPr lang="en-US" dirty="0" err="1"/>
              <a:t>Steagall</a:t>
            </a:r>
            <a:endParaRPr lang="en-US" dirty="0"/>
          </a:p>
          <a:p>
            <a:pPr marL="514350" indent="-514350">
              <a:buFont typeface="+mj-lt"/>
              <a:buAutoNum type="arabicPeriod"/>
            </a:pPr>
            <a:r>
              <a:rPr lang="en-US" dirty="0"/>
              <a:t>Regulatory supervision of major investment banks was inadequate</a:t>
            </a:r>
          </a:p>
          <a:p>
            <a:pPr marL="514350" indent="-514350">
              <a:buFont typeface="+mj-lt"/>
              <a:buAutoNum type="arabicPeriod"/>
            </a:pPr>
            <a:r>
              <a:rPr lang="en-US" dirty="0"/>
              <a:t>Policies of all then-recent presidential administrations and enactment of legislation served to encourage wide-spread homeownership and homeowner leverage.</a:t>
            </a:r>
          </a:p>
          <a:p>
            <a:pPr marL="514350" indent="-514350">
              <a:buFont typeface="+mj-lt"/>
              <a:buAutoNum type="arabicPeriod"/>
            </a:pPr>
            <a:r>
              <a:rPr lang="en-US" dirty="0"/>
              <a:t>The creation of new types of loans, other financial instruments such as sub-prime mortgages and financial processes such as securitization. These new instruments and processes gave banks opportunities to take a variety of types of new positions in mortgage risk, and their presence made it difficult for regulators to gauge risk.</a:t>
            </a:r>
          </a:p>
          <a:p>
            <a:pPr marL="514350" indent="-514350">
              <a:buFont typeface="+mj-lt"/>
              <a:buAutoNum type="arabicPeriod"/>
            </a:pPr>
            <a:r>
              <a:rPr lang="en-US" dirty="0"/>
              <a:t>Relatively low rates of interest over many years. However, in the 2-3 years leading up to the crisis, interest rates had begun to rise, hurting mortgage borrowers with variable rate mortgages.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Crisis</a:t>
            </a:r>
          </a:p>
        </p:txBody>
      </p:sp>
      <p:sp>
        <p:nvSpPr>
          <p:cNvPr id="3" name="Content Placeholder 2"/>
          <p:cNvSpPr>
            <a:spLocks noGrp="1"/>
          </p:cNvSpPr>
          <p:nvPr>
            <p:ph idx="1"/>
          </p:nvPr>
        </p:nvSpPr>
        <p:spPr>
          <a:xfrm>
            <a:off x="457200" y="1295400"/>
            <a:ext cx="8229600" cy="4830763"/>
          </a:xfrm>
        </p:spPr>
        <p:txBody>
          <a:bodyPr>
            <a:normAutofit fontScale="55000" lnSpcReduction="20000"/>
          </a:bodyPr>
          <a:lstStyle/>
          <a:p>
            <a:r>
              <a:rPr lang="en-US" dirty="0"/>
              <a:t>The  crisis hit full swing in September 2008 when FHLMC and FNMA were placed in conservatorship. </a:t>
            </a:r>
          </a:p>
          <a:p>
            <a:r>
              <a:rPr lang="en-US" dirty="0"/>
              <a:t>Lehman Brothers, which had practically morphed into a subprime mortgage hedge fund, filed for Chapter 11 bankruptcy protection on September 15, 2008. </a:t>
            </a:r>
          </a:p>
          <a:p>
            <a:pPr lvl="1"/>
            <a:r>
              <a:rPr lang="en-US" dirty="0"/>
              <a:t>Lehman-related instruments and assets became toxic</a:t>
            </a:r>
          </a:p>
          <a:p>
            <a:pPr lvl="1"/>
            <a:r>
              <a:rPr lang="en-US" dirty="0"/>
              <a:t>This toxicity froze interbank lending markets in the U.S. and in Europe</a:t>
            </a:r>
          </a:p>
          <a:p>
            <a:r>
              <a:rPr lang="en-US" dirty="0"/>
              <a:t>AIG failed later in the month as did Washington Mutual Bank.</a:t>
            </a:r>
          </a:p>
          <a:p>
            <a:r>
              <a:rPr lang="en-US" dirty="0"/>
              <a:t>Merrill Lynch was on the brink of failure and was absorbed into Bank of America.</a:t>
            </a:r>
          </a:p>
          <a:p>
            <a:r>
              <a:rPr lang="en-US" dirty="0"/>
              <a:t>The investment banks Goldman Sachs and Morgan Stanley obtained Fed "fast-track" approval to become bank-holding companies so that they could receive Fed aid as deposit banks if needed. </a:t>
            </a:r>
          </a:p>
          <a:p>
            <a:r>
              <a:rPr lang="en-US" dirty="0"/>
              <a:t>By October 2, a $700 billion Toxic Asset Relief Plan (TARP) was passed by Congress and later, the Obama administration increased to $250,000 of the FDIC deposit insurance limit </a:t>
            </a:r>
          </a:p>
          <a:p>
            <a:r>
              <a:rPr lang="en-US" dirty="0"/>
              <a:t>Banks hoarded cash and the U.S. entered its worst recession since the Great Depression.</a:t>
            </a:r>
          </a:p>
          <a:p>
            <a:r>
              <a:rPr lang="en-US" dirty="0"/>
              <a:t>The 2008 financial crisis in the United States did not involve a wide-spread depositor bank panic.</a:t>
            </a:r>
          </a:p>
          <a:p>
            <a:pPr>
              <a:buNone/>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Aftermath</a:t>
            </a:r>
          </a:p>
        </p:txBody>
      </p:sp>
      <p:sp>
        <p:nvSpPr>
          <p:cNvPr id="3" name="Content Placeholder 2"/>
          <p:cNvSpPr>
            <a:spLocks noGrp="1"/>
          </p:cNvSpPr>
          <p:nvPr>
            <p:ph idx="1"/>
          </p:nvPr>
        </p:nvSpPr>
        <p:spPr>
          <a:xfrm>
            <a:off x="457200" y="1219200"/>
            <a:ext cx="8229600" cy="5334000"/>
          </a:xfrm>
        </p:spPr>
        <p:txBody>
          <a:bodyPr>
            <a:normAutofit fontScale="62500" lnSpcReduction="20000"/>
          </a:bodyPr>
          <a:lstStyle/>
          <a:p>
            <a:r>
              <a:rPr lang="en-US" dirty="0"/>
              <a:t>414 FDIC insured banks and thrift institutions failed between 2008-2011.</a:t>
            </a:r>
          </a:p>
          <a:p>
            <a:pPr lvl="1"/>
            <a:r>
              <a:rPr lang="en-US" dirty="0"/>
              <a:t>The majority (85%) of these banks held less than $1 billion in assets</a:t>
            </a:r>
          </a:p>
          <a:p>
            <a:pPr lvl="1"/>
            <a:r>
              <a:rPr lang="en-US" dirty="0"/>
              <a:t>Many of these failed banks also had implemented aggressive growth strategies using nontraditional, riskier funding sources and seemed to maintain weak underwriting and credit administration practices. Such aggressive growth tactics have been characteristic of failures in many earlier eras.</a:t>
            </a:r>
          </a:p>
          <a:p>
            <a:r>
              <a:rPr lang="en-US" dirty="0"/>
              <a:t>A deep recession in the U.S. followed the crisis, with the unemployment rate reaching almost 10% and millions losing their homes. </a:t>
            </a:r>
          </a:p>
          <a:p>
            <a:r>
              <a:rPr lang="en-US" dirty="0"/>
              <a:t>Nearly all observers found the state of U.S. regulation to be in need of major revision, though there was much controversy as to what form it should take.</a:t>
            </a:r>
          </a:p>
          <a:p>
            <a:r>
              <a:rPr lang="en-US" dirty="0"/>
              <a:t>In a painfully contentious process, the U.S. Congress undertook to overhaul financial regulation, resulting in the Dodd-Frank Act of 2010. </a:t>
            </a:r>
          </a:p>
          <a:p>
            <a:r>
              <a:rPr lang="en-US" dirty="0"/>
              <a:t>Populist movements (e.g., the Tea Party) egged on austerity measures, hampering the ability of the government to implement fiscal stimulus to the economy.</a:t>
            </a:r>
          </a:p>
          <a:p>
            <a:r>
              <a:rPr lang="en-US" dirty="0"/>
              <a:t>Resentment towards the federal government ran deep, helping to install Donald Trump as U.S. president in 2016.</a:t>
            </a: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Models and Causes of Bank Crises</a:t>
            </a:r>
          </a:p>
        </p:txBody>
      </p:sp>
      <p:sp>
        <p:nvSpPr>
          <p:cNvPr id="3" name="Content Placeholder 2"/>
          <p:cNvSpPr>
            <a:spLocks noGrp="1"/>
          </p:cNvSpPr>
          <p:nvPr>
            <p:ph idx="1"/>
          </p:nvPr>
        </p:nvSpPr>
        <p:spPr>
          <a:xfrm>
            <a:off x="228600" y="1600200"/>
            <a:ext cx="8458200" cy="4800600"/>
          </a:xfrm>
        </p:spPr>
        <p:txBody>
          <a:bodyPr>
            <a:normAutofit fontScale="92500" lnSpcReduction="20000"/>
          </a:bodyPr>
          <a:lstStyle/>
          <a:p>
            <a:r>
              <a:rPr lang="en-US" dirty="0">
                <a:latin typeface="Times New Roman" pitchFamily="18" charset="0"/>
                <a:cs typeface="Times New Roman" pitchFamily="18" charset="0"/>
              </a:rPr>
              <a:t>An early view of banking crises is that they are a natural result of the </a:t>
            </a:r>
            <a:r>
              <a:rPr lang="en-US" b="1" dirty="0">
                <a:latin typeface="Times New Roman" pitchFamily="18" charset="0"/>
                <a:cs typeface="Times New Roman" pitchFamily="18" charset="0"/>
              </a:rPr>
              <a:t>business cycle</a:t>
            </a:r>
          </a:p>
          <a:p>
            <a:pPr lvl="1"/>
            <a:r>
              <a:rPr lang="en-US" dirty="0">
                <a:latin typeface="Times New Roman" pitchFamily="18" charset="0"/>
                <a:cs typeface="Times New Roman" pitchFamily="18" charset="0"/>
              </a:rPr>
              <a:t>Mitchell [1941]</a:t>
            </a:r>
          </a:p>
          <a:p>
            <a:pPr lvl="1"/>
            <a:r>
              <a:rPr lang="en-US" dirty="0">
                <a:latin typeface="Times New Roman" pitchFamily="18" charset="0"/>
                <a:cs typeface="Times New Roman" pitchFamily="18" charset="0"/>
              </a:rPr>
              <a:t>Gorton (1988) </a:t>
            </a:r>
          </a:p>
          <a:p>
            <a:r>
              <a:rPr lang="en-US" dirty="0">
                <a:latin typeface="Times New Roman" pitchFamily="18" charset="0"/>
                <a:cs typeface="Times New Roman" pitchFamily="18" charset="0"/>
              </a:rPr>
              <a:t>Here, the economy experiences some economic shock or goes into recession or depression, and fundamentals lead to default on bank loans causing depositors to withdrawal deposits. </a:t>
            </a:r>
          </a:p>
          <a:p>
            <a:r>
              <a:rPr lang="en-US" dirty="0">
                <a:latin typeface="Times New Roman" pitchFamily="18" charset="0"/>
                <a:cs typeface="Times New Roman" pitchFamily="18" charset="0"/>
              </a:rPr>
              <a:t>More recent models of banking crises build on the view of </a:t>
            </a:r>
            <a:r>
              <a:rPr lang="en-US" dirty="0" err="1">
                <a:latin typeface="Times New Roman" pitchFamily="18" charset="0"/>
                <a:cs typeface="Times New Roman" pitchFamily="18" charset="0"/>
              </a:rPr>
              <a:t>Kindleberger</a:t>
            </a:r>
            <a:r>
              <a:rPr lang="en-US" dirty="0">
                <a:latin typeface="Times New Roman" pitchFamily="18" charset="0"/>
                <a:cs typeface="Times New Roman" pitchFamily="18" charset="0"/>
              </a:rPr>
              <a:t> [1978] as occurring spontaneously as a result of </a:t>
            </a:r>
            <a:r>
              <a:rPr lang="en-US" b="1" dirty="0">
                <a:latin typeface="Times New Roman" pitchFamily="18" charset="0"/>
                <a:cs typeface="Times New Roman" pitchFamily="18" charset="0"/>
              </a:rPr>
              <a:t>mob psychology or panic</a:t>
            </a:r>
            <a:r>
              <a:rPr lang="en-US" dirty="0">
                <a:latin typeface="Times New Roman" pitchFamily="18" charset="0"/>
                <a:cs typeface="Times New Roman" pitchFamily="18" charset="0"/>
              </a:rPr>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Value At Risk (</a:t>
            </a:r>
            <a:r>
              <a:rPr lang="en-US" b="1" dirty="0" err="1">
                <a:latin typeface="Times New Roman" pitchFamily="18" charset="0"/>
                <a:cs typeface="Times New Roman" pitchFamily="18" charset="0"/>
              </a:rPr>
              <a:t>VaR</a:t>
            </a:r>
            <a:r>
              <a:rPr lang="en-US" b="1" dirty="0">
                <a:latin typeface="Times New Roman" pitchFamily="18" charset="0"/>
                <a:cs typeface="Times New Roman" pitchFamily="18" charset="0"/>
              </a:rPr>
              <a:t>)</a:t>
            </a:r>
          </a:p>
        </p:txBody>
      </p:sp>
      <p:sp>
        <p:nvSpPr>
          <p:cNvPr id="3" name="Content Placeholder 2"/>
          <p:cNvSpPr>
            <a:spLocks noGrp="1"/>
          </p:cNvSpPr>
          <p:nvPr>
            <p:ph idx="1"/>
          </p:nvPr>
        </p:nvSpPr>
        <p:spPr>
          <a:xfrm>
            <a:off x="457200" y="1371600"/>
            <a:ext cx="8229600" cy="5029200"/>
          </a:xfrm>
        </p:spPr>
        <p:txBody>
          <a:bodyPr>
            <a:noAutofit/>
          </a:bodyPr>
          <a:lstStyle/>
          <a:p>
            <a:r>
              <a:rPr lang="en-US" sz="2200" dirty="0">
                <a:latin typeface="Times New Roman" pitchFamily="18" charset="0"/>
                <a:cs typeface="Times New Roman" pitchFamily="18" charset="0"/>
              </a:rPr>
              <a:t>The 1996 amendment to Basel I permits banks to use their own portfolio models to compute capital requirements. </a:t>
            </a:r>
          </a:p>
          <a:p>
            <a:r>
              <a:rPr lang="en-US" sz="2200" dirty="0">
                <a:latin typeface="Times New Roman" pitchFamily="18" charset="0"/>
                <a:cs typeface="Times New Roman" pitchFamily="18" charset="0"/>
              </a:rPr>
              <a:t>The</a:t>
            </a:r>
            <a:r>
              <a:rPr lang="en-US" sz="2200" i="1" dirty="0">
                <a:latin typeface="Times New Roman" pitchFamily="18" charset="0"/>
                <a:cs typeface="Times New Roman" pitchFamily="18" charset="0"/>
              </a:rPr>
              <a:t> Value-at-Risk (</a:t>
            </a:r>
            <a:r>
              <a:rPr lang="en-US" sz="2200" i="1" dirty="0" err="1">
                <a:latin typeface="Times New Roman" pitchFamily="18" charset="0"/>
                <a:cs typeface="Times New Roman" pitchFamily="18" charset="0"/>
              </a:rPr>
              <a:t>VaR</a:t>
            </a:r>
            <a:r>
              <a:rPr lang="en-US" sz="2200" i="1" dirty="0">
                <a:latin typeface="Times New Roman" pitchFamily="18" charset="0"/>
                <a:cs typeface="Times New Roman" pitchFamily="18" charset="0"/>
              </a:rPr>
              <a:t>)</a:t>
            </a:r>
            <a:r>
              <a:rPr lang="en-US" sz="2200" dirty="0">
                <a:latin typeface="Times New Roman" pitchFamily="18" charset="0"/>
                <a:cs typeface="Times New Roman" pitchFamily="18" charset="0"/>
              </a:rPr>
              <a:t> model measures the loss size or threshold over a given period of time consistent with a specified probability:</a:t>
            </a:r>
          </a:p>
          <a:p>
            <a:pPr lvl="1"/>
            <a:r>
              <a:rPr lang="en-US" sz="2200" i="1" dirty="0" err="1">
                <a:latin typeface="Times New Roman" pitchFamily="18" charset="0"/>
                <a:cs typeface="Times New Roman" pitchFamily="18" charset="0"/>
              </a:rPr>
              <a:t>VaR</a:t>
            </a:r>
            <a:r>
              <a:rPr lang="en-US" sz="2200" i="1" dirty="0">
                <a:latin typeface="Times New Roman" pitchFamily="18" charset="0"/>
                <a:cs typeface="Times New Roman" pitchFamily="18" charset="0"/>
              </a:rPr>
              <a:t> = Asset Value × Daily return standard deviation × Confidence interval factor × the Square Root of time</a:t>
            </a:r>
            <a:r>
              <a:rPr lang="en-US" sz="2200" dirty="0">
                <a:latin typeface="Times New Roman" pitchFamily="18" charset="0"/>
                <a:cs typeface="Times New Roman" pitchFamily="18" charset="0"/>
              </a:rPr>
              <a:t> </a:t>
            </a:r>
          </a:p>
          <a:p>
            <a:pPr lvl="1"/>
            <a:r>
              <a:rPr lang="en-US" sz="2200" i="1" dirty="0" err="1">
                <a:latin typeface="Times New Roman" pitchFamily="18" charset="0"/>
                <a:cs typeface="Times New Roman" pitchFamily="18" charset="0"/>
              </a:rPr>
              <a:t>VaR</a:t>
            </a:r>
            <a:r>
              <a:rPr lang="en-US" sz="2200" i="1" dirty="0">
                <a:latin typeface="Times New Roman" pitchFamily="18" charset="0"/>
                <a:cs typeface="Times New Roman" pitchFamily="18" charset="0"/>
              </a:rPr>
              <a:t> = Asset Value × </a:t>
            </a:r>
            <a:r>
              <a:rPr lang="en-US" sz="2200" i="1" dirty="0">
                <a:latin typeface="Times New Roman" pitchFamily="18" charset="0"/>
                <a:cs typeface="Times New Roman" pitchFamily="18" charset="0"/>
                <a:sym typeface="Symbol"/>
              </a:rPr>
              <a:t></a:t>
            </a:r>
            <a:r>
              <a:rPr lang="en-US" sz="2200" i="1" dirty="0">
                <a:latin typeface="Times New Roman" pitchFamily="18" charset="0"/>
                <a:cs typeface="Times New Roman" pitchFamily="18" charset="0"/>
              </a:rPr>
              <a:t> × z × </a:t>
            </a:r>
            <a:r>
              <a:rPr lang="en-US" sz="2200" i="1" dirty="0">
                <a:latin typeface="Times New Roman" pitchFamily="18" charset="0"/>
                <a:cs typeface="Times New Roman" pitchFamily="18" charset="0"/>
                <a:sym typeface="Symbol"/>
              </a:rPr>
              <a:t></a:t>
            </a:r>
            <a:r>
              <a:rPr lang="en-US" sz="2200" i="1" dirty="0">
                <a:latin typeface="Times New Roman" pitchFamily="18" charset="0"/>
                <a:cs typeface="Times New Roman" pitchFamily="18" charset="0"/>
              </a:rPr>
              <a:t>t</a:t>
            </a:r>
            <a:endParaRPr lang="en-US" sz="2200" dirty="0">
              <a:latin typeface="Times New Roman" pitchFamily="18" charset="0"/>
              <a:cs typeface="Times New Roman" pitchFamily="18" charset="0"/>
            </a:endParaRPr>
          </a:p>
          <a:p>
            <a:r>
              <a:rPr lang="en-US" sz="2200" dirty="0">
                <a:latin typeface="Times New Roman" pitchFamily="18" charset="0"/>
                <a:cs typeface="Times New Roman" pitchFamily="18" charset="0"/>
              </a:rPr>
              <a:t>Asset value is the total value of the bank or relevant component</a:t>
            </a:r>
          </a:p>
          <a:p>
            <a:r>
              <a:rPr lang="en-US" sz="2200" dirty="0">
                <a:latin typeface="Times New Roman" pitchFamily="18" charset="0"/>
                <a:cs typeface="Times New Roman" pitchFamily="18" charset="0"/>
              </a:rPr>
              <a:t>Daily return standard deviation applies to this asset value</a:t>
            </a:r>
          </a:p>
          <a:p>
            <a:r>
              <a:rPr lang="en-US" sz="2200" dirty="0">
                <a:latin typeface="Times New Roman" pitchFamily="18" charset="0"/>
                <a:cs typeface="Times New Roman" pitchFamily="18" charset="0"/>
              </a:rPr>
              <a:t>Confidence interval factor represents the maximum acceptable probability that this loss will be exceeded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Panic-Based Bank Crises</a:t>
            </a:r>
          </a:p>
        </p:txBody>
      </p:sp>
      <p:sp>
        <p:nvSpPr>
          <p:cNvPr id="3" name="Content Placeholder 2"/>
          <p:cNvSpPr>
            <a:spLocks noGrp="1"/>
          </p:cNvSpPr>
          <p:nvPr>
            <p:ph idx="1"/>
          </p:nvPr>
        </p:nvSpPr>
        <p:spPr/>
        <p:txBody>
          <a:bodyPr>
            <a:normAutofit fontScale="92500" lnSpcReduction="10000"/>
          </a:bodyPr>
          <a:lstStyle/>
          <a:p>
            <a:r>
              <a:rPr lang="en-US" i="1" dirty="0">
                <a:latin typeface="Times New Roman" pitchFamily="18" charset="0"/>
                <a:cs typeface="Times New Roman" pitchFamily="18" charset="0"/>
              </a:rPr>
              <a:t>Friedman and Schwartz [1963]:</a:t>
            </a:r>
            <a:r>
              <a:rPr lang="en-US" dirty="0">
                <a:latin typeface="Times New Roman" pitchFamily="18" charset="0"/>
                <a:cs typeface="Times New Roman" pitchFamily="18" charset="0"/>
              </a:rPr>
              <a:t> Banking panics are the result </a:t>
            </a:r>
            <a:r>
              <a:rPr lang="en-US" b="1" dirty="0">
                <a:latin typeface="Times New Roman" pitchFamily="18" charset="0"/>
                <a:cs typeface="Times New Roman" pitchFamily="18" charset="0"/>
              </a:rPr>
              <a:t>of real shocks</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The early 1930s banking panics were not precipitated by weakening macroeconomic indicators; they were </a:t>
            </a:r>
            <a:r>
              <a:rPr lang="en-US" b="1" dirty="0">
                <a:latin typeface="Times New Roman" pitchFamily="18" charset="0"/>
                <a:cs typeface="Times New Roman" pitchFamily="18" charset="0"/>
              </a:rPr>
              <a:t>panic-based</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Insufficient Federal Reserve discount window lending intensified the crisis. </a:t>
            </a:r>
          </a:p>
          <a:p>
            <a:pPr lvl="1"/>
            <a:r>
              <a:rPr lang="en-US" dirty="0" err="1">
                <a:latin typeface="Times New Roman" pitchFamily="18" charset="0"/>
                <a:cs typeface="Times New Roman" pitchFamily="18" charset="0"/>
              </a:rPr>
              <a:t>Calomiris</a:t>
            </a:r>
            <a:r>
              <a:rPr lang="en-US" dirty="0">
                <a:latin typeface="Times New Roman" pitchFamily="18" charset="0"/>
                <a:cs typeface="Times New Roman" pitchFamily="18" charset="0"/>
              </a:rPr>
              <a:t> and Mason [2003] fail to support this panic hypothesis, arguing that fundamentals were the cause of most but not all of the failures.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Self-fulfilling Bank Runs</a:t>
            </a:r>
          </a:p>
        </p:txBody>
      </p:sp>
      <p:sp>
        <p:nvSpPr>
          <p:cNvPr id="3" name="Content Placeholder 2"/>
          <p:cNvSpPr>
            <a:spLocks noGrp="1"/>
          </p:cNvSpPr>
          <p:nvPr>
            <p:ph idx="1"/>
          </p:nvPr>
        </p:nvSpPr>
        <p:spPr/>
        <p:txBody>
          <a:bodyPr>
            <a:normAutofit fontScale="92500" lnSpcReduction="20000"/>
          </a:bodyPr>
          <a:lstStyle/>
          <a:p>
            <a:r>
              <a:rPr lang="en-US" i="1" dirty="0">
                <a:latin typeface="Times New Roman" pitchFamily="18" charset="0"/>
                <a:cs typeface="Times New Roman" pitchFamily="18" charset="0"/>
              </a:rPr>
              <a:t>Diamond and </a:t>
            </a:r>
            <a:r>
              <a:rPr lang="en-US" i="1" dirty="0" err="1">
                <a:latin typeface="Times New Roman" pitchFamily="18" charset="0"/>
                <a:cs typeface="Times New Roman" pitchFamily="18" charset="0"/>
              </a:rPr>
              <a:t>Dybvig</a:t>
            </a:r>
            <a:r>
              <a:rPr lang="en-US" i="1" dirty="0">
                <a:latin typeface="Times New Roman" pitchFamily="18" charset="0"/>
                <a:cs typeface="Times New Roman" pitchFamily="18" charset="0"/>
              </a:rPr>
              <a:t> [1983]: </a:t>
            </a:r>
            <a:r>
              <a:rPr lang="en-US" dirty="0">
                <a:latin typeface="Times New Roman" pitchFamily="18" charset="0"/>
                <a:cs typeface="Times New Roman" pitchFamily="18" charset="0"/>
              </a:rPr>
              <a:t>banks create liquidity by offering deposits that are more liquid than their assets (business loans). </a:t>
            </a:r>
          </a:p>
          <a:p>
            <a:r>
              <a:rPr lang="en-US" dirty="0">
                <a:latin typeface="Times New Roman" pitchFamily="18" charset="0"/>
                <a:cs typeface="Times New Roman" pitchFamily="18" charset="0"/>
              </a:rPr>
              <a:t>A bank run is the result of depositors initiating one so as to not be victimized by such a run; that is, </a:t>
            </a:r>
            <a:r>
              <a:rPr lang="en-US" b="1" dirty="0">
                <a:latin typeface="Times New Roman" pitchFamily="18" charset="0"/>
                <a:cs typeface="Times New Roman" pitchFamily="18" charset="0"/>
              </a:rPr>
              <a:t>bank runs occur because they are expected to occur</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Concludes that </a:t>
            </a:r>
            <a:r>
              <a:rPr lang="en-US" b="1" dirty="0">
                <a:latin typeface="Times New Roman" pitchFamily="18" charset="0"/>
                <a:cs typeface="Times New Roman" pitchFamily="18" charset="0"/>
              </a:rPr>
              <a:t>deposit insurance </a:t>
            </a:r>
            <a:r>
              <a:rPr lang="en-US" dirty="0">
                <a:latin typeface="Times New Roman" pitchFamily="18" charset="0"/>
                <a:cs typeface="Times New Roman" pitchFamily="18" charset="0"/>
              </a:rPr>
              <a:t>(relative to suspension of convertibility) best reduces the incidence of runs by eliminating the incentive for the patient depositor to participate.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latin typeface="Times New Roman" pitchFamily="18" charset="0"/>
                <a:cs typeface="Times New Roman" pitchFamily="18" charset="0"/>
              </a:rPr>
              <a:t>VaR</a:t>
            </a:r>
            <a:r>
              <a:rPr lang="en-US" b="1" dirty="0">
                <a:latin typeface="Times New Roman" pitchFamily="18" charset="0"/>
                <a:cs typeface="Times New Roman" pitchFamily="18" charset="0"/>
              </a:rPr>
              <a:t> Illustration</a:t>
            </a:r>
          </a:p>
        </p:txBody>
      </p:sp>
      <p:sp>
        <p:nvSpPr>
          <p:cNvPr id="3" name="Content Placeholder 2"/>
          <p:cNvSpPr>
            <a:spLocks noGrp="1"/>
          </p:cNvSpPr>
          <p:nvPr>
            <p:ph idx="1"/>
          </p:nvPr>
        </p:nvSpPr>
        <p:spPr>
          <a:xfrm>
            <a:off x="457200" y="1371600"/>
            <a:ext cx="8229600" cy="5029200"/>
          </a:xfrm>
        </p:spPr>
        <p:txBody>
          <a:bodyPr>
            <a:normAutofit fontScale="70000" lnSpcReduction="20000"/>
          </a:bodyPr>
          <a:lstStyle/>
          <a:p>
            <a:r>
              <a:rPr lang="en-US" dirty="0">
                <a:latin typeface="Times New Roman" pitchFamily="18" charset="0"/>
                <a:cs typeface="Times New Roman" pitchFamily="18" charset="0"/>
              </a:rPr>
              <a:t>Suppose a bank with $1 billion in its derivative asset portfolio seeks to compute its </a:t>
            </a:r>
            <a:r>
              <a:rPr lang="en-US" i="1" dirty="0" err="1">
                <a:latin typeface="Times New Roman" pitchFamily="18" charset="0"/>
                <a:cs typeface="Times New Roman" pitchFamily="18" charset="0"/>
              </a:rPr>
              <a:t>VaR</a:t>
            </a:r>
            <a:r>
              <a:rPr lang="en-US" dirty="0" err="1">
                <a:latin typeface="Times New Roman" pitchFamily="18" charset="0"/>
                <a:cs typeface="Times New Roman" pitchFamily="18" charset="0"/>
              </a:rPr>
              <a:t>.</a:t>
            </a:r>
            <a:r>
              <a:rPr lang="en-US" dirty="0">
                <a:latin typeface="Times New Roman" pitchFamily="18" charset="0"/>
                <a:cs typeface="Times New Roman" pitchFamily="18" charset="0"/>
              </a:rPr>
              <a:t> The portfolio experiences a .5% daily standard deviation in its daily returns. The bank wishes to determine the size of a loss that has a 1% probability of being incurred over a 5-day week:</a:t>
            </a:r>
          </a:p>
          <a:p>
            <a:endParaRPr lang="en-US" dirty="0">
              <a:latin typeface="Times New Roman" pitchFamily="18" charset="0"/>
              <a:cs typeface="Times New Roman" pitchFamily="18" charset="0"/>
            </a:endParaRPr>
          </a:p>
          <a:p>
            <a:pPr algn="ctr">
              <a:buNone/>
            </a:pPr>
            <a:r>
              <a:rPr lang="en-US" i="1" dirty="0">
                <a:latin typeface="Times New Roman" pitchFamily="18" charset="0"/>
                <a:cs typeface="Times New Roman" pitchFamily="18" charset="0"/>
              </a:rPr>
              <a:t>VAR</a:t>
            </a:r>
            <a:r>
              <a:rPr lang="en-US" dirty="0">
                <a:latin typeface="Times New Roman" pitchFamily="18" charset="0"/>
                <a:cs typeface="Times New Roman" pitchFamily="18" charset="0"/>
              </a:rPr>
              <a:t> = $1,000,000,000 × .005 × 2.326 × </a:t>
            </a:r>
            <a:r>
              <a:rPr lang="en-US" dirty="0">
                <a:latin typeface="Times New Roman" pitchFamily="18" charset="0"/>
                <a:cs typeface="Times New Roman" pitchFamily="18" charset="0"/>
                <a:sym typeface="Symbol"/>
              </a:rPr>
              <a:t></a:t>
            </a:r>
            <a:r>
              <a:rPr lang="en-US" dirty="0">
                <a:latin typeface="Times New Roman" pitchFamily="18" charset="0"/>
                <a:cs typeface="Times New Roman" pitchFamily="18" charset="0"/>
              </a:rPr>
              <a:t>5 = $26,005,471</a:t>
            </a:r>
          </a:p>
          <a:p>
            <a:pPr>
              <a:buNone/>
            </a:pP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Assuming that daily asset returns are normally distributed (often a questionable assumption), uncorrelated over time and with a standard deviation of .005, there is a 1% probability that the bank will experience a loss exceeding $26,005,471 during any given 5-day week. </a:t>
            </a:r>
          </a:p>
          <a:p>
            <a:r>
              <a:rPr lang="en-US" dirty="0">
                <a:latin typeface="Times New Roman" pitchFamily="18" charset="0"/>
                <a:cs typeface="Times New Roman" pitchFamily="18" charset="0"/>
              </a:rPr>
              <a:t>The one-tailed </a:t>
            </a:r>
            <a:r>
              <a:rPr lang="en-US" i="1" dirty="0">
                <a:latin typeface="Times New Roman" pitchFamily="18" charset="0"/>
                <a:cs typeface="Times New Roman" pitchFamily="18" charset="0"/>
              </a:rPr>
              <a:t>z</a:t>
            </a:r>
            <a:r>
              <a:rPr lang="en-US" dirty="0">
                <a:latin typeface="Times New Roman" pitchFamily="18" charset="0"/>
                <a:cs typeface="Times New Roman" pitchFamily="18" charset="0"/>
              </a:rPr>
              <a:t>-value corresponding with the 1% confidence interval is 2.326. Thus, 99% of the time, losses realized by the institution will be less than the computed </a:t>
            </a:r>
            <a:r>
              <a:rPr lang="en-US" i="1" dirty="0" err="1">
                <a:latin typeface="Times New Roman" pitchFamily="18" charset="0"/>
                <a:cs typeface="Times New Roman" pitchFamily="18" charset="0"/>
              </a:rPr>
              <a:t>VaR</a:t>
            </a:r>
            <a:r>
              <a:rPr lang="en-US" dirty="0">
                <a:latin typeface="Times New Roman" pitchFamily="18" charset="0"/>
                <a:cs typeface="Times New Roman" pitchFamily="18" charset="0"/>
              </a:rPr>
              <a:t> figure.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Bottom 1% Area Under the Normal Curve</a:t>
            </a:r>
            <a:endParaRPr lang="en-US" dirty="0"/>
          </a:p>
        </p:txBody>
      </p:sp>
      <p:sp>
        <p:nvSpPr>
          <p:cNvPr id="3" name="Content Placeholder 2"/>
          <p:cNvSpPr>
            <a:spLocks noGrp="1"/>
          </p:cNvSpPr>
          <p:nvPr>
            <p:ph idx="1"/>
          </p:nvPr>
        </p:nvSpPr>
        <p:spPr/>
        <p:txBody>
          <a:bodyPr/>
          <a:lstStyle/>
          <a:p>
            <a:pPr>
              <a:buNone/>
            </a:pPr>
            <a:r>
              <a:rPr lang="en-US" dirty="0"/>
              <a:t> </a:t>
            </a:r>
          </a:p>
        </p:txBody>
      </p:sp>
      <p:graphicFrame>
        <p:nvGraphicFramePr>
          <p:cNvPr id="4" name="Chart 3"/>
          <p:cNvGraphicFramePr/>
          <p:nvPr/>
        </p:nvGraphicFramePr>
        <p:xfrm>
          <a:off x="381000" y="1828800"/>
          <a:ext cx="8077199" cy="3048000"/>
        </p:xfrm>
        <a:graphic>
          <a:graphicData uri="http://schemas.openxmlformats.org/drawingml/2006/chart">
            <c:chart xmlns:c="http://schemas.openxmlformats.org/drawingml/2006/chart" xmlns:r="http://schemas.openxmlformats.org/officeDocument/2006/relationships" r:id="rId2"/>
          </a:graphicData>
        </a:graphic>
      </p:graphicFrame>
      <p:sp>
        <p:nvSpPr>
          <p:cNvPr id="68610" name="Text Box 2"/>
          <p:cNvSpPr txBox="1">
            <a:spLocks noChangeArrowheads="1"/>
          </p:cNvSpPr>
          <p:nvPr/>
        </p:nvSpPr>
        <p:spPr bwMode="auto">
          <a:xfrm>
            <a:off x="1143000" y="4724400"/>
            <a:ext cx="931863" cy="250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100" b="0" i="0" u="none" strike="noStrike" cap="none" normalizeH="0" baseline="0" dirty="0">
                <a:ln>
                  <a:noFill/>
                </a:ln>
                <a:solidFill>
                  <a:schemeClr val="tx1"/>
                </a:solidFill>
                <a:effectLst/>
                <a:latin typeface="Times New Roman" pitchFamily="18" charset="0"/>
                <a:cs typeface="Arial" pitchFamily="34" charset="0"/>
              </a:rPr>
              <a:t>z = -2.326</a:t>
            </a:r>
            <a:r>
              <a:rPr kumimoji="0" lang="en-US" sz="1200" b="0" i="1" u="none" strike="noStrike" cap="none" normalizeH="0" baseline="0" dirty="0">
                <a:ln>
                  <a:noFill/>
                </a:ln>
                <a:solidFill>
                  <a:schemeClr val="tx1"/>
                </a:solidFill>
                <a:effectLst/>
                <a:latin typeface="Times New Roman" pitchFamily="18" charset="0"/>
                <a:cs typeface="Arial" pitchFamily="34" charset="0"/>
                <a:sym typeface="Symbol" pitchFamily="18" charset="2"/>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Stress Testing</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A stress test is an analysis, which might include a simulation designed to determine how the financial institution (unit thereof, portfolio or even individual instrument) might withstand a negative event, series of events or an economic crisis.</a:t>
            </a:r>
          </a:p>
          <a:p>
            <a:r>
              <a:rPr lang="en-US" dirty="0">
                <a:latin typeface="Times New Roman" pitchFamily="18" charset="0"/>
                <a:cs typeface="Times New Roman" pitchFamily="18" charset="0"/>
              </a:rPr>
              <a:t>The stress test typically focuses on the institution’s or unit’s equity capitalization.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Stress Testing: Illustration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00201"/>
            <a:ext cx="8686800" cy="4495800"/>
          </a:xfrm>
        </p:spPr>
        <p:txBody>
          <a:bodyPr/>
          <a:lstStyle/>
          <a:p>
            <a:r>
              <a:rPr lang="en-US" sz="2800" dirty="0" smtClean="0">
                <a:latin typeface="Times New Roman" pitchFamily="18" charset="0"/>
                <a:cs typeface="Times New Roman" pitchFamily="18" charset="0"/>
              </a:rPr>
              <a:t>Initial $240.9Bill. 10-yr. mortgage value: $180Bill.</a:t>
            </a:r>
          </a:p>
          <a:p>
            <a:r>
              <a:rPr lang="en-US" sz="2800" dirty="0" smtClean="0">
                <a:latin typeface="Times New Roman" pitchFamily="18" charset="0"/>
                <a:cs typeface="Times New Roman" pitchFamily="18" charset="0"/>
              </a:rPr>
              <a:t>Initial $166.86Bill. 1-yr. Deposit value: $162Bill.</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Next, we introduce a shock to create stress</a:t>
            </a:r>
          </a:p>
          <a:p>
            <a:r>
              <a:rPr lang="en-US" sz="2800" dirty="0" smtClean="0">
                <a:latin typeface="Times New Roman" pitchFamily="18" charset="0"/>
                <a:cs typeface="Times New Roman" pitchFamily="18" charset="0"/>
              </a:rPr>
              <a:t>Interest rates will increase from 3% to 10</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a:buNone/>
            </a:pPr>
            <a:endParaRPr lang="en-US" dirty="0"/>
          </a:p>
        </p:txBody>
      </p:sp>
      <p:graphicFrame>
        <p:nvGraphicFramePr>
          <p:cNvPr id="67587" name="Object 3"/>
          <p:cNvGraphicFramePr>
            <a:graphicFrameLocks noChangeAspect="1"/>
          </p:cNvGraphicFramePr>
          <p:nvPr/>
        </p:nvGraphicFramePr>
        <p:xfrm>
          <a:off x="152400" y="2895600"/>
          <a:ext cx="10183585" cy="457200"/>
        </p:xfrm>
        <a:graphic>
          <a:graphicData uri="http://schemas.openxmlformats.org/presentationml/2006/ole">
            <p:oleObj spid="_x0000_s2050" name="Document" r:id="rId3" imgW="5940848" imgH="266782" progId="Word.Document.12">
              <p:embed/>
            </p:oleObj>
          </a:graphicData>
        </a:graphic>
      </p:graphicFrame>
      <p:graphicFrame>
        <p:nvGraphicFramePr>
          <p:cNvPr id="67588" name="Object 4"/>
          <p:cNvGraphicFramePr>
            <a:graphicFrameLocks noChangeAspect="1"/>
          </p:cNvGraphicFramePr>
          <p:nvPr/>
        </p:nvGraphicFramePr>
        <p:xfrm>
          <a:off x="228599" y="4876800"/>
          <a:ext cx="8915401" cy="400264"/>
        </p:xfrm>
        <a:graphic>
          <a:graphicData uri="http://schemas.openxmlformats.org/presentationml/2006/ole">
            <p:oleObj spid="_x0000_s2051" name="Document" r:id="rId4" imgW="5940848" imgH="266782"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b="1" dirty="0" smtClean="0">
                <a:latin typeface="Times New Roman" pitchFamily="18" charset="0"/>
                <a:cs typeface="Times New Roman" pitchFamily="18" charset="0"/>
              </a:rPr>
              <a:t>Stress Testing: </a:t>
            </a:r>
            <a:r>
              <a:rPr lang="en-US" b="1" dirty="0" smtClean="0">
                <a:latin typeface="Times New Roman" pitchFamily="18" charset="0"/>
                <a:cs typeface="Times New Roman" pitchFamily="18" charset="0"/>
              </a:rPr>
              <a:t>Illustration, Continued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txBody>
          <a:bodyPr/>
          <a:lstStyle/>
          <a:p>
            <a:r>
              <a:rPr lang="en-US" sz="2800" dirty="0" smtClean="0">
                <a:latin typeface="Times New Roman" pitchFamily="18" charset="0"/>
                <a:cs typeface="Times New Roman" pitchFamily="18" charset="0"/>
              </a:rPr>
              <a:t>Interest rates increase from 3% to 10</a:t>
            </a:r>
            <a:r>
              <a:rPr lang="en-US" dirty="0" smtClean="0">
                <a:latin typeface="Times New Roman" pitchFamily="18" charset="0"/>
                <a:cs typeface="Times New Roman" pitchFamily="18" charset="0"/>
              </a:rPr>
              <a:t>%</a:t>
            </a:r>
          </a:p>
          <a:p>
            <a:pPr>
              <a:buNone/>
            </a:pPr>
            <a:endParaRPr lang="en-US" dirty="0"/>
          </a:p>
        </p:txBody>
      </p:sp>
      <p:graphicFrame>
        <p:nvGraphicFramePr>
          <p:cNvPr id="1026" name="Object 2"/>
          <p:cNvGraphicFramePr>
            <a:graphicFrameLocks noChangeAspect="1"/>
          </p:cNvGraphicFramePr>
          <p:nvPr/>
        </p:nvGraphicFramePr>
        <p:xfrm>
          <a:off x="533400" y="2743200"/>
          <a:ext cx="8262481" cy="2178050"/>
        </p:xfrm>
        <a:graphic>
          <a:graphicData uri="http://schemas.openxmlformats.org/presentationml/2006/ole">
            <p:oleObj spid="_x0000_s3074" name="Document" r:id="rId3" imgW="5949456" imgH="1569027" progId="Word.Document.12">
              <p:embed/>
            </p:oleObj>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893</TotalTime>
  <Words>3634</Words>
  <Application>Microsoft Office PowerPoint</Application>
  <PresentationFormat>On-screen Show (4:3)</PresentationFormat>
  <Paragraphs>249</Paragraphs>
  <Slides>41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Office Theme</vt:lpstr>
      <vt:lpstr>Document</vt:lpstr>
      <vt:lpstr>Lesson 3</vt:lpstr>
      <vt:lpstr>A. Bank Stress and its Measurement</vt:lpstr>
      <vt:lpstr>CAMELS</vt:lpstr>
      <vt:lpstr>Value At Risk (VaR)</vt:lpstr>
      <vt:lpstr>VaR Illustration</vt:lpstr>
      <vt:lpstr>Bottom 1% Area Under the Normal Curve</vt:lpstr>
      <vt:lpstr>Stress Testing</vt:lpstr>
      <vt:lpstr>Stress Testing: Illustration</vt:lpstr>
      <vt:lpstr>Stress Testing: Illustration, Continued</vt:lpstr>
      <vt:lpstr>B. Bank Failure and its Resolution</vt:lpstr>
      <vt:lpstr>Resolving Bank Failures</vt:lpstr>
      <vt:lpstr>FDICIA and Failed Bank Resolution</vt:lpstr>
      <vt:lpstr>U.S. Bank Resolution</vt:lpstr>
      <vt:lpstr>Regulatory Remedies for Bank Failure</vt:lpstr>
      <vt:lpstr>Bank Resolution</vt:lpstr>
      <vt:lpstr>C. Contagion, Interconnectedness and Systemically Important Financial Institutions</vt:lpstr>
      <vt:lpstr>Contagion</vt:lpstr>
      <vt:lpstr>Bank Crises</vt:lpstr>
      <vt:lpstr>Systemic Bank Crises</vt:lpstr>
      <vt:lpstr>Systemically Important Financial Institutions and Interconnectedness</vt:lpstr>
      <vt:lpstr>The Discount Window and Bank Crises</vt:lpstr>
      <vt:lpstr>E. Pre-21st Century U.S. Bank Crises</vt:lpstr>
      <vt:lpstr>The Bank Panic of 1873: The Roots</vt:lpstr>
      <vt:lpstr>The Bank Panic of 1873: The Sparks</vt:lpstr>
      <vt:lpstr>The Bank Panic of 1873: The Effects</vt:lpstr>
      <vt:lpstr>The Panic of 1893</vt:lpstr>
      <vt:lpstr>The Bank Crisis of 1907</vt:lpstr>
      <vt:lpstr>The Bank Crisis of 1907: Mitigation</vt:lpstr>
      <vt:lpstr>The Lead-up to Creating the Fed</vt:lpstr>
      <vt:lpstr>Central Banks and Bank Crises</vt:lpstr>
      <vt:lpstr>The Bank Crises During the Great Depression</vt:lpstr>
      <vt:lpstr>The Unique Great Depression Bank Crises</vt:lpstr>
      <vt:lpstr>Causes(?) of the Great Depression Bank Crises</vt:lpstr>
      <vt:lpstr>F. The Financial Crisis of 2008</vt:lpstr>
      <vt:lpstr>The Lead up to the Crisis</vt:lpstr>
      <vt:lpstr>Regulatory Lapses</vt:lpstr>
      <vt:lpstr>The Crisis</vt:lpstr>
      <vt:lpstr>The Aftermath</vt:lpstr>
      <vt:lpstr>Models and Causes of Bank Crises</vt:lpstr>
      <vt:lpstr>Panic-Based Bank Crises</vt:lpstr>
      <vt:lpstr>Self-fulfilling Bank Runs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3: Bank Crises, Failure, Regulation and Regulators</dc:title>
  <dc:creator>John</dc:creator>
  <cp:lastModifiedBy>John</cp:lastModifiedBy>
  <cp:revision>44</cp:revision>
  <dcterms:created xsi:type="dcterms:W3CDTF">2015-04-18T11:41:09Z</dcterms:created>
  <dcterms:modified xsi:type="dcterms:W3CDTF">2021-06-01T17:46:05Z</dcterms:modified>
</cp:coreProperties>
</file>