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299" r:id="rId3"/>
    <p:sldId id="301" r:id="rId4"/>
    <p:sldId id="316" r:id="rId5"/>
    <p:sldId id="326" r:id="rId6"/>
    <p:sldId id="317" r:id="rId7"/>
    <p:sldId id="327" r:id="rId8"/>
    <p:sldId id="328" r:id="rId9"/>
    <p:sldId id="329" r:id="rId10"/>
    <p:sldId id="330" r:id="rId11"/>
    <p:sldId id="331" r:id="rId12"/>
    <p:sldId id="300" r:id="rId13"/>
    <p:sldId id="318" r:id="rId14"/>
    <p:sldId id="319" r:id="rId15"/>
    <p:sldId id="320" r:id="rId16"/>
    <p:sldId id="323" r:id="rId17"/>
    <p:sldId id="324" r:id="rId18"/>
    <p:sldId id="325" r:id="rId19"/>
    <p:sldId id="302" r:id="rId20"/>
    <p:sldId id="303" r:id="rId21"/>
    <p:sldId id="304" r:id="rId22"/>
    <p:sldId id="305" r:id="rId23"/>
    <p:sldId id="306" r:id="rId24"/>
    <p:sldId id="308" r:id="rId25"/>
    <p:sldId id="287" r:id="rId26"/>
    <p:sldId id="288" r:id="rId27"/>
    <p:sldId id="289" r:id="rId28"/>
    <p:sldId id="291" r:id="rId29"/>
    <p:sldId id="292" r:id="rId30"/>
    <p:sldId id="293"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575BDD-98E2-4B29-95F5-BAC8D982DBDF}"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75BDD-98E2-4B29-95F5-BAC8D982DBDF}"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75BDD-98E2-4B29-95F5-BAC8D982DBDF}"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ertina testo - Bianc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379765" y="1966782"/>
            <a:ext cx="8392496" cy="584775"/>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373696" y="2537649"/>
            <a:ext cx="8392496" cy="584775"/>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391704" y="4186002"/>
            <a:ext cx="4174435" cy="547200"/>
          </a:xfrm>
          <a:prstGeom prst="rect">
            <a:avLst/>
          </a:prstGeo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16 aprile 2021</a:t>
            </a:fld>
            <a:endParaRPr lang="it-IT" dirty="0"/>
          </a:p>
        </p:txBody>
      </p:sp>
      <p:pic>
        <p:nvPicPr>
          <p:cNvPr id="33" name="Immagine 32">
            <a:extLst>
              <a:ext uri="{FF2B5EF4-FFF2-40B4-BE49-F238E27FC236}">
                <a16:creationId xmlns:a16="http://schemas.microsoft.com/office/drawing/2014/main" id="{5A46FEDB-F263-2844-BBB8-16B9F5DF9874}"/>
              </a:ext>
            </a:extLst>
          </p:cNvPr>
          <p:cNvPicPr>
            <a:picLocks noChangeAspect="1"/>
          </p:cNvPicPr>
          <p:nvPr userDrawn="1"/>
        </p:nvPicPr>
        <p:blipFill>
          <a:blip r:embed="rId2" cstate="print"/>
          <a:stretch>
            <a:fillRect/>
          </a:stretch>
        </p:blipFill>
        <p:spPr>
          <a:xfrm>
            <a:off x="397564" y="564746"/>
            <a:ext cx="922181" cy="956079"/>
          </a:xfrm>
          <a:prstGeom prst="rect">
            <a:avLst/>
          </a:prstGeom>
        </p:spPr>
      </p:pic>
      <p:sp>
        <p:nvSpPr>
          <p:cNvPr id="15" name="Rettangolo 14">
            <a:extLst>
              <a:ext uri="{FF2B5EF4-FFF2-40B4-BE49-F238E27FC236}">
                <a16:creationId xmlns:a16="http://schemas.microsoft.com/office/drawing/2014/main" id="{CEAB5DDE-506B-7848-A9CE-C5555942F1E7}"/>
              </a:ext>
            </a:extLst>
          </p:cNvPr>
          <p:cNvSpPr/>
          <p:nvPr userDrawn="1"/>
        </p:nvSpPr>
        <p:spPr>
          <a:xfrm>
            <a:off x="0" y="5761706"/>
            <a:ext cx="9144000" cy="1096295"/>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95591AB0-86CE-0043-B652-416AF670DC5E}"/>
              </a:ext>
            </a:extLst>
          </p:cNvPr>
          <p:cNvPicPr>
            <a:picLocks noChangeAspect="1"/>
          </p:cNvPicPr>
          <p:nvPr userDrawn="1"/>
        </p:nvPicPr>
        <p:blipFill>
          <a:blip r:embed="rId4" cstate="print"/>
          <a:stretch>
            <a:fillRect/>
          </a:stretch>
        </p:blipFill>
        <p:spPr>
          <a:xfrm>
            <a:off x="7612126" y="354330"/>
            <a:ext cx="1307199" cy="1374812"/>
          </a:xfrm>
          <a:prstGeom prst="rect">
            <a:avLst/>
          </a:prstGeom>
        </p:spPr>
      </p:pic>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75BDD-98E2-4B29-95F5-BAC8D982DBDF}"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75BDD-98E2-4B29-95F5-BAC8D982DBDF}"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575BDD-98E2-4B29-95F5-BAC8D982DBDF}"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575BDD-98E2-4B29-95F5-BAC8D982DBDF}" type="datetimeFigureOut">
              <a:rPr lang="en-US" smtClean="0"/>
              <a:pPr/>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575BDD-98E2-4B29-95F5-BAC8D982DBDF}" type="datetimeFigureOut">
              <a:rPr lang="en-US" smtClean="0"/>
              <a:pPr/>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75BDD-98E2-4B29-95F5-BAC8D982DBDF}" type="datetimeFigureOut">
              <a:rPr lang="en-US" smtClean="0"/>
              <a:pPr/>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75BDD-98E2-4B29-95F5-BAC8D982DBDF}"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75BDD-98E2-4B29-95F5-BAC8D982DBDF}"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A27B6-372E-4B91-8041-309A25ADE7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75BDD-98E2-4B29-95F5-BAC8D982DBDF}" type="datetimeFigureOut">
              <a:rPr lang="en-US" smtClean="0"/>
              <a:pPr/>
              <a:t>4/16/2021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A27B6-372E-4B91-8041-309A25ADE7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07B17CF2-442B-DB46-8CDE-F9F11AA5273D}"/>
              </a:ext>
            </a:extLst>
          </p:cNvPr>
          <p:cNvSpPr>
            <a:spLocks noGrp="1"/>
          </p:cNvSpPr>
          <p:nvPr>
            <p:ph type="ctrTitle"/>
          </p:nvPr>
        </p:nvSpPr>
        <p:spPr>
          <a:xfrm>
            <a:off x="379765" y="1966782"/>
            <a:ext cx="8392496" cy="738664"/>
          </a:xfrm>
        </p:spPr>
        <p:txBody>
          <a:bodyPr/>
          <a:lstStyle/>
          <a:p>
            <a:pPr algn="ctr"/>
            <a:r>
              <a:rPr lang="en-US" sz="4800" dirty="0">
                <a:latin typeface="Times New Roman" pitchFamily="18" charset="0"/>
                <a:cs typeface="Times New Roman" pitchFamily="18" charset="0"/>
              </a:rPr>
              <a:t>Lesson 9</a:t>
            </a:r>
            <a:endParaRPr lang="it-IT" sz="4400" dirty="0"/>
          </a:p>
        </p:txBody>
      </p:sp>
      <p:sp>
        <p:nvSpPr>
          <p:cNvPr id="13" name="Sottotitolo 12">
            <a:extLst>
              <a:ext uri="{FF2B5EF4-FFF2-40B4-BE49-F238E27FC236}">
                <a16:creationId xmlns:a16="http://schemas.microsoft.com/office/drawing/2014/main" id="{4045F4FA-6ED4-9E4E-92D1-83B58EEBD65F}"/>
              </a:ext>
            </a:extLst>
          </p:cNvPr>
          <p:cNvSpPr>
            <a:spLocks noGrp="1"/>
          </p:cNvSpPr>
          <p:nvPr>
            <p:ph type="subTitle" idx="1"/>
          </p:nvPr>
        </p:nvSpPr>
        <p:spPr>
          <a:xfrm>
            <a:off x="381000" y="3124200"/>
            <a:ext cx="8392496" cy="1015663"/>
          </a:xfrm>
        </p:spPr>
        <p:txBody>
          <a:bodyPr/>
          <a:lstStyle/>
          <a:p>
            <a:pPr algn="ctr"/>
            <a:r>
              <a:rPr lang="en-US" sz="6600" b="1" dirty="0"/>
              <a:t>Bank Regulation and Regulators</a:t>
            </a:r>
            <a:endParaRPr lang="it-IT" sz="6000" dirty="0"/>
          </a:p>
        </p:txBody>
      </p:sp>
      <p:sp>
        <p:nvSpPr>
          <p:cNvPr id="15" name="CasellaDiTesto 14">
            <a:extLst>
              <a:ext uri="{FF2B5EF4-FFF2-40B4-BE49-F238E27FC236}">
                <a16:creationId xmlns:a16="http://schemas.microsoft.com/office/drawing/2014/main" id="{4B9245B4-1A08-E54F-A900-5DF1CAA994BC}"/>
              </a:ext>
            </a:extLst>
          </p:cNvPr>
          <p:cNvSpPr txBox="1"/>
          <p:nvPr/>
        </p:nvSpPr>
        <p:spPr>
          <a:xfrm>
            <a:off x="6360217" y="-847126"/>
            <a:ext cx="2783783" cy="461665"/>
          </a:xfrm>
          <a:prstGeom prst="rect">
            <a:avLst/>
          </a:prstGeom>
          <a:solidFill>
            <a:srgbClr val="FFFF00"/>
          </a:solidFill>
        </p:spPr>
        <p:txBody>
          <a:bodyPr wrap="square" rtlCol="0">
            <a:spAutoFit/>
          </a:bodyPr>
          <a:lstStyle/>
          <a:p>
            <a:r>
              <a:rPr lang="it-IT" sz="1200" dirty="0"/>
              <a:t>Slide statica</a:t>
            </a:r>
          </a:p>
          <a:p>
            <a:r>
              <a:rPr lang="it-IT" sz="1200" dirty="0"/>
              <a:t>Esempio di copertina con fondo bianco</a:t>
            </a:r>
          </a:p>
        </p:txBody>
      </p:sp>
    </p:spTree>
    <p:extLst>
      <p:ext uri="{BB962C8B-B14F-4D97-AF65-F5344CB8AC3E}">
        <p14:creationId xmlns:p14="http://schemas.microsoft.com/office/powerpoint/2010/main" val="333447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 Transparency and Information Flows</a:t>
            </a:r>
          </a:p>
        </p:txBody>
      </p:sp>
      <p:sp>
        <p:nvSpPr>
          <p:cNvPr id="3" name="Content Placeholder 2"/>
          <p:cNvSpPr>
            <a:spLocks noGrp="1"/>
          </p:cNvSpPr>
          <p:nvPr>
            <p:ph idx="1"/>
          </p:nvPr>
        </p:nvSpPr>
        <p:spPr/>
        <p:txBody>
          <a:bodyPr>
            <a:normAutofit fontScale="77500" lnSpcReduction="20000"/>
          </a:bodyPr>
          <a:lstStyle/>
          <a:p>
            <a:pPr lvl="0"/>
            <a:r>
              <a:rPr lang="en-US" i="1" dirty="0"/>
              <a:t>Impose reporting and disclosure requirements</a:t>
            </a:r>
            <a:r>
              <a:rPr lang="en-US" dirty="0"/>
              <a:t>: Transparency tends to reduce the incidence of moral hazard. Audited financial statements, frequent and detailed disclosures to regulators, stress tests and living wills mitigate moral hazard problems.</a:t>
            </a:r>
          </a:p>
          <a:p>
            <a:pPr lvl="0"/>
            <a:r>
              <a:rPr lang="en-US" i="1" dirty="0"/>
              <a:t>Encourage market discipline</a:t>
            </a:r>
            <a:r>
              <a:rPr lang="en-US" dirty="0"/>
              <a:t>: Encourage markets that penalize moral hazard or opacity by devaluing bank securities. </a:t>
            </a:r>
          </a:p>
          <a:p>
            <a:pPr lvl="1"/>
            <a:r>
              <a:rPr lang="en-US" dirty="0"/>
              <a:t>regulators could require banks to issue subordinate debt (junior debt, which subordinate in priority in the event of failure) at market interest rates, which can be structured to absorb losses that would otherwise be suffered by depositors or the insurer. </a:t>
            </a:r>
          </a:p>
          <a:p>
            <a:pPr lvl="1"/>
            <a:r>
              <a:rPr lang="en-US" dirty="0"/>
              <a:t>using subordinate or other debt to restructure a failing bank's balance sheet is called a bail-in.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Regulate Banking Activities and Oversight</a:t>
            </a:r>
          </a:p>
        </p:txBody>
      </p:sp>
      <p:sp>
        <p:nvSpPr>
          <p:cNvPr id="3" name="Content Placeholder 2"/>
          <p:cNvSpPr>
            <a:spLocks noGrp="1"/>
          </p:cNvSpPr>
          <p:nvPr>
            <p:ph idx="1"/>
          </p:nvPr>
        </p:nvSpPr>
        <p:spPr/>
        <p:txBody>
          <a:bodyPr>
            <a:normAutofit fontScale="92500" lnSpcReduction="10000"/>
          </a:bodyPr>
          <a:lstStyle/>
          <a:p>
            <a:r>
              <a:rPr lang="en-US" i="1" dirty="0"/>
              <a:t>Encourage loan and insurance covenants</a:t>
            </a:r>
            <a:endParaRPr lang="en-US" dirty="0"/>
          </a:p>
          <a:p>
            <a:pPr lvl="0"/>
            <a:r>
              <a:rPr lang="en-US" i="1" dirty="0"/>
              <a:t>Impose exposure, activity and affiliation restrictions</a:t>
            </a:r>
            <a:r>
              <a:rPr lang="en-US" dirty="0"/>
              <a:t>: including lending restrictions, diversification requirements, prohibitions on non-bank financial</a:t>
            </a:r>
          </a:p>
          <a:p>
            <a:pPr lvl="0"/>
            <a:r>
              <a:rPr lang="en-US" i="1" dirty="0"/>
              <a:t>Impose governance requirements </a:t>
            </a:r>
            <a:r>
              <a:rPr lang="en-US" dirty="0"/>
              <a:t>including requirements on governance structures such as organizational structure and domicile, risk management committees, director requirements, lending officers,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 Essential U.S. Banking Legislation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The primary purpose of financial institutional regulation is to prevent market failure, where a competitive market fails to function effectively. More specifically, financial institution regulation seeks to ensure:</a:t>
            </a:r>
          </a:p>
          <a:p>
            <a:pPr lvl="1"/>
            <a:r>
              <a:rPr lang="en-US" dirty="0">
                <a:latin typeface="Times New Roman" pitchFamily="18" charset="0"/>
                <a:cs typeface="Times New Roman" pitchFamily="18" charset="0"/>
              </a:rPr>
              <a:t>safety and stability of financial institutions and markets</a:t>
            </a:r>
          </a:p>
          <a:p>
            <a:pPr lvl="1"/>
            <a:r>
              <a:rPr lang="en-US" dirty="0">
                <a:latin typeface="Times New Roman" pitchFamily="18" charset="0"/>
                <a:cs typeface="Times New Roman" pitchFamily="18" charset="0"/>
              </a:rPr>
              <a:t>competition in financial markets</a:t>
            </a:r>
          </a:p>
          <a:p>
            <a:pPr lvl="1"/>
            <a:r>
              <a:rPr lang="en-US" dirty="0">
                <a:latin typeface="Times New Roman" pitchFamily="18" charset="0"/>
                <a:cs typeface="Times New Roman" pitchFamily="18" charset="0"/>
              </a:rPr>
              <a:t>fairness and transparency and prevent fraud in financial markets</a:t>
            </a:r>
          </a:p>
          <a:p>
            <a:pPr lvl="1"/>
            <a:r>
              <a:rPr lang="en-US" dirty="0">
                <a:latin typeface="Times New Roman" pitchFamily="18" charset="0"/>
                <a:cs typeface="Times New Roman" pitchFamily="18" charset="0"/>
              </a:rPr>
              <a:t>appropriate levels of real economic and financial market activities</a:t>
            </a:r>
          </a:p>
          <a:p>
            <a:pPr lvl="1"/>
            <a:r>
              <a:rPr lang="en-US" dirty="0">
                <a:latin typeface="Times New Roman" pitchFamily="18" charset="0"/>
                <a:cs typeface="Times New Roman" pitchFamily="18" charset="0"/>
              </a:rPr>
              <a:t>effectiveness of monetary policy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a:latin typeface="Times New Roman" pitchFamily="18" charset="0"/>
                <a:cs typeface="Times New Roman" pitchFamily="18" charset="0"/>
              </a:rPr>
              <a:t>Glass </a:t>
            </a:r>
            <a:r>
              <a:rPr lang="en-US" sz="3600" b="1" dirty="0" err="1">
                <a:latin typeface="Times New Roman" pitchFamily="18" charset="0"/>
                <a:cs typeface="Times New Roman" pitchFamily="18" charset="0"/>
              </a:rPr>
              <a:t>Steagall</a:t>
            </a:r>
            <a:endParaRPr lang="en-US" dirty="0"/>
          </a:p>
        </p:txBody>
      </p:sp>
      <p:sp>
        <p:nvSpPr>
          <p:cNvPr id="3" name="Content Placeholder 2"/>
          <p:cNvSpPr>
            <a:spLocks noGrp="1"/>
          </p:cNvSpPr>
          <p:nvPr>
            <p:ph idx="1"/>
          </p:nvPr>
        </p:nvSpPr>
        <p:spPr>
          <a:xfrm>
            <a:off x="152400" y="1066800"/>
            <a:ext cx="8839200" cy="5410200"/>
          </a:xfrm>
        </p:spPr>
        <p:txBody>
          <a:bodyPr>
            <a:noAutofit/>
          </a:bodyPr>
          <a:lstStyle/>
          <a:p>
            <a:r>
              <a:rPr lang="en-US" sz="2400" dirty="0">
                <a:latin typeface="Times New Roman" pitchFamily="18" charset="0"/>
                <a:cs typeface="Times New Roman" pitchFamily="18" charset="0"/>
              </a:rPr>
              <a:t>The </a:t>
            </a:r>
            <a:r>
              <a:rPr lang="en-US" sz="2400" i="1" dirty="0">
                <a:latin typeface="Times New Roman" pitchFamily="18" charset="0"/>
                <a:cs typeface="Times New Roman" pitchFamily="18" charset="0"/>
              </a:rPr>
              <a:t>Banking Acts of 1933 (Glass </a:t>
            </a:r>
            <a:r>
              <a:rPr lang="en-US" sz="2400" i="1" dirty="0" err="1">
                <a:latin typeface="Times New Roman" pitchFamily="18" charset="0"/>
                <a:cs typeface="Times New Roman" pitchFamily="18" charset="0"/>
              </a:rPr>
              <a:t>Steagall</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was motivated by the failure of thousands of banks.</a:t>
            </a:r>
          </a:p>
          <a:p>
            <a:r>
              <a:rPr lang="en-US" sz="2400" dirty="0">
                <a:latin typeface="Times New Roman" pitchFamily="18" charset="0"/>
                <a:cs typeface="Times New Roman" pitchFamily="18" charset="0"/>
              </a:rPr>
              <a:t>Glass </a:t>
            </a:r>
            <a:r>
              <a:rPr lang="en-US" sz="2400" dirty="0" err="1">
                <a:latin typeface="Times New Roman" pitchFamily="18" charset="0"/>
                <a:cs typeface="Times New Roman" pitchFamily="18" charset="0"/>
              </a:rPr>
              <a:t>Steagall</a:t>
            </a:r>
            <a:r>
              <a:rPr lang="en-US" sz="2400" dirty="0">
                <a:latin typeface="Times New Roman" pitchFamily="18" charset="0"/>
                <a:cs typeface="Times New Roman" pitchFamily="18" charset="0"/>
              </a:rPr>
              <a:t> sought to restore faith in the banking system and prevent a similar crisis. There were 3 main features:</a:t>
            </a:r>
          </a:p>
          <a:p>
            <a:pPr lvl="1"/>
            <a:r>
              <a:rPr lang="en-US" sz="2000" dirty="0">
                <a:latin typeface="Times New Roman" pitchFamily="18" charset="0"/>
                <a:cs typeface="Times New Roman" pitchFamily="18" charset="0"/>
              </a:rPr>
              <a:t>FDIC was created to provide federal insurance on bank deposits (subject to a current $250,000 ceiling).</a:t>
            </a:r>
          </a:p>
          <a:p>
            <a:pPr lvl="1"/>
            <a:r>
              <a:rPr lang="en-US" sz="2000" dirty="0">
                <a:latin typeface="Times New Roman" pitchFamily="18" charset="0"/>
                <a:cs typeface="Times New Roman" pitchFamily="18" charset="0"/>
              </a:rPr>
              <a:t>It imposed restrictions on the activities of commercial banks. It prevented commercial banks from underwriting securities, to trade with the public (excepting certain U.S. government and municipal bonds and real estate loans) and owning risky securities. Much of this provision was relaxed by court decisions, regulators and the Gramm-Leach-Bliley Act of 1999.</a:t>
            </a:r>
          </a:p>
          <a:p>
            <a:pPr lvl="1"/>
            <a:r>
              <a:rPr lang="en-US" sz="2000" dirty="0">
                <a:latin typeface="Times New Roman" pitchFamily="18" charset="0"/>
                <a:cs typeface="Times New Roman" pitchFamily="18" charset="0"/>
              </a:rPr>
              <a:t>The Act placed regulations on bank interest rates (</a:t>
            </a:r>
            <a:r>
              <a:rPr lang="en-US" sz="2000" dirty="0" err="1">
                <a:latin typeface="Times New Roman" pitchFamily="18" charset="0"/>
                <a:cs typeface="Times New Roman" pitchFamily="18" charset="0"/>
              </a:rPr>
              <a:t>Reg</a:t>
            </a:r>
            <a:r>
              <a:rPr lang="en-US" sz="2000" dirty="0">
                <a:latin typeface="Times New Roman" pitchFamily="18" charset="0"/>
                <a:cs typeface="Times New Roman" pitchFamily="18" charset="0"/>
              </a:rPr>
              <a:t> Q), though most of these provisions were relaxed in the 1980s.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a:latin typeface="Times New Roman" pitchFamily="18" charset="0"/>
                <a:cs typeface="Times New Roman" pitchFamily="18" charset="0"/>
              </a:rPr>
              <a:t>Deregulation</a:t>
            </a:r>
            <a:endParaRPr lang="en-US" sz="6000" dirty="0"/>
          </a:p>
        </p:txBody>
      </p:sp>
      <p:sp>
        <p:nvSpPr>
          <p:cNvPr id="3" name="Content Placeholder 2"/>
          <p:cNvSpPr>
            <a:spLocks noGrp="1"/>
          </p:cNvSpPr>
          <p:nvPr>
            <p:ph idx="1"/>
          </p:nvPr>
        </p:nvSpPr>
        <p:spPr>
          <a:xfrm>
            <a:off x="457200" y="1219200"/>
            <a:ext cx="8382000" cy="5257800"/>
          </a:xfrm>
        </p:spPr>
        <p:txBody>
          <a:bodyPr>
            <a:normAutofit/>
          </a:bodyPr>
          <a:lstStyle/>
          <a:p>
            <a:r>
              <a:rPr lang="en-US" dirty="0">
                <a:latin typeface="Times New Roman" pitchFamily="18" charset="0"/>
                <a:cs typeface="Times New Roman" pitchFamily="18" charset="0"/>
              </a:rPr>
              <a:t>Wendy Gramm, as Chair of the CFTC, in 1989 and 1993 exempted a number of swaps and derivative instruments from regulation. </a:t>
            </a:r>
          </a:p>
          <a:p>
            <a:r>
              <a:rPr lang="en-US" dirty="0">
                <a:latin typeface="Times New Roman" pitchFamily="18" charset="0"/>
                <a:cs typeface="Times New Roman" pitchFamily="18" charset="0"/>
              </a:rPr>
              <a:t>These exemptions were broadened by the Gramm-Leach-Bliley Act. </a:t>
            </a:r>
          </a:p>
          <a:p>
            <a:r>
              <a:rPr lang="en-US" dirty="0">
                <a:latin typeface="Times New Roman" pitchFamily="18" charset="0"/>
                <a:cs typeface="Times New Roman" pitchFamily="18" charset="0"/>
              </a:rPr>
              <a:t>The Federal Reserve Board reinterpreted the Glass-</a:t>
            </a:r>
            <a:r>
              <a:rPr lang="en-US" dirty="0" err="1">
                <a:latin typeface="Times New Roman" pitchFamily="18" charset="0"/>
                <a:cs typeface="Times New Roman" pitchFamily="18" charset="0"/>
              </a:rPr>
              <a:t>Steagall</a:t>
            </a:r>
            <a:r>
              <a:rPr lang="en-US" dirty="0">
                <a:latin typeface="Times New Roman" pitchFamily="18" charset="0"/>
                <a:cs typeface="Times New Roman" pitchFamily="18" charset="0"/>
              </a:rPr>
              <a:t> Act several times during the 1980s and 90s so as to ultimately permit bank holding companies to earn up 25% of their revenues from investment banking activities.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Times New Roman" pitchFamily="18" charset="0"/>
                <a:cs typeface="Times New Roman" pitchFamily="18" charset="0"/>
              </a:rPr>
              <a:t>Gramm-Leach-Bliley</a:t>
            </a:r>
            <a:endParaRPr lang="en-US" sz="6600" dirty="0"/>
          </a:p>
        </p:txBody>
      </p:sp>
      <p:sp>
        <p:nvSpPr>
          <p:cNvPr id="3" name="Content Placeholder 2"/>
          <p:cNvSpPr>
            <a:spLocks noGrp="1"/>
          </p:cNvSpPr>
          <p:nvPr>
            <p:ph idx="1"/>
          </p:nvPr>
        </p:nvSpPr>
        <p:spPr>
          <a:xfrm>
            <a:off x="457200" y="1066800"/>
            <a:ext cx="8382000" cy="5410200"/>
          </a:xfrm>
        </p:spPr>
        <p:txBody>
          <a:bodyPr>
            <a:normAutofit fontScale="92500" lnSpcReduction="20000"/>
          </a:bodyPr>
          <a:lstStyle/>
          <a:p>
            <a:r>
              <a:rPr lang="en-US" dirty="0">
                <a:latin typeface="Times New Roman" pitchFamily="18" charset="0"/>
                <a:cs typeface="Times New Roman" pitchFamily="18" charset="0"/>
              </a:rPr>
              <a:t>The</a:t>
            </a:r>
            <a:r>
              <a:rPr lang="en-US" i="1" dirty="0">
                <a:latin typeface="Times New Roman" pitchFamily="18" charset="0"/>
                <a:cs typeface="Times New Roman" pitchFamily="18" charset="0"/>
              </a:rPr>
              <a:t> Financial Modernization Act of 1999</a:t>
            </a:r>
            <a:r>
              <a:rPr lang="en-US" dirty="0">
                <a:latin typeface="Times New Roman" pitchFamily="18" charset="0"/>
                <a:cs typeface="Times New Roman" pitchFamily="18" charset="0"/>
              </a:rPr>
              <a:t>, also known as the Gramm-Leach-Bliley Act contributed to the consolidation of the financial services industries, allowing for the formation of "mega-banks.”</a:t>
            </a:r>
          </a:p>
          <a:p>
            <a:pPr lvl="1"/>
            <a:r>
              <a:rPr lang="en-US" dirty="0">
                <a:latin typeface="Times New Roman" pitchFamily="18" charset="0"/>
                <a:cs typeface="Times New Roman" pitchFamily="18" charset="0"/>
              </a:rPr>
              <a:t>This act permitted commercial banks, investment banks and insurance companies to consolidate, repealing the most important provisions of the Glass-</a:t>
            </a:r>
            <a:r>
              <a:rPr lang="en-US" dirty="0" err="1">
                <a:latin typeface="Times New Roman" pitchFamily="18" charset="0"/>
                <a:cs typeface="Times New Roman" pitchFamily="18" charset="0"/>
              </a:rPr>
              <a:t>Steagall</a:t>
            </a:r>
            <a:r>
              <a:rPr lang="en-US" dirty="0">
                <a:latin typeface="Times New Roman" pitchFamily="18" charset="0"/>
                <a:cs typeface="Times New Roman" pitchFamily="18" charset="0"/>
              </a:rPr>
              <a:t> Act. </a:t>
            </a:r>
          </a:p>
          <a:p>
            <a:pPr lvl="1"/>
            <a:r>
              <a:rPr lang="en-US" dirty="0">
                <a:latin typeface="Times New Roman" pitchFamily="18" charset="0"/>
                <a:cs typeface="Times New Roman" pitchFamily="18" charset="0"/>
              </a:rPr>
              <a:t>The pending combination of Citigroup (commercial banking) and Travelers (insurance, investment banking and stock brokerage) into the world's largest financial institution accelerated passage of this Act.</a:t>
            </a:r>
          </a:p>
          <a:p>
            <a:r>
              <a:rPr lang="en-US" dirty="0">
                <a:latin typeface="Times New Roman" pitchFamily="18" charset="0"/>
                <a:cs typeface="Times New Roman" pitchFamily="18" charset="0"/>
              </a:rPr>
              <a:t>The Act was not replaced with or accompanied by significant regulatory oversight.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a:latin typeface="Times New Roman" pitchFamily="18" charset="0"/>
                <a:cs typeface="Times New Roman" pitchFamily="18" charset="0"/>
              </a:rPr>
              <a:t>Dodd-Frank</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762000"/>
            <a:ext cx="8686800" cy="6019800"/>
          </a:xfrm>
        </p:spPr>
        <p:txBody>
          <a:bodyPr>
            <a:noAutofit/>
          </a:bodyPr>
          <a:lstStyle/>
          <a:p>
            <a:r>
              <a:rPr lang="en-US" sz="2400" dirty="0">
                <a:latin typeface="Times New Roman" pitchFamily="18" charset="0"/>
                <a:cs typeface="Times New Roman" pitchFamily="18" charset="0"/>
              </a:rPr>
              <a:t>The most significant piece of securities legislation passed since the 1930s was the </a:t>
            </a:r>
            <a:r>
              <a:rPr lang="en-US" sz="2400" i="1" dirty="0">
                <a:latin typeface="Times New Roman" pitchFamily="18" charset="0"/>
                <a:cs typeface="Times New Roman" pitchFamily="18" charset="0"/>
              </a:rPr>
              <a:t>Dodd–Frank Wall Street Reform and Consumer Protection Act</a:t>
            </a:r>
            <a:r>
              <a:rPr lang="en-US" sz="2400" dirty="0">
                <a:latin typeface="Times New Roman" pitchFamily="18" charset="0"/>
                <a:cs typeface="Times New Roman" pitchFamily="18" charset="0"/>
              </a:rPr>
              <a:t> of 2010. </a:t>
            </a:r>
          </a:p>
          <a:p>
            <a:r>
              <a:rPr lang="en-US" sz="2400" dirty="0">
                <a:latin typeface="Times New Roman" pitchFamily="18" charset="0"/>
                <a:cs typeface="Times New Roman" pitchFamily="18" charset="0"/>
              </a:rPr>
              <a:t>Responding to the Financial Crisis of 2007-09, Congress passed major reform intended to:</a:t>
            </a:r>
          </a:p>
          <a:p>
            <a:pPr lvl="1"/>
            <a:r>
              <a:rPr lang="en-US" sz="2000" i="1" dirty="0">
                <a:latin typeface="Times New Roman" pitchFamily="18" charset="0"/>
                <a:cs typeface="Times New Roman" pitchFamily="18" charset="0"/>
              </a:rPr>
              <a:t>promote the financial stability of the United States by improving accountability and transparency in the financial system</a:t>
            </a:r>
          </a:p>
          <a:p>
            <a:pPr lvl="1"/>
            <a:r>
              <a:rPr lang="en-US" sz="2000" i="1" dirty="0">
                <a:latin typeface="Times New Roman" pitchFamily="18" charset="0"/>
                <a:cs typeface="Times New Roman" pitchFamily="18" charset="0"/>
              </a:rPr>
              <a:t>to end "too big to fail”</a:t>
            </a:r>
          </a:p>
          <a:p>
            <a:pPr lvl="1"/>
            <a:r>
              <a:rPr lang="en-US" sz="2000" i="1" dirty="0">
                <a:latin typeface="Times New Roman" pitchFamily="18" charset="0"/>
                <a:cs typeface="Times New Roman" pitchFamily="18" charset="0"/>
              </a:rPr>
              <a:t>to protect the American taxpayer by ending bailouts</a:t>
            </a:r>
          </a:p>
          <a:p>
            <a:pPr lvl="1"/>
            <a:r>
              <a:rPr lang="en-US" sz="2000" i="1" dirty="0">
                <a:latin typeface="Times New Roman" pitchFamily="18" charset="0"/>
                <a:cs typeface="Times New Roman" pitchFamily="18" charset="0"/>
              </a:rPr>
              <a:t>to protect consumers from abusive financial services practices.</a:t>
            </a:r>
            <a:endParaRPr lang="en-US"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This 848 page act was intended to promote financial stability and consumer protection, and extended well beyond securities trading.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a:latin typeface="Times New Roman" pitchFamily="18" charset="0"/>
                <a:cs typeface="Times New Roman" pitchFamily="18" charset="0"/>
              </a:rPr>
              <a:t>Dodd-Frank Provisions for Traders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382000" cy="5410200"/>
          </a:xfrm>
        </p:spPr>
        <p:txBody>
          <a:bodyPr>
            <a:noAutofit/>
          </a:bodyPr>
          <a:lstStyle/>
          <a:p>
            <a:pPr>
              <a:buNone/>
            </a:pPr>
            <a:r>
              <a:rPr lang="en-US" sz="2800" dirty="0">
                <a:latin typeface="Times New Roman" pitchFamily="18" charset="0"/>
                <a:cs typeface="Times New Roman" pitchFamily="18" charset="0"/>
              </a:rPr>
              <a:t>The Dodd-Frank Act was intended to promote bank and financial stability and consumer protection. Among the important reforms affecting bank traders are: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Providing for the establishment of the Financial </a:t>
            </a:r>
            <a:r>
              <a:rPr lang="en-US" sz="2400" i="1" dirty="0">
                <a:latin typeface="Times New Roman" pitchFamily="18" charset="0"/>
                <a:cs typeface="Times New Roman" pitchFamily="18" charset="0"/>
              </a:rPr>
              <a:t>Stability Oversight Council</a:t>
            </a:r>
            <a:r>
              <a:rPr lang="en-US" sz="2400" dirty="0">
                <a:latin typeface="Times New Roman" pitchFamily="18" charset="0"/>
                <a:cs typeface="Times New Roman" pitchFamily="18" charset="0"/>
              </a:rPr>
              <a:t> (FSOC) to supervise systemic risk, promote market discipline and respond to threats to financial stability. </a:t>
            </a:r>
          </a:p>
          <a:p>
            <a:r>
              <a:rPr lang="en-US" sz="2400" dirty="0">
                <a:latin typeface="Times New Roman" pitchFamily="18" charset="0"/>
                <a:cs typeface="Times New Roman" pitchFamily="18" charset="0"/>
              </a:rPr>
              <a:t>Providing for the </a:t>
            </a:r>
            <a:r>
              <a:rPr lang="en-US" sz="2400" i="1" dirty="0">
                <a:latin typeface="Times New Roman" pitchFamily="18" charset="0"/>
                <a:cs typeface="Times New Roman" pitchFamily="18" charset="0"/>
              </a:rPr>
              <a:t>Volcker Rule </a:t>
            </a:r>
            <a:r>
              <a:rPr lang="en-US" sz="2400" dirty="0">
                <a:latin typeface="Times New Roman" pitchFamily="18" charset="0"/>
                <a:cs typeface="Times New Roman" pitchFamily="18" charset="0"/>
              </a:rPr>
              <a:t>(No proprietary trading of commercial bank assets)</a:t>
            </a:r>
          </a:p>
          <a:p>
            <a:r>
              <a:rPr lang="en-US" sz="2400" dirty="0">
                <a:latin typeface="Times New Roman" pitchFamily="18" charset="0"/>
                <a:cs typeface="Times New Roman" pitchFamily="18" charset="0"/>
              </a:rPr>
              <a:t>Requiring companies selling credit and mortgage-backed products to retain at least 5% of the instruments’ credit risk unless the underlying loans meet certain standards that reduce risk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a:latin typeface="Times New Roman" pitchFamily="18" charset="0"/>
                <a:cs typeface="Times New Roman" pitchFamily="18" charset="0"/>
              </a:rPr>
              <a:t>The Volcker Rule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001000" cy="5334000"/>
          </a:xfrm>
        </p:spPr>
        <p:txBody>
          <a:bodyPr>
            <a:noAutofit/>
          </a:bodyPr>
          <a:lstStyle/>
          <a:p>
            <a:r>
              <a:rPr lang="en-US" dirty="0">
                <a:latin typeface="Times New Roman" pitchFamily="18" charset="0"/>
                <a:cs typeface="Times New Roman" pitchFamily="18" charset="0"/>
              </a:rPr>
              <a:t>Instituted as part of the Dodd-Frank Act</a:t>
            </a:r>
          </a:p>
          <a:p>
            <a:r>
              <a:rPr lang="en-US" dirty="0">
                <a:latin typeface="Times New Roman" pitchFamily="18" charset="0"/>
                <a:cs typeface="Times New Roman" pitchFamily="18" charset="0"/>
              </a:rPr>
              <a:t>The Volcker Rule’s Implementation (no-proprietary trading implementation) was delayed until July 21, 2015, and several extensions were granted to banks to exit their illiquid investments. </a:t>
            </a:r>
          </a:p>
          <a:p>
            <a:r>
              <a:rPr lang="en-US" dirty="0">
                <a:latin typeface="Times New Roman" pitchFamily="18" charset="0"/>
                <a:cs typeface="Times New Roman" pitchFamily="18" charset="0"/>
              </a:rPr>
              <a:t>As of June 2017, the Volcker Rule (Section 619 under Dodd-Frank) was under siege as legislators and the president sought to roll back regulations.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D. Bank Regulators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1295400"/>
            <a:ext cx="8229600" cy="4830763"/>
          </a:xfrm>
        </p:spPr>
        <p:txBody>
          <a:bodyPr>
            <a:noAutofit/>
          </a:bodyPr>
          <a:lstStyle/>
          <a:p>
            <a:r>
              <a:rPr lang="en-US" sz="4000" dirty="0">
                <a:latin typeface="Times New Roman" pitchFamily="18" charset="0"/>
                <a:cs typeface="Times New Roman" pitchFamily="18" charset="0"/>
              </a:rPr>
              <a:t>Banking regulations seek to support the real economy through:</a:t>
            </a:r>
          </a:p>
          <a:p>
            <a:pPr lvl="1"/>
            <a:r>
              <a:rPr lang="en-US" sz="3200" dirty="0">
                <a:latin typeface="Times New Roman" pitchFamily="18" charset="0"/>
                <a:cs typeface="Times New Roman" pitchFamily="18" charset="0"/>
              </a:rPr>
              <a:t>payments facilities</a:t>
            </a:r>
          </a:p>
          <a:p>
            <a:pPr lvl="1"/>
            <a:r>
              <a:rPr lang="en-US" sz="3200" dirty="0">
                <a:latin typeface="Times New Roman" pitchFamily="18" charset="0"/>
                <a:cs typeface="Times New Roman" pitchFamily="18" charset="0"/>
              </a:rPr>
              <a:t>credit facilities</a:t>
            </a:r>
          </a:p>
          <a:p>
            <a:pPr lvl="1"/>
            <a:r>
              <a:rPr lang="en-US" sz="3200" dirty="0">
                <a:latin typeface="Times New Roman" pitchFamily="18" charset="0"/>
                <a:cs typeface="Times New Roman" pitchFamily="18" charset="0"/>
              </a:rPr>
              <a:t>maintaining economic stability</a:t>
            </a:r>
          </a:p>
          <a:p>
            <a:pPr lvl="1"/>
            <a:r>
              <a:rPr lang="en-US" sz="3200" dirty="0">
                <a:latin typeface="Times New Roman" pitchFamily="18" charset="0"/>
                <a:cs typeface="Times New Roman" pitchFamily="18" charset="0"/>
              </a:rPr>
              <a:t>protecting consumers </a:t>
            </a:r>
          </a:p>
          <a:p>
            <a:pPr lvl="1"/>
            <a:r>
              <a:rPr lang="en-US" sz="3200" dirty="0">
                <a:latin typeface="Times New Roman" pitchFamily="18" charset="0"/>
                <a:cs typeface="Times New Roman" pitchFamily="18" charset="0"/>
              </a:rPr>
              <a:t>managing failure</a:t>
            </a:r>
          </a:p>
          <a:p>
            <a:pPr lvl="1"/>
            <a:r>
              <a:rPr lang="en-US" sz="3200" dirty="0">
                <a:latin typeface="Times New Roman" pitchFamily="18" charset="0"/>
                <a:cs typeface="Times New Roman" pitchFamily="18" charset="0"/>
              </a:rPr>
              <a:t>supporting monetary objectives, etc.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Introduction to Bank Regulation</a:t>
            </a:r>
          </a:p>
        </p:txBody>
      </p:sp>
      <p:sp>
        <p:nvSpPr>
          <p:cNvPr id="3" name="Content Placeholder 2"/>
          <p:cNvSpPr>
            <a:spLocks noGrp="1"/>
          </p:cNvSpPr>
          <p:nvPr>
            <p:ph idx="1"/>
          </p:nvPr>
        </p:nvSpPr>
        <p:spPr/>
        <p:txBody>
          <a:bodyPr>
            <a:normAutofit/>
          </a:bodyPr>
          <a:lstStyle/>
          <a:p>
            <a:r>
              <a:rPr lang="en-US" dirty="0"/>
              <a:t>Regulations are rules imposed by authorities that set standards for conduct. </a:t>
            </a:r>
          </a:p>
          <a:p>
            <a:r>
              <a:rPr lang="en-US" dirty="0"/>
              <a:t>Regulations are established and enforced by government bodies and government-authorized entities. </a:t>
            </a:r>
          </a:p>
          <a:p>
            <a:r>
              <a:rPr lang="en-US" dirty="0"/>
              <a:t>The primary purpose of banking regulation is to prevent market failure.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b="1" dirty="0">
                <a:latin typeface="Times New Roman" pitchFamily="18" charset="0"/>
                <a:cs typeface="Times New Roman" pitchFamily="18" charset="0"/>
              </a:rPr>
              <a:t>U.S. Regulators</a:t>
            </a:r>
          </a:p>
        </p:txBody>
      </p:sp>
      <p:sp>
        <p:nvSpPr>
          <p:cNvPr id="3" name="Content Placeholder 2"/>
          <p:cNvSpPr>
            <a:spLocks noGrp="1"/>
          </p:cNvSpPr>
          <p:nvPr>
            <p:ph idx="1"/>
          </p:nvPr>
        </p:nvSpPr>
        <p:spPr>
          <a:xfrm>
            <a:off x="152400" y="1143000"/>
            <a:ext cx="8686800" cy="5410200"/>
          </a:xfrm>
        </p:spPr>
        <p:txBody>
          <a:bodyPr>
            <a:noAutofit/>
          </a:bodyPr>
          <a:lstStyle/>
          <a:p>
            <a:r>
              <a:rPr lang="en-US" sz="3600" dirty="0">
                <a:latin typeface="Times New Roman" pitchFamily="18" charset="0"/>
                <a:cs typeface="Times New Roman" pitchFamily="18" charset="0"/>
              </a:rPr>
              <a:t>U.S. regulation is complicated by both individual state and federal regulators.</a:t>
            </a:r>
          </a:p>
          <a:p>
            <a:r>
              <a:rPr lang="en-US" sz="3600" dirty="0">
                <a:latin typeface="Times New Roman" pitchFamily="18" charset="0"/>
                <a:cs typeface="Times New Roman" pitchFamily="18" charset="0"/>
              </a:rPr>
              <a:t>Federal regulation enforced by three separate federal entities:</a:t>
            </a:r>
          </a:p>
          <a:p>
            <a:pPr lvl="1"/>
            <a:r>
              <a:rPr lang="en-US" sz="3200" i="1" dirty="0">
                <a:latin typeface="Times New Roman" pitchFamily="18" charset="0"/>
                <a:cs typeface="Times New Roman" pitchFamily="18" charset="0"/>
              </a:rPr>
              <a:t>The Federal Reserve System</a:t>
            </a:r>
            <a:endParaRPr lang="en-US" sz="3200" dirty="0">
              <a:latin typeface="Times New Roman" pitchFamily="18" charset="0"/>
              <a:cs typeface="Times New Roman" pitchFamily="18" charset="0"/>
            </a:endParaRPr>
          </a:p>
          <a:p>
            <a:pPr lvl="1"/>
            <a:r>
              <a:rPr lang="en-US" sz="3200" i="1" dirty="0">
                <a:latin typeface="Times New Roman" pitchFamily="18" charset="0"/>
                <a:cs typeface="Times New Roman" pitchFamily="18" charset="0"/>
              </a:rPr>
              <a:t>FDIC</a:t>
            </a:r>
          </a:p>
          <a:p>
            <a:pPr lvl="1"/>
            <a:r>
              <a:rPr lang="en-US" sz="3200" i="1" dirty="0">
                <a:latin typeface="Times New Roman" pitchFamily="18" charset="0"/>
                <a:cs typeface="Times New Roman" pitchFamily="18" charset="0"/>
              </a:rPr>
              <a:t>The Office of the Comptroller of the Currency (OCC)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b="1" dirty="0">
                <a:latin typeface="Times New Roman" pitchFamily="18" charset="0"/>
                <a:cs typeface="Times New Roman" pitchFamily="18" charset="0"/>
              </a:rPr>
              <a:t>The Federal Reserve System</a:t>
            </a:r>
          </a:p>
        </p:txBody>
      </p:sp>
      <p:sp>
        <p:nvSpPr>
          <p:cNvPr id="3" name="Content Placeholder 2"/>
          <p:cNvSpPr>
            <a:spLocks noGrp="1"/>
          </p:cNvSpPr>
          <p:nvPr>
            <p:ph idx="1"/>
          </p:nvPr>
        </p:nvSpPr>
        <p:spPr>
          <a:xfrm>
            <a:off x="152400" y="1143000"/>
            <a:ext cx="8686800" cy="5410200"/>
          </a:xfrm>
        </p:spPr>
        <p:txBody>
          <a:bodyPr>
            <a:noAutofit/>
          </a:bodyPr>
          <a:lstStyle/>
          <a:p>
            <a:r>
              <a:rPr lang="en-US" sz="2400" dirty="0">
                <a:latin typeface="Times New Roman" pitchFamily="18" charset="0"/>
                <a:cs typeface="Times New Roman" pitchFamily="18" charset="0"/>
              </a:rPr>
              <a:t>Includes a Board and 12 Federal Reserve Banks that:</a:t>
            </a:r>
          </a:p>
          <a:p>
            <a:pPr lvl="1"/>
            <a:r>
              <a:rPr lang="en-US" sz="2000" dirty="0">
                <a:latin typeface="Times New Roman" pitchFamily="18" charset="0"/>
                <a:cs typeface="Times New Roman" pitchFamily="18" charset="0"/>
              </a:rPr>
              <a:t>operate check clearing facilities, </a:t>
            </a:r>
          </a:p>
          <a:p>
            <a:pPr lvl="1"/>
            <a:r>
              <a:rPr lang="en-US" sz="2000" dirty="0">
                <a:latin typeface="Times New Roman" pitchFamily="18" charset="0"/>
                <a:cs typeface="Times New Roman" pitchFamily="18" charset="0"/>
              </a:rPr>
              <a:t>route wire transfers, </a:t>
            </a:r>
          </a:p>
          <a:p>
            <a:pPr lvl="1"/>
            <a:r>
              <a:rPr lang="en-US" sz="2000" dirty="0">
                <a:latin typeface="Times New Roman" pitchFamily="18" charset="0"/>
                <a:cs typeface="Times New Roman" pitchFamily="18" charset="0"/>
              </a:rPr>
              <a:t>conduct bank examinations, </a:t>
            </a:r>
          </a:p>
          <a:p>
            <a:pPr lvl="1"/>
            <a:r>
              <a:rPr lang="en-US" sz="2000" dirty="0">
                <a:latin typeface="Times New Roman" pitchFamily="18" charset="0"/>
                <a:cs typeface="Times New Roman" pitchFamily="18" charset="0"/>
              </a:rPr>
              <a:t>provide discount loans to member banks and </a:t>
            </a:r>
          </a:p>
          <a:p>
            <a:pPr lvl="1"/>
            <a:r>
              <a:rPr lang="en-US" sz="2000" dirty="0">
                <a:latin typeface="Times New Roman" pitchFamily="18" charset="0"/>
                <a:cs typeface="Times New Roman" pitchFamily="18" charset="0"/>
              </a:rPr>
              <a:t>perform research activities and other services. </a:t>
            </a:r>
          </a:p>
          <a:p>
            <a:r>
              <a:rPr lang="en-US" sz="2400" dirty="0">
                <a:latin typeface="Times New Roman" pitchFamily="18" charset="0"/>
                <a:cs typeface="Times New Roman" pitchFamily="18" charset="0"/>
              </a:rPr>
              <a:t>The Fed regulates:</a:t>
            </a:r>
          </a:p>
          <a:p>
            <a:pPr lvl="1"/>
            <a:r>
              <a:rPr lang="en-US" sz="2000" dirty="0">
                <a:latin typeface="Times New Roman" pitchFamily="18" charset="0"/>
                <a:cs typeface="Times New Roman" pitchFamily="18" charset="0"/>
              </a:rPr>
              <a:t>state-chartered member banks, </a:t>
            </a:r>
          </a:p>
          <a:p>
            <a:pPr lvl="1"/>
            <a:r>
              <a:rPr lang="en-US" sz="2000" dirty="0">
                <a:latin typeface="Times New Roman" pitchFamily="18" charset="0"/>
                <a:cs typeface="Times New Roman" pitchFamily="18" charset="0"/>
              </a:rPr>
              <a:t>bank holding companies (most larger banks are held by BHC's),</a:t>
            </a:r>
          </a:p>
          <a:p>
            <a:pPr lvl="1"/>
            <a:r>
              <a:rPr lang="en-US" sz="2000" dirty="0">
                <a:latin typeface="Times New Roman" pitchFamily="18" charset="0"/>
                <a:cs typeface="Times New Roman" pitchFamily="18" charset="0"/>
              </a:rPr>
              <a:t>foreign branches of U.S. national and state member banks</a:t>
            </a:r>
          </a:p>
          <a:p>
            <a:pPr lvl="1"/>
            <a:r>
              <a:rPr lang="en-US" sz="2000" dirty="0">
                <a:latin typeface="Times New Roman" pitchFamily="18" charset="0"/>
                <a:cs typeface="Times New Roman" pitchFamily="18" charset="0"/>
              </a:rPr>
              <a:t>Edge Act Corporations </a:t>
            </a:r>
          </a:p>
          <a:p>
            <a:pPr lvl="1"/>
            <a:r>
              <a:rPr lang="en-US" sz="2000" dirty="0">
                <a:latin typeface="Times New Roman" pitchFamily="18" charset="0"/>
                <a:cs typeface="Times New Roman" pitchFamily="18" charset="0"/>
              </a:rPr>
              <a:t>state-chartered U.S. branches and </a:t>
            </a:r>
          </a:p>
          <a:p>
            <a:pPr lvl="1"/>
            <a:r>
              <a:rPr lang="en-US" sz="2000" dirty="0">
                <a:latin typeface="Times New Roman" pitchFamily="18" charset="0"/>
                <a:cs typeface="Times New Roman" pitchFamily="18" charset="0"/>
              </a:rPr>
              <a:t>agencies of foreign banks.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b="1" dirty="0">
                <a:latin typeface="Times New Roman" pitchFamily="18" charset="0"/>
                <a:cs typeface="Times New Roman" pitchFamily="18" charset="0"/>
              </a:rPr>
              <a:t>The Federal Deposit Insurance Corporation</a:t>
            </a:r>
          </a:p>
        </p:txBody>
      </p:sp>
      <p:sp>
        <p:nvSpPr>
          <p:cNvPr id="3" name="Content Placeholder 2"/>
          <p:cNvSpPr>
            <a:spLocks noGrp="1"/>
          </p:cNvSpPr>
          <p:nvPr>
            <p:ph idx="1"/>
          </p:nvPr>
        </p:nvSpPr>
        <p:spPr>
          <a:xfrm>
            <a:off x="152400" y="1676400"/>
            <a:ext cx="8686800" cy="4876800"/>
          </a:xfrm>
        </p:spPr>
        <p:txBody>
          <a:bodyPr>
            <a:noAutofit/>
          </a:bodyPr>
          <a:lstStyle/>
          <a:p>
            <a:r>
              <a:rPr lang="en-US" dirty="0">
                <a:latin typeface="Times New Roman" pitchFamily="18" charset="0"/>
                <a:cs typeface="Times New Roman" pitchFamily="18" charset="0"/>
              </a:rPr>
              <a:t>Established in 1933 to insure deposits of member banks. </a:t>
            </a:r>
          </a:p>
          <a:p>
            <a:r>
              <a:rPr lang="en-US" dirty="0">
                <a:latin typeface="Times New Roman" pitchFamily="18" charset="0"/>
                <a:cs typeface="Times New Roman" pitchFamily="18" charset="0"/>
              </a:rPr>
              <a:t>FDIC was created to create security for depositors maintaining accounts in banks, and to prevent  instability and runs</a:t>
            </a:r>
          </a:p>
          <a:p>
            <a:r>
              <a:rPr lang="en-US" dirty="0">
                <a:latin typeface="Times New Roman" pitchFamily="18" charset="0"/>
                <a:cs typeface="Times New Roman" pitchFamily="18" charset="0"/>
              </a:rPr>
              <a:t>conducts examinations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The Office of the Comptroller of the Currency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297363"/>
          </a:xfrm>
        </p:spPr>
        <p:txBody>
          <a:bodyPr>
            <a:normAutofit fontScale="40000" lnSpcReduction="20000"/>
          </a:bodyPr>
          <a:lstStyle/>
          <a:p>
            <a:r>
              <a:rPr lang="en-US" sz="6000" dirty="0">
                <a:latin typeface="Times New Roman" pitchFamily="18" charset="0"/>
                <a:cs typeface="Times New Roman" pitchFamily="18" charset="0"/>
              </a:rPr>
              <a:t>The Office of the Comptroller of the Currency (OCC) is a sub-agency of the U.S. Treasury Department. </a:t>
            </a:r>
          </a:p>
          <a:p>
            <a:r>
              <a:rPr lang="en-US" sz="6000" dirty="0">
                <a:latin typeface="Times New Roman" pitchFamily="18" charset="0"/>
                <a:cs typeface="Times New Roman" pitchFamily="18" charset="0"/>
              </a:rPr>
              <a:t>Charters, regulates, supervises and closes national banks. </a:t>
            </a:r>
          </a:p>
          <a:p>
            <a:r>
              <a:rPr lang="en-US" sz="6000" dirty="0">
                <a:latin typeface="Times New Roman" pitchFamily="18" charset="0"/>
                <a:cs typeface="Times New Roman" pitchFamily="18" charset="0"/>
              </a:rPr>
              <a:t>Employs bank examiners that conducts on-site reviews of national banks and federal savings associations. </a:t>
            </a:r>
          </a:p>
          <a:p>
            <a:r>
              <a:rPr lang="en-US" sz="6000" dirty="0">
                <a:latin typeface="Times New Roman" pitchFamily="18" charset="0"/>
                <a:cs typeface="Times New Roman" pitchFamily="18" charset="0"/>
              </a:rPr>
              <a:t>take supervisory actions against institutions that fail to comply with relevant laws and regulations or that otherwise engage in unsound practices. </a:t>
            </a:r>
          </a:p>
          <a:p>
            <a:r>
              <a:rPr lang="en-US" sz="6000" dirty="0">
                <a:latin typeface="Times New Roman" pitchFamily="18" charset="0"/>
                <a:cs typeface="Times New Roman" pitchFamily="18" charset="0"/>
              </a:rPr>
              <a:t>removes officers and directors, negotiate agreements to change banking practices, and issue cease and desist orders as well as civil money penalties.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Regulators in Europe</a:t>
            </a:r>
          </a:p>
        </p:txBody>
      </p:sp>
      <p:sp>
        <p:nvSpPr>
          <p:cNvPr id="3" name="Content Placeholder 2"/>
          <p:cNvSpPr>
            <a:spLocks noGrp="1"/>
          </p:cNvSpPr>
          <p:nvPr>
            <p:ph idx="1"/>
          </p:nvPr>
        </p:nvSpPr>
        <p:spPr/>
        <p:txBody>
          <a:bodyPr>
            <a:normAutofit fontScale="70000" lnSpcReduction="20000"/>
          </a:bodyPr>
          <a:lstStyle/>
          <a:p>
            <a:r>
              <a:rPr lang="en-US" dirty="0">
                <a:latin typeface="Times New Roman" pitchFamily="18" charset="0"/>
                <a:cs typeface="Times New Roman" pitchFamily="18" charset="0"/>
              </a:rPr>
              <a:t>E.U. Regulators</a:t>
            </a:r>
          </a:p>
          <a:p>
            <a:pPr lvl="1"/>
            <a:r>
              <a:rPr lang="en-US" dirty="0">
                <a:latin typeface="Times New Roman" pitchFamily="18" charset="0"/>
                <a:cs typeface="Times New Roman" pitchFamily="18" charset="0"/>
              </a:rPr>
              <a:t>The E.U. also maintains multiple regulatory authorities, both at the E.U. and national levels within each member country. </a:t>
            </a:r>
          </a:p>
          <a:p>
            <a:pPr lvl="1"/>
            <a:r>
              <a:rPr lang="en-US" dirty="0">
                <a:latin typeface="Times New Roman" pitchFamily="18" charset="0"/>
                <a:cs typeface="Times New Roman" pitchFamily="18" charset="0"/>
              </a:rPr>
              <a:t>The European Banking Authority (EBA) is the umbrella regulatory agency of the E.U. </a:t>
            </a:r>
          </a:p>
          <a:p>
            <a:r>
              <a:rPr lang="en-US" dirty="0">
                <a:latin typeface="Times New Roman" pitchFamily="18" charset="0"/>
                <a:cs typeface="Times New Roman" pitchFamily="18" charset="0"/>
              </a:rPr>
              <a:t>The U.K., as of March 2017, maintains two primary financial regulators over the banking system:</a:t>
            </a:r>
          </a:p>
          <a:p>
            <a:pPr lvl="1"/>
            <a:r>
              <a:rPr lang="en-US" dirty="0">
                <a:latin typeface="Times New Roman" pitchFamily="18" charset="0"/>
                <a:cs typeface="Times New Roman" pitchFamily="18" charset="0"/>
              </a:rPr>
              <a:t>The </a:t>
            </a:r>
            <a:r>
              <a:rPr lang="en-US" i="1" dirty="0">
                <a:latin typeface="Times New Roman" pitchFamily="18" charset="0"/>
                <a:cs typeface="Times New Roman" pitchFamily="18" charset="0"/>
              </a:rPr>
              <a:t>Financial Conduct Authority</a:t>
            </a:r>
            <a:r>
              <a:rPr lang="en-US" dirty="0">
                <a:latin typeface="Times New Roman" pitchFamily="18" charset="0"/>
                <a:cs typeface="Times New Roman" pitchFamily="18" charset="0"/>
              </a:rPr>
              <a:t> (FCA): Funded by the institutions that it regulates, the FCA seeks to ensure consumers are protected in the marketplace. The FCA is an independent regulator, supervised by the Treasury, which oversees the U.K. financial system and Parliament. </a:t>
            </a:r>
          </a:p>
          <a:p>
            <a:pPr lvl="1"/>
            <a:r>
              <a:rPr lang="en-US" dirty="0">
                <a:latin typeface="Times New Roman" pitchFamily="18" charset="0"/>
                <a:cs typeface="Times New Roman" pitchFamily="18" charset="0"/>
              </a:rPr>
              <a:t>The </a:t>
            </a:r>
            <a:r>
              <a:rPr lang="en-US" i="1" dirty="0">
                <a:latin typeface="Times New Roman" pitchFamily="18" charset="0"/>
                <a:cs typeface="Times New Roman" pitchFamily="18" charset="0"/>
              </a:rPr>
              <a:t>Prudential Regulation Authority</a:t>
            </a:r>
            <a:r>
              <a:rPr lang="en-US" dirty="0">
                <a:latin typeface="Times New Roman" pitchFamily="18" charset="0"/>
                <a:cs typeface="Times New Roman" pitchFamily="18" charset="0"/>
              </a:rPr>
              <a:t> (PRA). The PRA, an arm of the Bank of England and one of the successors to the now reorganized </a:t>
            </a:r>
            <a:r>
              <a:rPr lang="en-US" i="1" dirty="0">
                <a:latin typeface="Times New Roman" pitchFamily="18" charset="0"/>
                <a:cs typeface="Times New Roman" pitchFamily="18" charset="0"/>
              </a:rPr>
              <a:t>Financial Services Authority</a:t>
            </a:r>
            <a:r>
              <a:rPr lang="en-US" dirty="0">
                <a:latin typeface="Times New Roman" pitchFamily="18" charset="0"/>
                <a:cs typeface="Times New Roman" pitchFamily="18" charset="0"/>
              </a:rPr>
              <a:t> (FSA), seeks to ensure the safety and soundness of banks and other financial firms.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The Basel Committee</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The </a:t>
            </a:r>
            <a:r>
              <a:rPr lang="en-US" i="1" dirty="0">
                <a:latin typeface="Times New Roman" pitchFamily="18" charset="0"/>
                <a:cs typeface="Times New Roman" pitchFamily="18" charset="0"/>
              </a:rPr>
              <a:t>Basel Committee</a:t>
            </a:r>
            <a:r>
              <a:rPr lang="en-US" dirty="0">
                <a:latin typeface="Times New Roman" pitchFamily="18" charset="0"/>
                <a:cs typeface="Times New Roman" pitchFamily="18" charset="0"/>
              </a:rPr>
              <a:t>, founded in 1974 by central bank governors of Group of Ten countries.</a:t>
            </a:r>
          </a:p>
          <a:p>
            <a:r>
              <a:rPr lang="en-US" dirty="0">
                <a:latin typeface="Times New Roman" pitchFamily="18" charset="0"/>
                <a:cs typeface="Times New Roman" pitchFamily="18" charset="0"/>
              </a:rPr>
              <a:t>Meets regularly  at the BIS to make recommendations on bank supervision and standards for best practices in banking. </a:t>
            </a:r>
          </a:p>
          <a:p>
            <a:r>
              <a:rPr lang="en-US" dirty="0">
                <a:latin typeface="Times New Roman" pitchFamily="18" charset="0"/>
                <a:cs typeface="Times New Roman" pitchFamily="18" charset="0"/>
              </a:rPr>
              <a:t>Two objectives of the Committee:</a:t>
            </a:r>
          </a:p>
          <a:p>
            <a:pPr lvl="1"/>
            <a:r>
              <a:rPr lang="en-US" dirty="0">
                <a:latin typeface="Times New Roman" pitchFamily="18" charset="0"/>
                <a:cs typeface="Times New Roman" pitchFamily="18" charset="0"/>
              </a:rPr>
              <a:t>to ensure that bank supervision activities are effective and </a:t>
            </a:r>
          </a:p>
          <a:p>
            <a:pPr lvl="1"/>
            <a:r>
              <a:rPr lang="en-US" dirty="0">
                <a:latin typeface="Times New Roman" pitchFamily="18" charset="0"/>
                <a:cs typeface="Times New Roman" pitchFamily="18" charset="0"/>
              </a:rPr>
              <a:t>no international banks evade appropriate supervision.  </a:t>
            </a:r>
          </a:p>
          <a:p>
            <a:r>
              <a:rPr lang="en-US" dirty="0">
                <a:latin typeface="Times New Roman" pitchFamily="18" charset="0"/>
                <a:cs typeface="Times New Roman" pitchFamily="18" charset="0"/>
              </a:rPr>
              <a:t>The Committee’s policy initiatives are not sanctioned by any legal authority.</a:t>
            </a:r>
          </a:p>
          <a:p>
            <a:r>
              <a:rPr lang="en-US" dirty="0">
                <a:latin typeface="Times New Roman" pitchFamily="18" charset="0"/>
                <a:cs typeface="Times New Roman" pitchFamily="18" charset="0"/>
              </a:rPr>
              <a:t>The Committee reports to the central banks of its member countries.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Basel I</a:t>
            </a:r>
          </a:p>
        </p:txBody>
      </p:sp>
      <p:sp>
        <p:nvSpPr>
          <p:cNvPr id="3" name="Content Placeholder 2"/>
          <p:cNvSpPr>
            <a:spLocks noGrp="1"/>
          </p:cNvSpPr>
          <p:nvPr>
            <p:ph idx="1"/>
          </p:nvPr>
        </p:nvSpPr>
        <p:spPr/>
        <p:txBody>
          <a:bodyPr>
            <a:normAutofit fontScale="70000" lnSpcReduction="20000"/>
          </a:bodyPr>
          <a:lstStyle/>
          <a:p>
            <a:r>
              <a:rPr lang="en-US" dirty="0">
                <a:latin typeface="Times New Roman" pitchFamily="18" charset="0"/>
                <a:cs typeface="Times New Roman" pitchFamily="18" charset="0"/>
              </a:rPr>
              <a:t>One major concern of the Basel Committee has been </a:t>
            </a:r>
            <a:r>
              <a:rPr lang="en-US" i="1" dirty="0">
                <a:latin typeface="Times New Roman" pitchFamily="18" charset="0"/>
                <a:cs typeface="Times New Roman" pitchFamily="18" charset="0"/>
              </a:rPr>
              <a:t>capital adequacy standards</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The Basle Accord of 1988 (</a:t>
            </a:r>
            <a:r>
              <a:rPr lang="en-US" i="1" dirty="0">
                <a:latin typeface="Times New Roman" pitchFamily="18" charset="0"/>
                <a:cs typeface="Times New Roman" pitchFamily="18" charset="0"/>
              </a:rPr>
              <a:t>Basel I</a:t>
            </a:r>
            <a:r>
              <a:rPr lang="en-US" dirty="0">
                <a:latin typeface="Times New Roman" pitchFamily="18" charset="0"/>
                <a:cs typeface="Times New Roman" pitchFamily="18" charset="0"/>
              </a:rPr>
              <a:t>) was intended:</a:t>
            </a:r>
          </a:p>
          <a:p>
            <a:pPr lvl="1"/>
            <a:r>
              <a:rPr lang="en-US" dirty="0">
                <a:latin typeface="Times New Roman" pitchFamily="18" charset="0"/>
                <a:cs typeface="Times New Roman" pitchFamily="18" charset="0"/>
              </a:rPr>
              <a:t>to provide for capital and credit risk measurement systems and </a:t>
            </a:r>
          </a:p>
          <a:p>
            <a:pPr lvl="1"/>
            <a:r>
              <a:rPr lang="en-US" dirty="0">
                <a:latin typeface="Times New Roman" pitchFamily="18" charset="0"/>
                <a:cs typeface="Times New Roman" pitchFamily="18" charset="0"/>
              </a:rPr>
              <a:t>to set minimum capital standards for banks operating in the international arena. </a:t>
            </a:r>
          </a:p>
          <a:p>
            <a:r>
              <a:rPr lang="en-US" dirty="0">
                <a:latin typeface="Times New Roman" pitchFamily="18" charset="0"/>
                <a:cs typeface="Times New Roman" pitchFamily="18" charset="0"/>
              </a:rPr>
              <a:t>Basle I provided that banks engaging in cross-border transactions were required to maintain a minimum capital standard of 8%. </a:t>
            </a:r>
          </a:p>
          <a:p>
            <a:r>
              <a:rPr lang="en-US" dirty="0">
                <a:latin typeface="Times New Roman" pitchFamily="18" charset="0"/>
                <a:cs typeface="Times New Roman" pitchFamily="18" charset="0"/>
              </a:rPr>
              <a:t>In addition, such banks are expected to maintain a core capital ratio of 4% (shareholder equity and reserves divided by a risk-based weighted total of assets where riskier assets receive a higher weight) that may be accompanied by a supplemental capital ratio of 4% (subordinated debt divided by a risk-based weighted total of assets).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Basel I Amendments</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The focus of Basel I was credit risk.</a:t>
            </a:r>
          </a:p>
          <a:p>
            <a:r>
              <a:rPr lang="en-US" dirty="0">
                <a:latin typeface="Times New Roman" pitchFamily="18" charset="0"/>
                <a:cs typeface="Times New Roman" pitchFamily="18" charset="0"/>
              </a:rPr>
              <a:t>However, many international banks were maintaining substantial exposure in currencies, equities, derivative securities, traded debt instruments and commodities. </a:t>
            </a:r>
          </a:p>
          <a:p>
            <a:r>
              <a:rPr lang="en-US" dirty="0">
                <a:latin typeface="Times New Roman" pitchFamily="18" charset="0"/>
                <a:cs typeface="Times New Roman" pitchFamily="18" charset="0"/>
              </a:rPr>
              <a:t>The Accord was amended in 1996 to require banks to implement internal portfolio models appropriate to the wider array of banking activities to compute capital requirements (e.g., </a:t>
            </a:r>
            <a:r>
              <a:rPr lang="en-US" i="1" dirty="0">
                <a:latin typeface="Times New Roman" pitchFamily="18" charset="0"/>
                <a:cs typeface="Times New Roman" pitchFamily="18" charset="0"/>
              </a:rPr>
              <a:t>VAR).</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Basel II</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In 1999, the Committee began meetings leading to the implementation of a new capital adequacy standards. </a:t>
            </a:r>
          </a:p>
          <a:p>
            <a:r>
              <a:rPr lang="en-US" dirty="0">
                <a:latin typeface="Times New Roman" pitchFamily="18" charset="0"/>
                <a:cs typeface="Times New Roman" pitchFamily="18" charset="0"/>
              </a:rPr>
              <a:t>The new directives are centered around “Three Pillars” of an effective capital framework:</a:t>
            </a:r>
          </a:p>
          <a:p>
            <a:pPr lvl="1"/>
            <a:r>
              <a:rPr lang="en-US" dirty="0">
                <a:latin typeface="Times New Roman" pitchFamily="18" charset="0"/>
                <a:cs typeface="Times New Roman" pitchFamily="18" charset="0"/>
              </a:rPr>
              <a:t>Minimum capital requirements, expanding on the standards set forth in 1988,</a:t>
            </a:r>
          </a:p>
          <a:p>
            <a:pPr lvl="1"/>
            <a:r>
              <a:rPr lang="en-US" dirty="0">
                <a:latin typeface="Times New Roman" pitchFamily="18" charset="0"/>
                <a:cs typeface="Times New Roman" pitchFamily="18" charset="0"/>
              </a:rPr>
              <a:t>Effective supervision, and</a:t>
            </a:r>
          </a:p>
          <a:p>
            <a:pPr lvl="1"/>
            <a:r>
              <a:rPr lang="en-US" dirty="0">
                <a:latin typeface="Times New Roman" pitchFamily="18" charset="0"/>
                <a:cs typeface="Times New Roman" pitchFamily="18" charset="0"/>
              </a:rPr>
              <a:t>Market discipline to improve disclosure and encourage sound bank practices</a:t>
            </a:r>
          </a:p>
          <a:p>
            <a:r>
              <a:rPr lang="en-US" i="1" dirty="0">
                <a:latin typeface="Times New Roman" pitchFamily="18" charset="0"/>
                <a:cs typeface="Times New Roman" pitchFamily="18" charset="0"/>
              </a:rPr>
              <a:t>Basel II</a:t>
            </a:r>
            <a:r>
              <a:rPr lang="en-US" dirty="0">
                <a:latin typeface="Times New Roman" pitchFamily="18" charset="0"/>
                <a:cs typeface="Times New Roman" pitchFamily="18" charset="0"/>
              </a:rPr>
              <a:t>, published in 2004 acknowledged significant changes in banking practices, financial markets and supervisory practices..</a:t>
            </a:r>
          </a:p>
          <a:p>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Basel II, continued</a:t>
            </a:r>
          </a:p>
        </p:txBody>
      </p:sp>
      <p:sp>
        <p:nvSpPr>
          <p:cNvPr id="3" name="Content Placeholder 2"/>
          <p:cNvSpPr>
            <a:spLocks noGrp="1"/>
          </p:cNvSpPr>
          <p:nvPr>
            <p:ph idx="1"/>
          </p:nvPr>
        </p:nvSpPr>
        <p:spPr/>
        <p:txBody>
          <a:bodyPr>
            <a:normAutofit fontScale="92500"/>
          </a:bodyPr>
          <a:lstStyle/>
          <a:p>
            <a:r>
              <a:rPr lang="en-US" dirty="0">
                <a:latin typeface="Times New Roman" pitchFamily="18" charset="0"/>
                <a:cs typeface="Times New Roman" pitchFamily="18" charset="0"/>
              </a:rPr>
              <a:t>Basel II sought to adopt more flexible and risk-sensitive measures and regulatory frameworks. </a:t>
            </a:r>
          </a:p>
          <a:p>
            <a:r>
              <a:rPr lang="en-US" dirty="0">
                <a:latin typeface="Times New Roman" pitchFamily="18" charset="0"/>
                <a:cs typeface="Times New Roman" pitchFamily="18" charset="0"/>
              </a:rPr>
              <a:t>Basel II focused on banks’ internal risk measurement systems rather than a single “one size fits all” system. </a:t>
            </a:r>
          </a:p>
          <a:p>
            <a:r>
              <a:rPr lang="en-US" dirty="0">
                <a:latin typeface="Times New Roman" pitchFamily="18" charset="0"/>
                <a:cs typeface="Times New Roman" pitchFamily="18" charset="0"/>
              </a:rPr>
              <a:t>Basel II provided new supervisory guidelines.</a:t>
            </a:r>
          </a:p>
          <a:p>
            <a:r>
              <a:rPr lang="en-US" dirty="0">
                <a:latin typeface="Times New Roman" pitchFamily="18" charset="0"/>
                <a:cs typeface="Times New Roman" pitchFamily="18" charset="0"/>
              </a:rPr>
              <a:t>Very importantly, Basel II allowed for financial markets to play an enhanced role in bank discipline through the pricing of bank securities.</a:t>
            </a:r>
          </a:p>
          <a:p>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Banking Regulatory Approaches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Autofit/>
          </a:bodyPr>
          <a:lstStyle/>
          <a:p>
            <a:r>
              <a:rPr lang="en-US" sz="2000" i="1" dirty="0">
                <a:latin typeface="Times New Roman" pitchFamily="18" charset="0"/>
                <a:cs typeface="Times New Roman" pitchFamily="18" charset="0"/>
              </a:rPr>
              <a:t>Rules-based approach</a:t>
            </a:r>
            <a:endParaRPr lang="en-US" sz="20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Authorities set forth specific and detailed prescriptive rules to which banking participants must adhere. </a:t>
            </a:r>
          </a:p>
          <a:p>
            <a:pPr lvl="1"/>
            <a:r>
              <a:rPr lang="en-US" sz="1800" dirty="0">
                <a:latin typeface="Times New Roman" pitchFamily="18" charset="0"/>
                <a:cs typeface="Times New Roman" pitchFamily="18" charset="0"/>
              </a:rPr>
              <a:t>Banking regulatory authorities taking this approach often focus on process and risk, where the authority considers whether there is a potential market failure or abuse that needs to be addressed and conducts an analysis to determine how to address the problem given the constraint of limited resources. </a:t>
            </a:r>
          </a:p>
          <a:p>
            <a:pPr lvl="1"/>
            <a:r>
              <a:rPr lang="en-US" sz="1800" dirty="0">
                <a:latin typeface="Times New Roman" pitchFamily="18" charset="0"/>
                <a:cs typeface="Times New Roman" pitchFamily="18" charset="0"/>
              </a:rPr>
              <a:t>Rules-based regulation is frequently implemented as a preventive mechanism and is often associated with greater rigidity.</a:t>
            </a:r>
          </a:p>
          <a:p>
            <a:r>
              <a:rPr lang="en-US" sz="2000" i="1" dirty="0">
                <a:latin typeface="Times New Roman" pitchFamily="18" charset="0"/>
                <a:cs typeface="Times New Roman" pitchFamily="18" charset="0"/>
              </a:rPr>
              <a:t>Principles-based approach</a:t>
            </a:r>
            <a:endParaRPr lang="en-US" sz="20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Authorities set forth a small number of regulatory objectives and principles</a:t>
            </a:r>
          </a:p>
          <a:p>
            <a:pPr lvl="1"/>
            <a:r>
              <a:rPr lang="en-US" sz="1800" dirty="0">
                <a:latin typeface="Times New Roman" pitchFamily="18" charset="0"/>
                <a:cs typeface="Times New Roman" pitchFamily="18" charset="0"/>
              </a:rPr>
              <a:t>Focuses on results and outcomes rather than processes</a:t>
            </a:r>
          </a:p>
          <a:p>
            <a:pPr lvl="1"/>
            <a:r>
              <a:rPr lang="en-US" sz="1800" dirty="0">
                <a:latin typeface="Times New Roman" pitchFamily="18" charset="0"/>
                <a:cs typeface="Times New Roman" pitchFamily="18" charset="0"/>
              </a:rPr>
              <a:t>Grant regulatory authorities and business firm operating and compliance officers more judgment in ensuring that policy objectives are being fulfilled.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Basel III</a:t>
            </a:r>
          </a:p>
        </p:txBody>
      </p:sp>
      <p:sp>
        <p:nvSpPr>
          <p:cNvPr id="3" name="Content Placeholder 2"/>
          <p:cNvSpPr>
            <a:spLocks noGrp="1"/>
          </p:cNvSpPr>
          <p:nvPr>
            <p:ph idx="1"/>
          </p:nvPr>
        </p:nvSpPr>
        <p:spPr/>
        <p:txBody>
          <a:bodyPr>
            <a:normAutofit fontScale="77500" lnSpcReduction="20000"/>
          </a:bodyPr>
          <a:lstStyle/>
          <a:p>
            <a:r>
              <a:rPr lang="en-US" i="1" dirty="0">
                <a:latin typeface="Times New Roman" pitchFamily="18" charset="0"/>
                <a:cs typeface="Times New Roman" pitchFamily="18" charset="0"/>
              </a:rPr>
              <a:t>Basel III</a:t>
            </a:r>
            <a:r>
              <a:rPr lang="en-US" dirty="0">
                <a:latin typeface="Times New Roman" pitchFamily="18" charset="0"/>
                <a:cs typeface="Times New Roman" pitchFamily="18" charset="0"/>
              </a:rPr>
              <a:t>, agreed to in 2011 and to be phased in from 2013 to 2019, seeks to:</a:t>
            </a:r>
          </a:p>
          <a:p>
            <a:pPr lvl="1"/>
            <a:r>
              <a:rPr lang="en-US" dirty="0">
                <a:latin typeface="Times New Roman" pitchFamily="18" charset="0"/>
                <a:cs typeface="Times New Roman" pitchFamily="18" charset="0"/>
              </a:rPr>
              <a:t>Improve the banking sector's ability to absorb shocks arising from financial and economic stress, whatever the source,</a:t>
            </a:r>
          </a:p>
          <a:p>
            <a:pPr lvl="1"/>
            <a:r>
              <a:rPr lang="en-US" dirty="0">
                <a:latin typeface="Times New Roman" pitchFamily="18" charset="0"/>
                <a:cs typeface="Times New Roman" pitchFamily="18" charset="0"/>
              </a:rPr>
              <a:t>improve risk management and governance, and</a:t>
            </a:r>
          </a:p>
          <a:p>
            <a:pPr lvl="1"/>
            <a:r>
              <a:rPr lang="en-US" dirty="0">
                <a:latin typeface="Times New Roman" pitchFamily="18" charset="0"/>
                <a:cs typeface="Times New Roman" pitchFamily="18" charset="0"/>
              </a:rPr>
              <a:t>strengthen banks' transparency and disclosures.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Furthermore, the Accord intends to reform target: </a:t>
            </a:r>
          </a:p>
          <a:p>
            <a:pPr lvl="1"/>
            <a:r>
              <a:rPr lang="en-US" dirty="0">
                <a:latin typeface="Times New Roman" pitchFamily="18" charset="0"/>
                <a:cs typeface="Times New Roman" pitchFamily="18" charset="0"/>
              </a:rPr>
              <a:t>bank-level regulation, helping to raise the resilience of individual banks to periods of stress. </a:t>
            </a:r>
          </a:p>
          <a:p>
            <a:pPr lvl="1"/>
            <a:r>
              <a:rPr lang="en-US" dirty="0">
                <a:latin typeface="Times New Roman" pitchFamily="18" charset="0"/>
                <a:cs typeface="Times New Roman" pitchFamily="18" charset="0"/>
              </a:rPr>
              <a:t>system wide risks that can build up across the banking sector as well as the </a:t>
            </a:r>
            <a:r>
              <a:rPr lang="en-US" dirty="0" err="1">
                <a:latin typeface="Times New Roman" pitchFamily="18" charset="0"/>
                <a:cs typeface="Times New Roman" pitchFamily="18" charset="0"/>
              </a:rPr>
              <a:t>procyclical</a:t>
            </a:r>
            <a:r>
              <a:rPr lang="en-US" dirty="0">
                <a:latin typeface="Times New Roman" pitchFamily="18" charset="0"/>
                <a:cs typeface="Times New Roman" pitchFamily="18" charset="0"/>
              </a:rPr>
              <a:t> amplification of these risks over time.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latin typeface="Times New Roman" pitchFamily="18" charset="0"/>
                <a:cs typeface="Times New Roman" pitchFamily="18" charset="0"/>
              </a:rPr>
              <a:t>Basel III and Systemically Important Financial Institutions</a:t>
            </a:r>
            <a:endParaRPr lang="en-US" dirty="0"/>
          </a:p>
        </p:txBody>
      </p:sp>
      <p:sp>
        <p:nvSpPr>
          <p:cNvPr id="3" name="Content Placeholder 2"/>
          <p:cNvSpPr>
            <a:spLocks noGrp="1"/>
          </p:cNvSpPr>
          <p:nvPr>
            <p:ph idx="1"/>
          </p:nvPr>
        </p:nvSpPr>
        <p:spPr>
          <a:xfrm>
            <a:off x="457200" y="2209800"/>
            <a:ext cx="8229600" cy="3657600"/>
          </a:xfrm>
        </p:spPr>
        <p:txBody>
          <a:bodyPr>
            <a:normAutofit fontScale="85000" lnSpcReduction="10000"/>
          </a:bodyPr>
          <a:lstStyle/>
          <a:p>
            <a:r>
              <a:rPr lang="en-US" dirty="0">
                <a:latin typeface="Times New Roman" pitchFamily="18" charset="0"/>
                <a:cs typeface="Times New Roman" pitchFamily="18" charset="0"/>
              </a:rPr>
              <a:t>The Basel III focuses on SIFI capital requirements and capital surcharges imposed on systemically important banks as designated by individual country regulators. </a:t>
            </a:r>
          </a:p>
          <a:p>
            <a:r>
              <a:rPr lang="en-US" dirty="0">
                <a:latin typeface="Times New Roman" pitchFamily="18" charset="0"/>
                <a:cs typeface="Times New Roman" pitchFamily="18" charset="0"/>
              </a:rPr>
              <a:t>All Global Systemically Important Banks and Domestic SIBs headquartered in the U.S. and Europe are required by Basel III to submit updated living wills (resolution plans) each year to their regulators. </a:t>
            </a:r>
          </a:p>
          <a:p>
            <a:r>
              <a:rPr lang="en-US" dirty="0">
                <a:latin typeface="Times New Roman" pitchFamily="18" charset="0"/>
                <a:cs typeface="Times New Roman" pitchFamily="18" charset="0"/>
              </a:rPr>
              <a:t>Basel III also requires that G-SIBs maintain minimum a capital ratios as described below: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Market-Based Regulation</a:t>
            </a:r>
          </a:p>
        </p:txBody>
      </p:sp>
      <p:sp>
        <p:nvSpPr>
          <p:cNvPr id="3" name="Content Placeholder 2"/>
          <p:cNvSpPr>
            <a:spLocks noGrp="1"/>
          </p:cNvSpPr>
          <p:nvPr>
            <p:ph idx="1"/>
          </p:nvPr>
        </p:nvSpPr>
        <p:spPr/>
        <p:txBody>
          <a:bodyPr>
            <a:normAutofit/>
          </a:bodyPr>
          <a:lstStyle/>
          <a:p>
            <a:r>
              <a:rPr lang="en-US" dirty="0"/>
              <a:t>Advantages to maintaining private regulatory bodies or self-regulation in financial markets:</a:t>
            </a:r>
          </a:p>
          <a:p>
            <a:pPr lvl="1"/>
            <a:r>
              <a:rPr lang="en-US" dirty="0"/>
              <a:t>Market participants have the most intimate knowledge of the markets to be regulated.</a:t>
            </a:r>
          </a:p>
          <a:p>
            <a:pPr lvl="1"/>
            <a:r>
              <a:rPr lang="en-US" dirty="0"/>
              <a:t>Best practices are in the </a:t>
            </a:r>
            <a:r>
              <a:rPr lang="en-US" dirty="0" err="1"/>
              <a:t>regulated’s</a:t>
            </a:r>
            <a:r>
              <a:rPr lang="en-US" dirty="0"/>
              <a:t> economic and reputational self-interest.</a:t>
            </a:r>
          </a:p>
          <a:p>
            <a:pPr lvl="1"/>
            <a:r>
              <a:rPr lang="en-US" dirty="0"/>
              <a:t>Governmental regulatory costs are reduced as they are passed on to the regulated market.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Impact of Regulatory Activity</a:t>
            </a:r>
          </a:p>
        </p:txBody>
      </p:sp>
      <p:sp>
        <p:nvSpPr>
          <p:cNvPr id="3" name="Content Placeholder 2"/>
          <p:cNvSpPr>
            <a:spLocks noGrp="1"/>
          </p:cNvSpPr>
          <p:nvPr>
            <p:ph idx="1"/>
          </p:nvPr>
        </p:nvSpPr>
        <p:spPr/>
        <p:txBody>
          <a:bodyPr>
            <a:normAutofit fontScale="62500" lnSpcReduction="20000"/>
          </a:bodyPr>
          <a:lstStyle/>
          <a:p>
            <a:r>
              <a:rPr lang="en-US" dirty="0">
                <a:latin typeface="Times New Roman" pitchFamily="18" charset="0"/>
                <a:cs typeface="Times New Roman" pitchFamily="18" charset="0"/>
              </a:rPr>
              <a:t>Financial regulation imposes a variety of costs on regulated firms and the economy:</a:t>
            </a:r>
          </a:p>
          <a:p>
            <a:r>
              <a:rPr lang="en-US" dirty="0">
                <a:latin typeface="Times New Roman" pitchFamily="18" charset="0"/>
                <a:cs typeface="Times New Roman" pitchFamily="18" charset="0"/>
              </a:rPr>
              <a:t>Direct costs: Costs of regulation administration and enforcement</a:t>
            </a:r>
          </a:p>
          <a:p>
            <a:pPr lvl="1"/>
            <a:r>
              <a:rPr lang="en-US" dirty="0">
                <a:latin typeface="Times New Roman" pitchFamily="18" charset="0"/>
                <a:cs typeface="Times New Roman" pitchFamily="18" charset="0"/>
              </a:rPr>
              <a:t>Might be complicated by having multiple agencies enforce regulation</a:t>
            </a:r>
          </a:p>
          <a:p>
            <a:pPr lvl="1"/>
            <a:r>
              <a:rPr lang="en-US" dirty="0">
                <a:latin typeface="Times New Roman" pitchFamily="18" charset="0"/>
                <a:cs typeface="Times New Roman" pitchFamily="18" charset="0"/>
              </a:rPr>
              <a:t>These costs might be financed by some combination of taxes and fees imposed on regulated institutions and their clients. </a:t>
            </a:r>
          </a:p>
          <a:p>
            <a:pPr lvl="1"/>
            <a:r>
              <a:rPr lang="en-US" dirty="0">
                <a:latin typeface="Times New Roman" pitchFamily="18" charset="0"/>
                <a:cs typeface="Times New Roman" pitchFamily="18" charset="0"/>
              </a:rPr>
              <a:t>Costs might be totally absorbed by regulated firms through self-regulation.</a:t>
            </a:r>
          </a:p>
          <a:p>
            <a:r>
              <a:rPr lang="en-US" dirty="0">
                <a:latin typeface="Times New Roman" pitchFamily="18" charset="0"/>
                <a:cs typeface="Times New Roman" pitchFamily="18" charset="0"/>
              </a:rPr>
              <a:t>Indirect costs: Costs of compliance, such as costs:</a:t>
            </a:r>
          </a:p>
          <a:p>
            <a:pPr lvl="1"/>
            <a:r>
              <a:rPr lang="en-US" dirty="0">
                <a:latin typeface="Times New Roman" pitchFamily="18" charset="0"/>
                <a:cs typeface="Times New Roman" pitchFamily="18" charset="0"/>
              </a:rPr>
              <a:t>Associated with maintaining records</a:t>
            </a:r>
          </a:p>
          <a:p>
            <a:pPr lvl="1"/>
            <a:r>
              <a:rPr lang="en-US" dirty="0">
                <a:latin typeface="Times New Roman" pitchFamily="18" charset="0"/>
                <a:cs typeface="Times New Roman" pitchFamily="18" charset="0"/>
              </a:rPr>
              <a:t>Hiring compliance officers</a:t>
            </a:r>
          </a:p>
          <a:p>
            <a:pPr lvl="1"/>
            <a:r>
              <a:rPr lang="en-US" dirty="0">
                <a:latin typeface="Times New Roman" pitchFamily="18" charset="0"/>
                <a:cs typeface="Times New Roman" pitchFamily="18" charset="0"/>
              </a:rPr>
              <a:t>Making payments to auditors and ratings agencies, and so on.</a:t>
            </a:r>
          </a:p>
          <a:p>
            <a:r>
              <a:rPr lang="en-US" dirty="0">
                <a:latin typeface="Times New Roman" pitchFamily="18" charset="0"/>
                <a:cs typeface="Times New Roman" pitchFamily="18" charset="0"/>
              </a:rPr>
              <a:t>Distortions to financial markets:</a:t>
            </a:r>
          </a:p>
          <a:p>
            <a:pPr lvl="1"/>
            <a:r>
              <a:rPr lang="en-US" dirty="0">
                <a:latin typeface="Times New Roman" pitchFamily="18" charset="0"/>
                <a:cs typeface="Times New Roman" pitchFamily="18" charset="0"/>
              </a:rPr>
              <a:t>Can cause firms to leave or restrict their entry into the marketplace. </a:t>
            </a:r>
          </a:p>
          <a:p>
            <a:pPr lvl="1"/>
            <a:r>
              <a:rPr lang="en-US" dirty="0">
                <a:latin typeface="Times New Roman" pitchFamily="18" charset="0"/>
                <a:cs typeface="Times New Roman" pitchFamily="18" charset="0"/>
              </a:rPr>
              <a:t>Regulated firms often seek operating jurisdictions with the least restrictive regulations.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 Prudential Regulation</a:t>
            </a:r>
          </a:p>
        </p:txBody>
      </p:sp>
      <p:sp>
        <p:nvSpPr>
          <p:cNvPr id="3" name="Content Placeholder 2"/>
          <p:cNvSpPr>
            <a:spLocks noGrp="1"/>
          </p:cNvSpPr>
          <p:nvPr>
            <p:ph idx="1"/>
          </p:nvPr>
        </p:nvSpPr>
        <p:spPr/>
        <p:txBody>
          <a:bodyPr/>
          <a:lstStyle/>
          <a:p>
            <a:r>
              <a:rPr lang="en-US" dirty="0"/>
              <a:t>The purpose of prudential regulation is to ensure the safety and soundness of the banking system and its individual banks.</a:t>
            </a:r>
          </a:p>
          <a:p>
            <a:r>
              <a:rPr lang="en-US" dirty="0"/>
              <a:t>Prudential regulation is directed at risk management and risk mitigation.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Prohibiting Banks from Taking Risks </a:t>
            </a:r>
          </a:p>
        </p:txBody>
      </p:sp>
      <p:sp>
        <p:nvSpPr>
          <p:cNvPr id="3" name="Content Placeholder 2"/>
          <p:cNvSpPr>
            <a:spLocks noGrp="1"/>
          </p:cNvSpPr>
          <p:nvPr>
            <p:ph idx="1"/>
          </p:nvPr>
        </p:nvSpPr>
        <p:spPr/>
        <p:txBody>
          <a:bodyPr/>
          <a:lstStyle/>
          <a:p>
            <a:r>
              <a:rPr lang="en-US" dirty="0"/>
              <a:t>Simply enact laws or write regulations to prohibit certain bank activities that are deemed to be risky.</a:t>
            </a:r>
          </a:p>
          <a:p>
            <a:r>
              <a:rPr lang="en-US" dirty="0"/>
              <a:t>For example, during most of the latter half of the 20th century, deposit banks were simply prohibited from engaging in investment banking operations.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t>Diminishing Bank Incentives to Take Risks</a:t>
            </a:r>
            <a:endParaRPr lang="en-US" dirty="0"/>
          </a:p>
        </p:txBody>
      </p:sp>
      <p:sp>
        <p:nvSpPr>
          <p:cNvPr id="3" name="Content Placeholder 2"/>
          <p:cNvSpPr>
            <a:spLocks noGrp="1"/>
          </p:cNvSpPr>
          <p:nvPr>
            <p:ph idx="1"/>
          </p:nvPr>
        </p:nvSpPr>
        <p:spPr/>
        <p:txBody>
          <a:bodyPr>
            <a:normAutofit fontScale="77500" lnSpcReduction="20000"/>
          </a:bodyPr>
          <a:lstStyle/>
          <a:p>
            <a:r>
              <a:rPr lang="en-US" dirty="0"/>
              <a:t>Regulate bank licensing and encourage charter value enhancement</a:t>
            </a:r>
          </a:p>
          <a:p>
            <a:r>
              <a:rPr lang="en-US" dirty="0"/>
              <a:t>Impose capital requirements on banks</a:t>
            </a:r>
          </a:p>
          <a:p>
            <a:r>
              <a:rPr lang="en-US" dirty="0"/>
              <a:t>Require e</a:t>
            </a:r>
            <a:r>
              <a:rPr lang="en-US" i="1" dirty="0"/>
              <a:t>xtended liability</a:t>
            </a:r>
            <a:r>
              <a:rPr lang="en-US" dirty="0"/>
              <a:t>: Initiate or increase personal liability for bank officers, directors and even shareholders.</a:t>
            </a:r>
          </a:p>
          <a:p>
            <a:r>
              <a:rPr lang="en-US" dirty="0"/>
              <a:t>Impose deposit insurance caps, co-insurance and risk-based insurance premiums to ensure that depositors bear risk and have incentives to monitor.</a:t>
            </a:r>
          </a:p>
          <a:p>
            <a:r>
              <a:rPr lang="en-US" i="1" dirty="0"/>
              <a:t>Encourage Bail-in, Discourage Bail-out</a:t>
            </a:r>
            <a:r>
              <a:rPr lang="en-US" dirty="0"/>
              <a:t>: Bail-outs worsen the moral hazard problem. A bail-in converts a creditor's obligation into equity, thereby decreasing debt and increasing capitalization ratios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Basel III Capital Requirements</a:t>
            </a:r>
            <a:endParaRPr lang="en-US" dirty="0"/>
          </a:p>
        </p:txBody>
      </p:sp>
      <p:sp>
        <p:nvSpPr>
          <p:cNvPr id="3" name="Content Placeholder 2"/>
          <p:cNvSpPr>
            <a:spLocks noGrp="1"/>
          </p:cNvSpPr>
          <p:nvPr>
            <p:ph idx="1"/>
          </p:nvPr>
        </p:nvSpPr>
        <p:spPr/>
        <p:txBody>
          <a:bodyPr/>
          <a:lstStyle/>
          <a:p>
            <a:pPr>
              <a:buNone/>
            </a:pPr>
            <a:r>
              <a:rPr lang="en-US" dirty="0"/>
              <a:t> </a:t>
            </a:r>
          </a:p>
        </p:txBody>
      </p:sp>
      <p:graphicFrame>
        <p:nvGraphicFramePr>
          <p:cNvPr id="67586" name="Object 2"/>
          <p:cNvGraphicFramePr>
            <a:graphicFrameLocks noChangeAspect="1"/>
          </p:cNvGraphicFramePr>
          <p:nvPr/>
        </p:nvGraphicFramePr>
        <p:xfrm>
          <a:off x="533400" y="914400"/>
          <a:ext cx="8294504" cy="5662070"/>
        </p:xfrm>
        <a:graphic>
          <a:graphicData uri="http://schemas.openxmlformats.org/presentationml/2006/ole">
            <mc:AlternateContent xmlns:mc="http://schemas.openxmlformats.org/markup-compatibility/2006">
              <mc:Choice xmlns:v="urn:schemas-microsoft-com:vml" Requires="v">
                <p:oleObj spid="_x0000_s67586" name="Document" r:id="rId2" imgW="6440174" imgH="4380122" progId="Word.Document.12">
                  <p:embed/>
                </p:oleObj>
              </mc:Choice>
              <mc:Fallback>
                <p:oleObj name="Document" r:id="rId2" imgW="6440174" imgH="4380122" progId="Word.Document.12">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294504" cy="566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2480</Words>
  <Application>Microsoft Office PowerPoint</Application>
  <PresentationFormat>On-screen Show (4:3)</PresentationFormat>
  <Paragraphs>186</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Luiss Sans</vt:lpstr>
      <vt:lpstr>Times New Roman</vt:lpstr>
      <vt:lpstr>Office Theme</vt:lpstr>
      <vt:lpstr>Document</vt:lpstr>
      <vt:lpstr>Lesson 9</vt:lpstr>
      <vt:lpstr>A. Introduction to Bank Regulation</vt:lpstr>
      <vt:lpstr>Banking Regulatory Approaches</vt:lpstr>
      <vt:lpstr>Market-Based Regulation</vt:lpstr>
      <vt:lpstr>Impact of Regulatory Activity</vt:lpstr>
      <vt:lpstr>B. Prudential Regulation</vt:lpstr>
      <vt:lpstr>Prohibiting Banks from Taking Risks </vt:lpstr>
      <vt:lpstr>Diminishing Bank Incentives to Take Risks</vt:lpstr>
      <vt:lpstr>Basel III Capital Requirements</vt:lpstr>
      <vt:lpstr>Improve Transparency and Information Flows</vt:lpstr>
      <vt:lpstr>Regulate Banking Activities and Oversight</vt:lpstr>
      <vt:lpstr>C. Essential U.S. Banking Legislation</vt:lpstr>
      <vt:lpstr>Glass Steagall</vt:lpstr>
      <vt:lpstr>Deregulation</vt:lpstr>
      <vt:lpstr>Gramm-Leach-Bliley</vt:lpstr>
      <vt:lpstr>Dodd-Frank</vt:lpstr>
      <vt:lpstr>Dodd-Frank Provisions for Traders</vt:lpstr>
      <vt:lpstr>The Volcker Rule</vt:lpstr>
      <vt:lpstr>D. Bank Regulators</vt:lpstr>
      <vt:lpstr>U.S. Regulators</vt:lpstr>
      <vt:lpstr>The Federal Reserve System</vt:lpstr>
      <vt:lpstr>The Federal Deposit Insurance Corporation</vt:lpstr>
      <vt:lpstr>The Office of the Comptroller of the Currency </vt:lpstr>
      <vt:lpstr>Regulators in Europe</vt:lpstr>
      <vt:lpstr>The Basel Committee</vt:lpstr>
      <vt:lpstr>Basel I</vt:lpstr>
      <vt:lpstr>Basel I Amendments</vt:lpstr>
      <vt:lpstr>Basel II</vt:lpstr>
      <vt:lpstr>Basel II, continued</vt:lpstr>
      <vt:lpstr>Basel III</vt:lpstr>
      <vt:lpstr>Basel III and Systemically Important Financial Institutions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Bank Crises, Failure, Regulation and Regulators</dc:title>
  <dc:creator>John</dc:creator>
  <cp:lastModifiedBy>John</cp:lastModifiedBy>
  <cp:revision>39</cp:revision>
  <dcterms:created xsi:type="dcterms:W3CDTF">2015-04-18T11:41:09Z</dcterms:created>
  <dcterms:modified xsi:type="dcterms:W3CDTF">2021-04-16T18:11:10Z</dcterms:modified>
</cp:coreProperties>
</file>