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293" r:id="rId3"/>
    <p:sldId id="308" r:id="rId4"/>
    <p:sldId id="309" r:id="rId5"/>
    <p:sldId id="310" r:id="rId6"/>
    <p:sldId id="312" r:id="rId7"/>
    <p:sldId id="260" r:id="rId8"/>
    <p:sldId id="261" r:id="rId9"/>
    <p:sldId id="265" r:id="rId10"/>
    <p:sldId id="266" r:id="rId11"/>
    <p:sldId id="278" r:id="rId12"/>
    <p:sldId id="272" r:id="rId13"/>
    <p:sldId id="279" r:id="rId14"/>
    <p:sldId id="268" r:id="rId15"/>
    <p:sldId id="269" r:id="rId16"/>
    <p:sldId id="270" r:id="rId17"/>
    <p:sldId id="280" r:id="rId18"/>
    <p:sldId id="273" r:id="rId19"/>
    <p:sldId id="271" r:id="rId20"/>
    <p:sldId id="281" r:id="rId21"/>
    <p:sldId id="277" r:id="rId22"/>
    <p:sldId id="276" r:id="rId23"/>
    <p:sldId id="282" r:id="rId24"/>
    <p:sldId id="315" r:id="rId25"/>
    <p:sldId id="316" r:id="rId26"/>
    <p:sldId id="314" r:id="rId27"/>
    <p:sldId id="317" r:id="rId28"/>
    <p:sldId id="274" r:id="rId29"/>
    <p:sldId id="313" r:id="rId30"/>
    <p:sldId id="283" r:id="rId31"/>
    <p:sldId id="286" r:id="rId32"/>
    <p:sldId id="287" r:id="rId33"/>
    <p:sldId id="290" r:id="rId34"/>
    <p:sldId id="298" r:id="rId35"/>
    <p:sldId id="288" r:id="rId36"/>
    <p:sldId id="291" r:id="rId37"/>
    <p:sldId id="289" r:id="rId38"/>
    <p:sldId id="299" r:id="rId39"/>
    <p:sldId id="30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pertina testo - Bian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379765" y="1966782"/>
            <a:ext cx="8392496" cy="584775"/>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373696" y="2537649"/>
            <a:ext cx="8392496" cy="584775"/>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391704" y="4186002"/>
            <a:ext cx="4174435" cy="547200"/>
          </a:xfrm>
          <a:prstGeom prst="rect">
            <a:avLst/>
          </a:prstGeo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28 aprile 2021</a:t>
            </a:fld>
            <a:endParaRPr lang="it-IT" dirty="0"/>
          </a:p>
        </p:txBody>
      </p:sp>
      <p:pic>
        <p:nvPicPr>
          <p:cNvPr id="33" name="Immagine 32">
            <a:extLst>
              <a:ext uri="{FF2B5EF4-FFF2-40B4-BE49-F238E27FC236}">
                <a16:creationId xmlns:a16="http://schemas.microsoft.com/office/drawing/2014/main" id="{5A46FEDB-F263-2844-BBB8-16B9F5DF9874}"/>
              </a:ext>
            </a:extLst>
          </p:cNvPr>
          <p:cNvPicPr>
            <a:picLocks noChangeAspect="1"/>
          </p:cNvPicPr>
          <p:nvPr userDrawn="1"/>
        </p:nvPicPr>
        <p:blipFill>
          <a:blip r:embed="rId2" cstate="print"/>
          <a:stretch>
            <a:fillRect/>
          </a:stretch>
        </p:blipFill>
        <p:spPr>
          <a:xfrm>
            <a:off x="397564" y="564746"/>
            <a:ext cx="922181" cy="956079"/>
          </a:xfrm>
          <a:prstGeom prst="rect">
            <a:avLst/>
          </a:prstGeom>
        </p:spPr>
      </p:pic>
      <p:sp>
        <p:nvSpPr>
          <p:cNvPr id="15" name="Rettangolo 14">
            <a:extLst>
              <a:ext uri="{FF2B5EF4-FFF2-40B4-BE49-F238E27FC236}">
                <a16:creationId xmlns:a16="http://schemas.microsoft.com/office/drawing/2014/main" id="{CEAB5DDE-506B-7848-A9CE-C5555942F1E7}"/>
              </a:ext>
            </a:extLst>
          </p:cNvPr>
          <p:cNvSpPr/>
          <p:nvPr userDrawn="1"/>
        </p:nvSpPr>
        <p:spPr>
          <a:xfrm>
            <a:off x="0" y="5761706"/>
            <a:ext cx="9144000" cy="1096295"/>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95591AB0-86CE-0043-B652-416AF670DC5E}"/>
              </a:ext>
            </a:extLst>
          </p:cNvPr>
          <p:cNvPicPr>
            <a:picLocks noChangeAspect="1"/>
          </p:cNvPicPr>
          <p:nvPr userDrawn="1"/>
        </p:nvPicPr>
        <p:blipFill>
          <a:blip r:embed="rId4" cstate="print"/>
          <a:stretch>
            <a:fillRect/>
          </a:stretch>
        </p:blipFill>
        <p:spPr>
          <a:xfrm>
            <a:off x="7612126" y="354330"/>
            <a:ext cx="1307199" cy="1374812"/>
          </a:xfrm>
          <a:prstGeom prst="rect">
            <a:avLst/>
          </a:prstGeom>
        </p:spPr>
      </p:pic>
    </p:spTree>
    <p:extLst>
      <p:ext uri="{BB962C8B-B14F-4D97-AF65-F5344CB8AC3E}">
        <p14:creationId xmlns:p14="http://schemas.microsoft.com/office/powerpoint/2010/main" val="2608855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93EEF-201B-4D17-B942-503BA2F7ABFD}"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93EEF-201B-4D17-B942-503BA2F7ABFD}" type="datetimeFigureOut">
              <a:rPr lang="en-US" smtClean="0"/>
              <a:pPr/>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93EEF-201B-4D17-B942-503BA2F7ABFD}"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93EEF-201B-4D17-B942-503BA2F7ABFD}"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93EEF-201B-4D17-B942-503BA2F7ABFD}"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93EEF-201B-4D17-B942-503BA2F7ABFD}"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93EEF-201B-4D17-B942-503BA2F7ABFD}" type="datetimeFigureOut">
              <a:rPr lang="en-US" smtClean="0"/>
              <a:pPr/>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59F0D-2379-41C9-B151-28BE87F6D5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a:extLst>
              <a:ext uri="{FF2B5EF4-FFF2-40B4-BE49-F238E27FC236}">
                <a16:creationId xmlns:a16="http://schemas.microsoft.com/office/drawing/2014/main" id="{07B17CF2-442B-DB46-8CDE-F9F11AA5273D}"/>
              </a:ext>
            </a:extLst>
          </p:cNvPr>
          <p:cNvSpPr>
            <a:spLocks noGrp="1"/>
          </p:cNvSpPr>
          <p:nvPr>
            <p:ph type="ctrTitle"/>
          </p:nvPr>
        </p:nvSpPr>
        <p:spPr>
          <a:xfrm>
            <a:off x="379765" y="1966782"/>
            <a:ext cx="8392496" cy="738664"/>
          </a:xfrm>
        </p:spPr>
        <p:txBody>
          <a:bodyPr/>
          <a:lstStyle/>
          <a:p>
            <a:pPr algn="ctr"/>
            <a:r>
              <a:rPr lang="en-US" sz="4800" dirty="0">
                <a:latin typeface="Times New Roman" pitchFamily="18" charset="0"/>
                <a:cs typeface="Times New Roman" pitchFamily="18" charset="0"/>
              </a:rPr>
              <a:t>Lesson 10</a:t>
            </a:r>
            <a:endParaRPr lang="it-IT" sz="4400" dirty="0"/>
          </a:p>
        </p:txBody>
      </p:sp>
      <p:sp>
        <p:nvSpPr>
          <p:cNvPr id="13" name="Sottotitolo 12">
            <a:extLst>
              <a:ext uri="{FF2B5EF4-FFF2-40B4-BE49-F238E27FC236}">
                <a16:creationId xmlns:a16="http://schemas.microsoft.com/office/drawing/2014/main" id="{4045F4FA-6ED4-9E4E-92D1-83B58EEBD65F}"/>
              </a:ext>
            </a:extLst>
          </p:cNvPr>
          <p:cNvSpPr>
            <a:spLocks noGrp="1"/>
          </p:cNvSpPr>
          <p:nvPr>
            <p:ph type="subTitle" idx="1"/>
          </p:nvPr>
        </p:nvSpPr>
        <p:spPr>
          <a:xfrm>
            <a:off x="381000" y="2819400"/>
            <a:ext cx="8392496" cy="1477328"/>
          </a:xfrm>
        </p:spPr>
        <p:txBody>
          <a:bodyPr/>
          <a:lstStyle/>
          <a:p>
            <a:pPr algn="ctr"/>
            <a:r>
              <a:rPr lang="en-US" sz="4800" b="1" dirty="0">
                <a:latin typeface="Times New Roman" pitchFamily="18" charset="0"/>
                <a:cs typeface="Times New Roman" pitchFamily="18" charset="0"/>
              </a:rPr>
              <a:t>Introduction to Investment Banking</a:t>
            </a:r>
          </a:p>
        </p:txBody>
      </p:sp>
      <p:sp>
        <p:nvSpPr>
          <p:cNvPr id="15" name="CasellaDiTesto 14">
            <a:extLst>
              <a:ext uri="{FF2B5EF4-FFF2-40B4-BE49-F238E27FC236}">
                <a16:creationId xmlns:a16="http://schemas.microsoft.com/office/drawing/2014/main" id="{4B9245B4-1A08-E54F-A900-5DF1CAA994BC}"/>
              </a:ext>
            </a:extLst>
          </p:cNvPr>
          <p:cNvSpPr txBox="1"/>
          <p:nvPr/>
        </p:nvSpPr>
        <p:spPr>
          <a:xfrm>
            <a:off x="6360217" y="-847126"/>
            <a:ext cx="2783783" cy="461665"/>
          </a:xfrm>
          <a:prstGeom prst="rect">
            <a:avLst/>
          </a:prstGeom>
          <a:solidFill>
            <a:srgbClr val="FFFF00"/>
          </a:solidFill>
        </p:spPr>
        <p:txBody>
          <a:bodyPr wrap="square" rtlCol="0">
            <a:spAutoFit/>
          </a:bodyPr>
          <a:lstStyle/>
          <a:p>
            <a:r>
              <a:rPr lang="it-IT" sz="1200" dirty="0"/>
              <a:t>Slide statica</a:t>
            </a:r>
          </a:p>
          <a:p>
            <a:r>
              <a:rPr lang="it-IT" sz="1200" dirty="0"/>
              <a:t>Esempio di copertina con fondo bianco</a:t>
            </a:r>
          </a:p>
        </p:txBody>
      </p:sp>
    </p:spTree>
    <p:extLst>
      <p:ext uri="{BB962C8B-B14F-4D97-AF65-F5344CB8AC3E}">
        <p14:creationId xmlns:p14="http://schemas.microsoft.com/office/powerpoint/2010/main"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Firm Commitment and Best Efforts Offerings</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investment bank assists the corporation in making the primary offering by first providing advice and counsel and then acting as a "middleman" in the sale of the new securities. </a:t>
            </a:r>
          </a:p>
          <a:p>
            <a:r>
              <a:rPr lang="en-US" dirty="0">
                <a:latin typeface="Times New Roman" pitchFamily="18" charset="0"/>
                <a:cs typeface="Times New Roman" pitchFamily="18" charset="0"/>
              </a:rPr>
              <a:t>This "middleman" function is served by the investment banker acting either as a broker selling the securities on a "</a:t>
            </a:r>
            <a:r>
              <a:rPr lang="en-US" i="1" dirty="0">
                <a:latin typeface="Times New Roman" pitchFamily="18" charset="0"/>
                <a:cs typeface="Times New Roman" pitchFamily="18" charset="0"/>
              </a:rPr>
              <a:t>best efforts</a:t>
            </a:r>
            <a:r>
              <a:rPr lang="en-US" dirty="0">
                <a:latin typeface="Times New Roman" pitchFamily="18" charset="0"/>
                <a:cs typeface="Times New Roman" pitchFamily="18" charset="0"/>
              </a:rPr>
              <a:t>" basis or by </a:t>
            </a:r>
            <a:r>
              <a:rPr lang="en-US" i="1" dirty="0">
                <a:latin typeface="Times New Roman" pitchFamily="18" charset="0"/>
                <a:cs typeface="Times New Roman" pitchFamily="18" charset="0"/>
              </a:rPr>
              <a:t>underwriting</a:t>
            </a:r>
            <a:r>
              <a:rPr lang="en-US" dirty="0">
                <a:latin typeface="Times New Roman" pitchFamily="18" charset="0"/>
                <a:cs typeface="Times New Roman" pitchFamily="18" charset="0"/>
              </a:rPr>
              <a:t> the new issue. </a:t>
            </a:r>
          </a:p>
          <a:p>
            <a:r>
              <a:rPr lang="en-US" dirty="0">
                <a:latin typeface="Times New Roman" pitchFamily="18" charset="0"/>
                <a:cs typeface="Times New Roman" pitchFamily="18" charset="0"/>
              </a:rPr>
              <a:t>If the investment banker acts as an underwriter in a </a:t>
            </a:r>
            <a:r>
              <a:rPr lang="en-US" i="1" dirty="0">
                <a:latin typeface="Times New Roman" pitchFamily="18" charset="0"/>
                <a:cs typeface="Times New Roman" pitchFamily="18" charset="0"/>
              </a:rPr>
              <a:t>firm commitment</a:t>
            </a:r>
            <a:r>
              <a:rPr lang="en-US" dirty="0">
                <a:latin typeface="Times New Roman" pitchFamily="18" charset="0"/>
                <a:cs typeface="Times New Roman" pitchFamily="18" charset="0"/>
              </a:rPr>
              <a:t>, it purchases the new securities from the issuing corporation and attempts to resell them at a profit, in a sense, acting as a wholesaler or dealer. </a:t>
            </a:r>
          </a:p>
          <a:p>
            <a:r>
              <a:rPr lang="en-US" dirty="0">
                <a:latin typeface="Times New Roman" pitchFamily="18" charset="0"/>
                <a:cs typeface="Times New Roman" pitchFamily="18" charset="0"/>
              </a:rPr>
              <a:t>The investment bank can also act as a broker, selling the new securities for the corporation or other investment banks on a commission or best efforts basis.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Syndicate Formation</a:t>
            </a:r>
          </a:p>
        </p:txBody>
      </p:sp>
      <p:sp>
        <p:nvSpPr>
          <p:cNvPr id="3" name="Content Placeholder 2"/>
          <p:cNvSpPr>
            <a:spLocks noGrp="1"/>
          </p:cNvSpPr>
          <p:nvPr>
            <p:ph idx="1"/>
          </p:nvPr>
        </p:nvSpPr>
        <p:spPr/>
        <p:txBody>
          <a:bodyPr>
            <a:normAutofit/>
          </a:bodyPr>
          <a:lstStyle/>
          <a:p>
            <a:r>
              <a:rPr lang="en-US" sz="3600" i="1" dirty="0">
                <a:latin typeface="Times New Roman" pitchFamily="18" charset="0"/>
                <a:cs typeface="Times New Roman" pitchFamily="18" charset="0"/>
              </a:rPr>
              <a:t>Underwriting syndicate</a:t>
            </a:r>
            <a:r>
              <a:rPr lang="en-US" sz="3600" dirty="0">
                <a:latin typeface="Times New Roman" pitchFamily="18" charset="0"/>
                <a:cs typeface="Times New Roman" pitchFamily="18" charset="0"/>
              </a:rPr>
              <a:t>: Reduces managing underwriter capital commitment and risk </a:t>
            </a:r>
          </a:p>
          <a:p>
            <a:r>
              <a:rPr lang="en-US" sz="3600" i="1" dirty="0">
                <a:latin typeface="Times New Roman" pitchFamily="18" charset="0"/>
                <a:cs typeface="Times New Roman" pitchFamily="18" charset="0"/>
              </a:rPr>
              <a:t>Selling group: </a:t>
            </a:r>
            <a:r>
              <a:rPr lang="en-US" sz="3600" dirty="0">
                <a:latin typeface="Times New Roman" pitchFamily="18" charset="0"/>
                <a:cs typeface="Times New Roman" pitchFamily="18" charset="0"/>
              </a:rPr>
              <a:t>Further enhances selling ability.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Firm Commitment Versus Best Efforts Offerings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A study of 1028 IPOs from 1977-1982 found:</a:t>
            </a:r>
          </a:p>
          <a:p>
            <a:pPr lvl="1"/>
            <a:r>
              <a:rPr lang="en-US" dirty="0">
                <a:latin typeface="Times New Roman" pitchFamily="18" charset="0"/>
                <a:cs typeface="Times New Roman" pitchFamily="18" charset="0"/>
              </a:rPr>
              <a:t>approximately 35% were brought to market on a best efforts basis. </a:t>
            </a:r>
          </a:p>
          <a:p>
            <a:pPr lvl="1"/>
            <a:r>
              <a:rPr lang="en-US" dirty="0">
                <a:latin typeface="Times New Roman" pitchFamily="18" charset="0"/>
                <a:cs typeface="Times New Roman" pitchFamily="18" charset="0"/>
              </a:rPr>
              <a:t>Almost half of these best efforts IPOs failed</a:t>
            </a:r>
          </a:p>
          <a:p>
            <a:pPr lvl="1"/>
            <a:r>
              <a:rPr lang="en-US" dirty="0">
                <a:latin typeface="Times New Roman" pitchFamily="18" charset="0"/>
                <a:cs typeface="Times New Roman" pitchFamily="18" charset="0"/>
              </a:rPr>
              <a:t>average returns for best efforts offerings were 48%, compared to 15% for underwritten.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Selecting the Underwriter</a:t>
            </a:r>
          </a:p>
        </p:txBody>
      </p:sp>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Issuing firms often select an underwriter based on its experience taking similar firms public. </a:t>
            </a:r>
          </a:p>
          <a:p>
            <a:r>
              <a:rPr lang="en-US" dirty="0">
                <a:latin typeface="Times New Roman" pitchFamily="18" charset="0"/>
                <a:cs typeface="Times New Roman" pitchFamily="18" charset="0"/>
              </a:rPr>
              <a:t>Having a well-known analyst in the same industry is usually a strong selling point</a:t>
            </a:r>
          </a:p>
          <a:p>
            <a:r>
              <a:rPr lang="en-US" dirty="0">
                <a:latin typeface="Times New Roman" pitchFamily="18" charset="0"/>
                <a:cs typeface="Times New Roman" pitchFamily="18" charset="0"/>
              </a:rPr>
              <a:t>willingness to make a market for the new issue</a:t>
            </a:r>
          </a:p>
          <a:p>
            <a:r>
              <a:rPr lang="en-US" dirty="0">
                <a:latin typeface="Times New Roman" pitchFamily="18" charset="0"/>
                <a:cs typeface="Times New Roman" pitchFamily="18" charset="0"/>
              </a:rPr>
              <a:t>Many industrial corporations maintain an ongoing relationship with an investment bank</a:t>
            </a:r>
          </a:p>
          <a:p>
            <a:r>
              <a:rPr lang="en-US" dirty="0">
                <a:latin typeface="Times New Roman" pitchFamily="18" charset="0"/>
                <a:cs typeface="Times New Roman" pitchFamily="18" charset="0"/>
              </a:rPr>
              <a:t>In some instances, there will be a sharing of directors of the investment bank and its client. </a:t>
            </a:r>
          </a:p>
          <a:p>
            <a:r>
              <a:rPr lang="en-US" dirty="0">
                <a:latin typeface="Times New Roman" pitchFamily="18" charset="0"/>
                <a:cs typeface="Times New Roman" pitchFamily="18" charset="0"/>
              </a:rPr>
              <a:t>publicly regulated utilities and municipalities are required to submit their primary offerings for competitive bidding.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Preparing for the IPO</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lvl="0"/>
            <a:r>
              <a:rPr lang="en-US" i="1" dirty="0">
                <a:latin typeface="Times New Roman" pitchFamily="18" charset="0"/>
                <a:cs typeface="Times New Roman" pitchFamily="18" charset="0"/>
              </a:rPr>
              <a:t>Preparation</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The issuing firm prepares a business plan</a:t>
            </a:r>
          </a:p>
          <a:p>
            <a:pPr lvl="1"/>
            <a:r>
              <a:rPr lang="en-US" dirty="0">
                <a:latin typeface="Times New Roman" pitchFamily="18" charset="0"/>
                <a:cs typeface="Times New Roman" pitchFamily="18" charset="0"/>
              </a:rPr>
              <a:t>The plan will detail how the firm plans to use IPO proceeds. </a:t>
            </a:r>
          </a:p>
          <a:p>
            <a:pPr lvl="1"/>
            <a:r>
              <a:rPr lang="en-US" dirty="0">
                <a:latin typeface="Times New Roman" pitchFamily="18" charset="0"/>
                <a:cs typeface="Times New Roman" pitchFamily="18" charset="0"/>
              </a:rPr>
              <a:t>The firm will begin auditing, legal, restructuring, governance, risk management, public relations and other operations.</a:t>
            </a:r>
          </a:p>
          <a:p>
            <a:pPr lvl="0"/>
            <a:r>
              <a:rPr lang="en-US" i="1" dirty="0">
                <a:latin typeface="Times New Roman" pitchFamily="18" charset="0"/>
                <a:cs typeface="Times New Roman" pitchFamily="18" charset="0"/>
              </a:rPr>
              <a:t>Underwriter Selection</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Issuing firms consider the practices and reputations of prospective underwriters</a:t>
            </a:r>
          </a:p>
          <a:p>
            <a:pPr lvl="1"/>
            <a:r>
              <a:rPr lang="en-US" i="1" dirty="0">
                <a:latin typeface="Times New Roman" pitchFamily="18" charset="0"/>
                <a:cs typeface="Times New Roman" pitchFamily="18" charset="0"/>
              </a:rPr>
              <a:t>Bulge bracket</a:t>
            </a:r>
            <a:r>
              <a:rPr lang="en-US" dirty="0">
                <a:latin typeface="Times New Roman" pitchFamily="18" charset="0"/>
                <a:cs typeface="Times New Roman" pitchFamily="18" charset="0"/>
              </a:rPr>
              <a:t> underwriters  normally being preferred. </a:t>
            </a:r>
          </a:p>
          <a:p>
            <a:pPr lvl="0"/>
            <a:r>
              <a:rPr lang="en-US" i="1" dirty="0">
                <a:latin typeface="Times New Roman" pitchFamily="18" charset="0"/>
                <a:cs typeface="Times New Roman" pitchFamily="18" charset="0"/>
              </a:rPr>
              <a:t>Advice and Counsel</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issuing firm and prospective investment bank discuss the issuing firm's need for funds, the amounts and various means of raising funds. </a:t>
            </a:r>
          </a:p>
          <a:p>
            <a:pPr lvl="1"/>
            <a:r>
              <a:rPr lang="en-US" dirty="0">
                <a:latin typeface="Times New Roman" pitchFamily="18" charset="0"/>
                <a:cs typeface="Times New Roman" pitchFamily="18" charset="0"/>
              </a:rPr>
              <a:t>The investment bank will conduct a due diligence investigation of the issuer.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Administering the IPO</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i="1" dirty="0">
                <a:latin typeface="Times New Roman" pitchFamily="18" charset="0"/>
                <a:cs typeface="Times New Roman" pitchFamily="18" charset="0"/>
              </a:rPr>
              <a:t>Registration</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A registration statement (Normally Form </a:t>
            </a:r>
            <a:r>
              <a:rPr lang="en-US" i="1" dirty="0">
                <a:latin typeface="Times New Roman" pitchFamily="18" charset="0"/>
                <a:cs typeface="Times New Roman" pitchFamily="18" charset="0"/>
              </a:rPr>
              <a:t>S-1</a:t>
            </a:r>
            <a:r>
              <a:rPr lang="en-US" dirty="0">
                <a:latin typeface="Times New Roman" pitchFamily="18" charset="0"/>
                <a:cs typeface="Times New Roman" pitchFamily="18" charset="0"/>
              </a:rPr>
              <a:t>) containing a </a:t>
            </a:r>
            <a:r>
              <a:rPr lang="en-US" i="1" dirty="0">
                <a:latin typeface="Times New Roman" pitchFamily="18" charset="0"/>
                <a:cs typeface="Times New Roman" pitchFamily="18" charset="0"/>
              </a:rPr>
              <a:t>prospectus</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The SEC at least 20 days to analyze this statement for omissions. </a:t>
            </a:r>
          </a:p>
          <a:p>
            <a:pPr lvl="1"/>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underwritermay</a:t>
            </a:r>
            <a:r>
              <a:rPr lang="en-US" dirty="0">
                <a:latin typeface="Times New Roman" pitchFamily="18" charset="0"/>
                <a:cs typeface="Times New Roman" pitchFamily="18" charset="0"/>
              </a:rPr>
              <a:t> print a </a:t>
            </a:r>
            <a:r>
              <a:rPr lang="en-US" i="1" dirty="0">
                <a:latin typeface="Times New Roman" pitchFamily="18" charset="0"/>
                <a:cs typeface="Times New Roman" pitchFamily="18" charset="0"/>
              </a:rPr>
              <a:t>preliminary prospectus</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red herring</a:t>
            </a:r>
            <a:r>
              <a:rPr lang="en-US" dirty="0">
                <a:latin typeface="Times New Roman" pitchFamily="18" charset="0"/>
                <a:cs typeface="Times New Roman" pitchFamily="18" charset="0"/>
              </a:rPr>
              <a:t>).</a:t>
            </a:r>
          </a:p>
          <a:p>
            <a:pPr lvl="0"/>
            <a:r>
              <a:rPr lang="en-US" i="1" dirty="0">
                <a:latin typeface="Times New Roman" pitchFamily="18" charset="0"/>
                <a:cs typeface="Times New Roman" pitchFamily="18" charset="0"/>
              </a:rPr>
              <a:t>Syndicate Formation</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There may be an overallotment provision (sometimes called </a:t>
            </a:r>
            <a:r>
              <a:rPr lang="en-US" i="1" dirty="0">
                <a:latin typeface="Times New Roman" pitchFamily="18" charset="0"/>
                <a:cs typeface="Times New Roman" pitchFamily="18" charset="0"/>
              </a:rPr>
              <a:t>green shoe</a:t>
            </a:r>
            <a:r>
              <a:rPr lang="en-US" dirty="0">
                <a:latin typeface="Times New Roman" pitchFamily="18" charset="0"/>
                <a:cs typeface="Times New Roman" pitchFamily="18" charset="0"/>
              </a:rPr>
              <a:t>). </a:t>
            </a:r>
          </a:p>
          <a:p>
            <a:pPr lvl="0"/>
            <a:r>
              <a:rPr lang="en-US" i="1" dirty="0">
                <a:latin typeface="Times New Roman" pitchFamily="18" charset="0"/>
                <a:cs typeface="Times New Roman" pitchFamily="18" charset="0"/>
              </a:rPr>
              <a:t>Price Setting</a:t>
            </a:r>
            <a:endParaRPr lang="en-US" dirty="0">
              <a:latin typeface="Times New Roman" pitchFamily="18" charset="0"/>
              <a:cs typeface="Times New Roman" pitchFamily="18" charset="0"/>
            </a:endParaRPr>
          </a:p>
          <a:p>
            <a:pPr lvl="0"/>
            <a:r>
              <a:rPr lang="en-US" i="1" dirty="0">
                <a:latin typeface="Times New Roman" pitchFamily="18" charset="0"/>
                <a:cs typeface="Times New Roman" pitchFamily="18" charset="0"/>
              </a:rPr>
              <a:t>Road Shows</a:t>
            </a:r>
            <a:r>
              <a:rPr lang="en-US" dirty="0">
                <a:latin typeface="Times New Roman" pitchFamily="18" charset="0"/>
                <a:cs typeface="Times New Roman" pitchFamily="18" charset="0"/>
              </a:rPr>
              <a:t>: The investment bank will present the new issue to prospective purchasers in </a:t>
            </a:r>
            <a:r>
              <a:rPr lang="en-US" i="1" dirty="0">
                <a:latin typeface="Times New Roman" pitchFamily="18" charset="0"/>
                <a:cs typeface="Times New Roman" pitchFamily="18" charset="0"/>
              </a:rPr>
              <a:t>"dog and pony shows" </a:t>
            </a:r>
            <a:r>
              <a:rPr lang="en-US" dirty="0">
                <a:latin typeface="Times New Roman" pitchFamily="18" charset="0"/>
                <a:cs typeface="Times New Roman" pitchFamily="18" charset="0"/>
              </a:rPr>
              <a:t>or</a:t>
            </a:r>
            <a:r>
              <a:rPr lang="en-US" i="1" dirty="0">
                <a:latin typeface="Times New Roman" pitchFamily="18" charset="0"/>
                <a:cs typeface="Times New Roman" pitchFamily="18" charset="0"/>
              </a:rPr>
              <a:t> “road shows”</a:t>
            </a:r>
            <a:r>
              <a:rPr lang="en-US" dirty="0">
                <a:latin typeface="Times New Roman" pitchFamily="18" charset="0"/>
                <a:cs typeface="Times New Roman" pitchFamily="18" charset="0"/>
              </a:rPr>
              <a:t> in its efforts to create interest in the issue.</a:t>
            </a:r>
          </a:p>
          <a:p>
            <a:pPr lvl="1"/>
            <a:r>
              <a:rPr lang="en-US" dirty="0">
                <a:latin typeface="Times New Roman" pitchFamily="18" charset="0"/>
                <a:cs typeface="Times New Roman" pitchFamily="18" charset="0"/>
              </a:rPr>
              <a:t>not binding</a:t>
            </a:r>
          </a:p>
          <a:p>
            <a:pPr lvl="1"/>
            <a:r>
              <a:rPr lang="en-US" i="1" dirty="0">
                <a:latin typeface="Times New Roman" pitchFamily="18" charset="0"/>
                <a:cs typeface="Times New Roman" pitchFamily="18" charset="0"/>
              </a:rPr>
              <a:t>Oversubscribed </a:t>
            </a:r>
            <a:r>
              <a:rPr lang="en-US" dirty="0">
                <a:latin typeface="Times New Roman" pitchFamily="18" charset="0"/>
                <a:cs typeface="Times New Roman" pitchFamily="18" charset="0"/>
              </a:rPr>
              <a:t>vs. Undersubscribed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Underwriting Fees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lvl="0"/>
            <a:r>
              <a:rPr lang="en-US" i="1" dirty="0">
                <a:latin typeface="Times New Roman" pitchFamily="18" charset="0"/>
                <a:cs typeface="Times New Roman" pitchFamily="18" charset="0"/>
              </a:rPr>
              <a:t>Fee Distribution</a:t>
            </a:r>
            <a:r>
              <a:rPr lang="en-US" dirty="0">
                <a:latin typeface="Times New Roman" pitchFamily="18" charset="0"/>
                <a:cs typeface="Times New Roman" pitchFamily="18" charset="0"/>
              </a:rPr>
              <a:t>: The price of the securities is often determined just before the IPO’s </a:t>
            </a:r>
            <a:r>
              <a:rPr lang="en-US" i="1" dirty="0">
                <a:latin typeface="Times New Roman" pitchFamily="18" charset="0"/>
                <a:cs typeface="Times New Roman" pitchFamily="18" charset="0"/>
              </a:rPr>
              <a:t>effective date</a:t>
            </a:r>
            <a:r>
              <a:rPr lang="en-US" dirty="0">
                <a:latin typeface="Times New Roman" pitchFamily="18" charset="0"/>
                <a:cs typeface="Times New Roman" pitchFamily="18" charset="0"/>
              </a:rPr>
              <a:t>. </a:t>
            </a:r>
          </a:p>
          <a:p>
            <a:pPr lvl="0"/>
            <a:r>
              <a:rPr lang="en-US" dirty="0">
                <a:latin typeface="Times New Roman" pitchFamily="18" charset="0"/>
                <a:cs typeface="Times New Roman" pitchFamily="18" charset="0"/>
              </a:rPr>
              <a:t>The IPO is said to be effective and the shares are then offered for sale to the public</a:t>
            </a:r>
          </a:p>
          <a:p>
            <a:pPr lvl="0"/>
            <a:r>
              <a:rPr lang="en-US" dirty="0">
                <a:latin typeface="Times New Roman" pitchFamily="18" charset="0"/>
                <a:cs typeface="Times New Roman" pitchFamily="18" charset="0"/>
              </a:rPr>
              <a:t>Consider a typical offering whose offer price might be set at </a:t>
            </a:r>
            <a:r>
              <a:rPr lang="en-US" b="1" dirty="0">
                <a:latin typeface="Times New Roman" pitchFamily="18" charset="0"/>
                <a:cs typeface="Times New Roman" pitchFamily="18" charset="0"/>
              </a:rPr>
              <a:t>$15 </a:t>
            </a:r>
            <a:r>
              <a:rPr lang="en-US" dirty="0">
                <a:latin typeface="Times New Roman" pitchFamily="18" charset="0"/>
                <a:cs typeface="Times New Roman" pitchFamily="18" charset="0"/>
              </a:rPr>
              <a:t>per share.</a:t>
            </a:r>
          </a:p>
          <a:p>
            <a:pPr lvl="1"/>
            <a:r>
              <a:rPr lang="en-US" dirty="0">
                <a:latin typeface="Times New Roman" pitchFamily="18" charset="0"/>
                <a:cs typeface="Times New Roman" pitchFamily="18" charset="0"/>
              </a:rPr>
              <a:t>The issuing firm receives </a:t>
            </a:r>
            <a:r>
              <a:rPr lang="en-US" b="1" dirty="0">
                <a:latin typeface="Times New Roman" pitchFamily="18" charset="0"/>
                <a:cs typeface="Times New Roman" pitchFamily="18" charset="0"/>
              </a:rPr>
              <a:t>$13.95 </a:t>
            </a:r>
            <a:r>
              <a:rPr lang="en-US" dirty="0">
                <a:latin typeface="Times New Roman" pitchFamily="18" charset="0"/>
                <a:cs typeface="Times New Roman" pitchFamily="18" charset="0"/>
              </a:rPr>
              <a:t>per share. The </a:t>
            </a:r>
            <a:r>
              <a:rPr lang="en-US" b="1" dirty="0">
                <a:latin typeface="Times New Roman" pitchFamily="18" charset="0"/>
                <a:cs typeface="Times New Roman" pitchFamily="18" charset="0"/>
              </a:rPr>
              <a:t>7%</a:t>
            </a:r>
            <a:r>
              <a:rPr lang="en-US" dirty="0">
                <a:latin typeface="Times New Roman" pitchFamily="18" charset="0"/>
                <a:cs typeface="Times New Roman" pitchFamily="18" charset="0"/>
              </a:rPr>
              <a:t> difference is taken by the underwriting syndicate. </a:t>
            </a:r>
          </a:p>
          <a:p>
            <a:pPr lvl="1"/>
            <a:r>
              <a:rPr lang="en-US" dirty="0">
                <a:latin typeface="Times New Roman" pitchFamily="18" charset="0"/>
                <a:cs typeface="Times New Roman" pitchFamily="18" charset="0"/>
              </a:rPr>
              <a:t>The lead underwriter might take a manager's fee of </a:t>
            </a:r>
            <a:r>
              <a:rPr lang="en-US" b="1" dirty="0">
                <a:latin typeface="Times New Roman" pitchFamily="18" charset="0"/>
                <a:cs typeface="Times New Roman" pitchFamily="18" charset="0"/>
              </a:rPr>
              <a:t>$.20 </a:t>
            </a:r>
            <a:r>
              <a:rPr lang="en-US" dirty="0">
                <a:latin typeface="Times New Roman" pitchFamily="18" charset="0"/>
                <a:cs typeface="Times New Roman" pitchFamily="18" charset="0"/>
              </a:rPr>
              <a:t>for each share. </a:t>
            </a:r>
          </a:p>
          <a:p>
            <a:pPr lvl="1"/>
            <a:r>
              <a:rPr lang="en-US" dirty="0">
                <a:latin typeface="Times New Roman" pitchFamily="18" charset="0"/>
                <a:cs typeface="Times New Roman" pitchFamily="18" charset="0"/>
              </a:rPr>
              <a:t>Each share that the managing underwriter sells itself produces the full fee of </a:t>
            </a:r>
            <a:r>
              <a:rPr lang="en-US" b="1" dirty="0">
                <a:latin typeface="Times New Roman" pitchFamily="18" charset="0"/>
                <a:cs typeface="Times New Roman" pitchFamily="18" charset="0"/>
              </a:rPr>
              <a:t>$1.05</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Each underwriting syndicate member might receive </a:t>
            </a:r>
            <a:r>
              <a:rPr lang="en-US" b="1" dirty="0">
                <a:latin typeface="Times New Roman" pitchFamily="18" charset="0"/>
                <a:cs typeface="Times New Roman" pitchFamily="18" charset="0"/>
              </a:rPr>
              <a:t>$.85 ($1.05</a:t>
            </a:r>
            <a:r>
              <a:rPr lang="en-US" dirty="0">
                <a:latin typeface="Times New Roman" pitchFamily="18" charset="0"/>
                <a:cs typeface="Times New Roman" pitchFamily="18" charset="0"/>
              </a:rPr>
              <a:t> minus the </a:t>
            </a:r>
            <a:r>
              <a:rPr lang="en-US" b="1" dirty="0">
                <a:latin typeface="Times New Roman" pitchFamily="18" charset="0"/>
                <a:cs typeface="Times New Roman" pitchFamily="18" charset="0"/>
              </a:rPr>
              <a:t>$.20 </a:t>
            </a:r>
            <a:r>
              <a:rPr lang="en-US" dirty="0">
                <a:latin typeface="Times New Roman" pitchFamily="18" charset="0"/>
                <a:cs typeface="Times New Roman" pitchFamily="18" charset="0"/>
              </a:rPr>
              <a:t>managing underwriter’s fee) </a:t>
            </a:r>
          </a:p>
          <a:p>
            <a:pPr lvl="1"/>
            <a:r>
              <a:rPr lang="en-US" dirty="0">
                <a:latin typeface="Times New Roman" pitchFamily="18" charset="0"/>
                <a:cs typeface="Times New Roman" pitchFamily="18" charset="0"/>
              </a:rPr>
              <a:t>Selling group syndicates that might receive </a:t>
            </a:r>
            <a:r>
              <a:rPr lang="en-US" b="1" dirty="0">
                <a:latin typeface="Times New Roman" pitchFamily="18" charset="0"/>
                <a:cs typeface="Times New Roman" pitchFamily="18" charset="0"/>
              </a:rPr>
              <a:t>$.50 </a:t>
            </a:r>
            <a:r>
              <a:rPr lang="en-US" dirty="0">
                <a:latin typeface="Times New Roman" pitchFamily="18" charset="0"/>
                <a:cs typeface="Times New Roman" pitchFamily="18" charset="0"/>
              </a:rPr>
              <a:t>for each share that it sells. </a:t>
            </a:r>
          </a:p>
          <a:p>
            <a:pPr lvl="1"/>
            <a:r>
              <a:rPr lang="en-US" dirty="0">
                <a:latin typeface="Times New Roman" pitchFamily="18" charset="0"/>
                <a:cs typeface="Times New Roman" pitchFamily="18" charset="0"/>
              </a:rPr>
              <a:t>This $.50 concession would be paid from the relevant underwriting syndicate member’s $.85. </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After-market Matters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pPr lvl="0"/>
            <a:r>
              <a:rPr lang="en-US" sz="4400" i="1" dirty="0">
                <a:latin typeface="Times New Roman" pitchFamily="18" charset="0"/>
                <a:cs typeface="Times New Roman" pitchFamily="18" charset="0"/>
              </a:rPr>
              <a:t>Price Stabilization</a:t>
            </a:r>
          </a:p>
          <a:p>
            <a:pPr lvl="1"/>
            <a:r>
              <a:rPr lang="en-US" sz="3300" dirty="0">
                <a:latin typeface="Times New Roman" pitchFamily="18" charset="0"/>
                <a:cs typeface="Times New Roman" pitchFamily="18" charset="0"/>
              </a:rPr>
              <a:t>Managing underwriter places a buy order in secondary markets at a specified price to support the new issue should its market price drop. </a:t>
            </a:r>
          </a:p>
          <a:p>
            <a:pPr lvl="1"/>
            <a:r>
              <a:rPr lang="en-US" sz="3300" dirty="0">
                <a:latin typeface="Times New Roman" pitchFamily="18" charset="0"/>
                <a:cs typeface="Times New Roman" pitchFamily="18" charset="0"/>
              </a:rPr>
              <a:t>Lasts for approximately two to four days and the underwriting syndicate shares its costs. </a:t>
            </a:r>
          </a:p>
          <a:p>
            <a:pPr lvl="1"/>
            <a:r>
              <a:rPr lang="en-US" sz="3300" dirty="0">
                <a:latin typeface="Times New Roman" pitchFamily="18" charset="0"/>
                <a:cs typeface="Times New Roman" pitchFamily="18" charset="0"/>
              </a:rPr>
              <a:t>The prospectus must state that there will be a price-pegging operation if one is planned. </a:t>
            </a:r>
          </a:p>
          <a:p>
            <a:pPr lvl="1"/>
            <a:r>
              <a:rPr lang="en-US" sz="3300" dirty="0">
                <a:latin typeface="Times New Roman" pitchFamily="18" charset="0"/>
                <a:cs typeface="Times New Roman" pitchFamily="18" charset="0"/>
              </a:rPr>
              <a:t>The price stabilization program may also contribute to the IPO </a:t>
            </a:r>
            <a:r>
              <a:rPr lang="en-US" sz="3300" dirty="0" err="1">
                <a:latin typeface="Times New Roman" pitchFamily="18" charset="0"/>
                <a:cs typeface="Times New Roman" pitchFamily="18" charset="0"/>
              </a:rPr>
              <a:t>underpricing</a:t>
            </a:r>
            <a:r>
              <a:rPr lang="en-US" sz="3300" dirty="0">
                <a:latin typeface="Times New Roman" pitchFamily="18" charset="0"/>
                <a:cs typeface="Times New Roman" pitchFamily="18" charset="0"/>
              </a:rPr>
              <a:t> phenomena discussed below. </a:t>
            </a:r>
          </a:p>
          <a:p>
            <a:pPr lvl="1"/>
            <a:r>
              <a:rPr lang="en-US" sz="3300" dirty="0">
                <a:latin typeface="Times New Roman" pitchFamily="18" charset="0"/>
                <a:cs typeface="Times New Roman" pitchFamily="18" charset="0"/>
              </a:rPr>
              <a:t>Price supports and stabilization also seem to enhance underwriters' reputations.</a:t>
            </a:r>
          </a:p>
          <a:p>
            <a:pPr lvl="0"/>
            <a:r>
              <a:rPr lang="en-US" sz="4400" i="1" dirty="0" err="1">
                <a:latin typeface="Times New Roman" pitchFamily="18" charset="0"/>
                <a:cs typeface="Times New Roman" pitchFamily="18" charset="0"/>
              </a:rPr>
              <a:t>Greenshoe</a:t>
            </a:r>
            <a:r>
              <a:rPr lang="en-US" sz="4400" i="1" dirty="0">
                <a:latin typeface="Times New Roman" pitchFamily="18" charset="0"/>
                <a:cs typeface="Times New Roman" pitchFamily="18" charset="0"/>
              </a:rPr>
              <a:t> Option</a:t>
            </a:r>
            <a:r>
              <a:rPr lang="en-US" sz="4400" dirty="0">
                <a:latin typeface="Times New Roman" pitchFamily="18" charset="0"/>
                <a:cs typeface="Times New Roman" pitchFamily="18" charset="0"/>
              </a:rPr>
              <a:t>: Overallotment option whereby the underwriter retains an option from the issuing firm to purchase additional shares, up to 15% of the original issue. </a:t>
            </a:r>
          </a:p>
          <a:p>
            <a:pPr lvl="1"/>
            <a:r>
              <a:rPr lang="en-US" sz="3300" dirty="0">
                <a:latin typeface="Times New Roman" pitchFamily="18" charset="0"/>
                <a:cs typeface="Times New Roman" pitchFamily="18" charset="0"/>
              </a:rPr>
              <a:t>Typically supports the price stabilization process. </a:t>
            </a:r>
          </a:p>
          <a:p>
            <a:pPr lvl="1"/>
            <a:r>
              <a:rPr lang="en-US" sz="3300" dirty="0">
                <a:latin typeface="Times New Roman" pitchFamily="18" charset="0"/>
                <a:cs typeface="Times New Roman" pitchFamily="18" charset="0"/>
              </a:rPr>
              <a:t>The underwriter then oversells the issue by up to 15% (</a:t>
            </a:r>
            <a:r>
              <a:rPr lang="en-US" sz="3300" dirty="0" err="1">
                <a:latin typeface="Times New Roman" pitchFamily="18" charset="0"/>
                <a:cs typeface="Times New Roman" pitchFamily="18" charset="0"/>
              </a:rPr>
              <a:t>shortselling</a:t>
            </a:r>
            <a:r>
              <a:rPr lang="en-US" sz="3300" dirty="0">
                <a:latin typeface="Times New Roman" pitchFamily="18" charset="0"/>
                <a:cs typeface="Times New Roman" pitchFamily="18" charset="0"/>
              </a:rPr>
              <a:t>). </a:t>
            </a:r>
          </a:p>
          <a:p>
            <a:pPr lvl="1"/>
            <a:r>
              <a:rPr lang="en-US" sz="3300" dirty="0">
                <a:latin typeface="Times New Roman" pitchFamily="18" charset="0"/>
                <a:cs typeface="Times New Roman" pitchFamily="18" charset="0"/>
              </a:rPr>
              <a:t>If interest in the issue appears to weaken, the underwriter supports its price by purchasing oversold shares. </a:t>
            </a:r>
          </a:p>
          <a:p>
            <a:pPr lvl="1"/>
            <a:r>
              <a:rPr lang="en-US" sz="3300" dirty="0">
                <a:latin typeface="Times New Roman" pitchFamily="18" charset="0"/>
                <a:cs typeface="Times New Roman" pitchFamily="18" charset="0"/>
              </a:rPr>
              <a:t>If sales are strong, the underwriter covers its short position by exercising its </a:t>
            </a:r>
            <a:r>
              <a:rPr lang="en-US" sz="3300" dirty="0" err="1">
                <a:latin typeface="Times New Roman" pitchFamily="18" charset="0"/>
                <a:cs typeface="Times New Roman" pitchFamily="18" charset="0"/>
              </a:rPr>
              <a:t>greenshoe</a:t>
            </a:r>
            <a:r>
              <a:rPr lang="en-US" sz="3300" dirty="0">
                <a:latin typeface="Times New Roman" pitchFamily="18" charset="0"/>
                <a:cs typeface="Times New Roman" pitchFamily="18" charset="0"/>
              </a:rPr>
              <a:t> option.</a:t>
            </a:r>
          </a:p>
          <a:p>
            <a:pPr lvl="0"/>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Quiet and Lock-up Periods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dirty="0">
                <a:latin typeface="Times New Roman" pitchFamily="18" charset="0"/>
                <a:cs typeface="Times New Roman" pitchFamily="18" charset="0"/>
              </a:rPr>
              <a:t>A 25-day </a:t>
            </a:r>
            <a:r>
              <a:rPr lang="en-US" i="1" dirty="0">
                <a:latin typeface="Times New Roman" pitchFamily="18" charset="0"/>
                <a:cs typeface="Times New Roman" pitchFamily="18" charset="0"/>
              </a:rPr>
              <a:t>quiet period</a:t>
            </a:r>
            <a:r>
              <a:rPr lang="en-US" dirty="0">
                <a:latin typeface="Times New Roman" pitchFamily="18" charset="0"/>
                <a:cs typeface="Times New Roman" pitchFamily="18" charset="0"/>
              </a:rPr>
              <a:t> (40 days for lead underwriters) </a:t>
            </a:r>
          </a:p>
          <a:p>
            <a:pPr lvl="1"/>
            <a:r>
              <a:rPr lang="en-US" dirty="0">
                <a:latin typeface="Times New Roman" pitchFamily="18" charset="0"/>
                <a:cs typeface="Times New Roman" pitchFamily="18" charset="0"/>
              </a:rPr>
              <a:t>The IPO price typically rises at the end of this period due to renewed marketing efforts. </a:t>
            </a:r>
          </a:p>
          <a:p>
            <a:pPr lvl="1"/>
            <a:r>
              <a:rPr lang="en-US" dirty="0">
                <a:latin typeface="Times New Roman" pitchFamily="18" charset="0"/>
                <a:cs typeface="Times New Roman" pitchFamily="18" charset="0"/>
              </a:rPr>
              <a:t>Many IPOs will have a “</a:t>
            </a:r>
            <a:r>
              <a:rPr lang="en-US" i="1" dirty="0">
                <a:latin typeface="Times New Roman" pitchFamily="18" charset="0"/>
                <a:cs typeface="Times New Roman" pitchFamily="18" charset="0"/>
              </a:rPr>
              <a:t>lock-up</a:t>
            </a:r>
            <a:r>
              <a:rPr lang="en-US" dirty="0">
                <a:latin typeface="Times New Roman" pitchFamily="18" charset="0"/>
                <a:cs typeface="Times New Roman" pitchFamily="18" charset="0"/>
              </a:rPr>
              <a:t>” period where existing IPO shareholders are discouraged or prohibited from selling their shares. These lock-up periods typically extend for 180 days.</a:t>
            </a:r>
          </a:p>
          <a:p>
            <a:pPr lvl="0"/>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r>
              <a:rPr lang="en-US" sz="4000" b="1" dirty="0">
                <a:latin typeface="Times New Roman" pitchFamily="18" charset="0"/>
                <a:cs typeface="Times New Roman" pitchFamily="18" charset="0"/>
              </a:rPr>
              <a:t>F. Alternatives to Traditional Underwriting</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762000" y="1981200"/>
            <a:ext cx="7696200" cy="4114800"/>
          </a:xfrm>
        </p:spPr>
        <p:txBody>
          <a:bodyPr>
            <a:noAutofit/>
          </a:bodyPr>
          <a:lstStyle/>
          <a:p>
            <a:r>
              <a:rPr lang="en-US" dirty="0">
                <a:latin typeface="Times New Roman" pitchFamily="18" charset="0"/>
                <a:cs typeface="Times New Roman" pitchFamily="18" charset="0"/>
              </a:rPr>
              <a:t>IPO Auctions: Typically Dutch format</a:t>
            </a:r>
          </a:p>
          <a:p>
            <a:r>
              <a:rPr lang="en-US" dirty="0">
                <a:latin typeface="Times New Roman" pitchFamily="18" charset="0"/>
                <a:cs typeface="Times New Roman" pitchFamily="18" charset="0"/>
              </a:rPr>
              <a:t>Web-Based IPOs</a:t>
            </a:r>
          </a:p>
          <a:p>
            <a:r>
              <a:rPr lang="en-US" dirty="0">
                <a:latin typeface="Times New Roman" pitchFamily="18" charset="0"/>
                <a:cs typeface="Times New Roman" pitchFamily="18" charset="0"/>
              </a:rPr>
              <a:t>Reverse Takeovers</a:t>
            </a:r>
          </a:p>
          <a:p>
            <a:r>
              <a:rPr lang="en-US" dirty="0">
                <a:latin typeface="Times New Roman" pitchFamily="18" charset="0"/>
                <a:cs typeface="Times New Roman" pitchFamily="18" charset="0"/>
              </a:rPr>
              <a:t>SPACs</a:t>
            </a:r>
          </a:p>
          <a:p>
            <a:r>
              <a:rPr lang="en-US" dirty="0">
                <a:latin typeface="Times New Roman" pitchFamily="18" charset="0"/>
                <a:cs typeface="Times New Roman" pitchFamily="18" charset="0"/>
              </a:rPr>
              <a:t>Self-Underwritten IPOs</a:t>
            </a:r>
          </a:p>
          <a:p>
            <a:r>
              <a:rPr lang="en-US" dirty="0">
                <a:latin typeface="Times New Roman" pitchFamily="18" charset="0"/>
                <a:cs typeface="Times New Roman" pitchFamily="18" charset="0"/>
              </a:rPr>
              <a:t>Direct Listings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A.  Investment Banks and their Roles</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 traditional function of investment banks is to underwrite and distribute new issues of securities to the general public.</a:t>
            </a:r>
          </a:p>
          <a:p>
            <a:r>
              <a:rPr lang="en-US" dirty="0">
                <a:latin typeface="Times New Roman" pitchFamily="18" charset="0"/>
                <a:cs typeface="Times New Roman" pitchFamily="18" charset="0"/>
              </a:rPr>
              <a:t>More generally, investment banks play a variety of roles in the corporate financial and investing industries:</a:t>
            </a:r>
          </a:p>
          <a:p>
            <a:pPr lvl="1"/>
            <a:r>
              <a:rPr lang="en-US" dirty="0">
                <a:latin typeface="Times New Roman" pitchFamily="18" charset="0"/>
                <a:cs typeface="Times New Roman" pitchFamily="18" charset="0"/>
              </a:rPr>
              <a:t>invest in capital and money markets</a:t>
            </a:r>
          </a:p>
          <a:p>
            <a:pPr lvl="1"/>
            <a:r>
              <a:rPr lang="en-US" dirty="0">
                <a:latin typeface="Times New Roman" pitchFamily="18" charset="0"/>
                <a:cs typeface="Times New Roman" pitchFamily="18" charset="0"/>
              </a:rPr>
              <a:t>trade securities on a proprietary basis (for themselves) and agency basis (for clients). </a:t>
            </a:r>
          </a:p>
          <a:p>
            <a:pPr lvl="1"/>
            <a:r>
              <a:rPr lang="en-US" dirty="0">
                <a:latin typeface="Times New Roman" pitchFamily="18" charset="0"/>
                <a:cs typeface="Times New Roman" pitchFamily="18" charset="0"/>
              </a:rPr>
              <a:t>advise corporate and other institutional clients on most types of major transactions including mergers and acquisitions, leveraged buyouts, share buybacks, etc.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Autofit/>
          </a:bodyPr>
          <a:lstStyle/>
          <a:p>
            <a:r>
              <a:rPr lang="en-US" sz="3600" b="1" dirty="0">
                <a:latin typeface="Times New Roman" pitchFamily="18" charset="0"/>
                <a:cs typeface="Times New Roman" pitchFamily="18" charset="0"/>
              </a:rPr>
              <a:t>IPO Auction Example: Google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610600" cy="5715000"/>
          </a:xfrm>
        </p:spPr>
        <p:txBody>
          <a:bodyPr>
            <a:noAutofit/>
          </a:bodyPr>
          <a:lstStyle/>
          <a:p>
            <a:r>
              <a:rPr lang="en-US" sz="2400" dirty="0">
                <a:latin typeface="Times New Roman" pitchFamily="18" charset="0"/>
                <a:cs typeface="Times New Roman" pitchFamily="18" charset="0"/>
              </a:rPr>
              <a:t>2004 offering, structured as Dutch auction intending to sell 25.8 million shares of its stock, suggesting bids ranging from $108-$135. </a:t>
            </a:r>
          </a:p>
          <a:p>
            <a:r>
              <a:rPr lang="en-US" sz="2400" dirty="0">
                <a:latin typeface="Times New Roman" pitchFamily="18" charset="0"/>
                <a:cs typeface="Times New Roman" pitchFamily="18" charset="0"/>
              </a:rPr>
              <a:t>Sold 19.6mm shares at the IPO price of $85, raising $1.67 billion. </a:t>
            </a:r>
          </a:p>
          <a:p>
            <a:r>
              <a:rPr lang="en-US" sz="2400" dirty="0">
                <a:latin typeface="Times New Roman" pitchFamily="18" charset="0"/>
                <a:cs typeface="Times New Roman" pitchFamily="18" charset="0"/>
              </a:rPr>
              <a:t>The first trade price was $100.01, rising to over $300 within a year and over $1,000 by 2013. </a:t>
            </a:r>
          </a:p>
          <a:p>
            <a:r>
              <a:rPr lang="en-US" sz="2400" dirty="0">
                <a:latin typeface="Times New Roman" pitchFamily="18" charset="0"/>
                <a:cs typeface="Times New Roman" pitchFamily="18" charset="0"/>
              </a:rPr>
              <a:t>Lead underwriters, Morgan Stanley and CS First Boston collected a 3% commission on the offering rather than the standard 7% fee. </a:t>
            </a:r>
          </a:p>
          <a:p>
            <a:r>
              <a:rPr lang="en-US" sz="2400" dirty="0">
                <a:latin typeface="Times New Roman" pitchFamily="18" charset="0"/>
                <a:cs typeface="Times New Roman" pitchFamily="18" charset="0"/>
              </a:rPr>
              <a:t>It is not clear just how successful the IPO was. The IPO price was not as high as anticipated or nearly as high as subsequent trading prices. </a:t>
            </a:r>
          </a:p>
          <a:p>
            <a:r>
              <a:rPr lang="en-US" sz="2400" dirty="0">
                <a:latin typeface="Times New Roman" pitchFamily="18" charset="0"/>
                <a:cs typeface="Times New Roman" pitchFamily="18" charset="0"/>
              </a:rPr>
              <a:t>Follow-on offering priced at $295 per share, raising $4.18 billion.</a:t>
            </a:r>
          </a:p>
          <a:p>
            <a:r>
              <a:rPr lang="en-US" sz="2400" dirty="0">
                <a:latin typeface="Times New Roman" pitchFamily="18" charset="0"/>
                <a:cs typeface="Times New Roman" pitchFamily="18" charset="0"/>
              </a:rPr>
              <a:t>The IPO created publicity for the firm, raising fortunes for its owners.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Web-Based IPO Example: Spring Street Brewery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r>
              <a:rPr lang="en-US" sz="2400" dirty="0">
                <a:latin typeface="Times New Roman" pitchFamily="18" charset="0"/>
                <a:cs typeface="Times New Roman" pitchFamily="18" charset="0"/>
              </a:rPr>
              <a:t>The 1996 offering of the Manhattan microbrewery Spring Street Brewing Company. </a:t>
            </a:r>
          </a:p>
          <a:p>
            <a:r>
              <a:rPr lang="en-US" sz="2400" dirty="0">
                <a:latin typeface="Times New Roman" pitchFamily="18" charset="0"/>
                <a:cs typeface="Times New Roman" pitchFamily="18" charset="0"/>
              </a:rPr>
              <a:t>The company raised $2mm of its $5mm goal. Spring Street used web-based documents, prospectuses and solicitations to offer its IPO. </a:t>
            </a:r>
          </a:p>
          <a:p>
            <a:r>
              <a:rPr lang="en-US" sz="2400" dirty="0">
                <a:latin typeface="Times New Roman" pitchFamily="18" charset="0"/>
                <a:cs typeface="Times New Roman" pitchFamily="18" charset="0"/>
              </a:rPr>
              <a:t>Annie's Homegrown and Logos Research Systems, solicited their customer base to draw in investors. (DPO) </a:t>
            </a:r>
          </a:p>
          <a:p>
            <a:r>
              <a:rPr lang="en-US" sz="2400" dirty="0">
                <a:latin typeface="Times New Roman" pitchFamily="18" charset="0"/>
                <a:cs typeface="Times New Roman" pitchFamily="18" charset="0"/>
              </a:rPr>
              <a:t>Smaller IPOs can qualify for more simple filing alternatives, including the SB-1 (up to $10mm) and the SB-2 (up to $25mm), though these limits can be as high as $50mm due to the 2012 JOBS Act. </a:t>
            </a:r>
          </a:p>
          <a:p>
            <a:r>
              <a:rPr lang="en-US" sz="2400" dirty="0">
                <a:latin typeface="Times New Roman" pitchFamily="18" charset="0"/>
                <a:cs typeface="Times New Roman" pitchFamily="18" charset="0"/>
              </a:rPr>
              <a:t>JOBS Act also allows for </a:t>
            </a:r>
            <a:r>
              <a:rPr lang="en-US" sz="2400" dirty="0" err="1">
                <a:latin typeface="Times New Roman" pitchFamily="18" charset="0"/>
                <a:cs typeface="Times New Roman" pitchFamily="18" charset="0"/>
              </a:rPr>
              <a:t>crowdfunding</a:t>
            </a:r>
            <a:r>
              <a:rPr lang="en-US" sz="2400" dirty="0">
                <a:latin typeface="Times New Roman" pitchFamily="18" charset="0"/>
                <a:cs typeface="Times New Roman" pitchFamily="18" charset="0"/>
              </a:rPr>
              <a:t> for smaller issues (for EGC's less than $1 million)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Times New Roman" pitchFamily="18" charset="0"/>
                <a:cs typeface="Times New Roman" pitchFamily="18" charset="0"/>
              </a:rPr>
              <a:t>WitCapital</a:t>
            </a:r>
            <a:r>
              <a:rPr lang="en-US" b="1" dirty="0">
                <a:latin typeface="Times New Roman" pitchFamily="18" charset="0"/>
                <a:cs typeface="Times New Roman" pitchFamily="18" charset="0"/>
              </a:rPr>
              <a:t> and Web-Based IPOs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err="1">
                <a:latin typeface="Times New Roman" pitchFamily="18" charset="0"/>
                <a:cs typeface="Times New Roman" pitchFamily="18" charset="0"/>
              </a:rPr>
              <a:t>WitCapital</a:t>
            </a:r>
            <a:r>
              <a:rPr lang="en-US" dirty="0">
                <a:latin typeface="Times New Roman" pitchFamily="18" charset="0"/>
                <a:cs typeface="Times New Roman" pitchFamily="18" charset="0"/>
              </a:rPr>
              <a:t> was formed by Spring Street founder Andrew Klein for the purpose of providing web-based IPOs. </a:t>
            </a:r>
          </a:p>
          <a:p>
            <a:r>
              <a:rPr lang="en-US" dirty="0">
                <a:latin typeface="Times New Roman" pitchFamily="18" charset="0"/>
                <a:cs typeface="Times New Roman" pitchFamily="18" charset="0"/>
              </a:rPr>
              <a:t>W.R. Hambrecht &amp; Co. is a smaller investment bank founded in 1998 (later affiliated with J.P. Morgan Chase) that markets primarily to individual investors. </a:t>
            </a:r>
          </a:p>
          <a:p>
            <a:pPr lvl="1"/>
            <a:r>
              <a:rPr lang="en-US" dirty="0">
                <a:latin typeface="Times New Roman" pitchFamily="18" charset="0"/>
                <a:cs typeface="Times New Roman" pitchFamily="18" charset="0"/>
              </a:rPr>
              <a:t>Hambrecht uses a web-based auction process called </a:t>
            </a:r>
            <a:r>
              <a:rPr lang="en-US" i="1" dirty="0" err="1">
                <a:latin typeface="Times New Roman" pitchFamily="18" charset="0"/>
                <a:cs typeface="Times New Roman" pitchFamily="18" charset="0"/>
              </a:rPr>
              <a:t>OpenIPO</a:t>
            </a:r>
            <a:r>
              <a:rPr lang="en-US" dirty="0">
                <a:latin typeface="Times New Roman" pitchFamily="18" charset="0"/>
                <a:cs typeface="Times New Roman" pitchFamily="18" charset="0"/>
              </a:rPr>
              <a:t> to offer securities for its clients. </a:t>
            </a:r>
          </a:p>
          <a:p>
            <a:pPr lvl="1"/>
            <a:r>
              <a:rPr lang="en-US" dirty="0">
                <a:latin typeface="Times New Roman" pitchFamily="18" charset="0"/>
                <a:cs typeface="Times New Roman" pitchFamily="18" charset="0"/>
              </a:rPr>
              <a:t>Hambrecht brought the 2002 CSFB offering of Instinet and July 2001 offering of Ravenswood Winery to the market. </a:t>
            </a:r>
          </a:p>
          <a:p>
            <a:r>
              <a:rPr lang="en-US" dirty="0">
                <a:latin typeface="Times New Roman" pitchFamily="18" charset="0"/>
                <a:cs typeface="Times New Roman" pitchFamily="18" charset="0"/>
              </a:rPr>
              <a:t>Some observers believe that these nontraditional approaches to offering IPOs will improve prices received by issuing firms and allow smaller retail investors to participate in IPO markets that they are generally shut out of. </a:t>
            </a:r>
          </a:p>
          <a:p>
            <a:r>
              <a:rPr lang="en-US" dirty="0">
                <a:latin typeface="Times New Roman" pitchFamily="18" charset="0"/>
                <a:cs typeface="Times New Roman" pitchFamily="18" charset="0"/>
              </a:rPr>
              <a:t>Nevertheless, it appears that even Hambrecht’s and similar offerings experienced IPO price run-ups.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4000" b="1" dirty="0">
                <a:latin typeface="Times New Roman" pitchFamily="18" charset="0"/>
                <a:cs typeface="Times New Roman" pitchFamily="18" charset="0"/>
              </a:rPr>
              <a:t>Reverse Takeovers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143000"/>
            <a:ext cx="8534400" cy="5486400"/>
          </a:xfrm>
        </p:spPr>
        <p:txBody>
          <a:bodyPr>
            <a:normAutofit/>
          </a:bodyPr>
          <a:lstStyle/>
          <a:p>
            <a:r>
              <a:rPr lang="en-US" dirty="0">
                <a:latin typeface="Times New Roman" pitchFamily="18" charset="0"/>
                <a:cs typeface="Times New Roman" pitchFamily="18" charset="0"/>
              </a:rPr>
              <a:t>The Reverse Takeover: The reverse takeover is the acquisition of a public company by a private company in an effort to take itself public. </a:t>
            </a:r>
          </a:p>
          <a:p>
            <a:r>
              <a:rPr lang="en-US" dirty="0">
                <a:latin typeface="Times New Roman" pitchFamily="18" charset="0"/>
                <a:cs typeface="Times New Roman" pitchFamily="18" charset="0"/>
              </a:rPr>
              <a:t>E.g., New York Stock Exchange and the Archipelago Group</a:t>
            </a:r>
          </a:p>
          <a:p>
            <a:r>
              <a:rPr lang="en-US" dirty="0">
                <a:latin typeface="Times New Roman" pitchFamily="18" charset="0"/>
                <a:cs typeface="Times New Roman" pitchFamily="18" charset="0"/>
              </a:rPr>
              <a:t>This technique had been used  in 1989 by Long Distance Discounting Services, taken over by Advantage Companies, which was listed on NASDAQ. This firm ultimately became WorldCom, which melted down a decade later.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6DE5-001B-4D1F-84DA-02A5F89847B9}"/>
              </a:ext>
            </a:extLst>
          </p:cNvPr>
          <p:cNvSpPr>
            <a:spLocks noGrp="1"/>
          </p:cNvSpPr>
          <p:nvPr>
            <p:ph type="title"/>
          </p:nvPr>
        </p:nvSpPr>
        <p:spPr>
          <a:xfrm>
            <a:off x="457200" y="274638"/>
            <a:ext cx="8229600" cy="792162"/>
          </a:xfrm>
        </p:spPr>
        <p:txBody>
          <a:bodyPr/>
          <a:lstStyle/>
          <a:p>
            <a:r>
              <a:rPr lang="en-US" b="1" dirty="0"/>
              <a:t>SPACs</a:t>
            </a:r>
          </a:p>
        </p:txBody>
      </p:sp>
      <p:sp>
        <p:nvSpPr>
          <p:cNvPr id="3" name="Content Placeholder 2">
            <a:extLst>
              <a:ext uri="{FF2B5EF4-FFF2-40B4-BE49-F238E27FC236}">
                <a16:creationId xmlns:a16="http://schemas.microsoft.com/office/drawing/2014/main" id="{0DA1C24C-BD0C-4ECA-88F2-05E2C414DA10}"/>
              </a:ext>
            </a:extLst>
          </p:cNvPr>
          <p:cNvSpPr>
            <a:spLocks noGrp="1"/>
          </p:cNvSpPr>
          <p:nvPr>
            <p:ph idx="1"/>
          </p:nvPr>
        </p:nvSpPr>
        <p:spPr>
          <a:xfrm>
            <a:off x="533400" y="1143000"/>
            <a:ext cx="8077200" cy="4983163"/>
          </a:xfrm>
        </p:spPr>
        <p:txBody>
          <a:bodyPr>
            <a:normAutofit lnSpcReduction="10000"/>
          </a:bodyPr>
          <a:lstStyle/>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A </a:t>
            </a:r>
            <a:r>
              <a:rPr lang="en-US" sz="2400" i="1" dirty="0">
                <a:effectLst/>
                <a:latin typeface="Times New Roman" panose="02020603050405020304" pitchFamily="18" charset="0"/>
                <a:ea typeface="SimSun" panose="02010600030101010101" pitchFamily="2" charset="-122"/>
                <a:cs typeface="Times New Roman" panose="02020603050405020304" pitchFamily="18" charset="0"/>
              </a:rPr>
              <a:t>Special Purpose Acquisition Company</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i="1" dirty="0">
                <a:effectLst/>
                <a:latin typeface="Times New Roman" panose="02020603050405020304" pitchFamily="18" charset="0"/>
                <a:ea typeface="SimSun" panose="02010600030101010101" pitchFamily="2" charset="-122"/>
                <a:cs typeface="Times New Roman" panose="02020603050405020304" pitchFamily="18" charset="0"/>
              </a:rPr>
              <a:t>SPAC</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is a temporary-lived shell company created by a sponsor for the purpose of raising money through an IPO to acquire a non-public company at a later date. </a:t>
            </a:r>
          </a:p>
          <a:p>
            <a:pPr marL="400050" lvl="1" indent="457200">
              <a:spcBef>
                <a:spcPts val="0"/>
              </a:spcBef>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The SPAC is sometimes </a:t>
            </a:r>
            <a:r>
              <a:rPr lang="en-US" sz="1800" dirty="0">
                <a:latin typeface="Times New Roman" panose="02020603050405020304" pitchFamily="18" charset="0"/>
                <a:ea typeface="SimSun" panose="02010600030101010101" pitchFamily="2" charset="-122"/>
                <a:cs typeface="Times New Roman" panose="02020603050405020304" pitchFamily="18" charset="0"/>
              </a:rPr>
              <a:t>called</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 “blank check company” </a:t>
            </a:r>
          </a:p>
          <a:p>
            <a:pPr marL="400050" lvl="1" indent="457200">
              <a:spcBef>
                <a:spcPts val="0"/>
              </a:spcBef>
            </a:pPr>
            <a:r>
              <a:rPr lang="en-US" sz="1800" dirty="0">
                <a:latin typeface="Times New Roman" panose="02020603050405020304" pitchFamily="18" charset="0"/>
                <a:ea typeface="SimSun" panose="02010600030101010101" pitchFamily="2" charset="-122"/>
                <a:cs typeface="Times New Roman" panose="02020603050405020304" pitchFamily="18" charset="0"/>
              </a:rPr>
              <a:t>I</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ntended to serve as a sort of “back door” approach to taking a private firm public</a:t>
            </a:r>
          </a:p>
          <a:p>
            <a:pPr marL="400050" lvl="1" indent="457200">
              <a:spcBef>
                <a:spcPts val="0"/>
              </a:spcBef>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Examples include 23andMe, </a:t>
            </a:r>
            <a:r>
              <a:rPr lang="en-US" sz="1800" dirty="0" err="1">
                <a:effectLst/>
                <a:latin typeface="Times New Roman" panose="02020603050405020304" pitchFamily="18" charset="0"/>
                <a:ea typeface="SimSun" panose="02010600030101010101" pitchFamily="2" charset="-122"/>
                <a:cs typeface="Times New Roman" panose="02020603050405020304" pitchFamily="18" charset="0"/>
              </a:rPr>
              <a:t>Opendoor</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DraftKings and Virgin Galactic.</a:t>
            </a:r>
            <a:endParaRPr lang="en-US" sz="1800" dirty="0">
              <a:effectLst/>
              <a:latin typeface="Courier 10cpi"/>
              <a:ea typeface="SimSun" panose="02010600030101010101" pitchFamily="2" charset="-122"/>
              <a:cs typeface="Times New Roman" panose="02020603050405020304" pitchFamily="18" charset="0"/>
            </a:endParaRPr>
          </a:p>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Prior to the IPO of a SPAC, investors typically include private equity firms, hedge funds, former CEOs and other institutional and high-profile investors.</a:t>
            </a:r>
          </a:p>
          <a:p>
            <a:pPr marL="400050" lvl="1" indent="457200">
              <a:spcBef>
                <a:spcPts val="0"/>
              </a:spcBef>
            </a:pPr>
            <a:r>
              <a:rPr lang="en-US" sz="1800" dirty="0">
                <a:latin typeface="Times New Roman" panose="02020603050405020304" pitchFamily="18" charset="0"/>
                <a:ea typeface="SimSun" panose="02010600030101010101" pitchFamily="2" charset="-122"/>
                <a:cs typeface="Times New Roman" panose="02020603050405020304" pitchFamily="18" charset="0"/>
              </a:rPr>
              <a:t>R</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eputations of these investors and their perceived acquisition and managerial abilities are key to developing public interest in the SPAC </a:t>
            </a:r>
          </a:p>
          <a:p>
            <a:pPr marL="400050" lvl="1" indent="457200">
              <a:spcBef>
                <a:spcPts val="0"/>
              </a:spcBef>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On the other hand, celebrities such as Alex Rodriguez, Serena Williams, Shaquille O’Neal and Jay-Z also serve on SPAC boards or otherwise fund and lead or represent them.</a:t>
            </a:r>
            <a:endParaRPr lang="en-US" sz="1800" dirty="0">
              <a:effectLst/>
              <a:latin typeface="Courier 10cpi"/>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653012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6DE5-001B-4D1F-84DA-02A5F89847B9}"/>
              </a:ext>
            </a:extLst>
          </p:cNvPr>
          <p:cNvSpPr>
            <a:spLocks noGrp="1"/>
          </p:cNvSpPr>
          <p:nvPr>
            <p:ph type="title"/>
          </p:nvPr>
        </p:nvSpPr>
        <p:spPr/>
        <p:txBody>
          <a:bodyPr/>
          <a:lstStyle/>
          <a:p>
            <a:r>
              <a:rPr lang="en-US" b="1" dirty="0"/>
              <a:t>SPACs: Pre-Acquisition</a:t>
            </a:r>
          </a:p>
        </p:txBody>
      </p:sp>
      <p:sp>
        <p:nvSpPr>
          <p:cNvPr id="3" name="Content Placeholder 2">
            <a:extLst>
              <a:ext uri="{FF2B5EF4-FFF2-40B4-BE49-F238E27FC236}">
                <a16:creationId xmlns:a16="http://schemas.microsoft.com/office/drawing/2014/main" id="{0DA1C24C-BD0C-4ECA-88F2-05E2C414DA10}"/>
              </a:ext>
            </a:extLst>
          </p:cNvPr>
          <p:cNvSpPr>
            <a:spLocks noGrp="1"/>
          </p:cNvSpPr>
          <p:nvPr>
            <p:ph idx="1"/>
          </p:nvPr>
        </p:nvSpPr>
        <p:spPr/>
        <p:txBody>
          <a:bodyPr>
            <a:normAutofit/>
          </a:bodyPr>
          <a:lstStyle/>
          <a:p>
            <a:pPr marL="0" marR="0" indent="457200">
              <a:spcBef>
                <a:spcPts val="0"/>
              </a:spcBef>
              <a:spcAft>
                <a:spcPts val="0"/>
              </a:spcAft>
            </a:pP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Once public, typically at $10 per share, the IPO is listed on an exchange</a:t>
            </a:r>
          </a:p>
          <a:p>
            <a:pPr marL="0" marR="0" indent="457200">
              <a:spcBef>
                <a:spcPts val="0"/>
              </a:spcBef>
              <a:spcAft>
                <a:spcPts val="0"/>
              </a:spcAft>
            </a:pP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IPO proceeds are normally held in debt instruments until the acquisition is actually identified and completed. </a:t>
            </a:r>
          </a:p>
          <a:p>
            <a:pPr marL="0" marR="0" indent="457200">
              <a:spcBef>
                <a:spcPts val="0"/>
              </a:spcBef>
              <a:spcAft>
                <a:spcPts val="0"/>
              </a:spcAft>
            </a:pP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Should the SPAC fail to consummate an acquisition, typically within two years, the SPAC is liquidated and money is returned to the IPO investors.</a:t>
            </a:r>
          </a:p>
          <a:p>
            <a:pPr marL="0" marR="0" indent="457200">
              <a:spcBef>
                <a:spcPts val="0"/>
              </a:spcBef>
              <a:spcAft>
                <a:spcPts val="0"/>
              </a:spcAft>
            </a:pP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Thus, SPACs can be potentially lucrative and reasonably safe investments for their sponsors.</a:t>
            </a:r>
            <a:endParaRPr lang="en-US" sz="2800" dirty="0">
              <a:effectLst/>
              <a:latin typeface="Courier 10cpi"/>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25920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6DE5-001B-4D1F-84DA-02A5F89847B9}"/>
              </a:ext>
            </a:extLst>
          </p:cNvPr>
          <p:cNvSpPr>
            <a:spLocks noGrp="1"/>
          </p:cNvSpPr>
          <p:nvPr>
            <p:ph type="title"/>
          </p:nvPr>
        </p:nvSpPr>
        <p:spPr/>
        <p:txBody>
          <a:bodyPr/>
          <a:lstStyle/>
          <a:p>
            <a:r>
              <a:rPr lang="en-US" b="1" dirty="0"/>
              <a:t>SPACs: Upsides</a:t>
            </a:r>
          </a:p>
        </p:txBody>
      </p:sp>
      <p:sp>
        <p:nvSpPr>
          <p:cNvPr id="3" name="Content Placeholder 2">
            <a:extLst>
              <a:ext uri="{FF2B5EF4-FFF2-40B4-BE49-F238E27FC236}">
                <a16:creationId xmlns:a16="http://schemas.microsoft.com/office/drawing/2014/main" id="{0DA1C24C-BD0C-4ECA-88F2-05E2C414DA10}"/>
              </a:ext>
            </a:extLst>
          </p:cNvPr>
          <p:cNvSpPr>
            <a:spLocks noGrp="1"/>
          </p:cNvSpPr>
          <p:nvPr>
            <p:ph idx="1"/>
          </p:nvPr>
        </p:nvSpPr>
        <p:spPr>
          <a:xfrm>
            <a:off x="457200" y="1371600"/>
            <a:ext cx="8229600" cy="4876800"/>
          </a:xfrm>
        </p:spPr>
        <p:txBody>
          <a:bodyPr>
            <a:normAutofit fontScale="92500" lnSpcReduction="20000"/>
          </a:bodyPr>
          <a:lstStyle/>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process of taking a company public by merging it with a SPAC is typically faster and less costly than the traditional IPO. </a:t>
            </a:r>
          </a:p>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It appears that SPACs provide for regulatory loopholes speeding up the IPO process </a:t>
            </a:r>
          </a:p>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speed of consummating a merger relative to having the target company go through a traditional underwriting process subjects the target to less market volatility and uncertainty during the going-public process. </a:t>
            </a:r>
          </a:p>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SPACs might avoid typical IPO underpricing, further reducing their costs. </a:t>
            </a:r>
          </a:p>
          <a:p>
            <a:pPr marL="0" marR="0" indent="457200">
              <a:spcBef>
                <a:spcPts val="0"/>
              </a:spcBef>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If the management team and directors of the SPAC are reputable and outstanding managers, the target firm will have access to their talents. </a:t>
            </a:r>
          </a:p>
          <a:p>
            <a:pPr marL="0" marR="0" indent="457200">
              <a:spcBef>
                <a:spcPts val="0"/>
              </a:spcBef>
              <a:spcAft>
                <a:spcPts val="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S</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hareholders generally have rights to redeem their shares should they disapprove of the acquisition proposal, again, enhancing the safety of their investments.</a:t>
            </a:r>
            <a:endParaRPr lang="en-US" sz="2400" dirty="0">
              <a:effectLst/>
              <a:latin typeface="Courier 10cpi"/>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094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6DE5-001B-4D1F-84DA-02A5F89847B9}"/>
              </a:ext>
            </a:extLst>
          </p:cNvPr>
          <p:cNvSpPr>
            <a:spLocks noGrp="1"/>
          </p:cNvSpPr>
          <p:nvPr>
            <p:ph type="title"/>
          </p:nvPr>
        </p:nvSpPr>
        <p:spPr>
          <a:xfrm>
            <a:off x="457200" y="274638"/>
            <a:ext cx="8229600" cy="792162"/>
          </a:xfrm>
        </p:spPr>
        <p:txBody>
          <a:bodyPr/>
          <a:lstStyle/>
          <a:p>
            <a:r>
              <a:rPr lang="en-US" b="1" dirty="0"/>
              <a:t>SPACs: Downsides</a:t>
            </a:r>
          </a:p>
        </p:txBody>
      </p:sp>
      <p:sp>
        <p:nvSpPr>
          <p:cNvPr id="3" name="Content Placeholder 2">
            <a:extLst>
              <a:ext uri="{FF2B5EF4-FFF2-40B4-BE49-F238E27FC236}">
                <a16:creationId xmlns:a16="http://schemas.microsoft.com/office/drawing/2014/main" id="{0DA1C24C-BD0C-4ECA-88F2-05E2C414DA10}"/>
              </a:ext>
            </a:extLst>
          </p:cNvPr>
          <p:cNvSpPr>
            <a:spLocks noGrp="1"/>
          </p:cNvSpPr>
          <p:nvPr>
            <p:ph idx="1"/>
          </p:nvPr>
        </p:nvSpPr>
        <p:spPr>
          <a:xfrm>
            <a:off x="457200" y="1219200"/>
            <a:ext cx="8229600" cy="5105400"/>
          </a:xfrm>
        </p:spPr>
        <p:txBody>
          <a:bodyPr>
            <a:normAutofit fontScale="77500" lnSpcReduction="20000"/>
          </a:bodyPr>
          <a:lstStyle/>
          <a:p>
            <a:pPr marL="0" marR="0" indent="457200">
              <a:spcBef>
                <a:spcPts val="0"/>
              </a:spcBef>
              <a:spcAft>
                <a:spcPts val="0"/>
              </a:spcAft>
            </a:pPr>
            <a:r>
              <a:rPr lang="en-US" sz="3100" dirty="0">
                <a:effectLst/>
                <a:latin typeface="Times New Roman" panose="02020603050405020304" pitchFamily="18" charset="0"/>
                <a:ea typeface="SimSun" panose="02010600030101010101" pitchFamily="2" charset="-122"/>
                <a:cs typeface="Times New Roman" panose="02020603050405020304" pitchFamily="18" charset="0"/>
              </a:rPr>
              <a:t>Sponsors tend to take back stock, typically 20% in order to promote the SPAC, which often covers much more than the sponsors’ up-front cash start-up expenses.</a:t>
            </a:r>
          </a:p>
          <a:p>
            <a:pPr marL="0" marR="0" indent="457200">
              <a:spcBef>
                <a:spcPts val="0"/>
              </a:spcBef>
              <a:spcAft>
                <a:spcPts val="0"/>
              </a:spcAft>
            </a:pPr>
            <a:r>
              <a:rPr lang="en-US" sz="3100" dirty="0">
                <a:effectLst/>
                <a:latin typeface="Times New Roman" panose="02020603050405020304" pitchFamily="18" charset="0"/>
                <a:ea typeface="SimSun" panose="02010600030101010101" pitchFamily="2" charset="-122"/>
                <a:cs typeface="Times New Roman" panose="02020603050405020304" pitchFamily="18" charset="0"/>
              </a:rPr>
              <a:t>SPACs have been criticized for failing to provide the level of due diligence and disclosure typically associated with the traditional underwriting process. </a:t>
            </a:r>
          </a:p>
          <a:p>
            <a:pPr marL="400050" lvl="1" indent="457200">
              <a:spcBef>
                <a:spcPts val="0"/>
              </a:spcBef>
            </a:pPr>
            <a:r>
              <a:rPr lang="en-US" sz="2300" dirty="0">
                <a:effectLst/>
                <a:latin typeface="Times New Roman" panose="02020603050405020304" pitchFamily="18" charset="0"/>
                <a:ea typeface="SimSun" panose="02010600030101010101" pitchFamily="2" charset="-122"/>
                <a:cs typeface="Times New Roman" panose="02020603050405020304" pitchFamily="18" charset="0"/>
              </a:rPr>
              <a:t>potential conflicts of interest</a:t>
            </a:r>
          </a:p>
          <a:p>
            <a:pPr marL="400050" lvl="1" indent="457200">
              <a:spcBef>
                <a:spcPts val="0"/>
              </a:spcBef>
            </a:pPr>
            <a:r>
              <a:rPr lang="en-US" sz="2300" dirty="0">
                <a:effectLst/>
                <a:latin typeface="Times New Roman" panose="02020603050405020304" pitchFamily="18" charset="0"/>
                <a:ea typeface="SimSun" panose="02010600030101010101" pitchFamily="2" charset="-122"/>
                <a:cs typeface="Times New Roman" panose="02020603050405020304" pitchFamily="18" charset="0"/>
              </a:rPr>
              <a:t>financial compensation</a:t>
            </a:r>
          </a:p>
          <a:p>
            <a:pPr marL="0" marR="0" indent="457200">
              <a:spcBef>
                <a:spcPts val="0"/>
              </a:spcBef>
              <a:spcAft>
                <a:spcPts val="0"/>
              </a:spcAft>
            </a:pPr>
            <a:r>
              <a:rPr lang="en-US" sz="3100" dirty="0">
                <a:effectLst/>
                <a:latin typeface="Times New Roman" panose="02020603050405020304" pitchFamily="18" charset="0"/>
                <a:ea typeface="SimSun" panose="02010600030101010101" pitchFamily="2" charset="-122"/>
                <a:cs typeface="Times New Roman" panose="02020603050405020304" pitchFamily="18" charset="0"/>
              </a:rPr>
              <a:t>SPAC sponsors and initial investors, sometimes including celebrity sports and media stars often receive guaranteed returns on their investments, so that they face less risk than later IPO investors from the general public. </a:t>
            </a:r>
          </a:p>
          <a:p>
            <a:pPr marL="0" marR="0" indent="457200">
              <a:spcBef>
                <a:spcPts val="0"/>
              </a:spcBef>
              <a:spcAft>
                <a:spcPts val="0"/>
              </a:spcAft>
            </a:pPr>
            <a:r>
              <a:rPr lang="en-US" sz="3100" dirty="0">
                <a:effectLst/>
                <a:latin typeface="Times New Roman" panose="02020603050405020304" pitchFamily="18" charset="0"/>
                <a:ea typeface="SimSun" panose="02010600030101010101" pitchFamily="2" charset="-122"/>
                <a:cs typeface="Times New Roman" panose="02020603050405020304" pitchFamily="18" charset="0"/>
              </a:rPr>
              <a:t>Klausner, </a:t>
            </a:r>
            <a:r>
              <a:rPr lang="en-US" sz="3100" dirty="0" err="1">
                <a:effectLst/>
                <a:latin typeface="Times New Roman" panose="02020603050405020304" pitchFamily="18" charset="0"/>
                <a:ea typeface="SimSun" panose="02010600030101010101" pitchFamily="2" charset="-122"/>
                <a:cs typeface="Times New Roman" panose="02020603050405020304" pitchFamily="18" charset="0"/>
              </a:rPr>
              <a:t>Ohlrogge</a:t>
            </a:r>
            <a:r>
              <a:rPr lang="en-US" sz="3100" dirty="0">
                <a:effectLst/>
                <a:latin typeface="Times New Roman" panose="02020603050405020304" pitchFamily="18" charset="0"/>
                <a:ea typeface="SimSun" panose="02010600030101010101" pitchFamily="2" charset="-122"/>
                <a:cs typeface="Times New Roman" panose="02020603050405020304" pitchFamily="18" charset="0"/>
              </a:rPr>
              <a:t> and </a:t>
            </a:r>
            <a:r>
              <a:rPr lang="en-US" sz="3100" dirty="0" err="1">
                <a:effectLst/>
                <a:latin typeface="Times New Roman" panose="02020603050405020304" pitchFamily="18" charset="0"/>
                <a:ea typeface="SimSun" panose="02010600030101010101" pitchFamily="2" charset="-122"/>
                <a:cs typeface="Times New Roman" panose="02020603050405020304" pitchFamily="18" charset="0"/>
              </a:rPr>
              <a:t>Ruan</a:t>
            </a:r>
            <a:r>
              <a:rPr lang="en-US" sz="3100" dirty="0">
                <a:effectLst/>
                <a:latin typeface="Times New Roman" panose="02020603050405020304" pitchFamily="18" charset="0"/>
                <a:ea typeface="SimSun" panose="02010600030101010101" pitchFamily="2" charset="-122"/>
                <a:cs typeface="Times New Roman" panose="02020603050405020304" pitchFamily="18" charset="0"/>
              </a:rPr>
              <a:t> [2020] found that SPACs experience returns of roughly -30% during the first year after their mergers, suggesting that early SPAC investors and sponsors benefit at the expense of shareholders who acquire when mergers are consummated.</a:t>
            </a:r>
            <a:endParaRPr lang="en-US" sz="3100" dirty="0">
              <a:effectLst/>
              <a:latin typeface="Courier 10cpi"/>
              <a:ea typeface="SimSun" panose="02010600030101010101" pitchFamily="2" charset="-122"/>
              <a:cs typeface="Times New Roman" panose="02020603050405020304" pitchFamily="18" charset="0"/>
            </a:endParaRPr>
          </a:p>
          <a:p>
            <a:endParaRPr lang="en-US" dirty="0"/>
          </a:p>
        </p:txBody>
      </p:sp>
    </p:spTree>
    <p:extLst>
      <p:ext uri="{BB962C8B-B14F-4D97-AF65-F5344CB8AC3E}">
        <p14:creationId xmlns:p14="http://schemas.microsoft.com/office/powerpoint/2010/main" val="1579146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4000" b="1" dirty="0">
                <a:latin typeface="Times New Roman" pitchFamily="18" charset="0"/>
                <a:cs typeface="Times New Roman" pitchFamily="18" charset="0"/>
              </a:rPr>
              <a:t>Self-Underwritten IPOs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534400" cy="5334000"/>
          </a:xfrm>
        </p:spPr>
        <p:txBody>
          <a:bodyPr>
            <a:normAutofit/>
          </a:bodyPr>
          <a:lstStyle/>
          <a:p>
            <a:r>
              <a:rPr lang="en-US" dirty="0">
                <a:latin typeface="Times New Roman" pitchFamily="18" charset="0"/>
                <a:cs typeface="Times New Roman" pitchFamily="18" charset="0"/>
              </a:rPr>
              <a:t>Self-underwritten IPOs are typically motivated by the costs associated with traditional underwritten IPOs. </a:t>
            </a:r>
          </a:p>
          <a:p>
            <a:r>
              <a:rPr lang="en-US" dirty="0">
                <a:latin typeface="Times New Roman" pitchFamily="18" charset="0"/>
                <a:cs typeface="Times New Roman" pitchFamily="18" charset="0"/>
              </a:rPr>
              <a:t>Self-underwritten IPOs lack some of the benefits associated with traditional underwritings, including the certification. </a:t>
            </a:r>
          </a:p>
          <a:p>
            <a:r>
              <a:rPr lang="en-US" dirty="0">
                <a:latin typeface="Times New Roman" pitchFamily="18" charset="0"/>
                <a:cs typeface="Times New Roman" pitchFamily="18" charset="0"/>
              </a:rPr>
              <a:t>Self-underwritten IPOs include a number of investment banks that take their own issues (e.g., Goldman Sachs) to the market.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51B13-148D-4320-B707-06BFD478633E}"/>
              </a:ext>
            </a:extLst>
          </p:cNvPr>
          <p:cNvSpPr>
            <a:spLocks noGrp="1"/>
          </p:cNvSpPr>
          <p:nvPr>
            <p:ph type="title"/>
          </p:nvPr>
        </p:nvSpPr>
        <p:spPr/>
        <p:txBody>
          <a:bodyPr/>
          <a:lstStyle/>
          <a:p>
            <a:r>
              <a:rPr lang="en-US" b="1" dirty="0"/>
              <a:t>SPACs</a:t>
            </a:r>
          </a:p>
        </p:txBody>
      </p:sp>
      <p:sp>
        <p:nvSpPr>
          <p:cNvPr id="3" name="Content Placeholder 2">
            <a:extLst>
              <a:ext uri="{FF2B5EF4-FFF2-40B4-BE49-F238E27FC236}">
                <a16:creationId xmlns:a16="http://schemas.microsoft.com/office/drawing/2014/main" id="{35824D4D-45E9-4275-BB11-533179A818A1}"/>
              </a:ext>
            </a:extLst>
          </p:cNvPr>
          <p:cNvSpPr>
            <a:spLocks noGrp="1"/>
          </p:cNvSpPr>
          <p:nvPr>
            <p:ph idx="1"/>
          </p:nvPr>
        </p:nvSpPr>
        <p:spPr/>
        <p:txBody>
          <a:bodyPr/>
          <a:lstStyle/>
          <a:p>
            <a:r>
              <a:rPr lang="en-US" dirty="0"/>
              <a:t>The Special Purpose Acquisition Company (SPAC) is a temporary shell company created to raise money through an IPO to acquire a non-public company within two years.</a:t>
            </a:r>
          </a:p>
          <a:p>
            <a:r>
              <a:rPr lang="en-US" dirty="0"/>
              <a:t>Criticized for tending towards being a low-disclosure alternative to the traditional IPO.</a:t>
            </a:r>
          </a:p>
          <a:p>
            <a:r>
              <a:rPr lang="en-US" dirty="0"/>
              <a:t>Examples: Virgin Galactic, 23andMe</a:t>
            </a:r>
          </a:p>
        </p:txBody>
      </p:sp>
    </p:spTree>
    <p:extLst>
      <p:ext uri="{BB962C8B-B14F-4D97-AF65-F5344CB8AC3E}">
        <p14:creationId xmlns:p14="http://schemas.microsoft.com/office/powerpoint/2010/main" val="487068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Bulge Bracket Investment Banks</a:t>
            </a:r>
          </a:p>
        </p:txBody>
      </p:sp>
      <p:sp>
        <p:nvSpPr>
          <p:cNvPr id="3" name="Content Placeholder 2"/>
          <p:cNvSpPr>
            <a:spLocks noGrp="1"/>
          </p:cNvSpPr>
          <p:nvPr>
            <p:ph idx="1"/>
          </p:nvPr>
        </p:nvSpPr>
        <p:spPr/>
        <p:txBody>
          <a:bodyPr/>
          <a:lstStyle/>
          <a:p>
            <a:r>
              <a:rPr lang="en-US" dirty="0"/>
              <a:t>The largest investment banks are colloquially known as bulge bracket banks</a:t>
            </a:r>
          </a:p>
          <a:p>
            <a:r>
              <a:rPr lang="en-US" dirty="0"/>
              <a:t>So named because their font sizes in tombstone ads bulge relative to those of other investment banks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4000" b="1" dirty="0">
                <a:latin typeface="Times New Roman" pitchFamily="18" charset="0"/>
                <a:cs typeface="Times New Roman" pitchFamily="18" charset="0"/>
              </a:rPr>
              <a:t>Direct Listings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534400" cy="5334000"/>
          </a:xfrm>
        </p:spPr>
        <p:txBody>
          <a:bodyPr>
            <a:normAutofit/>
          </a:bodyPr>
          <a:lstStyle/>
          <a:p>
            <a:r>
              <a:rPr lang="en-US" dirty="0">
                <a:latin typeface="Times New Roman" pitchFamily="18" charset="0"/>
                <a:cs typeface="Times New Roman" pitchFamily="18" charset="0"/>
              </a:rPr>
              <a:t>A direct listing is a type of direct public offering (DPO), which, after appropriate regulatory and market/exchange approval, essentially declares its existing shares to be publicly traded, at which time, shares are listed on the exchange that has accepted them for trading. </a:t>
            </a:r>
          </a:p>
          <a:p>
            <a:r>
              <a:rPr lang="en-US" dirty="0">
                <a:latin typeface="Times New Roman" pitchFamily="18" charset="0"/>
                <a:cs typeface="Times New Roman" pitchFamily="18" charset="0"/>
              </a:rPr>
              <a:t>In early 2018, the streaming service </a:t>
            </a:r>
            <a:r>
              <a:rPr lang="en-US" dirty="0" err="1">
                <a:latin typeface="Times New Roman" pitchFamily="18" charset="0"/>
                <a:cs typeface="Times New Roman" pitchFamily="18" charset="0"/>
              </a:rPr>
              <a:t>Spotify</a:t>
            </a:r>
            <a:r>
              <a:rPr lang="en-US" dirty="0">
                <a:latin typeface="Times New Roman" pitchFamily="18" charset="0"/>
                <a:cs typeface="Times New Roman" pitchFamily="18" charset="0"/>
              </a:rPr>
              <a:t> (NYSE) was the first high-profile firm to announce its intention of pursuing this option.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G. Regulation of IPOs and Securities Issuance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The primary purpose of government regulation of competitive markets is to prevent market failure or collapse.</a:t>
            </a:r>
          </a:p>
          <a:p>
            <a:r>
              <a:rPr lang="en-US" dirty="0">
                <a:latin typeface="Times New Roman" pitchFamily="18" charset="0"/>
                <a:cs typeface="Times New Roman" pitchFamily="18" charset="0"/>
              </a:rPr>
              <a:t>Proponents of regulation argue that financial markets, left unregulated, will tend towards loss of competition, stability, efficiency and credibility, leading to individuals and firms withdrawing from participation. </a:t>
            </a:r>
          </a:p>
          <a:p>
            <a:r>
              <a:rPr lang="en-US" dirty="0">
                <a:latin typeface="Times New Roman" pitchFamily="18" charset="0"/>
                <a:cs typeface="Times New Roman" pitchFamily="18" charset="0"/>
              </a:rPr>
              <a:t>Most IPO regulatory systems focus on transparency and fraud avoidance.</a:t>
            </a:r>
          </a:p>
          <a:p>
            <a:r>
              <a:rPr lang="en-US" dirty="0">
                <a:latin typeface="Times New Roman" pitchFamily="18" charset="0"/>
                <a:cs typeface="Times New Roman" pitchFamily="18" charset="0"/>
              </a:rPr>
              <a:t>The U.S. has generally been the world leader in securities legislation and regulation.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The Securities Act of 1933</a:t>
            </a:r>
          </a:p>
        </p:txBody>
      </p:sp>
      <p:sp>
        <p:nvSpPr>
          <p:cNvPr id="3" name="Content Placeholder 2"/>
          <p:cNvSpPr>
            <a:spLocks noGrp="1"/>
          </p:cNvSpPr>
          <p:nvPr>
            <p:ph idx="1"/>
          </p:nvPr>
        </p:nvSpPr>
        <p:spPr>
          <a:xfrm>
            <a:off x="228600" y="1219200"/>
            <a:ext cx="8686800" cy="5334000"/>
          </a:xfrm>
        </p:spPr>
        <p:txBody>
          <a:bodyPr>
            <a:normAutofit fontScale="92500" lnSpcReduction="10000"/>
          </a:bodyPr>
          <a:lstStyle/>
          <a:p>
            <a:r>
              <a:rPr lang="en-US" i="1" dirty="0">
                <a:latin typeface="Times New Roman" pitchFamily="18" charset="0"/>
                <a:cs typeface="Times New Roman" pitchFamily="18" charset="0"/>
              </a:rPr>
              <a:t>The Securities Act of 1933</a:t>
            </a:r>
            <a:r>
              <a:rPr lang="en-US" dirty="0">
                <a:latin typeface="Times New Roman" pitchFamily="18" charset="0"/>
                <a:cs typeface="Times New Roman" pitchFamily="18" charset="0"/>
              </a:rPr>
              <a:t>, sometimes called the "Truth in Securities Law“</a:t>
            </a:r>
          </a:p>
          <a:p>
            <a:r>
              <a:rPr lang="en-US" dirty="0">
                <a:latin typeface="Times New Roman" pitchFamily="18" charset="0"/>
                <a:cs typeface="Times New Roman" pitchFamily="18" charset="0"/>
              </a:rPr>
              <a:t>Deals primarily with new issues of securities.</a:t>
            </a:r>
          </a:p>
          <a:p>
            <a:pPr lvl="1"/>
            <a:r>
              <a:rPr lang="en-US" dirty="0">
                <a:latin typeface="Times New Roman" pitchFamily="18" charset="0"/>
                <a:cs typeface="Times New Roman" pitchFamily="18" charset="0"/>
              </a:rPr>
              <a:t>The Act requires that issuers and underwriters provide financial and other significant information concerning securities offered for public sale.</a:t>
            </a:r>
          </a:p>
          <a:p>
            <a:pPr lvl="1"/>
            <a:r>
              <a:rPr lang="en-US" dirty="0">
                <a:latin typeface="Times New Roman" pitchFamily="18" charset="0"/>
                <a:cs typeface="Times New Roman" pitchFamily="18" charset="0"/>
              </a:rPr>
              <a:t>The Act prohibits deceit, misrepresentations, and other fraud in the sale of securities.</a:t>
            </a:r>
          </a:p>
          <a:p>
            <a:pPr lvl="1"/>
            <a:r>
              <a:rPr lang="en-US" dirty="0">
                <a:latin typeface="Times New Roman" pitchFamily="18" charset="0"/>
                <a:cs typeface="Times New Roman" pitchFamily="18" charset="0"/>
              </a:rPr>
              <a:t>Unlike most of the "Blue Skies Laws" that focused on the merits of securities, the Securities Act focused on making reliable information available to prospective investors in securities.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77962"/>
          </a:xfrm>
        </p:spPr>
        <p:txBody>
          <a:bodyPr/>
          <a:lstStyle/>
          <a:p>
            <a:r>
              <a:rPr lang="en-US" b="1" dirty="0">
                <a:latin typeface="Times New Roman" pitchFamily="18" charset="0"/>
                <a:cs typeface="Times New Roman" pitchFamily="18" charset="0"/>
              </a:rPr>
              <a:t>Provisions of the Securities Act of 1933</a:t>
            </a:r>
          </a:p>
        </p:txBody>
      </p:sp>
      <p:sp>
        <p:nvSpPr>
          <p:cNvPr id="3" name="Content Placeholder 2"/>
          <p:cNvSpPr>
            <a:spLocks noGrp="1"/>
          </p:cNvSpPr>
          <p:nvPr>
            <p:ph idx="1"/>
          </p:nvPr>
        </p:nvSpPr>
        <p:spPr>
          <a:xfrm>
            <a:off x="228600" y="1676400"/>
            <a:ext cx="8686800" cy="4876800"/>
          </a:xfrm>
        </p:spPr>
        <p:txBody>
          <a:bodyPr>
            <a:normAutofit fontScale="77500" lnSpcReduction="20000"/>
          </a:bodyPr>
          <a:lstStyle/>
          <a:p>
            <a:r>
              <a:rPr lang="en-US" dirty="0">
                <a:latin typeface="Times New Roman" pitchFamily="18" charset="0"/>
                <a:cs typeface="Times New Roman" pitchFamily="18" charset="0"/>
              </a:rPr>
              <a:t>All primary issues must be registered with an appropriate government agency (later to be the Securities Exchange Commission or S.E.C.). </a:t>
            </a:r>
          </a:p>
          <a:p>
            <a:r>
              <a:rPr lang="en-US" dirty="0">
                <a:latin typeface="Times New Roman" pitchFamily="18" charset="0"/>
                <a:cs typeface="Times New Roman" pitchFamily="18" charset="0"/>
              </a:rPr>
              <a:t>The registration will include proper statements and documentation.</a:t>
            </a:r>
          </a:p>
          <a:p>
            <a:r>
              <a:rPr lang="en-US" dirty="0">
                <a:latin typeface="Times New Roman" pitchFamily="18" charset="0"/>
                <a:cs typeface="Times New Roman" pitchFamily="18" charset="0"/>
              </a:rPr>
              <a:t>A prospectus must accompany each new issue. This prospectus must contain a complete and accurate accounting of the firm's condition, risks and prospects and state how the proceeds of the new issue will be used.</a:t>
            </a:r>
          </a:p>
          <a:p>
            <a:r>
              <a:rPr lang="en-US" dirty="0">
                <a:latin typeface="Times New Roman" pitchFamily="18" charset="0"/>
                <a:cs typeface="Times New Roman" pitchFamily="18" charset="0"/>
              </a:rPr>
              <a:t>Small and private issues are exempt from the registration provisions.</a:t>
            </a:r>
          </a:p>
          <a:p>
            <a:r>
              <a:rPr lang="en-US" dirty="0">
                <a:latin typeface="Times New Roman" pitchFamily="18" charset="0"/>
                <a:cs typeface="Times New Roman" pitchFamily="18" charset="0"/>
              </a:rPr>
              <a:t>Firms, officers of firms and underwriters are prohibited from making false statements regarding their new issues, and may be criminally liable for doing so.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European Regulatory Bodies</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ESMA</a:t>
            </a:r>
            <a:r>
              <a:rPr lang="en-US" dirty="0">
                <a:latin typeface="Times New Roman" pitchFamily="18" charset="0"/>
                <a:cs typeface="Times New Roman" pitchFamily="18" charset="0"/>
              </a:rPr>
              <a:t>: The European Securities and Markets Authority (ESMA) is the European Supervisory Authorities (ESA) body that regulates EU securities markets.</a:t>
            </a:r>
          </a:p>
          <a:p>
            <a:r>
              <a:rPr lang="en-US" dirty="0">
                <a:latin typeface="Times New Roman" pitchFamily="18" charset="0"/>
                <a:cs typeface="Times New Roman" pitchFamily="18" charset="0"/>
              </a:rPr>
              <a:t>Individual EU member regulatory bodies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err="1">
                <a:latin typeface="Times New Roman" pitchFamily="18" charset="0"/>
                <a:cs typeface="Times New Roman" pitchFamily="18" charset="0"/>
              </a:rPr>
              <a:t>MiFID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486400"/>
          </a:xfrm>
        </p:spPr>
        <p:txBody>
          <a:bodyPr>
            <a:normAutofit fontScale="92500" lnSpcReduction="20000"/>
          </a:bodyPr>
          <a:lstStyle/>
          <a:p>
            <a:r>
              <a:rPr lang="en-US" i="1" dirty="0">
                <a:latin typeface="Times New Roman" pitchFamily="18" charset="0"/>
                <a:cs typeface="Times New Roman" pitchFamily="18" charset="0"/>
              </a:rPr>
              <a:t>The Markets in Financial Instruments Directive </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was approved in 2004 and took effect in 2007 as the cornerstone of the E.U.’s regulation of financial instruments and markets. </a:t>
            </a:r>
          </a:p>
          <a:p>
            <a:r>
              <a:rPr lang="en-US" dirty="0">
                <a:latin typeface="Times New Roman" pitchFamily="18" charset="0"/>
                <a:cs typeface="Times New Roman" pitchFamily="18" charset="0"/>
              </a:rPr>
              <a:t>Intended to create a single market based on competing trading venues. </a:t>
            </a:r>
          </a:p>
          <a:p>
            <a:r>
              <a:rPr lang="en-US" dirty="0">
                <a:latin typeface="Times New Roman" pitchFamily="18" charset="0"/>
                <a:cs typeface="Times New Roman" pitchFamily="18" charset="0"/>
              </a:rPr>
              <a:t>In some respects, </a:t>
            </a:r>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is analogous to the National Market System in the U.S.</a:t>
            </a:r>
          </a:p>
          <a:p>
            <a:r>
              <a:rPr lang="en-US" dirty="0">
                <a:latin typeface="Times New Roman" pitchFamily="18" charset="0"/>
                <a:cs typeface="Times New Roman" pitchFamily="18" charset="0"/>
              </a:rPr>
              <a:t>Provides for standardized rules on the issue of securities, transparency and reporting requirements, prevention of market abuse, client order handling (including best execution), and conduct of securities firms.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err="1">
                <a:latin typeface="Times New Roman" pitchFamily="18" charset="0"/>
                <a:cs typeface="Times New Roman" pitchFamily="18" charset="0"/>
              </a:rPr>
              <a:t>MiFID</a:t>
            </a:r>
            <a:r>
              <a:rPr lang="en-US" b="1" dirty="0">
                <a:latin typeface="Times New Roman" pitchFamily="18" charset="0"/>
                <a:cs typeface="Times New Roman" pitchFamily="18" charset="0"/>
              </a:rPr>
              <a:t> and Client Protection</a:t>
            </a:r>
          </a:p>
        </p:txBody>
      </p:sp>
      <p:sp>
        <p:nvSpPr>
          <p:cNvPr id="3" name="Content Placeholder 2"/>
          <p:cNvSpPr>
            <a:spLocks noGrp="1"/>
          </p:cNvSpPr>
          <p:nvPr>
            <p:ph idx="1"/>
          </p:nvPr>
        </p:nvSpPr>
        <p:spPr>
          <a:xfrm>
            <a:off x="457200" y="990600"/>
            <a:ext cx="8229600" cy="5486400"/>
          </a:xfrm>
        </p:spPr>
        <p:txBody>
          <a:bodyPr>
            <a:normAutofit fontScale="92500" lnSpcReduction="20000"/>
          </a:bodyPr>
          <a:lstStyle/>
          <a:p>
            <a:r>
              <a:rPr lang="en-US" dirty="0">
                <a:latin typeface="Times New Roman" pitchFamily="18" charset="0"/>
                <a:cs typeface="Times New Roman" pitchFamily="18" charset="0"/>
              </a:rPr>
              <a:t>In order to provide for client protection rights, </a:t>
            </a:r>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categorizes securities firms’ clients as follows:</a:t>
            </a:r>
          </a:p>
          <a:p>
            <a:pPr lvl="1"/>
            <a:r>
              <a:rPr lang="en-US" dirty="0">
                <a:latin typeface="Times New Roman" pitchFamily="18" charset="0"/>
                <a:cs typeface="Times New Roman" pitchFamily="18" charset="0"/>
              </a:rPr>
              <a:t>Retail Clients: Clients not categorized as Professional Clients or Eligible Counterparties</a:t>
            </a:r>
          </a:p>
          <a:p>
            <a:pPr lvl="1"/>
            <a:r>
              <a:rPr lang="en-US" dirty="0">
                <a:latin typeface="Times New Roman" pitchFamily="18" charset="0"/>
                <a:cs typeface="Times New Roman" pitchFamily="18" charset="0"/>
              </a:rPr>
              <a:t>Professional Clients: Other than Eligible Counterparties - “large undertakings” with 2 or 3 of the following: balance sheet totaling at least EUR 20 million, net turnover of at least EUR 40 million or capital of at least EUR 2 million; or has requested and been granted Professional Client status</a:t>
            </a:r>
          </a:p>
          <a:p>
            <a:pPr lvl="1"/>
            <a:r>
              <a:rPr lang="en-US" dirty="0">
                <a:latin typeface="Times New Roman" pitchFamily="18" charset="0"/>
                <a:cs typeface="Times New Roman" pitchFamily="18" charset="0"/>
              </a:rPr>
              <a:t>Eligible Counterparties (ECP): Investment firms, credit institutions, insurance companies, other financial institutions, central banks and national governments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MiFID</a:t>
            </a:r>
            <a:r>
              <a:rPr lang="en-US" b="1" dirty="0">
                <a:latin typeface="Times New Roman" pitchFamily="18" charset="0"/>
                <a:cs typeface="Times New Roman" pitchFamily="18" charset="0"/>
              </a:rPr>
              <a:t> II and </a:t>
            </a:r>
            <a:r>
              <a:rPr lang="en-US" b="1" dirty="0" err="1">
                <a:latin typeface="Times New Roman" pitchFamily="18" charset="0"/>
                <a:cs typeface="Times New Roman" pitchFamily="18" charset="0"/>
              </a:rPr>
              <a:t>MiFIR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II and </a:t>
            </a:r>
            <a:r>
              <a:rPr lang="en-US" i="1" dirty="0">
                <a:latin typeface="Times New Roman" pitchFamily="18" charset="0"/>
                <a:cs typeface="Times New Roman" pitchFamily="18" charset="0"/>
              </a:rPr>
              <a:t>Markets in Financial Instruments Regulation </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MiFIR</a:t>
            </a:r>
            <a:r>
              <a:rPr lang="en-US" dirty="0">
                <a:latin typeface="Times New Roman" pitchFamily="18" charset="0"/>
                <a:cs typeface="Times New Roman" pitchFamily="18" charset="0"/>
              </a:rPr>
              <a:t>) were adopted by the E.U. in 2014 to take effect in 2018. </a:t>
            </a:r>
          </a:p>
          <a:p>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II seeks to force more trading into regulated trading venues.</a:t>
            </a:r>
          </a:p>
          <a:p>
            <a:pPr lvl="1"/>
            <a:r>
              <a:rPr lang="en-US" dirty="0">
                <a:latin typeface="Times New Roman" pitchFamily="18" charset="0"/>
                <a:cs typeface="Times New Roman" pitchFamily="18" charset="0"/>
              </a:rPr>
              <a:t>It enhances rules for algorithmic trading and HFT conduct (e.g., </a:t>
            </a:r>
            <a:r>
              <a:rPr lang="en-US" dirty="0" err="1">
                <a:latin typeface="Times New Roman" pitchFamily="18" charset="0"/>
                <a:cs typeface="Times New Roman" pitchFamily="18" charset="0"/>
              </a:rPr>
              <a:t>algo</a:t>
            </a:r>
            <a:r>
              <a:rPr lang="en-US" dirty="0">
                <a:latin typeface="Times New Roman" pitchFamily="18" charset="0"/>
                <a:cs typeface="Times New Roman" pitchFamily="18" charset="0"/>
              </a:rPr>
              <a:t> testing)</a:t>
            </a:r>
          </a:p>
          <a:p>
            <a:pPr lvl="1"/>
            <a:r>
              <a:rPr lang="en-US" dirty="0">
                <a:latin typeface="Times New Roman" pitchFamily="18" charset="0"/>
                <a:cs typeface="Times New Roman" pitchFamily="18" charset="0"/>
              </a:rPr>
              <a:t>Provides for non-E.U. firm access to E.U. markets</a:t>
            </a:r>
          </a:p>
          <a:p>
            <a:pPr lvl="1"/>
            <a:r>
              <a:rPr lang="en-US" dirty="0">
                <a:latin typeface="Times New Roman" pitchFamily="18" charset="0"/>
                <a:cs typeface="Times New Roman" pitchFamily="18" charset="0"/>
              </a:rPr>
              <a:t>Facilitates small- and medium-sized firms’ access to capital</a:t>
            </a:r>
          </a:p>
          <a:p>
            <a:pPr lvl="1"/>
            <a:r>
              <a:rPr lang="en-US" dirty="0">
                <a:latin typeface="Times New Roman" pitchFamily="18" charset="0"/>
                <a:cs typeface="Times New Roman" pitchFamily="18" charset="0"/>
              </a:rPr>
              <a:t>Increases supervisory powers for regulators. </a:t>
            </a:r>
          </a:p>
          <a:p>
            <a:r>
              <a:rPr lang="en-US" dirty="0" err="1">
                <a:latin typeface="Times New Roman" pitchFamily="18" charset="0"/>
                <a:cs typeface="Times New Roman" pitchFamily="18" charset="0"/>
              </a:rPr>
              <a:t>MiFIR</a:t>
            </a:r>
            <a:r>
              <a:rPr lang="en-US" dirty="0">
                <a:latin typeface="Times New Roman" pitchFamily="18" charset="0"/>
                <a:cs typeface="Times New Roman" pitchFamily="18" charset="0"/>
              </a:rPr>
              <a:t>, seeking to enhance transparency, sets forth improved reporting requirements for pre- and post-trade data to the general public.</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The United Kingdom</a:t>
            </a:r>
          </a:p>
        </p:txBody>
      </p:sp>
      <p:sp>
        <p:nvSpPr>
          <p:cNvPr id="3" name="Content Placeholder 2"/>
          <p:cNvSpPr>
            <a:spLocks noGrp="1"/>
          </p:cNvSpPr>
          <p:nvPr>
            <p:ph idx="1"/>
          </p:nvPr>
        </p:nvSpPr>
        <p:spPr/>
        <p:txBody>
          <a:bodyPr>
            <a:normAutofit fontScale="92500" lnSpcReduction="20000"/>
          </a:bodyPr>
          <a:lstStyle/>
          <a:p>
            <a:r>
              <a:rPr lang="en-US" dirty="0"/>
              <a:t>Financial Conduct Authority (FCA)</a:t>
            </a:r>
          </a:p>
          <a:p>
            <a:pPr lvl="1"/>
            <a:r>
              <a:rPr lang="en-US" dirty="0"/>
              <a:t>Seeks to ensure that consumers are protected in the marketplace </a:t>
            </a:r>
          </a:p>
          <a:p>
            <a:pPr lvl="1"/>
            <a:r>
              <a:rPr lang="en-US" dirty="0"/>
              <a:t>Seeks to ensure that markets maintain integrity and function well</a:t>
            </a:r>
          </a:p>
          <a:p>
            <a:r>
              <a:rPr lang="en-US" i="1" dirty="0"/>
              <a:t>Prudential Regulation Authority</a:t>
            </a:r>
            <a:r>
              <a:rPr lang="en-US" dirty="0"/>
              <a:t> (PRA)</a:t>
            </a:r>
          </a:p>
          <a:p>
            <a:pPr lvl="1"/>
            <a:r>
              <a:rPr lang="en-US" dirty="0"/>
              <a:t>An arm of the Bank of England</a:t>
            </a:r>
          </a:p>
          <a:p>
            <a:pPr lvl="1"/>
            <a:r>
              <a:rPr lang="en-US" dirty="0"/>
              <a:t>Seeks to ensure the safety and soundness of financial institutions. </a:t>
            </a:r>
          </a:p>
          <a:p>
            <a:pPr lvl="1"/>
            <a:r>
              <a:rPr lang="en-US" dirty="0"/>
              <a:t>Both regulators regulate and supervise commercial banks, securities firms, and insurance companies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IOSCO</a:t>
            </a:r>
          </a:p>
        </p:txBody>
      </p:sp>
      <p:sp>
        <p:nvSpPr>
          <p:cNvPr id="3" name="Content Placeholder 2"/>
          <p:cNvSpPr>
            <a:spLocks noGrp="1"/>
          </p:cNvSpPr>
          <p:nvPr>
            <p:ph idx="1"/>
          </p:nvPr>
        </p:nvSpPr>
        <p:spPr/>
        <p:txBody>
          <a:bodyPr>
            <a:normAutofit fontScale="85000" lnSpcReduction="10000"/>
          </a:bodyPr>
          <a:lstStyle/>
          <a:p>
            <a:r>
              <a:rPr lang="en-US" i="1" dirty="0">
                <a:latin typeface="Times New Roman" pitchFamily="18" charset="0"/>
                <a:cs typeface="Times New Roman" pitchFamily="18" charset="0"/>
              </a:rPr>
              <a:t>International Organization of Securities Commission</a:t>
            </a:r>
            <a:r>
              <a:rPr lang="en-US" dirty="0">
                <a:latin typeface="Times New Roman" pitchFamily="18" charset="0"/>
                <a:cs typeface="Times New Roman" pitchFamily="18" charset="0"/>
              </a:rPr>
              <a:t>s (IOSCO) cooperates in “developing, implementing and promoting adherence to internationally recognized and consistent standards of regulation, oversight and enforcement</a:t>
            </a:r>
          </a:p>
          <a:p>
            <a:r>
              <a:rPr lang="en-US" dirty="0">
                <a:latin typeface="Times New Roman" pitchFamily="18" charset="0"/>
                <a:cs typeface="Times New Roman" pitchFamily="18" charset="0"/>
              </a:rPr>
              <a:t>Seeks to protect investors, maintain fair, efficient and transparent markets, and seek to address systemic risks” </a:t>
            </a:r>
          </a:p>
          <a:p>
            <a:r>
              <a:rPr lang="en-US" dirty="0">
                <a:latin typeface="Times New Roman" pitchFamily="18" charset="0"/>
                <a:cs typeface="Times New Roman" pitchFamily="18" charset="0"/>
              </a:rPr>
              <a:t>Comprised of representatives from over 100 national securities regulatory commissions around the world.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Investment Bank Divisions</a:t>
            </a:r>
          </a:p>
        </p:txBody>
      </p:sp>
      <p:sp>
        <p:nvSpPr>
          <p:cNvPr id="3" name="Content Placeholder 2"/>
          <p:cNvSpPr>
            <a:spLocks noGrp="1"/>
          </p:cNvSpPr>
          <p:nvPr>
            <p:ph idx="1"/>
          </p:nvPr>
        </p:nvSpPr>
        <p:spPr/>
        <p:txBody>
          <a:bodyPr>
            <a:normAutofit fontScale="77500" lnSpcReduction="20000"/>
          </a:bodyPr>
          <a:lstStyle/>
          <a:p>
            <a:pPr lvl="0"/>
            <a:r>
              <a:rPr lang="en-US" i="1" dirty="0"/>
              <a:t>Investment Banking Division</a:t>
            </a:r>
            <a:r>
              <a:rPr lang="en-US" dirty="0"/>
              <a:t>: Provides underwriting and other services to help institutional clients raise capital</a:t>
            </a:r>
          </a:p>
          <a:p>
            <a:pPr lvl="0"/>
            <a:r>
              <a:rPr lang="en-US" i="1" dirty="0"/>
              <a:t>Sales &amp; Trading</a:t>
            </a:r>
            <a:r>
              <a:rPr lang="en-US" dirty="0"/>
              <a:t> (Markets): Facilitates client capital transactions and the bank's proprietary trading. </a:t>
            </a:r>
          </a:p>
          <a:p>
            <a:pPr lvl="0"/>
            <a:r>
              <a:rPr lang="en-US" i="1" dirty="0"/>
              <a:t>Global Capital Markets</a:t>
            </a:r>
            <a:r>
              <a:rPr lang="en-US" dirty="0"/>
              <a:t>: Provides custom financial services to clients related to consulting, investment management, lending, research, underwriting, syndication formation, conduct road shows, M&amp;A, etc. May overlap other divisions.</a:t>
            </a:r>
          </a:p>
          <a:p>
            <a:pPr lvl="0"/>
            <a:r>
              <a:rPr lang="en-US" i="1" dirty="0"/>
              <a:t>Equity Research</a:t>
            </a:r>
            <a:r>
              <a:rPr lang="en-US" dirty="0"/>
              <a:t>:  May include credit research for corporate debt.</a:t>
            </a:r>
          </a:p>
          <a:p>
            <a:pPr lvl="0"/>
            <a:r>
              <a:rPr lang="en-US" i="1" dirty="0"/>
              <a:t>Private Wealth Management</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a:t>Front, Middle and Back Offices</a:t>
            </a:r>
          </a:p>
        </p:txBody>
      </p:sp>
      <p:sp>
        <p:nvSpPr>
          <p:cNvPr id="3" name="Content Placeholder 2"/>
          <p:cNvSpPr>
            <a:spLocks noGrp="1"/>
          </p:cNvSpPr>
          <p:nvPr>
            <p:ph idx="1"/>
          </p:nvPr>
        </p:nvSpPr>
        <p:spPr>
          <a:xfrm>
            <a:off x="152400" y="1066800"/>
            <a:ext cx="8763000" cy="5410200"/>
          </a:xfrm>
        </p:spPr>
        <p:txBody>
          <a:bodyPr>
            <a:normAutofit fontScale="47500" lnSpcReduction="20000"/>
          </a:bodyPr>
          <a:lstStyle/>
          <a:p>
            <a:r>
              <a:rPr lang="en-US" dirty="0"/>
              <a:t>Front offices produce revenues. Front office services include:</a:t>
            </a:r>
          </a:p>
          <a:p>
            <a:pPr lvl="1"/>
            <a:r>
              <a:rPr lang="en-US" dirty="0"/>
              <a:t>launching, pitching and managing IPOs</a:t>
            </a:r>
          </a:p>
          <a:p>
            <a:pPr lvl="1"/>
            <a:r>
              <a:rPr lang="en-US" dirty="0"/>
              <a:t>issuing commercial paper and other loan instruments</a:t>
            </a:r>
          </a:p>
          <a:p>
            <a:pPr lvl="1"/>
            <a:r>
              <a:rPr lang="en-US" dirty="0"/>
              <a:t>assisting clients with mergers and acquisitions</a:t>
            </a:r>
          </a:p>
          <a:p>
            <a:pPr lvl="1"/>
            <a:r>
              <a:rPr lang="en-US" dirty="0"/>
              <a:t>investment management services</a:t>
            </a:r>
          </a:p>
          <a:p>
            <a:pPr lvl="1"/>
            <a:r>
              <a:rPr lang="en-US" dirty="0"/>
              <a:t>securities brokerage services</a:t>
            </a:r>
          </a:p>
          <a:p>
            <a:pPr lvl="1"/>
            <a:r>
              <a:rPr lang="en-US" dirty="0"/>
              <a:t>private equity investment, investment and capital market research</a:t>
            </a:r>
          </a:p>
          <a:p>
            <a:pPr lvl="1"/>
            <a:r>
              <a:rPr lang="en-US" dirty="0"/>
              <a:t>proprietary and agency securities trading</a:t>
            </a:r>
          </a:p>
          <a:p>
            <a:pPr lvl="1"/>
            <a:r>
              <a:rPr lang="en-US" dirty="0"/>
              <a:t>corporate and institutional advisory services.</a:t>
            </a:r>
          </a:p>
          <a:p>
            <a:r>
              <a:rPr lang="en-US" dirty="0"/>
              <a:t>Middle office functions typically include risk management, regulatory compliance and corporate treasury</a:t>
            </a:r>
          </a:p>
          <a:p>
            <a:pPr lvl="1"/>
            <a:r>
              <a:rPr lang="en-US" dirty="0"/>
              <a:t>most trading floors will have at least one risk management officer</a:t>
            </a:r>
          </a:p>
          <a:p>
            <a:pPr lvl="1"/>
            <a:r>
              <a:rPr lang="en-US" dirty="0"/>
              <a:t>monitor investment bank profits, losses and risks</a:t>
            </a:r>
          </a:p>
          <a:p>
            <a:pPr lvl="1"/>
            <a:r>
              <a:rPr lang="en-US" dirty="0"/>
              <a:t>inspect, process and track contracts negotiated by front offices</a:t>
            </a:r>
          </a:p>
          <a:p>
            <a:pPr lvl="1"/>
            <a:r>
              <a:rPr lang="en-US" dirty="0"/>
              <a:t>middle offices might serve as links between front and back offices.</a:t>
            </a:r>
          </a:p>
          <a:p>
            <a:r>
              <a:rPr lang="en-US" dirty="0"/>
              <a:t>Back office functions provide indirect support to front office activities</a:t>
            </a:r>
          </a:p>
          <a:p>
            <a:pPr lvl="1"/>
            <a:r>
              <a:rPr lang="en-US" dirty="0"/>
              <a:t>IT specialists</a:t>
            </a:r>
          </a:p>
          <a:p>
            <a:pPr lvl="1"/>
            <a:r>
              <a:rPr lang="en-US" dirty="0"/>
              <a:t>accountants</a:t>
            </a:r>
          </a:p>
          <a:p>
            <a:pPr lvl="1"/>
            <a:r>
              <a:rPr lang="en-US" dirty="0"/>
              <a:t>Operations including trade confirmation, clearance and settlement </a:t>
            </a:r>
          </a:p>
          <a:p>
            <a:pPr lvl="1"/>
            <a:r>
              <a:rPr lang="en-US" dirty="0"/>
              <a:t>human resources</a:t>
            </a:r>
          </a:p>
          <a:p>
            <a:pPr lvl="1"/>
            <a:r>
              <a:rPr lang="en-US" dirty="0"/>
              <a:t>office managers</a:t>
            </a:r>
          </a:p>
          <a:p>
            <a:pPr lvl="1"/>
            <a:r>
              <a:rPr lang="en-US" dirty="0"/>
              <a:t>customer service representatives</a:t>
            </a:r>
          </a:p>
          <a:p>
            <a:pPr lvl="1"/>
            <a:r>
              <a:rPr lang="en-US" dirty="0"/>
              <a:t>regulatory compliance functions. </a:t>
            </a:r>
          </a:p>
          <a:p>
            <a:pPr lvl="1"/>
            <a:r>
              <a:rPr lang="en-US" dirty="0"/>
              <a:t>strategic planning for the bank</a:t>
            </a:r>
          </a:p>
          <a:p>
            <a:pPr lvl="1"/>
            <a:r>
              <a:rPr lang="en-US" dirty="0"/>
              <a:t>records maintenance</a:t>
            </a:r>
          </a:p>
          <a:p>
            <a:pPr lvl="1"/>
            <a:r>
              <a:rPr lang="en-US" dirty="0"/>
              <a:t>software and information technology.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A789F-E64B-47BE-B4BB-D52B6121FB19}"/>
              </a:ext>
            </a:extLst>
          </p:cNvPr>
          <p:cNvSpPr>
            <a:spLocks noGrp="1"/>
          </p:cNvSpPr>
          <p:nvPr>
            <p:ph type="title"/>
          </p:nvPr>
        </p:nvSpPr>
        <p:spPr/>
        <p:txBody>
          <a:bodyPr>
            <a:normAutofit fontScale="90000"/>
          </a:bodyPr>
          <a:lstStyle/>
          <a:p>
            <a:r>
              <a:rPr lang="en-US" b="1" dirty="0"/>
              <a:t>B. Investment Banking Since the Great Depression</a:t>
            </a:r>
          </a:p>
        </p:txBody>
      </p:sp>
      <p:sp>
        <p:nvSpPr>
          <p:cNvPr id="3" name="Content Placeholder 2">
            <a:extLst>
              <a:ext uri="{FF2B5EF4-FFF2-40B4-BE49-F238E27FC236}">
                <a16:creationId xmlns:a16="http://schemas.microsoft.com/office/drawing/2014/main" id="{B243BD03-452B-40D6-9EBF-9841813166F7}"/>
              </a:ext>
            </a:extLst>
          </p:cNvPr>
          <p:cNvSpPr>
            <a:spLocks noGrp="1"/>
          </p:cNvSpPr>
          <p:nvPr>
            <p:ph idx="1"/>
          </p:nvPr>
        </p:nvSpPr>
        <p:spPr/>
        <p:txBody>
          <a:bodyPr>
            <a:normAutofit fontScale="92500" lnSpcReduction="20000"/>
          </a:bodyPr>
          <a:lstStyle/>
          <a:p>
            <a:r>
              <a:rPr lang="en-US" dirty="0"/>
              <a:t>Investment banking was simply a banking activity until the early 19</a:t>
            </a:r>
            <a:r>
              <a:rPr lang="en-US" baseline="30000" dirty="0"/>
              <a:t>th</a:t>
            </a:r>
            <a:r>
              <a:rPr lang="en-US" dirty="0"/>
              <a:t> Century.</a:t>
            </a:r>
          </a:p>
          <a:p>
            <a:r>
              <a:rPr lang="en-US" dirty="0"/>
              <a:t>Glass Steagall formally separated the two industries.</a:t>
            </a:r>
          </a:p>
          <a:p>
            <a:r>
              <a:rPr lang="en-US" dirty="0"/>
              <a:t>The Great Depression and WWI were lean times for U.S. investment banking. Anti-trust litigation would follow in the 1950s.</a:t>
            </a:r>
          </a:p>
          <a:p>
            <a:r>
              <a:rPr lang="en-US" dirty="0"/>
              <a:t>The 1970s and forward tended to be an era of deregulation in the industry.</a:t>
            </a:r>
          </a:p>
          <a:p>
            <a:r>
              <a:rPr lang="en-US" dirty="0"/>
              <a:t>The Golden Age of investment banking has been since the 1980s.</a:t>
            </a:r>
          </a:p>
          <a:p>
            <a:endParaRPr lang="en-US" dirty="0"/>
          </a:p>
        </p:txBody>
      </p:sp>
    </p:spTree>
    <p:extLst>
      <p:ext uri="{BB962C8B-B14F-4D97-AF65-F5344CB8AC3E}">
        <p14:creationId xmlns:p14="http://schemas.microsoft.com/office/powerpoint/2010/main" val="111180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D. Benefits and Costs of Going Public</a:t>
            </a:r>
            <a:endParaRPr lang="en-US"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Privately held firms sell stock to the general public for a number of reasons:</a:t>
            </a:r>
          </a:p>
          <a:p>
            <a:pPr lvl="1"/>
            <a:r>
              <a:rPr lang="en-US" dirty="0">
                <a:latin typeface="Times New Roman" pitchFamily="18" charset="0"/>
                <a:cs typeface="Times New Roman" pitchFamily="18" charset="0"/>
              </a:rPr>
              <a:t>To raise capital</a:t>
            </a:r>
          </a:p>
          <a:p>
            <a:pPr lvl="1"/>
            <a:r>
              <a:rPr lang="en-US" dirty="0">
                <a:latin typeface="Times New Roman" pitchFamily="18" charset="0"/>
                <a:cs typeface="Times New Roman" pitchFamily="18" charset="0"/>
              </a:rPr>
              <a:t>To enable the entrepreneur to “cash out”</a:t>
            </a:r>
          </a:p>
          <a:p>
            <a:pPr lvl="1"/>
            <a:r>
              <a:rPr lang="en-US" dirty="0">
                <a:latin typeface="Times New Roman" pitchFamily="18" charset="0"/>
                <a:cs typeface="Times New Roman" pitchFamily="18" charset="0"/>
              </a:rPr>
              <a:t>To reduce debt</a:t>
            </a:r>
          </a:p>
          <a:p>
            <a:pPr lvl="1"/>
            <a:r>
              <a:rPr lang="en-US" dirty="0">
                <a:latin typeface="Times New Roman" pitchFamily="18" charset="0"/>
                <a:cs typeface="Times New Roman" pitchFamily="18" charset="0"/>
              </a:rPr>
              <a:t>To enter the market for mergers and acquisitions</a:t>
            </a:r>
          </a:p>
          <a:p>
            <a:pPr lvl="1"/>
            <a:r>
              <a:rPr lang="en-US" dirty="0">
                <a:latin typeface="Times New Roman" pitchFamily="18" charset="0"/>
                <a:cs typeface="Times New Roman" pitchFamily="18" charset="0"/>
              </a:rPr>
              <a:t>To affect the distribution of control of the firm</a:t>
            </a:r>
          </a:p>
          <a:p>
            <a:pPr lvl="1"/>
            <a:r>
              <a:rPr lang="en-US" dirty="0">
                <a:latin typeface="Times New Roman" pitchFamily="18" charset="0"/>
                <a:cs typeface="Times New Roman" pitchFamily="18" charset="0"/>
              </a:rPr>
              <a:t>To enhance the visibility of the firm.</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Costs of Going Public</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However, these benefits are obtained at a substantial cost:</a:t>
            </a:r>
          </a:p>
          <a:p>
            <a:pPr lvl="1"/>
            <a:r>
              <a:rPr lang="en-US" dirty="0">
                <a:latin typeface="Times New Roman" pitchFamily="18" charset="0"/>
                <a:cs typeface="Times New Roman" pitchFamily="18" charset="0"/>
              </a:rPr>
              <a:t>IPOs generate substantial fees</a:t>
            </a:r>
          </a:p>
          <a:p>
            <a:pPr lvl="1"/>
            <a:r>
              <a:rPr lang="en-US" dirty="0">
                <a:latin typeface="Times New Roman" pitchFamily="18" charset="0"/>
                <a:cs typeface="Times New Roman" pitchFamily="18" charset="0"/>
              </a:rPr>
              <a:t>Tax and legal entity restructuring costs in anticipation of the IPO</a:t>
            </a:r>
          </a:p>
          <a:p>
            <a:pPr lvl="1"/>
            <a:r>
              <a:rPr lang="en-US" dirty="0">
                <a:latin typeface="Times New Roman" pitchFamily="18" charset="0"/>
                <a:cs typeface="Times New Roman" pitchFamily="18" charset="0"/>
              </a:rPr>
              <a:t>Public firms subject themselves to increased disclosure, scrutiny and regulation by the media, competitors, the general public, the S.E.C. and other regulators</a:t>
            </a:r>
          </a:p>
          <a:p>
            <a:pPr lvl="1"/>
            <a:r>
              <a:rPr lang="en-US" dirty="0">
                <a:latin typeface="Times New Roman" pitchFamily="18" charset="0"/>
                <a:cs typeface="Times New Roman" pitchFamily="18" charset="0"/>
              </a:rPr>
              <a:t>Increased auditing, legal and other fees incurred on an ongoing basis after the IPO.</a:t>
            </a:r>
          </a:p>
          <a:p>
            <a:pPr lvl="1"/>
            <a:r>
              <a:rPr lang="en-US" dirty="0">
                <a:latin typeface="Times New Roman" pitchFamily="18" charset="0"/>
                <a:cs typeface="Times New Roman" pitchFamily="18" charset="0"/>
              </a:rPr>
              <a:t>IPO </a:t>
            </a:r>
            <a:r>
              <a:rPr lang="en-US" dirty="0" err="1">
                <a:latin typeface="Times New Roman" pitchFamily="18" charset="0"/>
                <a:cs typeface="Times New Roman" pitchFamily="18" charset="0"/>
              </a:rPr>
              <a:t>underpricing</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E. Investment Banking and the Underwriting Process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Corporations raise money by selling securities to investors. </a:t>
            </a:r>
          </a:p>
          <a:p>
            <a:r>
              <a:rPr lang="en-US" dirty="0">
                <a:latin typeface="Times New Roman" pitchFamily="18" charset="0"/>
                <a:cs typeface="Times New Roman" pitchFamily="18" charset="0"/>
              </a:rPr>
              <a:t>An </a:t>
            </a:r>
            <a:r>
              <a:rPr lang="en-US" i="1" dirty="0">
                <a:latin typeface="Times New Roman" pitchFamily="18" charset="0"/>
                <a:cs typeface="Times New Roman" pitchFamily="18" charset="0"/>
              </a:rPr>
              <a:t>investment bank</a:t>
            </a:r>
            <a:r>
              <a:rPr lang="en-US" dirty="0">
                <a:latin typeface="Times New Roman" pitchFamily="18" charset="0"/>
                <a:cs typeface="Times New Roman" pitchFamily="18" charset="0"/>
              </a:rPr>
              <a:t> is an institution whose traditional role is to assist corporations in the issue and sale of securities to the general public. </a:t>
            </a:r>
          </a:p>
          <a:p>
            <a:r>
              <a:rPr lang="en-US" dirty="0">
                <a:latin typeface="Times New Roman" pitchFamily="18" charset="0"/>
                <a:cs typeface="Times New Roman" pitchFamily="18" charset="0"/>
              </a:rPr>
              <a:t>This issue of new securities can be referred to as a </a:t>
            </a:r>
            <a:r>
              <a:rPr lang="en-US" i="1" dirty="0">
                <a:latin typeface="Times New Roman" pitchFamily="18" charset="0"/>
                <a:cs typeface="Times New Roman" pitchFamily="18" charset="0"/>
              </a:rPr>
              <a:t>primary offering</a:t>
            </a:r>
            <a:r>
              <a:rPr lang="en-US" dirty="0">
                <a:latin typeface="Times New Roman" pitchFamily="18" charset="0"/>
                <a:cs typeface="Times New Roman" pitchFamily="18" charset="0"/>
              </a:rPr>
              <a:t> or primary distribution. </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secondary market</a:t>
            </a:r>
            <a:r>
              <a:rPr lang="en-US" dirty="0">
                <a:latin typeface="Times New Roman" pitchFamily="18" charset="0"/>
                <a:cs typeface="Times New Roman" pitchFamily="18" charset="0"/>
              </a:rPr>
              <a:t> where previously issued securities are sold. </a:t>
            </a:r>
          </a:p>
          <a:p>
            <a:r>
              <a:rPr lang="en-US" dirty="0">
                <a:latin typeface="Times New Roman" pitchFamily="18" charset="0"/>
                <a:cs typeface="Times New Roman" pitchFamily="18" charset="0"/>
              </a:rPr>
              <a:t>The secondary market provides liquidity for the primary market</a:t>
            </a:r>
          </a:p>
          <a:p>
            <a:r>
              <a:rPr lang="en-US" dirty="0">
                <a:latin typeface="Times New Roman" pitchFamily="18" charset="0"/>
                <a:cs typeface="Times New Roman" pitchFamily="18" charset="0"/>
              </a:rPr>
              <a:t>If new corporate stock is being sold to the public for the first time, it is said that the corporation is making an </a:t>
            </a:r>
            <a:r>
              <a:rPr lang="en-US" i="1" dirty="0">
                <a:latin typeface="Times New Roman" pitchFamily="18" charset="0"/>
                <a:cs typeface="Times New Roman" pitchFamily="18" charset="0"/>
              </a:rPr>
              <a:t>initial public offering</a:t>
            </a:r>
            <a:r>
              <a:rPr lang="en-US" dirty="0">
                <a:latin typeface="Times New Roman" pitchFamily="18" charset="0"/>
                <a:cs typeface="Times New Roman" pitchFamily="18" charset="0"/>
              </a:rPr>
              <a:t> of its stock. </a:t>
            </a:r>
          </a:p>
          <a:p>
            <a:r>
              <a:rPr lang="en-US" dirty="0">
                <a:latin typeface="Times New Roman" pitchFamily="18" charset="0"/>
                <a:cs typeface="Times New Roman" pitchFamily="18" charset="0"/>
              </a:rPr>
              <a:t>The firm can also issue securities via:</a:t>
            </a:r>
          </a:p>
          <a:p>
            <a:pPr lvl="1"/>
            <a:r>
              <a:rPr lang="en-US" dirty="0">
                <a:latin typeface="Times New Roman" pitchFamily="18" charset="0"/>
                <a:cs typeface="Times New Roman" pitchFamily="18" charset="0"/>
              </a:rPr>
              <a:t>private placement</a:t>
            </a:r>
          </a:p>
          <a:p>
            <a:pPr lvl="1"/>
            <a:r>
              <a:rPr lang="en-US" dirty="0">
                <a:latin typeface="Times New Roman" pitchFamily="18" charset="0"/>
                <a:cs typeface="Times New Roman" pitchFamily="18" charset="0"/>
              </a:rPr>
              <a:t>selling shares in 144A markets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12043</TotalTime>
  <Words>3633</Words>
  <Application>Microsoft Office PowerPoint</Application>
  <PresentationFormat>On-screen Show (4:3)</PresentationFormat>
  <Paragraphs>264</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Courier 10cpi</vt:lpstr>
      <vt:lpstr>Luiss Sans</vt:lpstr>
      <vt:lpstr>Times New Roman</vt:lpstr>
      <vt:lpstr>Office Theme</vt:lpstr>
      <vt:lpstr>Lesson 10</vt:lpstr>
      <vt:lpstr>A.  Investment Banks and their Roles</vt:lpstr>
      <vt:lpstr>Bulge Bracket Investment Banks</vt:lpstr>
      <vt:lpstr>Investment Bank Divisions</vt:lpstr>
      <vt:lpstr>Front, Middle and Back Offices</vt:lpstr>
      <vt:lpstr>B. Investment Banking Since the Great Depression</vt:lpstr>
      <vt:lpstr>D. Benefits and Costs of Going Public</vt:lpstr>
      <vt:lpstr>Costs of Going Public</vt:lpstr>
      <vt:lpstr>E. Investment Banking and the Underwriting Process</vt:lpstr>
      <vt:lpstr>Firm Commitment and Best Efforts Offerings</vt:lpstr>
      <vt:lpstr>Syndicate Formation</vt:lpstr>
      <vt:lpstr>Firm Commitment Versus Best Efforts Offerings</vt:lpstr>
      <vt:lpstr>Selecting the Underwriter</vt:lpstr>
      <vt:lpstr>Preparing for the IPO</vt:lpstr>
      <vt:lpstr>Administering the IPO</vt:lpstr>
      <vt:lpstr>Underwriting Fees</vt:lpstr>
      <vt:lpstr>After-market Matters</vt:lpstr>
      <vt:lpstr>Quiet and Lock-up Periods</vt:lpstr>
      <vt:lpstr>F. Alternatives to Traditional Underwriting</vt:lpstr>
      <vt:lpstr>IPO Auction Example: Google</vt:lpstr>
      <vt:lpstr>Web-Based IPO Example: Spring Street Brewery</vt:lpstr>
      <vt:lpstr>WitCapital and Web-Based IPOs</vt:lpstr>
      <vt:lpstr>Reverse Takeovers</vt:lpstr>
      <vt:lpstr>SPACs</vt:lpstr>
      <vt:lpstr>SPACs: Pre-Acquisition</vt:lpstr>
      <vt:lpstr>SPACs: Upsides</vt:lpstr>
      <vt:lpstr>SPACs: Downsides</vt:lpstr>
      <vt:lpstr>Self-Underwritten IPOs</vt:lpstr>
      <vt:lpstr>SPACs</vt:lpstr>
      <vt:lpstr>Direct Listings</vt:lpstr>
      <vt:lpstr>G. Regulation of IPOs and Securities Issuance</vt:lpstr>
      <vt:lpstr>The Securities Act of 1933</vt:lpstr>
      <vt:lpstr>Provisions of the Securities Act of 1933</vt:lpstr>
      <vt:lpstr>European Regulatory Bodies</vt:lpstr>
      <vt:lpstr>MiFID</vt:lpstr>
      <vt:lpstr>MiFID and Client Protection</vt:lpstr>
      <vt:lpstr>MiFID II and MiFIR</vt:lpstr>
      <vt:lpstr>The United Kingdom</vt:lpstr>
      <vt:lpstr>IOSCO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4</dc:title>
  <dc:creator>John</dc:creator>
  <cp:lastModifiedBy>John Teall</cp:lastModifiedBy>
  <cp:revision>44</cp:revision>
  <dcterms:created xsi:type="dcterms:W3CDTF">2015-04-20T08:59:52Z</dcterms:created>
  <dcterms:modified xsi:type="dcterms:W3CDTF">2021-04-28T13:06:23Z</dcterms:modified>
</cp:coreProperties>
</file>