
<file path=[Content_Types].xml><?xml version="1.0" encoding="utf-8"?>
<Types xmlns="http://schemas.openxmlformats.org/package/2006/content-types">
  <Default Extension="docx" ContentType="application/vnd.openxmlformats-officedocument.wordprocessingml.documen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7" r:id="rId2"/>
    <p:sldId id="272" r:id="rId3"/>
    <p:sldId id="273" r:id="rId4"/>
    <p:sldId id="274" r:id="rId5"/>
    <p:sldId id="275" r:id="rId6"/>
    <p:sldId id="276" r:id="rId7"/>
    <p:sldId id="277" r:id="rId8"/>
    <p:sldId id="278" r:id="rId9"/>
    <p:sldId id="279" r:id="rId10"/>
    <p:sldId id="280" r:id="rId11"/>
    <p:sldId id="281" r:id="rId12"/>
    <p:sldId id="282" r:id="rId13"/>
    <p:sldId id="283" r:id="rId14"/>
    <p:sldId id="284" r:id="rId15"/>
    <p:sldId id="285" r:id="rId16"/>
    <p:sldId id="291" r:id="rId17"/>
    <p:sldId id="286" r:id="rId18"/>
    <p:sldId id="287" r:id="rId19"/>
    <p:sldId id="292" r:id="rId20"/>
    <p:sldId id="288" r:id="rId21"/>
    <p:sldId id="293" r:id="rId22"/>
    <p:sldId id="289" r:id="rId23"/>
    <p:sldId id="296" r:id="rId24"/>
    <p:sldId id="294" r:id="rId25"/>
    <p:sldId id="29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5E93EEF-201B-4D17-B942-503BA2F7ABFD}" type="datetimeFigureOut">
              <a:rPr lang="en-US" smtClean="0"/>
              <a:pPr/>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D59F0D-2379-41C9-B151-28BE87F6D56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E93EEF-201B-4D17-B942-503BA2F7ABFD}" type="datetimeFigureOut">
              <a:rPr lang="en-US" smtClean="0"/>
              <a:pPr/>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D59F0D-2379-41C9-B151-28BE87F6D56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E93EEF-201B-4D17-B942-503BA2F7ABFD}" type="datetimeFigureOut">
              <a:rPr lang="en-US" smtClean="0"/>
              <a:pPr/>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D59F0D-2379-41C9-B151-28BE87F6D569}"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pertina testo - Bianc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BB0A04-BBE7-D343-BF4A-4CC426B845C4}"/>
              </a:ext>
            </a:extLst>
          </p:cNvPr>
          <p:cNvSpPr>
            <a:spLocks noGrp="1"/>
          </p:cNvSpPr>
          <p:nvPr>
            <p:ph type="ctrTitle"/>
          </p:nvPr>
        </p:nvSpPr>
        <p:spPr>
          <a:xfrm>
            <a:off x="379765" y="1966782"/>
            <a:ext cx="8392496" cy="584775"/>
          </a:xfrm>
        </p:spPr>
        <p:txBody>
          <a:bodyPr lIns="0" tIns="0" rIns="0" bIns="0" anchor="t" anchorCtr="0">
            <a:spAutoFit/>
          </a:bodyPr>
          <a:lstStyle>
            <a:lvl1pPr algn="l">
              <a:defRPr sz="3800" b="1" i="0">
                <a:solidFill>
                  <a:srgbClr val="003A70"/>
                </a:solidFill>
                <a:latin typeface="Luiss Sans" pitchFamily="2" charset="0"/>
              </a:defRPr>
            </a:lvl1pPr>
          </a:lstStyle>
          <a:p>
            <a:r>
              <a:rPr lang="it-IT" dirty="0"/>
              <a:t>Fare clic per modificare lo stile del titolo dello schema</a:t>
            </a:r>
          </a:p>
        </p:txBody>
      </p:sp>
      <p:sp>
        <p:nvSpPr>
          <p:cNvPr id="3" name="Sottotitolo 2">
            <a:extLst>
              <a:ext uri="{FF2B5EF4-FFF2-40B4-BE49-F238E27FC236}">
                <a16:creationId xmlns:a16="http://schemas.microsoft.com/office/drawing/2014/main" id="{E0679AF4-40BB-0349-820B-505BF6BB121D}"/>
              </a:ext>
            </a:extLst>
          </p:cNvPr>
          <p:cNvSpPr>
            <a:spLocks noGrp="1"/>
          </p:cNvSpPr>
          <p:nvPr>
            <p:ph type="subTitle" idx="1"/>
          </p:nvPr>
        </p:nvSpPr>
        <p:spPr>
          <a:xfrm>
            <a:off x="373696" y="2537649"/>
            <a:ext cx="8392496" cy="584775"/>
          </a:xfrm>
        </p:spPr>
        <p:txBody>
          <a:bodyPr lIns="0" tIns="0" rIns="0" bIns="0" anchor="t">
            <a:spAutoFit/>
          </a:bodyPr>
          <a:lstStyle>
            <a:lvl1pPr marL="0" indent="0" algn="l">
              <a:buNone/>
              <a:defRPr sz="3800">
                <a:solidFill>
                  <a:srgbClr val="003A70"/>
                </a:solidFill>
                <a:latin typeface="Luiss Sans"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Fare clic per modificare lo stile del sottotitolo dello schema</a:t>
            </a:r>
          </a:p>
        </p:txBody>
      </p:sp>
      <p:sp>
        <p:nvSpPr>
          <p:cNvPr id="4" name="Segnaposto data 3">
            <a:extLst>
              <a:ext uri="{FF2B5EF4-FFF2-40B4-BE49-F238E27FC236}">
                <a16:creationId xmlns:a16="http://schemas.microsoft.com/office/drawing/2014/main" id="{B71A5510-EE32-3446-8828-82083C2039E6}"/>
              </a:ext>
            </a:extLst>
          </p:cNvPr>
          <p:cNvSpPr>
            <a:spLocks noGrp="1"/>
          </p:cNvSpPr>
          <p:nvPr>
            <p:ph type="dt" sz="half" idx="10"/>
          </p:nvPr>
        </p:nvSpPr>
        <p:spPr>
          <a:xfrm>
            <a:off x="391704" y="4186002"/>
            <a:ext cx="4174435" cy="547200"/>
          </a:xfrm>
          <a:prstGeom prst="rect">
            <a:avLst/>
          </a:prstGeom>
        </p:spPr>
        <p:txBody>
          <a:bodyPr lIns="0" tIns="0" rIns="0" bIns="0" anchor="b"/>
          <a:lstStyle>
            <a:lvl1pPr algn="l">
              <a:defRPr sz="2200" b="1" i="0">
                <a:solidFill>
                  <a:srgbClr val="003A70"/>
                </a:solidFill>
                <a:latin typeface="Luiss Sans" pitchFamily="2" charset="0"/>
              </a:defRPr>
            </a:lvl1pPr>
          </a:lstStyle>
          <a:p>
            <a:fld id="{90A97C65-1B54-DB47-A604-7DF0E350DE20}" type="datetime4">
              <a:rPr lang="it-IT" smtClean="0"/>
              <a:pPr/>
              <a:t>16 aprile 2021</a:t>
            </a:fld>
            <a:endParaRPr lang="it-IT" dirty="0"/>
          </a:p>
        </p:txBody>
      </p:sp>
      <p:pic>
        <p:nvPicPr>
          <p:cNvPr id="33" name="Immagine 32">
            <a:extLst>
              <a:ext uri="{FF2B5EF4-FFF2-40B4-BE49-F238E27FC236}">
                <a16:creationId xmlns:a16="http://schemas.microsoft.com/office/drawing/2014/main" id="{5A46FEDB-F263-2844-BBB8-16B9F5DF9874}"/>
              </a:ext>
            </a:extLst>
          </p:cNvPr>
          <p:cNvPicPr>
            <a:picLocks noChangeAspect="1"/>
          </p:cNvPicPr>
          <p:nvPr userDrawn="1"/>
        </p:nvPicPr>
        <p:blipFill>
          <a:blip r:embed="rId2" cstate="print"/>
          <a:stretch>
            <a:fillRect/>
          </a:stretch>
        </p:blipFill>
        <p:spPr>
          <a:xfrm>
            <a:off x="397564" y="564746"/>
            <a:ext cx="922181" cy="956079"/>
          </a:xfrm>
          <a:prstGeom prst="rect">
            <a:avLst/>
          </a:prstGeom>
        </p:spPr>
      </p:pic>
      <p:sp>
        <p:nvSpPr>
          <p:cNvPr id="15" name="Rettangolo 14">
            <a:extLst>
              <a:ext uri="{FF2B5EF4-FFF2-40B4-BE49-F238E27FC236}">
                <a16:creationId xmlns:a16="http://schemas.microsoft.com/office/drawing/2014/main" id="{CEAB5DDE-506B-7848-A9CE-C5555942F1E7}"/>
              </a:ext>
            </a:extLst>
          </p:cNvPr>
          <p:cNvSpPr/>
          <p:nvPr userDrawn="1"/>
        </p:nvSpPr>
        <p:spPr>
          <a:xfrm>
            <a:off x="0" y="5761706"/>
            <a:ext cx="9144000" cy="1096295"/>
          </a:xfrm>
          <a:prstGeom prst="rect">
            <a:avLst/>
          </a:prstGeom>
          <a:blipFill>
            <a:blip r:embed="rId3"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2" name="Immagine 11">
            <a:extLst>
              <a:ext uri="{FF2B5EF4-FFF2-40B4-BE49-F238E27FC236}">
                <a16:creationId xmlns:a16="http://schemas.microsoft.com/office/drawing/2014/main" id="{95591AB0-86CE-0043-B652-416AF670DC5E}"/>
              </a:ext>
            </a:extLst>
          </p:cNvPr>
          <p:cNvPicPr>
            <a:picLocks noChangeAspect="1"/>
          </p:cNvPicPr>
          <p:nvPr userDrawn="1"/>
        </p:nvPicPr>
        <p:blipFill>
          <a:blip r:embed="rId4" cstate="print"/>
          <a:stretch>
            <a:fillRect/>
          </a:stretch>
        </p:blipFill>
        <p:spPr>
          <a:xfrm>
            <a:off x="7612126" y="354330"/>
            <a:ext cx="1307199" cy="1374812"/>
          </a:xfrm>
          <a:prstGeom prst="rect">
            <a:avLst/>
          </a:prstGeom>
        </p:spPr>
      </p:pic>
    </p:spTree>
    <p:extLst>
      <p:ext uri="{BB962C8B-B14F-4D97-AF65-F5344CB8AC3E}">
        <p14:creationId xmlns:p14="http://schemas.microsoft.com/office/powerpoint/2010/main" val="260885579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orient="horz" pos="3864" userDrawn="1">
          <p15:clr>
            <a:srgbClr val="FBAE40"/>
          </p15:clr>
        </p15:guide>
        <p15:guide id="5" orient="horz" pos="3517" userDrawn="1">
          <p15:clr>
            <a:srgbClr val="FBAE40"/>
          </p15:clr>
        </p15:guide>
        <p15:guide id="7" orient="horz" pos="2742" userDrawn="1">
          <p15:clr>
            <a:srgbClr val="FBAE40"/>
          </p15:clr>
        </p15:guide>
        <p15:guide id="8" orient="horz" pos="1091" userDrawn="1">
          <p15:clr>
            <a:srgbClr val="FBAE40"/>
          </p15:clr>
        </p15:guide>
        <p15:guide id="10" pos="5011" userDrawn="1">
          <p15:clr>
            <a:srgbClr val="FBAE40"/>
          </p15:clr>
        </p15:guide>
        <p15:guide id="11" pos="4674"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E93EEF-201B-4D17-B942-503BA2F7ABFD}" type="datetimeFigureOut">
              <a:rPr lang="en-US" smtClean="0"/>
              <a:pPr/>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D59F0D-2379-41C9-B151-28BE87F6D56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E93EEF-201B-4D17-B942-503BA2F7ABFD}" type="datetimeFigureOut">
              <a:rPr lang="en-US" smtClean="0"/>
              <a:pPr/>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D59F0D-2379-41C9-B151-28BE87F6D56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5E93EEF-201B-4D17-B942-503BA2F7ABFD}" type="datetimeFigureOut">
              <a:rPr lang="en-US" smtClean="0"/>
              <a:pPr/>
              <a:t>4/16/2021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D59F0D-2379-41C9-B151-28BE87F6D56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5E93EEF-201B-4D17-B942-503BA2F7ABFD}" type="datetimeFigureOut">
              <a:rPr lang="en-US" smtClean="0"/>
              <a:pPr/>
              <a:t>4/16/2021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D59F0D-2379-41C9-B151-28BE87F6D56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5E93EEF-201B-4D17-B942-503BA2F7ABFD}" type="datetimeFigureOut">
              <a:rPr lang="en-US" smtClean="0"/>
              <a:pPr/>
              <a:t>4/16/2021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D59F0D-2379-41C9-B151-28BE87F6D56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E93EEF-201B-4D17-B942-503BA2F7ABFD}" type="datetimeFigureOut">
              <a:rPr lang="en-US" smtClean="0"/>
              <a:pPr/>
              <a:t>4/16/2021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D59F0D-2379-41C9-B151-28BE87F6D56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E93EEF-201B-4D17-B942-503BA2F7ABFD}" type="datetimeFigureOut">
              <a:rPr lang="en-US" smtClean="0"/>
              <a:pPr/>
              <a:t>4/16/2021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D59F0D-2379-41C9-B151-28BE87F6D56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E93EEF-201B-4D17-B942-503BA2F7ABFD}" type="datetimeFigureOut">
              <a:rPr lang="en-US" smtClean="0"/>
              <a:pPr/>
              <a:t>4/16/2021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D59F0D-2379-41C9-B151-28BE87F6D56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E93EEF-201B-4D17-B942-503BA2F7ABFD}" type="datetimeFigureOut">
              <a:rPr lang="en-US" smtClean="0"/>
              <a:pPr/>
              <a:t>4/16/2021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D59F0D-2379-41C9-B151-28BE87F6D56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package" Target="../embeddings/Microsoft_Word_Document.docx"/><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olo 11">
            <a:extLst>
              <a:ext uri="{FF2B5EF4-FFF2-40B4-BE49-F238E27FC236}">
                <a16:creationId xmlns:a16="http://schemas.microsoft.com/office/drawing/2014/main" id="{07B17CF2-442B-DB46-8CDE-F9F11AA5273D}"/>
              </a:ext>
            </a:extLst>
          </p:cNvPr>
          <p:cNvSpPr>
            <a:spLocks noGrp="1"/>
          </p:cNvSpPr>
          <p:nvPr>
            <p:ph type="ctrTitle"/>
          </p:nvPr>
        </p:nvSpPr>
        <p:spPr>
          <a:xfrm>
            <a:off x="379765" y="1966782"/>
            <a:ext cx="8392496" cy="738664"/>
          </a:xfrm>
        </p:spPr>
        <p:txBody>
          <a:bodyPr/>
          <a:lstStyle/>
          <a:p>
            <a:pPr algn="ctr"/>
            <a:r>
              <a:rPr lang="en-US" sz="4800" dirty="0">
                <a:latin typeface="Times New Roman" pitchFamily="18" charset="0"/>
                <a:cs typeface="Times New Roman" pitchFamily="18" charset="0"/>
              </a:rPr>
              <a:t>Lesson 5</a:t>
            </a:r>
            <a:endParaRPr lang="it-IT" sz="4400" dirty="0"/>
          </a:p>
        </p:txBody>
      </p:sp>
      <p:sp>
        <p:nvSpPr>
          <p:cNvPr id="13" name="Sottotitolo 12">
            <a:extLst>
              <a:ext uri="{FF2B5EF4-FFF2-40B4-BE49-F238E27FC236}">
                <a16:creationId xmlns:a16="http://schemas.microsoft.com/office/drawing/2014/main" id="{4045F4FA-6ED4-9E4E-92D1-83B58EEBD65F}"/>
              </a:ext>
            </a:extLst>
          </p:cNvPr>
          <p:cNvSpPr>
            <a:spLocks noGrp="1"/>
          </p:cNvSpPr>
          <p:nvPr>
            <p:ph type="subTitle" idx="1"/>
          </p:nvPr>
        </p:nvSpPr>
        <p:spPr>
          <a:xfrm>
            <a:off x="379765" y="2650046"/>
            <a:ext cx="8392496" cy="2215991"/>
          </a:xfrm>
        </p:spPr>
        <p:txBody>
          <a:bodyPr/>
          <a:lstStyle/>
          <a:p>
            <a:pPr algn="ctr"/>
            <a:r>
              <a:rPr lang="en-US" sz="4800" b="1" dirty="0">
                <a:latin typeface="Times New Roman" pitchFamily="18" charset="0"/>
                <a:cs typeface="Times New Roman" pitchFamily="18" charset="0"/>
              </a:rPr>
              <a:t>IPO Anomalies, Seasoned Offerings and Debt Underwriting</a:t>
            </a:r>
          </a:p>
        </p:txBody>
      </p:sp>
      <p:sp>
        <p:nvSpPr>
          <p:cNvPr id="15" name="CasellaDiTesto 14">
            <a:extLst>
              <a:ext uri="{FF2B5EF4-FFF2-40B4-BE49-F238E27FC236}">
                <a16:creationId xmlns:a16="http://schemas.microsoft.com/office/drawing/2014/main" id="{4B9245B4-1A08-E54F-A900-5DF1CAA994BC}"/>
              </a:ext>
            </a:extLst>
          </p:cNvPr>
          <p:cNvSpPr txBox="1"/>
          <p:nvPr/>
        </p:nvSpPr>
        <p:spPr>
          <a:xfrm>
            <a:off x="6360217" y="-847126"/>
            <a:ext cx="2783783" cy="461665"/>
          </a:xfrm>
          <a:prstGeom prst="rect">
            <a:avLst/>
          </a:prstGeom>
          <a:solidFill>
            <a:srgbClr val="FFFF00"/>
          </a:solidFill>
        </p:spPr>
        <p:txBody>
          <a:bodyPr wrap="square" rtlCol="0">
            <a:spAutoFit/>
          </a:bodyPr>
          <a:lstStyle/>
          <a:p>
            <a:r>
              <a:rPr lang="it-IT" sz="1200" dirty="0"/>
              <a:t>Slide statica</a:t>
            </a:r>
          </a:p>
          <a:p>
            <a:r>
              <a:rPr lang="it-IT" sz="1200" dirty="0"/>
              <a:t>Esempio di copertina con fondo bianco</a:t>
            </a:r>
          </a:p>
        </p:txBody>
      </p:sp>
    </p:spTree>
    <p:extLst>
      <p:ext uri="{BB962C8B-B14F-4D97-AF65-F5344CB8AC3E}">
        <p14:creationId xmlns:p14="http://schemas.microsoft.com/office/powerpoint/2010/main" val="3334472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Underwriter Certification</a:t>
            </a:r>
          </a:p>
        </p:txBody>
      </p:sp>
      <p:sp>
        <p:nvSpPr>
          <p:cNvPr id="3" name="Content Placeholder 2"/>
          <p:cNvSpPr>
            <a:spLocks noGrp="1"/>
          </p:cNvSpPr>
          <p:nvPr>
            <p:ph idx="1"/>
          </p:nvPr>
        </p:nvSpPr>
        <p:spPr/>
        <p:txBody>
          <a:bodyPr>
            <a:normAutofit fontScale="62500" lnSpcReduction="20000"/>
          </a:bodyPr>
          <a:lstStyle/>
          <a:p>
            <a:r>
              <a:rPr lang="en-US" dirty="0">
                <a:latin typeface="Times New Roman" pitchFamily="18" charset="0"/>
                <a:cs typeface="Times New Roman" pitchFamily="18" charset="0"/>
              </a:rPr>
              <a:t>Beatty and Ritter [1986] find that </a:t>
            </a:r>
            <a:r>
              <a:rPr lang="en-US" dirty="0" err="1">
                <a:latin typeface="Times New Roman" pitchFamily="18" charset="0"/>
                <a:cs typeface="Times New Roman" pitchFamily="18" charset="0"/>
              </a:rPr>
              <a:t>underpricing</a:t>
            </a:r>
            <a:r>
              <a:rPr lang="en-US" dirty="0">
                <a:latin typeface="Times New Roman" pitchFamily="18" charset="0"/>
                <a:cs typeface="Times New Roman" pitchFamily="18" charset="0"/>
              </a:rPr>
              <a:t> is an increasing function of the ex-ante uncertainty of the issue. </a:t>
            </a:r>
          </a:p>
          <a:p>
            <a:r>
              <a:rPr lang="en-US" dirty="0">
                <a:latin typeface="Times New Roman" pitchFamily="18" charset="0"/>
                <a:cs typeface="Times New Roman" pitchFamily="18" charset="0"/>
              </a:rPr>
              <a:t>Carter and </a:t>
            </a:r>
            <a:r>
              <a:rPr lang="en-US" dirty="0" err="1">
                <a:latin typeface="Times New Roman" pitchFamily="18" charset="0"/>
                <a:cs typeface="Times New Roman" pitchFamily="18" charset="0"/>
              </a:rPr>
              <a:t>Manaster</a:t>
            </a:r>
            <a:r>
              <a:rPr lang="en-US" dirty="0">
                <a:latin typeface="Times New Roman" pitchFamily="18" charset="0"/>
                <a:cs typeface="Times New Roman" pitchFamily="18" charset="0"/>
              </a:rPr>
              <a:t> [1990] develop another extension of Rock's model demonstrating that as the risk of an issue increases, informed demand will increase, exacerbating the adverse selection problem and the required </a:t>
            </a:r>
            <a:r>
              <a:rPr lang="en-US" dirty="0" err="1">
                <a:latin typeface="Times New Roman" pitchFamily="18" charset="0"/>
                <a:cs typeface="Times New Roman" pitchFamily="18" charset="0"/>
              </a:rPr>
              <a:t>underpricing</a:t>
            </a:r>
            <a:r>
              <a:rPr lang="en-US" dirty="0">
                <a:latin typeface="Times New Roman" pitchFamily="18" charset="0"/>
                <a:cs typeface="Times New Roman" pitchFamily="18" charset="0"/>
              </a:rPr>
              <a:t>. </a:t>
            </a:r>
          </a:p>
          <a:p>
            <a:r>
              <a:rPr lang="en-US" dirty="0">
                <a:latin typeface="Times New Roman" pitchFamily="18" charset="0"/>
                <a:cs typeface="Times New Roman" pitchFamily="18" charset="0"/>
              </a:rPr>
              <a:t>Low-risk firms employ high reputation investment banks to certify that they are low risk, which allows them to </a:t>
            </a:r>
            <a:r>
              <a:rPr lang="en-US" dirty="0" err="1">
                <a:latin typeface="Times New Roman" pitchFamily="18" charset="0"/>
                <a:cs typeface="Times New Roman" pitchFamily="18" charset="0"/>
              </a:rPr>
              <a:t>underprice</a:t>
            </a:r>
            <a:r>
              <a:rPr lang="en-US" dirty="0">
                <a:latin typeface="Times New Roman" pitchFamily="18" charset="0"/>
                <a:cs typeface="Times New Roman" pitchFamily="18" charset="0"/>
              </a:rPr>
              <a:t> by less. </a:t>
            </a:r>
          </a:p>
          <a:p>
            <a:r>
              <a:rPr lang="en-US" dirty="0">
                <a:latin typeface="Times New Roman" pitchFamily="18" charset="0"/>
                <a:cs typeface="Times New Roman" pitchFamily="18" charset="0"/>
              </a:rPr>
              <a:t>Booth and Smith [1986] hypothesize that the underwriter, who maintains long-term relationships with its clients, stakes its reputational capital as a bond. </a:t>
            </a:r>
          </a:p>
          <a:p>
            <a:r>
              <a:rPr lang="en-US" dirty="0" err="1">
                <a:latin typeface="Times New Roman" pitchFamily="18" charset="0"/>
                <a:cs typeface="Times New Roman" pitchFamily="18" charset="0"/>
              </a:rPr>
              <a:t>Underpricing</a:t>
            </a:r>
            <a:r>
              <a:rPr lang="en-US" dirty="0">
                <a:latin typeface="Times New Roman" pitchFamily="18" charset="0"/>
                <a:cs typeface="Times New Roman" pitchFamily="18" charset="0"/>
              </a:rPr>
              <a:t> provides both protection and compensation for the use of the underwriter's reputational capital. </a:t>
            </a:r>
          </a:p>
          <a:p>
            <a:r>
              <a:rPr lang="en-US" dirty="0">
                <a:latin typeface="Times New Roman" pitchFamily="18" charset="0"/>
                <a:cs typeface="Times New Roman" pitchFamily="18" charset="0"/>
              </a:rPr>
              <a:t>Numerous other studies have found that issues underwritten by low-prestige investment banks have higher initial returns than high-prestige banks.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Information Exchange and </a:t>
            </a:r>
            <a:r>
              <a:rPr lang="en-US" b="1" dirty="0" err="1">
                <a:latin typeface="Times New Roman" pitchFamily="18" charset="0"/>
                <a:cs typeface="Times New Roman" pitchFamily="18" charset="0"/>
              </a:rPr>
              <a:t>Bookbuilding</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76400"/>
            <a:ext cx="8229600" cy="4525963"/>
          </a:xfrm>
        </p:spPr>
        <p:txBody>
          <a:bodyPr>
            <a:normAutofit fontScale="55000" lnSpcReduction="20000"/>
          </a:bodyPr>
          <a:lstStyle/>
          <a:p>
            <a:r>
              <a:rPr lang="en-US" dirty="0">
                <a:latin typeface="Times New Roman" pitchFamily="18" charset="0"/>
                <a:cs typeface="Times New Roman" pitchFamily="18" charset="0"/>
              </a:rPr>
              <a:t>The </a:t>
            </a:r>
            <a:r>
              <a:rPr lang="en-US" dirty="0" err="1">
                <a:latin typeface="Times New Roman" pitchFamily="18" charset="0"/>
                <a:cs typeface="Times New Roman" pitchFamily="18" charset="0"/>
              </a:rPr>
              <a:t>bookbuilding</a:t>
            </a:r>
            <a:r>
              <a:rPr lang="en-US" dirty="0">
                <a:latin typeface="Times New Roman" pitchFamily="18" charset="0"/>
                <a:cs typeface="Times New Roman" pitchFamily="18" charset="0"/>
              </a:rPr>
              <a:t> explanation of </a:t>
            </a:r>
            <a:r>
              <a:rPr lang="en-US" dirty="0" err="1">
                <a:latin typeface="Times New Roman" pitchFamily="18" charset="0"/>
                <a:cs typeface="Times New Roman" pitchFamily="18" charset="0"/>
              </a:rPr>
              <a:t>Benveniste</a:t>
            </a:r>
            <a:r>
              <a:rPr lang="en-US" dirty="0">
                <a:latin typeface="Times New Roman" pitchFamily="18" charset="0"/>
                <a:cs typeface="Times New Roman" pitchFamily="18" charset="0"/>
              </a:rPr>
              <a:t> and </a:t>
            </a:r>
            <a:r>
              <a:rPr lang="en-US" dirty="0" err="1">
                <a:latin typeface="Times New Roman" pitchFamily="18" charset="0"/>
                <a:cs typeface="Times New Roman" pitchFamily="18" charset="0"/>
              </a:rPr>
              <a:t>Spindt</a:t>
            </a:r>
            <a:r>
              <a:rPr lang="en-US" dirty="0">
                <a:latin typeface="Times New Roman" pitchFamily="18" charset="0"/>
                <a:cs typeface="Times New Roman" pitchFamily="18" charset="0"/>
              </a:rPr>
              <a:t> [1990] suggests that informed investors reveal information to the underwriter by their pre-market interest and orders before the offering price is set. </a:t>
            </a:r>
          </a:p>
          <a:p>
            <a:r>
              <a:rPr lang="en-US" dirty="0">
                <a:latin typeface="Times New Roman" pitchFamily="18" charset="0"/>
                <a:cs typeface="Times New Roman" pitchFamily="18" charset="0"/>
              </a:rPr>
              <a:t>Underwriters, who regularly sell new issues to the same groups of institutional investors, use this preliminary indication of interest to help determine the actual offer price. </a:t>
            </a:r>
          </a:p>
          <a:p>
            <a:r>
              <a:rPr lang="en-US" dirty="0" err="1">
                <a:latin typeface="Times New Roman" pitchFamily="18" charset="0"/>
                <a:cs typeface="Times New Roman" pitchFamily="18" charset="0"/>
              </a:rPr>
              <a:t>Underpricing</a:t>
            </a:r>
            <a:r>
              <a:rPr lang="en-US" dirty="0">
                <a:latin typeface="Times New Roman" pitchFamily="18" charset="0"/>
                <a:cs typeface="Times New Roman" pitchFamily="18" charset="0"/>
              </a:rPr>
              <a:t> is compensation to informed investors for the information that informed investors convey to the underwriter through their preliminary offers. </a:t>
            </a:r>
          </a:p>
          <a:p>
            <a:r>
              <a:rPr lang="en-US" dirty="0">
                <a:latin typeface="Times New Roman" pitchFamily="18" charset="0"/>
                <a:cs typeface="Times New Roman" pitchFamily="18" charset="0"/>
              </a:rPr>
              <a:t>IPO investors are rewarded with </a:t>
            </a:r>
            <a:r>
              <a:rPr lang="en-US" dirty="0" err="1">
                <a:latin typeface="Times New Roman" pitchFamily="18" charset="0"/>
                <a:cs typeface="Times New Roman" pitchFamily="18" charset="0"/>
              </a:rPr>
              <a:t>underpricing</a:t>
            </a:r>
            <a:r>
              <a:rPr lang="en-US" dirty="0">
                <a:latin typeface="Times New Roman" pitchFamily="18" charset="0"/>
                <a:cs typeface="Times New Roman" pitchFamily="18" charset="0"/>
              </a:rPr>
              <a:t> for truthfully providing positive pricing information in the </a:t>
            </a:r>
            <a:r>
              <a:rPr lang="en-US" dirty="0" err="1">
                <a:latin typeface="Times New Roman" pitchFamily="18" charset="0"/>
                <a:cs typeface="Times New Roman" pitchFamily="18" charset="0"/>
              </a:rPr>
              <a:t>bookbuilding</a:t>
            </a:r>
            <a:r>
              <a:rPr lang="en-US" dirty="0">
                <a:latin typeface="Times New Roman" pitchFamily="18" charset="0"/>
                <a:cs typeface="Times New Roman" pitchFamily="18" charset="0"/>
              </a:rPr>
              <a:t> process, potentially increasing the prices that they pay for the IPO. </a:t>
            </a:r>
          </a:p>
          <a:p>
            <a:r>
              <a:rPr lang="en-US" dirty="0">
                <a:latin typeface="Times New Roman" pitchFamily="18" charset="0"/>
                <a:cs typeface="Times New Roman" pitchFamily="18" charset="0"/>
              </a:rPr>
              <a:t>When investors provide positive information, IPO prices are not fully adjusted upwards, leading to </a:t>
            </a:r>
            <a:r>
              <a:rPr lang="en-US" dirty="0" err="1">
                <a:latin typeface="Times New Roman" pitchFamily="18" charset="0"/>
                <a:cs typeface="Times New Roman" pitchFamily="18" charset="0"/>
              </a:rPr>
              <a:t>underpricing</a:t>
            </a:r>
            <a:r>
              <a:rPr lang="en-US" dirty="0">
                <a:latin typeface="Times New Roman" pitchFamily="18" charset="0"/>
                <a:cs typeface="Times New Roman" pitchFamily="18" charset="0"/>
              </a:rPr>
              <a:t> rewards for investors. </a:t>
            </a:r>
          </a:p>
          <a:p>
            <a:r>
              <a:rPr lang="en-US" dirty="0">
                <a:latin typeface="Times New Roman" pitchFamily="18" charset="0"/>
                <a:cs typeface="Times New Roman" pitchFamily="18" charset="0"/>
              </a:rPr>
              <a:t>Because investors already have strong incentives to provide negative information (providing negative information may help reduce the actual IPO offer price), negative information is not rewarded through </a:t>
            </a:r>
            <a:r>
              <a:rPr lang="en-US" dirty="0" err="1">
                <a:latin typeface="Times New Roman" pitchFamily="18" charset="0"/>
                <a:cs typeface="Times New Roman" pitchFamily="18" charset="0"/>
              </a:rPr>
              <a:t>underpricing</a:t>
            </a:r>
            <a:r>
              <a:rPr lang="en-US" dirty="0">
                <a:latin typeface="Times New Roman" pitchFamily="18" charset="0"/>
                <a:cs typeface="Times New Roman" pitchFamily="18" charset="0"/>
              </a:rPr>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Hanley’s Offer Price Range Evidence</a:t>
            </a:r>
          </a:p>
        </p:txBody>
      </p:sp>
      <p:sp>
        <p:nvSpPr>
          <p:cNvPr id="3" name="Content Placeholder 2"/>
          <p:cNvSpPr>
            <a:spLocks noGrp="1"/>
          </p:cNvSpPr>
          <p:nvPr>
            <p:ph idx="1"/>
          </p:nvPr>
        </p:nvSpPr>
        <p:spPr/>
        <p:txBody>
          <a:bodyPr>
            <a:normAutofit fontScale="77500" lnSpcReduction="20000"/>
          </a:bodyPr>
          <a:lstStyle/>
          <a:p>
            <a:r>
              <a:rPr lang="en-US" dirty="0">
                <a:latin typeface="Times New Roman" pitchFamily="18" charset="0"/>
                <a:cs typeface="Times New Roman" pitchFamily="18" charset="0"/>
              </a:rPr>
              <a:t>Hanley (1993) provides empirical support for </a:t>
            </a:r>
            <a:r>
              <a:rPr lang="en-US" dirty="0" err="1">
                <a:latin typeface="Times New Roman" pitchFamily="18" charset="0"/>
                <a:cs typeface="Times New Roman" pitchFamily="18" charset="0"/>
              </a:rPr>
              <a:t>Benveniste</a:t>
            </a:r>
            <a:r>
              <a:rPr lang="en-US" dirty="0">
                <a:latin typeface="Times New Roman" pitchFamily="18" charset="0"/>
                <a:cs typeface="Times New Roman" pitchFamily="18" charset="0"/>
              </a:rPr>
              <a:t> and </a:t>
            </a:r>
            <a:r>
              <a:rPr lang="en-US" dirty="0" err="1">
                <a:latin typeface="Times New Roman" pitchFamily="18" charset="0"/>
                <a:cs typeface="Times New Roman" pitchFamily="18" charset="0"/>
              </a:rPr>
              <a:t>Spindt’s</a:t>
            </a:r>
            <a:r>
              <a:rPr lang="en-US" dirty="0">
                <a:latin typeface="Times New Roman" pitchFamily="18" charset="0"/>
                <a:cs typeface="Times New Roman" pitchFamily="18" charset="0"/>
              </a:rPr>
              <a:t> “partial-adjustment phenomenon.” </a:t>
            </a:r>
          </a:p>
          <a:p>
            <a:r>
              <a:rPr lang="en-US" dirty="0">
                <a:latin typeface="Times New Roman" pitchFamily="18" charset="0"/>
                <a:cs typeface="Times New Roman" pitchFamily="18" charset="0"/>
              </a:rPr>
              <a:t>Less certain underwriters set wider initial price ranges to provide more flexibility in setting the final offer price.</a:t>
            </a:r>
          </a:p>
          <a:p>
            <a:r>
              <a:rPr lang="en-US" dirty="0">
                <a:latin typeface="Times New Roman" pitchFamily="18" charset="0"/>
                <a:cs typeface="Times New Roman" pitchFamily="18" charset="0"/>
              </a:rPr>
              <a:t>The proportional width of the price range is positively correlated with </a:t>
            </a:r>
            <a:r>
              <a:rPr lang="en-US" dirty="0" err="1">
                <a:latin typeface="Times New Roman" pitchFamily="18" charset="0"/>
                <a:cs typeface="Times New Roman" pitchFamily="18" charset="0"/>
              </a:rPr>
              <a:t>underpricing</a:t>
            </a: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IPOs with a final offer price above the initial filing range had a mean initial day return of 20.7%, compared to the initial day IPO returns of 10.0% and .6% for IPOs priced within and below the preliminary offer price range.</a:t>
            </a:r>
          </a:p>
          <a:p>
            <a:r>
              <a:rPr lang="en-US" dirty="0">
                <a:latin typeface="Times New Roman" pitchFamily="18" charset="0"/>
                <a:cs typeface="Times New Roman" pitchFamily="18" charset="0"/>
              </a:rPr>
              <a:t>Consistent with </a:t>
            </a:r>
            <a:r>
              <a:rPr lang="en-US" dirty="0" err="1">
                <a:latin typeface="Times New Roman" pitchFamily="18" charset="0"/>
                <a:cs typeface="Times New Roman" pitchFamily="18" charset="0"/>
              </a:rPr>
              <a:t>Benveniste</a:t>
            </a:r>
            <a:r>
              <a:rPr lang="en-US" dirty="0">
                <a:latin typeface="Times New Roman" pitchFamily="18" charset="0"/>
                <a:cs typeface="Times New Roman" pitchFamily="18" charset="0"/>
              </a:rPr>
              <a:t> and </a:t>
            </a:r>
            <a:r>
              <a:rPr lang="en-US" dirty="0" err="1">
                <a:latin typeface="Times New Roman" pitchFamily="18" charset="0"/>
                <a:cs typeface="Times New Roman" pitchFamily="18" charset="0"/>
              </a:rPr>
              <a:t>Spindt</a:t>
            </a:r>
            <a:r>
              <a:rPr lang="en-US" dirty="0">
                <a:latin typeface="Times New Roman" pitchFamily="18" charset="0"/>
                <a:cs typeface="Times New Roman" pitchFamily="18" charset="0"/>
              </a:rPr>
              <a:t>, positive information revealed in the premarket </a:t>
            </a:r>
            <a:r>
              <a:rPr lang="en-US" dirty="0" err="1">
                <a:latin typeface="Times New Roman" pitchFamily="18" charset="0"/>
                <a:cs typeface="Times New Roman" pitchFamily="18" charset="0"/>
              </a:rPr>
              <a:t>bookbuilding</a:t>
            </a:r>
            <a:r>
              <a:rPr lang="en-US" dirty="0">
                <a:latin typeface="Times New Roman" pitchFamily="18" charset="0"/>
                <a:cs typeface="Times New Roman" pitchFamily="18" charset="0"/>
              </a:rPr>
              <a:t> process leads to higher  </a:t>
            </a:r>
            <a:r>
              <a:rPr lang="en-US" dirty="0" err="1">
                <a:latin typeface="Times New Roman" pitchFamily="18" charset="0"/>
                <a:cs typeface="Times New Roman" pitchFamily="18" charset="0"/>
              </a:rPr>
              <a:t>underpricing</a:t>
            </a:r>
            <a:r>
              <a:rPr lang="en-US" dirty="0">
                <a:latin typeface="Times New Roman" pitchFamily="18" charset="0"/>
                <a:cs typeface="Times New Roman" pitchFamily="18" charset="0"/>
              </a:rPr>
              <a:t>.</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Closed-end Fund and Repeat IPOs</a:t>
            </a:r>
          </a:p>
        </p:txBody>
      </p:sp>
      <p:sp>
        <p:nvSpPr>
          <p:cNvPr id="3" name="Content Placeholder 2"/>
          <p:cNvSpPr>
            <a:spLocks noGrp="1"/>
          </p:cNvSpPr>
          <p:nvPr>
            <p:ph idx="1"/>
          </p:nvPr>
        </p:nvSpPr>
        <p:spPr/>
        <p:txBody>
          <a:bodyPr>
            <a:normAutofit fontScale="92500" lnSpcReduction="10000"/>
          </a:bodyPr>
          <a:lstStyle/>
          <a:p>
            <a:r>
              <a:rPr lang="en-US" dirty="0" err="1">
                <a:latin typeface="Times New Roman" pitchFamily="18" charset="0"/>
                <a:cs typeface="Times New Roman" pitchFamily="18" charset="0"/>
              </a:rPr>
              <a:t>Peavy</a:t>
            </a:r>
            <a:r>
              <a:rPr lang="en-US" dirty="0">
                <a:latin typeface="Times New Roman" pitchFamily="18" charset="0"/>
                <a:cs typeface="Times New Roman" pitchFamily="18" charset="0"/>
              </a:rPr>
              <a:t> (1990) and Weiss [1989] find that closed-end fund IPO returns are not significantly different from zero.</a:t>
            </a:r>
          </a:p>
          <a:p>
            <a:r>
              <a:rPr lang="en-US" dirty="0">
                <a:latin typeface="Times New Roman" pitchFamily="18" charset="0"/>
                <a:cs typeface="Times New Roman" pitchFamily="18" charset="0"/>
              </a:rPr>
              <a:t>Since information availability is reasonably symmetric, this supports the information-based theories for IPO returns.</a:t>
            </a:r>
          </a:p>
          <a:p>
            <a:r>
              <a:rPr lang="en-US" dirty="0" err="1">
                <a:latin typeface="Times New Roman" pitchFamily="18" charset="0"/>
                <a:cs typeface="Times New Roman" pitchFamily="18" charset="0"/>
              </a:rPr>
              <a:t>Muscarella</a:t>
            </a:r>
            <a:r>
              <a:rPr lang="en-US" dirty="0">
                <a:latin typeface="Times New Roman" pitchFamily="18" charset="0"/>
                <a:cs typeface="Times New Roman" pitchFamily="18" charset="0"/>
              </a:rPr>
              <a:t> and </a:t>
            </a:r>
            <a:r>
              <a:rPr lang="en-US" dirty="0" err="1">
                <a:latin typeface="Times New Roman" pitchFamily="18" charset="0"/>
                <a:cs typeface="Times New Roman" pitchFamily="18" charset="0"/>
              </a:rPr>
              <a:t>Vetsuypens</a:t>
            </a:r>
            <a:r>
              <a:rPr lang="en-US" dirty="0">
                <a:latin typeface="Times New Roman" pitchFamily="18" charset="0"/>
                <a:cs typeface="Times New Roman" pitchFamily="18" charset="0"/>
              </a:rPr>
              <a:t> (1989) examined IPOs of companies that were once public, and then taken private finding that </a:t>
            </a:r>
            <a:r>
              <a:rPr lang="en-US" dirty="0" err="1">
                <a:latin typeface="Times New Roman" pitchFamily="18" charset="0"/>
                <a:cs typeface="Times New Roman" pitchFamily="18" charset="0"/>
              </a:rPr>
              <a:t>underpricing</a:t>
            </a:r>
            <a:r>
              <a:rPr lang="en-US" dirty="0">
                <a:latin typeface="Times New Roman" pitchFamily="18" charset="0"/>
                <a:cs typeface="Times New Roman" pitchFamily="18" charset="0"/>
              </a:rPr>
              <a:t> was significantly less than for other IPOs.</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Regulatory and Lawsuit Protection Explanations</a:t>
            </a:r>
          </a:p>
        </p:txBody>
      </p:sp>
      <p:sp>
        <p:nvSpPr>
          <p:cNvPr id="3" name="Content Placeholder 2"/>
          <p:cNvSpPr>
            <a:spLocks noGrp="1"/>
          </p:cNvSpPr>
          <p:nvPr>
            <p:ph idx="1"/>
          </p:nvPr>
        </p:nvSpPr>
        <p:spPr/>
        <p:txBody>
          <a:bodyPr>
            <a:normAutofit fontScale="55000" lnSpcReduction="20000"/>
          </a:bodyPr>
          <a:lstStyle/>
          <a:p>
            <a:r>
              <a:rPr lang="en-US" dirty="0" err="1">
                <a:latin typeface="Times New Roman" pitchFamily="18" charset="0"/>
                <a:cs typeface="Times New Roman" pitchFamily="18" charset="0"/>
              </a:rPr>
              <a:t>Underpricing</a:t>
            </a:r>
            <a:r>
              <a:rPr lang="en-US" dirty="0">
                <a:latin typeface="Times New Roman" pitchFamily="18" charset="0"/>
                <a:cs typeface="Times New Roman" pitchFamily="18" charset="0"/>
              </a:rPr>
              <a:t> might be a form of insurance to protect underwriters against potential due diligence legal liabilities (e.g., </a:t>
            </a:r>
            <a:r>
              <a:rPr lang="en-US" dirty="0" err="1">
                <a:latin typeface="Times New Roman" pitchFamily="18" charset="0"/>
                <a:cs typeface="Times New Roman" pitchFamily="18" charset="0"/>
              </a:rPr>
              <a:t>Tinic</a:t>
            </a:r>
            <a:r>
              <a:rPr lang="en-US" dirty="0">
                <a:latin typeface="Times New Roman" pitchFamily="18" charset="0"/>
                <a:cs typeface="Times New Roman" pitchFamily="18" charset="0"/>
              </a:rPr>
              <a:t> [1986]).</a:t>
            </a:r>
          </a:p>
          <a:p>
            <a:r>
              <a:rPr lang="en-US" dirty="0" err="1">
                <a:latin typeface="Times New Roman" pitchFamily="18" charset="0"/>
                <a:cs typeface="Times New Roman" pitchFamily="18" charset="0"/>
              </a:rPr>
              <a:t>Underpricing</a:t>
            </a:r>
            <a:r>
              <a:rPr lang="en-US" dirty="0">
                <a:latin typeface="Times New Roman" pitchFamily="18" charset="0"/>
                <a:cs typeface="Times New Roman" pitchFamily="18" charset="0"/>
              </a:rPr>
              <a:t> reduces the probability that investment banks will be sued for lack of due diligence, and reduces the expected payment should the underwriter lose the lawsuit. </a:t>
            </a:r>
          </a:p>
          <a:p>
            <a:r>
              <a:rPr lang="en-US" dirty="0" err="1">
                <a:latin typeface="Times New Roman" pitchFamily="18" charset="0"/>
                <a:cs typeface="Times New Roman" pitchFamily="18" charset="0"/>
              </a:rPr>
              <a:t>Tinic</a:t>
            </a:r>
            <a:r>
              <a:rPr lang="en-US" dirty="0">
                <a:latin typeface="Times New Roman" pitchFamily="18" charset="0"/>
                <a:cs typeface="Times New Roman" pitchFamily="18" charset="0"/>
              </a:rPr>
              <a:t> provides empirical support for his hypothesis by showing that </a:t>
            </a:r>
            <a:r>
              <a:rPr lang="en-US" dirty="0" err="1">
                <a:latin typeface="Times New Roman" pitchFamily="18" charset="0"/>
                <a:cs typeface="Times New Roman" pitchFamily="18" charset="0"/>
              </a:rPr>
              <a:t>underpricing</a:t>
            </a:r>
            <a:r>
              <a:rPr lang="en-US" dirty="0">
                <a:latin typeface="Times New Roman" pitchFamily="18" charset="0"/>
                <a:cs typeface="Times New Roman" pitchFamily="18" charset="0"/>
              </a:rPr>
              <a:t> seems to be a post-Depression phenomenon, when securities laws were in effect. </a:t>
            </a:r>
          </a:p>
          <a:p>
            <a:r>
              <a:rPr lang="en-US" dirty="0">
                <a:latin typeface="Times New Roman" pitchFamily="18" charset="0"/>
                <a:cs typeface="Times New Roman" pitchFamily="18" charset="0"/>
              </a:rPr>
              <a:t>On the other hand, </a:t>
            </a:r>
            <a:r>
              <a:rPr lang="en-US" dirty="0" err="1">
                <a:latin typeface="Times New Roman" pitchFamily="18" charset="0"/>
                <a:cs typeface="Times New Roman" pitchFamily="18" charset="0"/>
              </a:rPr>
              <a:t>Keloharju</a:t>
            </a:r>
            <a:r>
              <a:rPr lang="en-US" dirty="0">
                <a:latin typeface="Times New Roman" pitchFamily="18" charset="0"/>
                <a:cs typeface="Times New Roman" pitchFamily="18" charset="0"/>
              </a:rPr>
              <a:t> [1993] demonstrates that the IPO effect prevails in Finland, despite the fact that class action lawsuits are rarely filed. In addition, </a:t>
            </a:r>
            <a:r>
              <a:rPr lang="en-US" dirty="0" err="1">
                <a:latin typeface="Times New Roman" pitchFamily="18" charset="0"/>
                <a:cs typeface="Times New Roman" pitchFamily="18" charset="0"/>
              </a:rPr>
              <a:t>Vos</a:t>
            </a:r>
            <a:r>
              <a:rPr lang="en-US" dirty="0">
                <a:latin typeface="Times New Roman" pitchFamily="18" charset="0"/>
                <a:cs typeface="Times New Roman" pitchFamily="18" charset="0"/>
              </a:rPr>
              <a:t> and Cheung [1992] report that New Zealand, which has a legal environment similar to that of the U.S., did not experience a change in </a:t>
            </a:r>
            <a:r>
              <a:rPr lang="en-US" dirty="0" err="1">
                <a:latin typeface="Times New Roman" pitchFamily="18" charset="0"/>
                <a:cs typeface="Times New Roman" pitchFamily="18" charset="0"/>
              </a:rPr>
              <a:t>underpricing</a:t>
            </a:r>
            <a:r>
              <a:rPr lang="en-US" dirty="0">
                <a:latin typeface="Times New Roman" pitchFamily="18" charset="0"/>
                <a:cs typeface="Times New Roman" pitchFamily="18" charset="0"/>
              </a:rPr>
              <a:t> when it passed securities legislation similar to that passed in the U.S. in 1933.</a:t>
            </a:r>
          </a:p>
          <a:p>
            <a:r>
              <a:rPr lang="en-US" dirty="0">
                <a:latin typeface="Times New Roman" pitchFamily="18" charset="0"/>
                <a:cs typeface="Times New Roman" pitchFamily="18" charset="0"/>
              </a:rPr>
              <a:t>If strong market demand leads to an IPO offer price that varies by than more than 20% from the limits of the expected range, the SEC requires that a price amendment to the prospectus must be filed. This delays the actual offering of the IPO.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itchFamily="18" charset="0"/>
                <a:cs typeface="Times New Roman" pitchFamily="18" charset="0"/>
              </a:rPr>
              <a:t>Avoiding Amending SEC Filings</a:t>
            </a:r>
          </a:p>
        </p:txBody>
      </p:sp>
      <p:sp>
        <p:nvSpPr>
          <p:cNvPr id="3" name="Content Placeholder 2"/>
          <p:cNvSpPr>
            <a:spLocks noGrp="1"/>
          </p:cNvSpPr>
          <p:nvPr>
            <p:ph idx="1"/>
          </p:nvPr>
        </p:nvSpPr>
        <p:spPr>
          <a:xfrm>
            <a:off x="457200" y="1295400"/>
            <a:ext cx="8229600" cy="4830763"/>
          </a:xfrm>
        </p:spPr>
        <p:txBody>
          <a:bodyPr>
            <a:noAutofit/>
          </a:bodyPr>
          <a:lstStyle/>
          <a:p>
            <a:r>
              <a:rPr lang="en-US" sz="2400" dirty="0"/>
              <a:t>In a regulation-based explanation of the IPO anomaly, </a:t>
            </a:r>
            <a:r>
              <a:rPr lang="en-US" sz="2400" dirty="0" err="1"/>
              <a:t>Barcaskey</a:t>
            </a:r>
            <a:r>
              <a:rPr lang="en-US" sz="2400" dirty="0"/>
              <a:t> (2005) finds that IPOs priced at the 20% SEC limit are significantly more underpriced than IPOs filing amendments for larger price increases. </a:t>
            </a:r>
          </a:p>
          <a:p>
            <a:r>
              <a:rPr lang="en-US" sz="2400" dirty="0"/>
              <a:t>Larger </a:t>
            </a:r>
            <a:r>
              <a:rPr lang="en-US" sz="2400" dirty="0" err="1"/>
              <a:t>underpricing</a:t>
            </a:r>
            <a:r>
              <a:rPr lang="en-US" sz="2400" dirty="0"/>
              <a:t> avoids the cost and risk associated with filing price amendments with the SEC and delaying the offering. </a:t>
            </a:r>
          </a:p>
          <a:p>
            <a:r>
              <a:rPr lang="en-US" sz="2400" dirty="0"/>
              <a:t>Nevertheless, IPO </a:t>
            </a:r>
            <a:r>
              <a:rPr lang="en-US" sz="2400" dirty="0" err="1"/>
              <a:t>underpricing</a:t>
            </a:r>
            <a:r>
              <a:rPr lang="en-US" sz="2400" dirty="0"/>
              <a:t> is more pronounced when the actual amended offer price is 20% greater than the upper limit of the preliminary offer range. </a:t>
            </a:r>
          </a:p>
          <a:p>
            <a:r>
              <a:rPr lang="en-US" sz="2400" dirty="0"/>
              <a:t>Violating this 20% restriction increases the cost and risk of the IPO, leading the issuer more willing to </a:t>
            </a:r>
            <a:r>
              <a:rPr lang="en-US" sz="2400" dirty="0" err="1"/>
              <a:t>underprice</a:t>
            </a:r>
            <a:r>
              <a:rPr lang="en-US" sz="2400" dirty="0"/>
              <a:t> the IPO.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b="1" dirty="0">
                <a:latin typeface="Times New Roman" pitchFamily="18" charset="0"/>
                <a:cs typeface="Times New Roman" pitchFamily="18" charset="0"/>
              </a:rPr>
              <a:t>Andover.net</a:t>
            </a:r>
          </a:p>
        </p:txBody>
      </p:sp>
      <p:sp>
        <p:nvSpPr>
          <p:cNvPr id="3" name="Content Placeholder 2"/>
          <p:cNvSpPr>
            <a:spLocks noGrp="1"/>
          </p:cNvSpPr>
          <p:nvPr>
            <p:ph idx="1"/>
          </p:nvPr>
        </p:nvSpPr>
        <p:spPr>
          <a:xfrm>
            <a:off x="457200" y="1219200"/>
            <a:ext cx="8229600" cy="4876800"/>
          </a:xfrm>
        </p:spPr>
        <p:txBody>
          <a:bodyPr>
            <a:noAutofit/>
          </a:bodyPr>
          <a:lstStyle/>
          <a:p>
            <a:r>
              <a:rPr lang="en-US" sz="1600" dirty="0" err="1"/>
              <a:t>Barcaskey</a:t>
            </a:r>
            <a:r>
              <a:rPr lang="en-US" sz="1600" dirty="0"/>
              <a:t> [2005] and </a:t>
            </a:r>
            <a:r>
              <a:rPr lang="en-US" sz="1600" dirty="0" err="1"/>
              <a:t>Jaffee</a:t>
            </a:r>
            <a:r>
              <a:rPr lang="en-US" sz="1600" dirty="0"/>
              <a:t> [1999] discuss the IPO of Andover.net, which had a first day return of 252%. </a:t>
            </a:r>
          </a:p>
          <a:p>
            <a:r>
              <a:rPr lang="en-US" sz="1600" dirty="0"/>
              <a:t>Jaffe argued that demand was so strong that the shares could easily have been priced at $24, yet it ended up being priced at $18. </a:t>
            </a:r>
          </a:p>
          <a:p>
            <a:r>
              <a:rPr lang="en-US" sz="1600" dirty="0"/>
              <a:t>The lower price was accepted because a costly price amendment process would have been necessary under SEC regulations since the higher price exceeded the preliminary offer range by more than 20%. </a:t>
            </a:r>
          </a:p>
          <a:p>
            <a:r>
              <a:rPr lang="en-US" sz="1600" dirty="0"/>
              <a:t>Andover.net executives were anxious to float its IPO before the anticipated IPO of a potential competitor, leading them to forgo the amended SEC filing and associated delay. </a:t>
            </a:r>
          </a:p>
          <a:p>
            <a:r>
              <a:rPr lang="en-US" sz="1600" dirty="0"/>
              <a:t>The delay and risk associated with the filing of the amendment was simply unacceptable to Andover.net. </a:t>
            </a:r>
          </a:p>
          <a:p>
            <a:r>
              <a:rPr lang="en-US" sz="1600" dirty="0" err="1"/>
              <a:t>Barcaskey</a:t>
            </a:r>
            <a:r>
              <a:rPr lang="en-US" sz="1600" dirty="0"/>
              <a:t> finds that SEC regulations do act as an impediment to IPO price revisions and contribute to IPO </a:t>
            </a:r>
            <a:r>
              <a:rPr lang="en-US" sz="1600" dirty="0" err="1"/>
              <a:t>underpricing</a:t>
            </a:r>
            <a:r>
              <a:rPr lang="en-US" sz="1600" dirty="0"/>
              <a:t>. </a:t>
            </a:r>
          </a:p>
          <a:p>
            <a:r>
              <a:rPr lang="en-US" sz="1600" dirty="0"/>
              <a:t>Similar to </a:t>
            </a:r>
            <a:r>
              <a:rPr lang="en-US" sz="1600" dirty="0" err="1"/>
              <a:t>Benveniste</a:t>
            </a:r>
            <a:r>
              <a:rPr lang="en-US" sz="1600" dirty="0"/>
              <a:t> and </a:t>
            </a:r>
            <a:r>
              <a:rPr lang="en-US" sz="1600" dirty="0" err="1"/>
              <a:t>Spindt</a:t>
            </a:r>
            <a:r>
              <a:rPr lang="en-US" sz="1600" dirty="0"/>
              <a:t>, </a:t>
            </a:r>
            <a:r>
              <a:rPr lang="en-US" sz="1600" dirty="0" err="1"/>
              <a:t>Barcaskey</a:t>
            </a:r>
            <a:r>
              <a:rPr lang="en-US" sz="1600" dirty="0"/>
              <a:t> finds that IPOs constrained by the upper regulatory threshold are the most underpriced, while IPOs constrained by the lower regulatory threshold tend to be somewhat less underpriced. </a:t>
            </a:r>
          </a:p>
          <a:p>
            <a:r>
              <a:rPr lang="en-US" sz="1600" dirty="0" err="1"/>
              <a:t>Barcaskey</a:t>
            </a:r>
            <a:r>
              <a:rPr lang="en-US" sz="1600" dirty="0"/>
              <a:t> argues that SEC regulations are an important contributor to IPO </a:t>
            </a:r>
            <a:r>
              <a:rPr lang="en-US" sz="1600" dirty="0" err="1"/>
              <a:t>underpricing</a:t>
            </a:r>
            <a:r>
              <a:rPr lang="en-US" sz="1600" dirty="0"/>
              <a:t>. </a:t>
            </a:r>
          </a:p>
          <a:p>
            <a:r>
              <a:rPr lang="en-US" sz="1600" dirty="0"/>
              <a:t>Money left on the table in an IPO can be explained by the regulatory cost, delay and risks of filing a price amendment.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itchFamily="18" charset="0"/>
                <a:cs typeface="Times New Roman" pitchFamily="18" charset="0"/>
              </a:rPr>
              <a:t>Behavioral Explanations</a:t>
            </a:r>
          </a:p>
        </p:txBody>
      </p:sp>
      <p:sp>
        <p:nvSpPr>
          <p:cNvPr id="3" name="Content Placeholder 2"/>
          <p:cNvSpPr>
            <a:spLocks noGrp="1"/>
          </p:cNvSpPr>
          <p:nvPr>
            <p:ph idx="1"/>
          </p:nvPr>
        </p:nvSpPr>
        <p:spPr/>
        <p:txBody>
          <a:bodyPr>
            <a:normAutofit fontScale="62500" lnSpcReduction="20000"/>
          </a:bodyPr>
          <a:lstStyle/>
          <a:p>
            <a:r>
              <a:rPr lang="en-US" dirty="0" err="1">
                <a:latin typeface="Times New Roman" pitchFamily="18" charset="0"/>
                <a:cs typeface="Times New Roman" pitchFamily="18" charset="0"/>
              </a:rPr>
              <a:t>Loughran</a:t>
            </a:r>
            <a:r>
              <a:rPr lang="en-US" dirty="0">
                <a:latin typeface="Times New Roman" pitchFamily="18" charset="0"/>
                <a:cs typeface="Times New Roman" pitchFamily="18" charset="0"/>
              </a:rPr>
              <a:t> and Ritter [2002] offer a behavioral-based explanation to the </a:t>
            </a:r>
            <a:r>
              <a:rPr lang="en-US" dirty="0" err="1">
                <a:latin typeface="Times New Roman" pitchFamily="18" charset="0"/>
                <a:cs typeface="Times New Roman" pitchFamily="18" charset="0"/>
              </a:rPr>
              <a:t>underpricing</a:t>
            </a:r>
            <a:r>
              <a:rPr lang="en-US" dirty="0">
                <a:latin typeface="Times New Roman" pitchFamily="18" charset="0"/>
                <a:cs typeface="Times New Roman" pitchFamily="18" charset="0"/>
              </a:rPr>
              <a:t> phenomenon, finding initial IPO returns are directly related to market returns in prior weeks.</a:t>
            </a:r>
          </a:p>
          <a:p>
            <a:r>
              <a:rPr lang="en-US" dirty="0">
                <a:latin typeface="Times New Roman" pitchFamily="18" charset="0"/>
                <a:cs typeface="Times New Roman" pitchFamily="18" charset="0"/>
              </a:rPr>
              <a:t>They argue that </a:t>
            </a:r>
            <a:r>
              <a:rPr lang="en-US" dirty="0" err="1">
                <a:latin typeface="Times New Roman" pitchFamily="18" charset="0"/>
                <a:cs typeface="Times New Roman" pitchFamily="18" charset="0"/>
              </a:rPr>
              <a:t>underpricing</a:t>
            </a:r>
            <a:r>
              <a:rPr lang="en-US" dirty="0">
                <a:latin typeface="Times New Roman" pitchFamily="18" charset="0"/>
                <a:cs typeface="Times New Roman" pitchFamily="18" charset="0"/>
              </a:rPr>
              <a:t> is acceptable to issuers because they are more concerned with increases in their wealth levels than money left on the table. </a:t>
            </a:r>
          </a:p>
          <a:p>
            <a:r>
              <a:rPr lang="en-US" dirty="0">
                <a:latin typeface="Times New Roman" pitchFamily="18" charset="0"/>
                <a:cs typeface="Times New Roman" pitchFamily="18" charset="0"/>
              </a:rPr>
              <a:t>Unanticipated price increases represent both increased wealth levels and money left on the table. </a:t>
            </a:r>
          </a:p>
          <a:p>
            <a:r>
              <a:rPr lang="en-US" dirty="0">
                <a:latin typeface="Times New Roman" pitchFamily="18" charset="0"/>
                <a:cs typeface="Times New Roman" pitchFamily="18" charset="0"/>
              </a:rPr>
              <a:t>Furthermore, </a:t>
            </a:r>
            <a:r>
              <a:rPr lang="en-US" dirty="0" err="1">
                <a:latin typeface="Times New Roman" pitchFamily="18" charset="0"/>
                <a:cs typeface="Times New Roman" pitchFamily="18" charset="0"/>
              </a:rPr>
              <a:t>underpricing</a:t>
            </a:r>
            <a:r>
              <a:rPr lang="en-US" dirty="0">
                <a:latin typeface="Times New Roman" pitchFamily="18" charset="0"/>
                <a:cs typeface="Times New Roman" pitchFamily="18" charset="0"/>
              </a:rPr>
              <a:t> benefits underwriters by reducing their costs of marketing the IPO and creating good will with their clients.</a:t>
            </a:r>
          </a:p>
          <a:p>
            <a:r>
              <a:rPr lang="en-US" dirty="0">
                <a:latin typeface="Times New Roman" pitchFamily="18" charset="0"/>
                <a:cs typeface="Times New Roman" pitchFamily="18" charset="0"/>
              </a:rPr>
              <a:t>Another explanation concerns the behavior of other prospective IPO investors. A Goldman Sachs partner once warned against raising the price of the hot Microsoft IPO too much by saying “Coming out $1 too high would drive off some high investors. Just a few significant defections could lead other investors to think that the offering was losing its luster” (See </a:t>
            </a:r>
            <a:r>
              <a:rPr lang="en-US" dirty="0" err="1">
                <a:latin typeface="Times New Roman" pitchFamily="18" charset="0"/>
                <a:cs typeface="Times New Roman" pitchFamily="18" charset="0"/>
              </a:rPr>
              <a:t>Uttal</a:t>
            </a:r>
            <a:r>
              <a:rPr lang="en-US" dirty="0">
                <a:latin typeface="Times New Roman" pitchFamily="18" charset="0"/>
                <a:cs typeface="Times New Roman" pitchFamily="18" charset="0"/>
              </a:rPr>
              <a:t> [1986]).</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itchFamily="18" charset="0"/>
                <a:cs typeface="Times New Roman" pitchFamily="18" charset="0"/>
              </a:rPr>
              <a:t>Price Support Explanations</a:t>
            </a:r>
          </a:p>
        </p:txBody>
      </p:sp>
      <p:sp>
        <p:nvSpPr>
          <p:cNvPr id="3" name="Content Placeholder 2"/>
          <p:cNvSpPr>
            <a:spLocks noGrp="1"/>
          </p:cNvSpPr>
          <p:nvPr>
            <p:ph idx="1"/>
          </p:nvPr>
        </p:nvSpPr>
        <p:spPr/>
        <p:txBody>
          <a:bodyPr>
            <a:normAutofit fontScale="92500" lnSpcReduction="20000"/>
          </a:bodyPr>
          <a:lstStyle/>
          <a:p>
            <a:r>
              <a:rPr lang="en-US" dirty="0" err="1">
                <a:latin typeface="Times New Roman" pitchFamily="18" charset="0"/>
                <a:cs typeface="Times New Roman" pitchFamily="18" charset="0"/>
              </a:rPr>
              <a:t>Ruud</a:t>
            </a:r>
            <a:r>
              <a:rPr lang="en-US" dirty="0">
                <a:latin typeface="Times New Roman" pitchFamily="18" charset="0"/>
                <a:cs typeface="Times New Roman" pitchFamily="18" charset="0"/>
              </a:rPr>
              <a:t> [1993] and others find evidence that IPO returns are due, at least in part, to underwriter price supports in the aftermarket.</a:t>
            </a:r>
          </a:p>
          <a:p>
            <a:pPr lvl="1"/>
            <a:r>
              <a:rPr lang="en-US" dirty="0">
                <a:latin typeface="Times New Roman" pitchFamily="18" charset="0"/>
                <a:cs typeface="Times New Roman" pitchFamily="18" charset="0"/>
              </a:rPr>
              <a:t>Approximately one fourth of IPOs have first day returns equal to zero</a:t>
            </a:r>
          </a:p>
          <a:p>
            <a:pPr lvl="1"/>
            <a:r>
              <a:rPr lang="en-US" dirty="0">
                <a:latin typeface="Times New Roman" pitchFamily="18" charset="0"/>
                <a:cs typeface="Times New Roman" pitchFamily="18" charset="0"/>
              </a:rPr>
              <a:t>The distribution of IPO returns is skewed to the right.</a:t>
            </a:r>
          </a:p>
          <a:p>
            <a:pPr lvl="1"/>
            <a:r>
              <a:rPr lang="en-US" dirty="0">
                <a:latin typeface="Times New Roman" pitchFamily="18" charset="0"/>
                <a:cs typeface="Times New Roman" pitchFamily="18" charset="0"/>
              </a:rPr>
              <a:t>Approximately two thirds of those IPOs with zero first day returns have zero or negative returns over the following week, suggesting that underwriters are providing price supports for "cold" IPOs early in the aftermarket, delaying drops in market prices for at least one week.</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Price Support Explanations, continued</a:t>
            </a:r>
          </a:p>
        </p:txBody>
      </p:sp>
      <p:sp>
        <p:nvSpPr>
          <p:cNvPr id="3" name="Content Placeholder 2"/>
          <p:cNvSpPr>
            <a:spLocks noGrp="1"/>
          </p:cNvSpPr>
          <p:nvPr>
            <p:ph idx="1"/>
          </p:nvPr>
        </p:nvSpPr>
        <p:spPr/>
        <p:txBody>
          <a:bodyPr>
            <a:normAutofit fontScale="77500" lnSpcReduction="20000"/>
          </a:bodyPr>
          <a:lstStyle/>
          <a:p>
            <a:r>
              <a:rPr lang="en-US" dirty="0">
                <a:latin typeface="Times New Roman" pitchFamily="18" charset="0"/>
                <a:cs typeface="Times New Roman" pitchFamily="18" charset="0"/>
              </a:rPr>
              <a:t>Schultz and </a:t>
            </a:r>
            <a:r>
              <a:rPr lang="en-US" dirty="0" err="1">
                <a:latin typeface="Times New Roman" pitchFamily="18" charset="0"/>
                <a:cs typeface="Times New Roman" pitchFamily="18" charset="0"/>
              </a:rPr>
              <a:t>Zaman</a:t>
            </a:r>
            <a:r>
              <a:rPr lang="en-US" dirty="0">
                <a:latin typeface="Times New Roman" pitchFamily="18" charset="0"/>
                <a:cs typeface="Times New Roman" pitchFamily="18" charset="0"/>
              </a:rPr>
              <a:t> suggest that underwriters provide price support for IPOs by placing purchase orders for new issues in a manner described above. </a:t>
            </a:r>
          </a:p>
          <a:p>
            <a:pPr lvl="1"/>
            <a:r>
              <a:rPr lang="en-US" dirty="0">
                <a:latin typeface="Times New Roman" pitchFamily="18" charset="0"/>
                <a:cs typeface="Times New Roman" pitchFamily="18" charset="0"/>
              </a:rPr>
              <a:t>At the same time, underwriters secure an over-allotment option enabling them to purchase additional shares from the issuer at a specified price. </a:t>
            </a:r>
          </a:p>
          <a:p>
            <a:pPr lvl="1"/>
            <a:r>
              <a:rPr lang="en-US" dirty="0">
                <a:latin typeface="Times New Roman" pitchFamily="18" charset="0"/>
                <a:cs typeface="Times New Roman" pitchFamily="18" charset="0"/>
              </a:rPr>
              <a:t>They oversell (short) the offering, knowing that if the price rises, underwriters can exercise their over-allotment options. </a:t>
            </a:r>
          </a:p>
          <a:p>
            <a:pPr lvl="1"/>
            <a:r>
              <a:rPr lang="en-US" dirty="0">
                <a:latin typeface="Times New Roman" pitchFamily="18" charset="0"/>
                <a:cs typeface="Times New Roman" pitchFamily="18" charset="0"/>
              </a:rPr>
              <a:t>If the issue price falls, they cover short positions with the shares purchased as a result of the price support. </a:t>
            </a:r>
          </a:p>
          <a:p>
            <a:pPr lvl="1"/>
            <a:r>
              <a:rPr lang="en-US" dirty="0">
                <a:latin typeface="Times New Roman" pitchFamily="18" charset="0"/>
                <a:cs typeface="Times New Roman" pitchFamily="18" charset="0"/>
              </a:rPr>
              <a:t>Thus, if the IPO is hot (its market price increased), additional shares will be sold to investors due to the over-allotment option.</a:t>
            </a:r>
          </a:p>
          <a:p>
            <a:pPr lvl="1"/>
            <a:r>
              <a:rPr lang="en-US" dirty="0">
                <a:latin typeface="Times New Roman" pitchFamily="18" charset="0"/>
                <a:cs typeface="Times New Roman" pitchFamily="18" charset="0"/>
              </a:rPr>
              <a:t>Either way, underwriters benefit from the combination of the </a:t>
            </a:r>
            <a:r>
              <a:rPr lang="en-US" dirty="0" err="1">
                <a:latin typeface="Times New Roman" pitchFamily="18" charset="0"/>
                <a:cs typeface="Times New Roman" pitchFamily="18" charset="0"/>
              </a:rPr>
              <a:t>oversale</a:t>
            </a:r>
            <a:r>
              <a:rPr lang="en-US" dirty="0">
                <a:latin typeface="Times New Roman" pitchFamily="18" charset="0"/>
                <a:cs typeface="Times New Roman" pitchFamily="18" charset="0"/>
              </a:rPr>
              <a:t> and the over-allotment options.</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A. The IPO </a:t>
            </a:r>
            <a:r>
              <a:rPr lang="en-US" b="1" dirty="0" err="1">
                <a:latin typeface="Times New Roman" pitchFamily="18" charset="0"/>
                <a:cs typeface="Times New Roman" pitchFamily="18" charset="0"/>
              </a:rPr>
              <a:t>Underpricing</a:t>
            </a:r>
            <a:r>
              <a:rPr lang="en-US" b="1" dirty="0">
                <a:latin typeface="Times New Roman" pitchFamily="18" charset="0"/>
                <a:cs typeface="Times New Roman" pitchFamily="18" charset="0"/>
              </a:rPr>
              <a:t> Anomaly</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r>
              <a:rPr lang="en-US" i="1" dirty="0">
                <a:latin typeface="Times New Roman" pitchFamily="18" charset="0"/>
                <a:cs typeface="Times New Roman" pitchFamily="18" charset="0"/>
              </a:rPr>
              <a:t>IPO anomalies</a:t>
            </a:r>
            <a:r>
              <a:rPr lang="en-US" dirty="0">
                <a:latin typeface="Times New Roman" pitchFamily="18" charset="0"/>
                <a:cs typeface="Times New Roman" pitchFamily="18" charset="0"/>
              </a:rPr>
              <a:t> refer to three unusual pricing patterns associated with equity IPOs:</a:t>
            </a:r>
          </a:p>
          <a:p>
            <a:pPr lvl="1"/>
            <a:r>
              <a:rPr lang="en-US" dirty="0">
                <a:latin typeface="Times New Roman" pitchFamily="18" charset="0"/>
                <a:cs typeface="Times New Roman" pitchFamily="18" charset="0"/>
              </a:rPr>
              <a:t>Short-term IPO returns are abnormally high.</a:t>
            </a:r>
          </a:p>
          <a:p>
            <a:pPr lvl="1"/>
            <a:r>
              <a:rPr lang="en-US" dirty="0">
                <a:latin typeface="Times New Roman" pitchFamily="18" charset="0"/>
                <a:cs typeface="Times New Roman" pitchFamily="18" charset="0"/>
              </a:rPr>
              <a:t>IPOs seem to under-perform the market in the long run.</a:t>
            </a:r>
          </a:p>
          <a:p>
            <a:pPr lvl="1"/>
            <a:r>
              <a:rPr lang="en-US" dirty="0">
                <a:latin typeface="Times New Roman" pitchFamily="18" charset="0"/>
                <a:cs typeface="Times New Roman" pitchFamily="18" charset="0"/>
              </a:rPr>
              <a:t>IPO under-performance seems to be cyclical.</a:t>
            </a:r>
          </a:p>
          <a:p>
            <a:r>
              <a:rPr lang="en-US" dirty="0">
                <a:latin typeface="Times New Roman" pitchFamily="18" charset="0"/>
                <a:cs typeface="Times New Roman" pitchFamily="18" charset="0"/>
              </a:rPr>
              <a:t>Evidence suggests that "favored" clients of the underwriting firm frequently are the beneficiaries of  </a:t>
            </a:r>
            <a:r>
              <a:rPr lang="en-US" dirty="0" err="1">
                <a:latin typeface="Times New Roman" pitchFamily="18" charset="0"/>
                <a:cs typeface="Times New Roman" pitchFamily="18" charset="0"/>
              </a:rPr>
              <a:t>underpricing</a:t>
            </a:r>
            <a:r>
              <a:rPr lang="en-US" dirty="0">
                <a:latin typeface="Times New Roman" pitchFamily="18" charset="0"/>
                <a:cs typeface="Times New Roman" pitchFamily="18" charset="0"/>
              </a:rPr>
              <a:t>. </a:t>
            </a:r>
          </a:p>
          <a:p>
            <a:r>
              <a:rPr lang="en-US" dirty="0">
                <a:latin typeface="Times New Roman" pitchFamily="18" charset="0"/>
                <a:cs typeface="Times New Roman" pitchFamily="18" charset="0"/>
              </a:rPr>
              <a:t>Perhaps favored investment bank customers benefit financially at the expense of issuers. </a:t>
            </a:r>
          </a:p>
          <a:p>
            <a:pPr lvl="1"/>
            <a:r>
              <a:rPr lang="en-US" dirty="0">
                <a:latin typeface="Times New Roman" pitchFamily="18" charset="0"/>
                <a:cs typeface="Times New Roman" pitchFamily="18" charset="0"/>
              </a:rPr>
              <a:t>IPO returns are due to the provision of useful price-setting information by IPO market participants</a:t>
            </a:r>
          </a:p>
          <a:p>
            <a:pPr lvl="1"/>
            <a:r>
              <a:rPr lang="en-US" dirty="0">
                <a:latin typeface="Times New Roman" pitchFamily="18" charset="0"/>
                <a:cs typeface="Times New Roman" pitchFamily="18" charset="0"/>
              </a:rPr>
              <a:t>May be due to supports in the IPO aftermarket.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a:latin typeface="Times New Roman" pitchFamily="18" charset="0"/>
                <a:cs typeface="Times New Roman" pitchFamily="18" charset="0"/>
              </a:rPr>
              <a:t>Underpricing</a:t>
            </a:r>
            <a:r>
              <a:rPr lang="en-US" b="1" dirty="0">
                <a:latin typeface="Times New Roman" pitchFamily="18" charset="0"/>
                <a:cs typeface="Times New Roman" pitchFamily="18" charset="0"/>
              </a:rPr>
              <a:t> and Corporate Control</a:t>
            </a:r>
          </a:p>
        </p:txBody>
      </p:sp>
      <p:sp>
        <p:nvSpPr>
          <p:cNvPr id="3" name="Content Placeholder 2"/>
          <p:cNvSpPr>
            <a:spLocks noGrp="1"/>
          </p:cNvSpPr>
          <p:nvPr>
            <p:ph idx="1"/>
          </p:nvPr>
        </p:nvSpPr>
        <p:spPr>
          <a:xfrm>
            <a:off x="457200" y="1600200"/>
            <a:ext cx="8229600" cy="4953000"/>
          </a:xfrm>
        </p:spPr>
        <p:txBody>
          <a:bodyPr>
            <a:normAutofit fontScale="55000" lnSpcReduction="20000"/>
          </a:bodyPr>
          <a:lstStyle/>
          <a:p>
            <a:r>
              <a:rPr lang="en-US" dirty="0" err="1">
                <a:latin typeface="Times New Roman" pitchFamily="18" charset="0"/>
                <a:cs typeface="Times New Roman" pitchFamily="18" charset="0"/>
              </a:rPr>
              <a:t>Underpricing</a:t>
            </a:r>
            <a:r>
              <a:rPr lang="en-US" dirty="0">
                <a:latin typeface="Times New Roman" pitchFamily="18" charset="0"/>
                <a:cs typeface="Times New Roman" pitchFamily="18" charset="0"/>
              </a:rPr>
              <a:t> might exist to ensure that the IPO market remains viable for a future stream of offerings.</a:t>
            </a:r>
          </a:p>
          <a:p>
            <a:r>
              <a:rPr lang="en-US" dirty="0">
                <a:latin typeface="Times New Roman" pitchFamily="18" charset="0"/>
                <a:cs typeface="Times New Roman" pitchFamily="18" charset="0"/>
              </a:rPr>
              <a:t>However, why would a given issuer permit its underwriter to </a:t>
            </a:r>
            <a:r>
              <a:rPr lang="en-US" dirty="0" err="1">
                <a:latin typeface="Times New Roman" pitchFamily="18" charset="0"/>
                <a:cs typeface="Times New Roman" pitchFamily="18" charset="0"/>
              </a:rPr>
              <a:t>underprice</a:t>
            </a:r>
            <a:r>
              <a:rPr lang="en-US" dirty="0">
                <a:latin typeface="Times New Roman" pitchFamily="18" charset="0"/>
                <a:cs typeface="Times New Roman" pitchFamily="18" charset="0"/>
              </a:rPr>
              <a:t> its own IPO? </a:t>
            </a:r>
          </a:p>
          <a:p>
            <a:r>
              <a:rPr lang="en-US" dirty="0">
                <a:latin typeface="Times New Roman" pitchFamily="18" charset="0"/>
                <a:cs typeface="Times New Roman" pitchFamily="18" charset="0"/>
              </a:rPr>
              <a:t>Why would Goldman Sachs permit its own IPO to be underpriced? That is, how might the partners of Goldman Sachs benefit by selling their own shares to the market at a discount? </a:t>
            </a:r>
          </a:p>
          <a:p>
            <a:r>
              <a:rPr lang="en-US" dirty="0">
                <a:latin typeface="Times New Roman" pitchFamily="18" charset="0"/>
                <a:cs typeface="Times New Roman" pitchFamily="18" charset="0"/>
              </a:rPr>
              <a:t>Brennan and Franks [1997] propose a control theory arguing that managers in the issuing firm intentionally </a:t>
            </a:r>
            <a:r>
              <a:rPr lang="en-US" dirty="0" err="1">
                <a:latin typeface="Times New Roman" pitchFamily="18" charset="0"/>
                <a:cs typeface="Times New Roman" pitchFamily="18" charset="0"/>
              </a:rPr>
              <a:t>underprice</a:t>
            </a:r>
            <a:r>
              <a:rPr lang="en-US" dirty="0">
                <a:latin typeface="Times New Roman" pitchFamily="18" charset="0"/>
                <a:cs typeface="Times New Roman" pitchFamily="18" charset="0"/>
              </a:rPr>
              <a:t> the IPO to limit the monitoring that accompanies large blocks of shares being placed with a single investor. </a:t>
            </a:r>
          </a:p>
          <a:p>
            <a:r>
              <a:rPr lang="en-US" dirty="0" err="1">
                <a:latin typeface="Times New Roman" pitchFamily="18" charset="0"/>
                <a:cs typeface="Times New Roman" pitchFamily="18" charset="0"/>
              </a:rPr>
              <a:t>Underpricing</a:t>
            </a:r>
            <a:r>
              <a:rPr lang="en-US" dirty="0">
                <a:latin typeface="Times New Roman" pitchFamily="18" charset="0"/>
                <a:cs typeface="Times New Roman" pitchFamily="18" charset="0"/>
              </a:rPr>
              <a:t> the IPO attracts a wider participation in the IPO, forcing shares to be allocated and rationed among a larger group of investors. </a:t>
            </a:r>
          </a:p>
          <a:p>
            <a:r>
              <a:rPr lang="en-US" dirty="0">
                <a:latin typeface="Times New Roman" pitchFamily="18" charset="0"/>
                <a:cs typeface="Times New Roman" pitchFamily="18" charset="0"/>
              </a:rPr>
              <a:t>Smart and </a:t>
            </a:r>
            <a:r>
              <a:rPr lang="en-US" dirty="0" err="1">
                <a:latin typeface="Times New Roman" pitchFamily="18" charset="0"/>
                <a:cs typeface="Times New Roman" pitchFamily="18" charset="0"/>
              </a:rPr>
              <a:t>Zutter</a:t>
            </a:r>
            <a:r>
              <a:rPr lang="en-US" dirty="0">
                <a:latin typeface="Times New Roman" pitchFamily="18" charset="0"/>
                <a:cs typeface="Times New Roman" pitchFamily="18" charset="0"/>
              </a:rPr>
              <a:t> (2002) offer support to this control hypothesis, finding evidence that dual class IPOs are less underpriced than other IPOs.</a:t>
            </a:r>
          </a:p>
          <a:p>
            <a:r>
              <a:rPr lang="en-US" dirty="0">
                <a:latin typeface="Times New Roman" pitchFamily="18" charset="0"/>
                <a:cs typeface="Times New Roman" pitchFamily="18" charset="0"/>
              </a:rPr>
              <a:t>In direct contradiction to the argument of Brennan and Franks, Stoughton and </a:t>
            </a:r>
            <a:r>
              <a:rPr lang="en-US" dirty="0" err="1">
                <a:latin typeface="Times New Roman" pitchFamily="18" charset="0"/>
                <a:cs typeface="Times New Roman" pitchFamily="18" charset="0"/>
              </a:rPr>
              <a:t>Zechner</a:t>
            </a:r>
            <a:r>
              <a:rPr lang="en-US" dirty="0">
                <a:latin typeface="Times New Roman" pitchFamily="18" charset="0"/>
                <a:cs typeface="Times New Roman" pitchFamily="18" charset="0"/>
              </a:rPr>
              <a:t> (1997) argue that issuers intentionally </a:t>
            </a:r>
            <a:r>
              <a:rPr lang="en-US" dirty="0" err="1">
                <a:latin typeface="Times New Roman" pitchFamily="18" charset="0"/>
                <a:cs typeface="Times New Roman" pitchFamily="18" charset="0"/>
              </a:rPr>
              <a:t>underprice</a:t>
            </a:r>
            <a:r>
              <a:rPr lang="en-US" dirty="0">
                <a:latin typeface="Times New Roman" pitchFamily="18" charset="0"/>
                <a:cs typeface="Times New Roman" pitchFamily="18" charset="0"/>
              </a:rPr>
              <a:t> to encourage institutional investors to take up IPO shares in an effort to obtain the improved monitoring associated with institutional investors holding large blocks. </a:t>
            </a:r>
          </a:p>
          <a:p>
            <a:r>
              <a:rPr lang="en-US" dirty="0">
                <a:latin typeface="Times New Roman" pitchFamily="18" charset="0"/>
                <a:cs typeface="Times New Roman" pitchFamily="18" charset="0"/>
              </a:rPr>
              <a:t>Field and Sheehan [2002] find no relationship between ownership structure and </a:t>
            </a:r>
            <a:r>
              <a:rPr lang="en-US" dirty="0" err="1">
                <a:latin typeface="Times New Roman" pitchFamily="18" charset="0"/>
                <a:cs typeface="Times New Roman" pitchFamily="18" charset="0"/>
              </a:rPr>
              <a:t>underpricing</a:t>
            </a:r>
            <a:r>
              <a:rPr lang="en-US" dirty="0">
                <a:latin typeface="Times New Roman" pitchFamily="18" charset="0"/>
                <a:cs typeface="Times New Roman" pitchFamily="18" charset="0"/>
              </a:rPr>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a:latin typeface="Times New Roman" pitchFamily="18" charset="0"/>
                <a:cs typeface="Times New Roman" pitchFamily="18" charset="0"/>
              </a:rPr>
              <a:t>Underpricing</a:t>
            </a:r>
            <a:r>
              <a:rPr lang="en-US" b="1" dirty="0">
                <a:latin typeface="Times New Roman" pitchFamily="18" charset="0"/>
                <a:cs typeface="Times New Roman" pitchFamily="18" charset="0"/>
              </a:rPr>
              <a:t> and Flipping</a:t>
            </a:r>
          </a:p>
        </p:txBody>
      </p:sp>
      <p:sp>
        <p:nvSpPr>
          <p:cNvPr id="3" name="Content Placeholder 2"/>
          <p:cNvSpPr>
            <a:spLocks noGrp="1"/>
          </p:cNvSpPr>
          <p:nvPr>
            <p:ph idx="1"/>
          </p:nvPr>
        </p:nvSpPr>
        <p:spPr/>
        <p:txBody>
          <a:bodyPr>
            <a:normAutofit fontScale="92500" lnSpcReduction="20000"/>
          </a:bodyPr>
          <a:lstStyle/>
          <a:p>
            <a:r>
              <a:rPr lang="en-US" dirty="0" err="1">
                <a:latin typeface="Times New Roman" pitchFamily="18" charset="0"/>
                <a:cs typeface="Times New Roman" pitchFamily="18" charset="0"/>
              </a:rPr>
              <a:t>Loughran</a:t>
            </a:r>
            <a:r>
              <a:rPr lang="en-US" dirty="0">
                <a:latin typeface="Times New Roman" pitchFamily="18" charset="0"/>
                <a:cs typeface="Times New Roman" pitchFamily="18" charset="0"/>
              </a:rPr>
              <a:t> and Ritter note that during the 1990s, underwriters conspired with venture capital firms and the executives of issuing firms to allocate hot IPOs (spinning) to their brokerage accounts.</a:t>
            </a:r>
          </a:p>
          <a:p>
            <a:r>
              <a:rPr lang="en-US" dirty="0">
                <a:latin typeface="Times New Roman" pitchFamily="18" charset="0"/>
                <a:cs typeface="Times New Roman" pitchFamily="18" charset="0"/>
              </a:rPr>
              <a:t>The venture capital firms and executives would receive IPO shares and could, in some instances, flip them for substantial profits. </a:t>
            </a:r>
          </a:p>
          <a:p>
            <a:r>
              <a:rPr lang="en-US" dirty="0" err="1">
                <a:latin typeface="Times New Roman" pitchFamily="18" charset="0"/>
                <a:cs typeface="Times New Roman" pitchFamily="18" charset="0"/>
              </a:rPr>
              <a:t>Loughran</a:t>
            </a:r>
            <a:r>
              <a:rPr lang="en-US" dirty="0">
                <a:latin typeface="Times New Roman" pitchFamily="18" charset="0"/>
                <a:cs typeface="Times New Roman" pitchFamily="18" charset="0"/>
              </a:rPr>
              <a:t> and Ritter suggest that that venture capital firms and executives would “seek, rather than avoid, underwriters with a reputation for severe </a:t>
            </a:r>
            <a:r>
              <a:rPr lang="en-US" dirty="0" err="1">
                <a:latin typeface="Times New Roman" pitchFamily="18" charset="0"/>
                <a:cs typeface="Times New Roman" pitchFamily="18" charset="0"/>
              </a:rPr>
              <a:t>underpricing</a:t>
            </a:r>
            <a:r>
              <a:rPr lang="en-US" dirty="0">
                <a:latin typeface="Times New Roman" pitchFamily="18" charset="0"/>
                <a:cs typeface="Times New Roman" pitchFamily="18" charset="0"/>
              </a:rPr>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itchFamily="18" charset="0"/>
                <a:cs typeface="Times New Roman" pitchFamily="18" charset="0"/>
              </a:rPr>
              <a:t>C. Long-Run IPO Performance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62500" lnSpcReduction="20000"/>
          </a:bodyPr>
          <a:lstStyle/>
          <a:p>
            <a:r>
              <a:rPr lang="en-US" dirty="0" err="1">
                <a:latin typeface="Times New Roman" pitchFamily="18" charset="0"/>
                <a:cs typeface="Times New Roman" pitchFamily="18" charset="0"/>
              </a:rPr>
              <a:t>Krigman</a:t>
            </a:r>
            <a:r>
              <a:rPr lang="en-US" dirty="0">
                <a:latin typeface="Times New Roman" pitchFamily="18" charset="0"/>
                <a:cs typeface="Times New Roman" pitchFamily="18" charset="0"/>
              </a:rPr>
              <a:t>, Shaw and Womack [1997] find that IPOs that perform well (up between 10% and 60%), but not spectacularly (up by more than 60%) on the issue date tend to be better long-term performers, by 14% over the first year. </a:t>
            </a:r>
          </a:p>
          <a:p>
            <a:pPr lvl="1"/>
            <a:r>
              <a:rPr lang="en-US" dirty="0">
                <a:latin typeface="Times New Roman" pitchFamily="18" charset="0"/>
                <a:cs typeface="Times New Roman" pitchFamily="18" charset="0"/>
              </a:rPr>
              <a:t>Ritter suggests that underwriters attempt to </a:t>
            </a:r>
            <a:r>
              <a:rPr lang="en-US" dirty="0" err="1">
                <a:latin typeface="Times New Roman" pitchFamily="18" charset="0"/>
                <a:cs typeface="Times New Roman" pitchFamily="18" charset="0"/>
              </a:rPr>
              <a:t>underprice</a:t>
            </a:r>
            <a:r>
              <a:rPr lang="en-US" dirty="0">
                <a:latin typeface="Times New Roman" pitchFamily="18" charset="0"/>
                <a:cs typeface="Times New Roman" pitchFamily="18" charset="0"/>
              </a:rPr>
              <a:t> IPOs by 15% to 30%, and those IPOs that substantially outperform this range are overbid by investors. </a:t>
            </a:r>
          </a:p>
          <a:p>
            <a:pPr lvl="1"/>
            <a:r>
              <a:rPr lang="en-US" dirty="0">
                <a:latin typeface="Times New Roman" pitchFamily="18" charset="0"/>
                <a:cs typeface="Times New Roman" pitchFamily="18" charset="0"/>
              </a:rPr>
              <a:t>IPOs that are flipped on the issue date tend to be outperformed over the longer term by IPOs that are held by their original purchasers on the issue date. </a:t>
            </a:r>
          </a:p>
          <a:p>
            <a:r>
              <a:rPr lang="en-US" dirty="0">
                <a:latin typeface="Times New Roman" pitchFamily="18" charset="0"/>
                <a:cs typeface="Times New Roman" pitchFamily="18" charset="0"/>
              </a:rPr>
              <a:t>Initial buyers into the IPO, who were most optimistic about the IPO prospects, sell into a market with less optimistic buyers. </a:t>
            </a:r>
          </a:p>
          <a:p>
            <a:pPr lvl="1"/>
            <a:r>
              <a:rPr lang="en-US" dirty="0">
                <a:latin typeface="Times New Roman" pitchFamily="18" charset="0"/>
                <a:cs typeface="Times New Roman" pitchFamily="18" charset="0"/>
              </a:rPr>
              <a:t>The most successful marketing and pricing efforts for an IPO are likely to be those with the most successful unsubstantiated hype. </a:t>
            </a:r>
          </a:p>
          <a:p>
            <a:pPr lvl="1"/>
            <a:r>
              <a:rPr lang="en-US" dirty="0">
                <a:latin typeface="Times New Roman" pitchFamily="18" charset="0"/>
                <a:cs typeface="Times New Roman" pitchFamily="18" charset="0"/>
              </a:rPr>
              <a:t>Survey results suggest that perhaps as many as one-fourth of buyers of IPO shares do not perform proper fundamental analyses. </a:t>
            </a:r>
          </a:p>
          <a:p>
            <a:pPr lvl="1"/>
            <a:r>
              <a:rPr lang="en-US" dirty="0">
                <a:latin typeface="Times New Roman" pitchFamily="18" charset="0"/>
                <a:cs typeface="Times New Roman" pitchFamily="18" charset="0"/>
              </a:rPr>
              <a:t>IPOs sold during hot market cycles might be expected to draw less enthusiasm during later cooler market cycles when they are sold.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The </a:t>
            </a:r>
            <a:r>
              <a:rPr lang="en-US" b="1" dirty="0" err="1">
                <a:latin typeface="Times New Roman" pitchFamily="18" charset="0"/>
                <a:cs typeface="Times New Roman" pitchFamily="18" charset="0"/>
              </a:rPr>
              <a:t>Shiller</a:t>
            </a:r>
            <a:r>
              <a:rPr lang="en-US" b="1" dirty="0">
                <a:latin typeface="Times New Roman" pitchFamily="18" charset="0"/>
                <a:cs typeface="Times New Roman" pitchFamily="18" charset="0"/>
              </a:rPr>
              <a:t> “Impresario” Hypothesis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r>
              <a:rPr lang="en-US" dirty="0" err="1">
                <a:latin typeface="Times New Roman" pitchFamily="18" charset="0"/>
                <a:cs typeface="Times New Roman" pitchFamily="18" charset="0"/>
              </a:rPr>
              <a:t>Shiller</a:t>
            </a:r>
            <a:r>
              <a:rPr lang="en-US" dirty="0">
                <a:latin typeface="Times New Roman" pitchFamily="18" charset="0"/>
                <a:cs typeface="Times New Roman" pitchFamily="18" charset="0"/>
              </a:rPr>
              <a:t> [1990] argued that the IPO market is subject to fads and that investment banks act as the “impresarios:”</a:t>
            </a:r>
          </a:p>
          <a:p>
            <a:r>
              <a:rPr lang="en-US" dirty="0">
                <a:latin typeface="Times New Roman" pitchFamily="18" charset="0"/>
                <a:cs typeface="Times New Roman" pitchFamily="18" charset="0"/>
              </a:rPr>
              <a:t>deliberately </a:t>
            </a:r>
            <a:r>
              <a:rPr lang="en-US" dirty="0" err="1">
                <a:latin typeface="Times New Roman" pitchFamily="18" charset="0"/>
                <a:cs typeface="Times New Roman" pitchFamily="18" charset="0"/>
              </a:rPr>
              <a:t>underprice</a:t>
            </a:r>
            <a:r>
              <a:rPr lang="en-US" dirty="0">
                <a:latin typeface="Times New Roman" pitchFamily="18" charset="0"/>
                <a:cs typeface="Times New Roman" pitchFamily="18" charset="0"/>
              </a:rPr>
              <a:t> IPOs for publicity and promoting enthusiasm, in much the same way that the promoter of a concert might promote enthusiasm for his event. </a:t>
            </a:r>
          </a:p>
          <a:p>
            <a:r>
              <a:rPr lang="en-US" dirty="0" err="1">
                <a:latin typeface="Times New Roman" pitchFamily="18" charset="0"/>
                <a:cs typeface="Times New Roman" pitchFamily="18" charset="0"/>
              </a:rPr>
              <a:t>Shiller’s</a:t>
            </a:r>
            <a:r>
              <a:rPr lang="en-US" dirty="0">
                <a:latin typeface="Times New Roman" pitchFamily="18" charset="0"/>
                <a:cs typeface="Times New Roman" pitchFamily="18" charset="0"/>
              </a:rPr>
              <a:t> “impresario” hypothesis predicts that IPOs will underperform the market in the long run, especially those IPOs with larger short-term price run-ups.</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Long-Run IPO Performance: Initial and Subsequent Buyers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r>
              <a:rPr lang="en-US" dirty="0">
                <a:latin typeface="Times New Roman" pitchFamily="18" charset="0"/>
                <a:cs typeface="Times New Roman" pitchFamily="18" charset="0"/>
              </a:rPr>
              <a:t>Initial buyers into the IPO, who were most optimistic about the IPO prospects, sell into a market with less optimistic buyers. </a:t>
            </a:r>
          </a:p>
          <a:p>
            <a:pPr lvl="1"/>
            <a:r>
              <a:rPr lang="en-US" dirty="0">
                <a:latin typeface="Times New Roman" pitchFamily="18" charset="0"/>
                <a:cs typeface="Times New Roman" pitchFamily="18" charset="0"/>
              </a:rPr>
              <a:t>The most successful marketing and pricing efforts for an IPO are likely to be those with the most successful unsubstantiated hype. </a:t>
            </a:r>
          </a:p>
          <a:p>
            <a:pPr lvl="1"/>
            <a:r>
              <a:rPr lang="en-US" dirty="0">
                <a:latin typeface="Times New Roman" pitchFamily="18" charset="0"/>
                <a:cs typeface="Times New Roman" pitchFamily="18" charset="0"/>
              </a:rPr>
              <a:t>Survey results suggest that perhaps as many as one-fourth of buyers of IPO shares do not perform proper fundamental analyses. </a:t>
            </a:r>
          </a:p>
          <a:p>
            <a:pPr lvl="1"/>
            <a:r>
              <a:rPr lang="en-US" dirty="0">
                <a:latin typeface="Times New Roman" pitchFamily="18" charset="0"/>
                <a:cs typeface="Times New Roman" pitchFamily="18" charset="0"/>
              </a:rPr>
              <a:t>IPOs sold during hot market cycles might be expected to draw less enthusiasm during later cooler market cycles when they are sold.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itchFamily="18" charset="0"/>
                <a:cs typeface="Times New Roman" pitchFamily="18" charset="0"/>
              </a:rPr>
              <a:t>D. Seasoned Equity Offerings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r>
              <a:rPr lang="en-US" dirty="0">
                <a:latin typeface="Times New Roman" pitchFamily="18" charset="0"/>
                <a:cs typeface="Times New Roman" pitchFamily="18" charset="0"/>
              </a:rPr>
              <a:t>Virtually every study of US SEOs SEO returns are negative.  Why?</a:t>
            </a:r>
          </a:p>
          <a:p>
            <a:pPr lvl="1"/>
            <a:r>
              <a:rPr lang="en-US" dirty="0">
                <a:latin typeface="Times New Roman" pitchFamily="18" charset="0"/>
                <a:cs typeface="Times New Roman" pitchFamily="18" charset="0"/>
              </a:rPr>
              <a:t>SEOs are generally perceived as signaling managerial pessimism (Myers and </a:t>
            </a:r>
            <a:r>
              <a:rPr lang="en-US" dirty="0" err="1">
                <a:latin typeface="Times New Roman" pitchFamily="18" charset="0"/>
                <a:cs typeface="Times New Roman" pitchFamily="18" charset="0"/>
              </a:rPr>
              <a:t>Majluf</a:t>
            </a:r>
            <a:r>
              <a:rPr lang="en-US" dirty="0">
                <a:latin typeface="Times New Roman" pitchFamily="18" charset="0"/>
                <a:cs typeface="Times New Roman" pitchFamily="18" charset="0"/>
              </a:rPr>
              <a:t> [1984]).</a:t>
            </a:r>
          </a:p>
          <a:p>
            <a:pPr lvl="1"/>
            <a:r>
              <a:rPr lang="en-US" dirty="0">
                <a:latin typeface="Times New Roman" pitchFamily="18" charset="0"/>
                <a:cs typeface="Times New Roman" pitchFamily="18" charset="0"/>
              </a:rPr>
              <a:t>SEOs increase free cash flows under the control of managers along with their related agency costs (Jensen [1986] and Smith [1986]). </a:t>
            </a:r>
          </a:p>
          <a:p>
            <a:pPr lvl="1"/>
            <a:r>
              <a:rPr lang="en-US" dirty="0">
                <a:latin typeface="Times New Roman" pitchFamily="18" charset="0"/>
                <a:cs typeface="Times New Roman" pitchFamily="18" charset="0"/>
              </a:rPr>
              <a:t>SEOs decrease leverage ratios and associated tax benefits.</a:t>
            </a:r>
          </a:p>
          <a:p>
            <a:pPr lvl="0"/>
            <a:r>
              <a:rPr lang="en-US" dirty="0">
                <a:latin typeface="Times New Roman" pitchFamily="18" charset="0"/>
                <a:cs typeface="Times New Roman" pitchFamily="18" charset="0"/>
              </a:rPr>
              <a:t>SEOs may cause temporary excess supplies in shares, temporarily decreasing their prices.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a:t>Table 4: Money Left on the Table</a:t>
            </a:r>
            <a:endParaRPr lang="en-US" dirty="0"/>
          </a:p>
        </p:txBody>
      </p:sp>
      <p:graphicFrame>
        <p:nvGraphicFramePr>
          <p:cNvPr id="20482" name="Object 2"/>
          <p:cNvGraphicFramePr>
            <a:graphicFrameLocks noChangeAspect="1"/>
          </p:cNvGraphicFramePr>
          <p:nvPr/>
        </p:nvGraphicFramePr>
        <p:xfrm>
          <a:off x="152400" y="838200"/>
          <a:ext cx="8763000" cy="5292725"/>
        </p:xfrm>
        <a:graphic>
          <a:graphicData uri="http://schemas.openxmlformats.org/presentationml/2006/ole">
            <mc:AlternateContent xmlns:mc="http://schemas.openxmlformats.org/markup-compatibility/2006">
              <mc:Choice xmlns:v="urn:schemas-microsoft-com:vml" Requires="v">
                <p:oleObj spid="_x0000_s20482" name="Document" r:id="rId2" imgW="0" imgH="0" progId="Word.Document.12">
                  <p:embed/>
                </p:oleObj>
              </mc:Choice>
              <mc:Fallback>
                <p:oleObj name="Document" r:id="rId2" imgW="0" imgH="0" progId="Word.Document.12">
                  <p:embed/>
                  <p:pic>
                    <p:nvPicPr>
                      <p:cNvPr id="0" name="AutoShape 2"/>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52400" y="838200"/>
                        <a:ext cx="8763000" cy="529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20483" name="Picture 3"/>
          <p:cNvPicPr>
            <a:picLocks noGrp="1" noChangeAspect="1" noChangeArrowheads="1"/>
          </p:cNvPicPr>
          <p:nvPr>
            <p:ph idx="1"/>
          </p:nvPr>
        </p:nvPicPr>
        <p:blipFill>
          <a:blip r:embed="rId3" cstate="print"/>
          <a:srcRect/>
          <a:stretch>
            <a:fillRect/>
          </a:stretch>
        </p:blipFill>
        <p:spPr bwMode="auto">
          <a:xfrm>
            <a:off x="1960867" y="1089502"/>
            <a:ext cx="5811533" cy="5036662"/>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B. Explaining the Short-run IPO Anomalies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dirty="0">
                <a:latin typeface="Times New Roman" pitchFamily="18" charset="0"/>
                <a:cs typeface="Times New Roman" pitchFamily="18" charset="0"/>
              </a:rPr>
              <a:t>Different sets of information regarding to the value of the issue. </a:t>
            </a:r>
          </a:p>
          <a:p>
            <a:r>
              <a:rPr lang="en-US" dirty="0" err="1">
                <a:latin typeface="Times New Roman" pitchFamily="18" charset="0"/>
                <a:cs typeface="Times New Roman" pitchFamily="18" charset="0"/>
              </a:rPr>
              <a:t>Underpricing</a:t>
            </a:r>
            <a:r>
              <a:rPr lang="en-US" dirty="0">
                <a:latin typeface="Times New Roman" pitchFamily="18" charset="0"/>
                <a:cs typeface="Times New Roman" pitchFamily="18" charset="0"/>
              </a:rPr>
              <a:t> might be a form of compensation for risk</a:t>
            </a:r>
          </a:p>
          <a:p>
            <a:r>
              <a:rPr lang="en-US" dirty="0">
                <a:latin typeface="Times New Roman" pitchFamily="18" charset="0"/>
                <a:cs typeface="Times New Roman" pitchFamily="18" charset="0"/>
              </a:rPr>
              <a:t>Adverse selection</a:t>
            </a:r>
          </a:p>
          <a:p>
            <a:r>
              <a:rPr lang="en-US" dirty="0" err="1">
                <a:latin typeface="Times New Roman" pitchFamily="18" charset="0"/>
                <a:cs typeface="Times New Roman" pitchFamily="18" charset="0"/>
              </a:rPr>
              <a:t>Underpricing</a:t>
            </a:r>
            <a:r>
              <a:rPr lang="en-US" dirty="0">
                <a:latin typeface="Times New Roman" pitchFamily="18" charset="0"/>
                <a:cs typeface="Times New Roman" pitchFamily="18" charset="0"/>
              </a:rPr>
              <a:t> might be compensation for providing information to other participants.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itchFamily="18" charset="0"/>
                <a:cs typeface="Times New Roman" pitchFamily="18" charset="0"/>
              </a:rPr>
              <a:t>Information-based Explanations</a:t>
            </a:r>
          </a:p>
        </p:txBody>
      </p:sp>
      <p:sp>
        <p:nvSpPr>
          <p:cNvPr id="3" name="Content Placeholder 2"/>
          <p:cNvSpPr>
            <a:spLocks noGrp="1"/>
          </p:cNvSpPr>
          <p:nvPr>
            <p:ph idx="1"/>
          </p:nvPr>
        </p:nvSpPr>
        <p:spPr/>
        <p:txBody>
          <a:bodyPr>
            <a:normAutofit fontScale="92500" lnSpcReduction="20000"/>
          </a:bodyPr>
          <a:lstStyle/>
          <a:p>
            <a:r>
              <a:rPr lang="en-US" dirty="0">
                <a:latin typeface="Times New Roman" pitchFamily="18" charset="0"/>
                <a:cs typeface="Times New Roman" pitchFamily="18" charset="0"/>
              </a:rPr>
              <a:t>The information-based theories maintain that IPO </a:t>
            </a:r>
            <a:r>
              <a:rPr lang="en-US" dirty="0" err="1">
                <a:latin typeface="Times New Roman" pitchFamily="18" charset="0"/>
                <a:cs typeface="Times New Roman" pitchFamily="18" charset="0"/>
              </a:rPr>
              <a:t>underpricing</a:t>
            </a:r>
            <a:r>
              <a:rPr lang="en-US" dirty="0">
                <a:latin typeface="Times New Roman" pitchFamily="18" charset="0"/>
                <a:cs typeface="Times New Roman" pitchFamily="18" charset="0"/>
              </a:rPr>
              <a:t> is the result of information asymmetries, which can take three forms: </a:t>
            </a:r>
          </a:p>
          <a:p>
            <a:pPr lvl="1"/>
            <a:r>
              <a:rPr lang="en-US" i="1" dirty="0">
                <a:latin typeface="Times New Roman" pitchFamily="18" charset="0"/>
                <a:cs typeface="Times New Roman" pitchFamily="18" charset="0"/>
              </a:rPr>
              <a:t>Issuing firms hold superior information (Myers &amp; </a:t>
            </a:r>
            <a:r>
              <a:rPr lang="en-US" i="1" dirty="0" err="1">
                <a:latin typeface="Times New Roman" pitchFamily="18" charset="0"/>
                <a:cs typeface="Times New Roman" pitchFamily="18" charset="0"/>
              </a:rPr>
              <a:t>Majluf</a:t>
            </a:r>
            <a:r>
              <a:rPr lang="en-US" i="1" dirty="0">
                <a:latin typeface="Times New Roman" pitchFamily="18" charset="0"/>
                <a:cs typeface="Times New Roman" pitchFamily="18" charset="0"/>
              </a:rPr>
              <a:t>)</a:t>
            </a:r>
            <a:endParaRPr lang="en-US" dirty="0">
              <a:latin typeface="Times New Roman" pitchFamily="18" charset="0"/>
              <a:cs typeface="Times New Roman" pitchFamily="18" charset="0"/>
            </a:endParaRPr>
          </a:p>
          <a:p>
            <a:pPr lvl="1"/>
            <a:r>
              <a:rPr lang="en-US" i="1" dirty="0">
                <a:latin typeface="Times New Roman" pitchFamily="18" charset="0"/>
                <a:cs typeface="Times New Roman" pitchFamily="18" charset="0"/>
              </a:rPr>
              <a:t>Underwriters hold superior information: </a:t>
            </a:r>
            <a:r>
              <a:rPr lang="en-US" dirty="0">
                <a:latin typeface="Times New Roman" pitchFamily="18" charset="0"/>
                <a:cs typeface="Times New Roman" pitchFamily="18" charset="0"/>
              </a:rPr>
              <a:t>underwriters use information to either exploit their clientele or to “certify” issues on behalf of issuing firms. </a:t>
            </a:r>
          </a:p>
          <a:p>
            <a:pPr lvl="1"/>
            <a:r>
              <a:rPr lang="en-US" i="1" dirty="0">
                <a:latin typeface="Times New Roman" pitchFamily="18" charset="0"/>
                <a:cs typeface="Times New Roman" pitchFamily="18" charset="0"/>
              </a:rPr>
              <a:t>Institutional investors</a:t>
            </a:r>
            <a:r>
              <a:rPr lang="en-US" dirty="0">
                <a:latin typeface="Times New Roman" pitchFamily="18" charset="0"/>
                <a:cs typeface="Times New Roman" pitchFamily="18" charset="0"/>
              </a:rPr>
              <a:t>: Rock [1986] and </a:t>
            </a:r>
            <a:r>
              <a:rPr lang="en-US" dirty="0" err="1">
                <a:latin typeface="Times New Roman" pitchFamily="18" charset="0"/>
                <a:cs typeface="Times New Roman" pitchFamily="18" charset="0"/>
              </a:rPr>
              <a:t>Benveniste</a:t>
            </a:r>
            <a:r>
              <a:rPr lang="en-US" dirty="0">
                <a:latin typeface="Times New Roman" pitchFamily="18" charset="0"/>
                <a:cs typeface="Times New Roman" pitchFamily="18" charset="0"/>
              </a:rPr>
              <a:t> and </a:t>
            </a:r>
            <a:r>
              <a:rPr lang="en-US" dirty="0" err="1">
                <a:latin typeface="Times New Roman" pitchFamily="18" charset="0"/>
                <a:cs typeface="Times New Roman" pitchFamily="18" charset="0"/>
              </a:rPr>
              <a:t>Spindt</a:t>
            </a:r>
            <a:r>
              <a:rPr lang="en-US" dirty="0">
                <a:latin typeface="Times New Roman" pitchFamily="18" charset="0"/>
                <a:cs typeface="Times New Roman" pitchFamily="18" charset="0"/>
              </a:rPr>
              <a:t> [1989] argue that certain investors have superior information concerning IPO firm marketability and issuing firm competitors.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itchFamily="18" charset="0"/>
                <a:cs typeface="Times New Roman" pitchFamily="18" charset="0"/>
              </a:rPr>
              <a:t>Investment Bank Exploitation</a:t>
            </a:r>
          </a:p>
        </p:txBody>
      </p:sp>
      <p:sp>
        <p:nvSpPr>
          <p:cNvPr id="3" name="Content Placeholder 2"/>
          <p:cNvSpPr>
            <a:spLocks noGrp="1"/>
          </p:cNvSpPr>
          <p:nvPr>
            <p:ph idx="1"/>
          </p:nvPr>
        </p:nvSpPr>
        <p:spPr/>
        <p:txBody>
          <a:bodyPr>
            <a:normAutofit fontScale="92500" lnSpcReduction="10000"/>
          </a:bodyPr>
          <a:lstStyle/>
          <a:p>
            <a:r>
              <a:rPr lang="en-US" dirty="0">
                <a:latin typeface="Times New Roman" pitchFamily="18" charset="0"/>
                <a:cs typeface="Times New Roman" pitchFamily="18" charset="0"/>
              </a:rPr>
              <a:t>Baron [1982] argues that underwriters exploit superior market knowledge and </a:t>
            </a:r>
            <a:r>
              <a:rPr lang="en-US" dirty="0" err="1">
                <a:latin typeface="Times New Roman" pitchFamily="18" charset="0"/>
                <a:cs typeface="Times New Roman" pitchFamily="18" charset="0"/>
              </a:rPr>
              <a:t>underprice</a:t>
            </a:r>
            <a:r>
              <a:rPr lang="en-US" dirty="0">
                <a:latin typeface="Times New Roman" pitchFamily="18" charset="0"/>
                <a:cs typeface="Times New Roman" pitchFamily="18" charset="0"/>
              </a:rPr>
              <a:t> new issues to facilitate their IPO marketing efforts, and to curry favor with buy-side institutional clients. </a:t>
            </a:r>
          </a:p>
          <a:p>
            <a:r>
              <a:rPr lang="en-US" dirty="0" err="1">
                <a:latin typeface="Times New Roman" pitchFamily="18" charset="0"/>
                <a:cs typeface="Times New Roman" pitchFamily="18" charset="0"/>
              </a:rPr>
              <a:t>Muscarella</a:t>
            </a:r>
            <a:r>
              <a:rPr lang="en-US" dirty="0">
                <a:latin typeface="Times New Roman" pitchFamily="18" charset="0"/>
                <a:cs typeface="Times New Roman" pitchFamily="18" charset="0"/>
              </a:rPr>
              <a:t> and </a:t>
            </a:r>
            <a:r>
              <a:rPr lang="en-US" dirty="0" err="1">
                <a:latin typeface="Times New Roman" pitchFamily="18" charset="0"/>
                <a:cs typeface="Times New Roman" pitchFamily="18" charset="0"/>
              </a:rPr>
              <a:t>Vetsuypens</a:t>
            </a:r>
            <a:r>
              <a:rPr lang="en-US" dirty="0">
                <a:latin typeface="Times New Roman" pitchFamily="18" charset="0"/>
                <a:cs typeface="Times New Roman" pitchFamily="18" charset="0"/>
              </a:rPr>
              <a:t> [1989] cast doubt on this conclusion based on their finding that issuers act as their own underwriters experience as much IPO </a:t>
            </a:r>
            <a:r>
              <a:rPr lang="en-US" dirty="0" err="1">
                <a:latin typeface="Times New Roman" pitchFamily="18" charset="0"/>
                <a:cs typeface="Times New Roman" pitchFamily="18" charset="0"/>
              </a:rPr>
              <a:t>underpricing</a:t>
            </a:r>
            <a:r>
              <a:rPr lang="en-US" dirty="0">
                <a:latin typeface="Times New Roman" pitchFamily="18" charset="0"/>
                <a:cs typeface="Times New Roman" pitchFamily="18" charset="0"/>
              </a:rPr>
              <a:t> as issuers employing underwriters.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latin typeface="Times New Roman" pitchFamily="18" charset="0"/>
                <a:cs typeface="Times New Roman" pitchFamily="18" charset="0"/>
              </a:rPr>
              <a:t>Cascading</a:t>
            </a:r>
          </a:p>
        </p:txBody>
      </p:sp>
      <p:sp>
        <p:nvSpPr>
          <p:cNvPr id="3" name="Content Placeholder 2"/>
          <p:cNvSpPr>
            <a:spLocks noGrp="1"/>
          </p:cNvSpPr>
          <p:nvPr>
            <p:ph idx="1"/>
          </p:nvPr>
        </p:nvSpPr>
        <p:spPr/>
        <p:txBody>
          <a:bodyPr>
            <a:normAutofit fontScale="77500" lnSpcReduction="20000"/>
          </a:bodyPr>
          <a:lstStyle/>
          <a:p>
            <a:r>
              <a:rPr lang="en-US" dirty="0" err="1">
                <a:latin typeface="Times New Roman" pitchFamily="18" charset="0"/>
                <a:cs typeface="Times New Roman" pitchFamily="18" charset="0"/>
              </a:rPr>
              <a:t>Underpricing</a:t>
            </a:r>
            <a:r>
              <a:rPr lang="en-US" dirty="0">
                <a:latin typeface="Times New Roman" pitchFamily="18" charset="0"/>
                <a:cs typeface="Times New Roman" pitchFamily="18" charset="0"/>
              </a:rPr>
              <a:t> can cause a domino or cascade effect among investors that ultimately raises demand for the issue. </a:t>
            </a:r>
          </a:p>
          <a:p>
            <a:pPr lvl="1"/>
            <a:r>
              <a:rPr lang="en-US" dirty="0">
                <a:latin typeface="Times New Roman" pitchFamily="18" charset="0"/>
                <a:cs typeface="Times New Roman" pitchFamily="18" charset="0"/>
              </a:rPr>
              <a:t>The firm </a:t>
            </a:r>
            <a:r>
              <a:rPr lang="en-US" dirty="0" err="1">
                <a:latin typeface="Times New Roman" pitchFamily="18" charset="0"/>
                <a:cs typeface="Times New Roman" pitchFamily="18" charset="0"/>
              </a:rPr>
              <a:t>underprices</a:t>
            </a:r>
            <a:r>
              <a:rPr lang="en-US" dirty="0">
                <a:latin typeface="Times New Roman" pitchFamily="18" charset="0"/>
                <a:cs typeface="Times New Roman" pitchFamily="18" charset="0"/>
              </a:rPr>
              <a:t> the new issue to attract early buyers enhancing interest by other buyers. </a:t>
            </a:r>
          </a:p>
          <a:p>
            <a:pPr lvl="1"/>
            <a:r>
              <a:rPr lang="en-US" dirty="0" err="1">
                <a:latin typeface="Times New Roman" pitchFamily="18" charset="0"/>
                <a:cs typeface="Times New Roman" pitchFamily="18" charset="0"/>
              </a:rPr>
              <a:t>Underpricing</a:t>
            </a:r>
            <a:r>
              <a:rPr lang="en-US" dirty="0">
                <a:latin typeface="Times New Roman" pitchFamily="18" charset="0"/>
                <a:cs typeface="Times New Roman" pitchFamily="18" charset="0"/>
              </a:rPr>
              <a:t> may heighten interest in subsequent offers of shares (e.g., Allen and </a:t>
            </a:r>
            <a:r>
              <a:rPr lang="en-US" dirty="0" err="1">
                <a:latin typeface="Times New Roman" pitchFamily="18" charset="0"/>
                <a:cs typeface="Times New Roman" pitchFamily="18" charset="0"/>
              </a:rPr>
              <a:t>Faulhaber</a:t>
            </a:r>
            <a:r>
              <a:rPr lang="en-US" dirty="0">
                <a:latin typeface="Times New Roman" pitchFamily="18" charset="0"/>
                <a:cs typeface="Times New Roman" pitchFamily="18" charset="0"/>
              </a:rPr>
              <a:t> [1989]). However, </a:t>
            </a:r>
            <a:r>
              <a:rPr lang="en-US" dirty="0" err="1">
                <a:latin typeface="Times New Roman" pitchFamily="18" charset="0"/>
                <a:cs typeface="Times New Roman" pitchFamily="18" charset="0"/>
              </a:rPr>
              <a:t>Aggarwal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Krigman</a:t>
            </a:r>
            <a:r>
              <a:rPr lang="en-US" dirty="0">
                <a:latin typeface="Times New Roman" pitchFamily="18" charset="0"/>
                <a:cs typeface="Times New Roman" pitchFamily="18" charset="0"/>
              </a:rPr>
              <a:t> and Womack (2002) find that only 26.4% of firms sell secondary shares in the IPO. </a:t>
            </a:r>
          </a:p>
          <a:p>
            <a:pPr lvl="1"/>
            <a:r>
              <a:rPr lang="en-US" dirty="0" err="1">
                <a:latin typeface="Times New Roman" pitchFamily="18" charset="0"/>
                <a:cs typeface="Times New Roman" pitchFamily="18" charset="0"/>
              </a:rPr>
              <a:t>Boehmer</a:t>
            </a:r>
            <a:r>
              <a:rPr lang="en-US" dirty="0">
                <a:latin typeface="Times New Roman" pitchFamily="18" charset="0"/>
                <a:cs typeface="Times New Roman" pitchFamily="18" charset="0"/>
              </a:rPr>
              <a:t> and </a:t>
            </a:r>
            <a:r>
              <a:rPr lang="en-US" dirty="0" err="1">
                <a:latin typeface="Times New Roman" pitchFamily="18" charset="0"/>
                <a:cs typeface="Times New Roman" pitchFamily="18" charset="0"/>
              </a:rPr>
              <a:t>Fishe</a:t>
            </a:r>
            <a:r>
              <a:rPr lang="en-US" dirty="0">
                <a:latin typeface="Times New Roman" pitchFamily="18" charset="0"/>
                <a:cs typeface="Times New Roman" pitchFamily="18" charset="0"/>
              </a:rPr>
              <a:t> (2001) demonstrate that IPO </a:t>
            </a:r>
            <a:r>
              <a:rPr lang="en-US" dirty="0" err="1">
                <a:latin typeface="Times New Roman" pitchFamily="18" charset="0"/>
                <a:cs typeface="Times New Roman" pitchFamily="18" charset="0"/>
              </a:rPr>
              <a:t>underpricing</a:t>
            </a:r>
            <a:r>
              <a:rPr lang="en-US" dirty="0">
                <a:latin typeface="Times New Roman" pitchFamily="18" charset="0"/>
                <a:cs typeface="Times New Roman" pitchFamily="18" charset="0"/>
              </a:rPr>
              <a:t> improves liquidity of the offering by increasing the after-issue trading volume of the stock. </a:t>
            </a:r>
          </a:p>
          <a:p>
            <a:pPr lvl="1"/>
            <a:r>
              <a:rPr lang="en-US" dirty="0">
                <a:latin typeface="Times New Roman" pitchFamily="18" charset="0"/>
                <a:cs typeface="Times New Roman" pitchFamily="18" charset="0"/>
              </a:rPr>
              <a:t>Booth and Chua [1996] suggest that </a:t>
            </a:r>
            <a:r>
              <a:rPr lang="en-US" dirty="0" err="1">
                <a:latin typeface="Times New Roman" pitchFamily="18" charset="0"/>
                <a:cs typeface="Times New Roman" pitchFamily="18" charset="0"/>
              </a:rPr>
              <a:t>underpricing</a:t>
            </a:r>
            <a:r>
              <a:rPr lang="en-US" dirty="0">
                <a:latin typeface="Times New Roman" pitchFamily="18" charset="0"/>
                <a:cs typeface="Times New Roman" pitchFamily="18" charset="0"/>
              </a:rPr>
              <a:t> promotes widely dispersed share ownership, further increasing the liquidity of shares.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Myers and </a:t>
            </a:r>
            <a:r>
              <a:rPr lang="en-US" b="1" dirty="0" err="1">
                <a:latin typeface="Times New Roman" pitchFamily="18" charset="0"/>
                <a:cs typeface="Times New Roman" pitchFamily="18" charset="0"/>
              </a:rPr>
              <a:t>Majluf</a:t>
            </a:r>
            <a:r>
              <a:rPr lang="en-US" b="1" dirty="0">
                <a:latin typeface="Times New Roman" pitchFamily="18" charset="0"/>
                <a:cs typeface="Times New Roman" pitchFamily="18" charset="0"/>
              </a:rPr>
              <a:t> [1984]</a:t>
            </a:r>
          </a:p>
        </p:txBody>
      </p:sp>
      <p:sp>
        <p:nvSpPr>
          <p:cNvPr id="3" name="Content Placeholder 2"/>
          <p:cNvSpPr>
            <a:spLocks noGrp="1"/>
          </p:cNvSpPr>
          <p:nvPr>
            <p:ph idx="1"/>
          </p:nvPr>
        </p:nvSpPr>
        <p:spPr/>
        <p:txBody>
          <a:bodyPr>
            <a:normAutofit/>
          </a:bodyPr>
          <a:lstStyle/>
          <a:p>
            <a:r>
              <a:rPr lang="en-US" dirty="0">
                <a:latin typeface="Times New Roman" pitchFamily="18" charset="0"/>
                <a:cs typeface="Times New Roman" pitchFamily="18" charset="0"/>
              </a:rPr>
              <a:t>Firms will issue stock only when it is overpriced.</a:t>
            </a:r>
          </a:p>
          <a:p>
            <a:r>
              <a:rPr lang="en-US" dirty="0">
                <a:latin typeface="Times New Roman" pitchFamily="18" charset="0"/>
                <a:cs typeface="Times New Roman" pitchFamily="18" charset="0"/>
              </a:rPr>
              <a:t>This is the “lemon” or “adverse selection” problem. </a:t>
            </a:r>
          </a:p>
          <a:p>
            <a:r>
              <a:rPr lang="en-US" dirty="0">
                <a:latin typeface="Times New Roman" pitchFamily="18" charset="0"/>
                <a:cs typeface="Times New Roman" pitchFamily="18" charset="0"/>
              </a:rPr>
              <a:t>The solution to this lemon problem is to employ investment banks that consistently </a:t>
            </a:r>
            <a:r>
              <a:rPr lang="en-US" dirty="0" err="1">
                <a:latin typeface="Times New Roman" pitchFamily="18" charset="0"/>
                <a:cs typeface="Times New Roman" pitchFamily="18" charset="0"/>
              </a:rPr>
              <a:t>underprice</a:t>
            </a:r>
            <a:r>
              <a:rPr lang="en-US" dirty="0">
                <a:latin typeface="Times New Roman" pitchFamily="18" charset="0"/>
                <a:cs typeface="Times New Roman" pitchFamily="18" charset="0"/>
              </a:rPr>
              <a:t> IPOs.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Rock [1986] : Adverse Selection</a:t>
            </a:r>
          </a:p>
        </p:txBody>
      </p:sp>
      <p:sp>
        <p:nvSpPr>
          <p:cNvPr id="3" name="Content Placeholder 2"/>
          <p:cNvSpPr>
            <a:spLocks noGrp="1"/>
          </p:cNvSpPr>
          <p:nvPr>
            <p:ph idx="1"/>
          </p:nvPr>
        </p:nvSpPr>
        <p:spPr/>
        <p:txBody>
          <a:bodyPr>
            <a:normAutofit fontScale="62500" lnSpcReduction="20000"/>
          </a:bodyPr>
          <a:lstStyle/>
          <a:p>
            <a:r>
              <a:rPr lang="en-US" dirty="0">
                <a:latin typeface="Times New Roman" pitchFamily="18" charset="0"/>
                <a:cs typeface="Times New Roman" pitchFamily="18" charset="0"/>
              </a:rPr>
              <a:t>Only a small number of informed investors know the value of a given IPO. These investors will participate in the IPO only when it is underpriced.</a:t>
            </a:r>
          </a:p>
          <a:p>
            <a:r>
              <a:rPr lang="en-US" dirty="0">
                <a:latin typeface="Times New Roman" pitchFamily="18" charset="0"/>
                <a:cs typeface="Times New Roman" pitchFamily="18" charset="0"/>
              </a:rPr>
              <a:t>Uninformed investors’ capital is still needed to float new issues. </a:t>
            </a:r>
          </a:p>
          <a:p>
            <a:r>
              <a:rPr lang="en-US" dirty="0">
                <a:latin typeface="Times New Roman" pitchFamily="18" charset="0"/>
                <a:cs typeface="Times New Roman" pitchFamily="18" charset="0"/>
              </a:rPr>
              <a:t>Uninformed investors, unable to distinguish between underpriced IPOs and overpriced IPOs, participate in all new offerings. </a:t>
            </a:r>
          </a:p>
          <a:p>
            <a:r>
              <a:rPr lang="en-US" dirty="0">
                <a:latin typeface="Times New Roman" pitchFamily="18" charset="0"/>
                <a:cs typeface="Times New Roman" pitchFamily="18" charset="0"/>
              </a:rPr>
              <a:t>Uninformed investors purchase a fraction of shares in good IPOs because they compete with informed investors, but buy up all of the shares in bad IPOs. Since uninformed investors participate indiscriminately in the purchase of shares of IPOs, they will suffer from a “winner’s curse” and will actually earn negative returns on their IPO portfolios.</a:t>
            </a:r>
          </a:p>
          <a:p>
            <a:r>
              <a:rPr lang="en-US" dirty="0">
                <a:latin typeface="Times New Roman" pitchFamily="18" charset="0"/>
                <a:cs typeface="Times New Roman" pitchFamily="18" charset="0"/>
              </a:rPr>
              <a:t>Since uninformed capital is needed to support the IPO market, underwriters must </a:t>
            </a:r>
            <a:r>
              <a:rPr lang="en-US" dirty="0" err="1">
                <a:latin typeface="Times New Roman" pitchFamily="18" charset="0"/>
                <a:cs typeface="Times New Roman" pitchFamily="18" charset="0"/>
              </a:rPr>
              <a:t>underprice</a:t>
            </a:r>
            <a:r>
              <a:rPr lang="en-US" dirty="0">
                <a:latin typeface="Times New Roman" pitchFamily="18" charset="0"/>
                <a:cs typeface="Times New Roman" pitchFamily="18" charset="0"/>
              </a:rPr>
              <a:t> IPOs to retain the participation of uninformed investors</a:t>
            </a:r>
          </a:p>
          <a:p>
            <a:r>
              <a:rPr lang="en-US" dirty="0" err="1">
                <a:latin typeface="Times New Roman" pitchFamily="18" charset="0"/>
                <a:cs typeface="Times New Roman" pitchFamily="18" charset="0"/>
              </a:rPr>
              <a:t>Underpricing</a:t>
            </a:r>
            <a:r>
              <a:rPr lang="en-US" dirty="0">
                <a:latin typeface="Times New Roman" pitchFamily="18" charset="0"/>
                <a:cs typeface="Times New Roman" pitchFamily="18" charset="0"/>
              </a:rPr>
              <a:t> of IPOs is necessary to induce uninformed investors to participate in a market where they can be exploited by more informed investors.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11185</TotalTime>
  <Words>2901</Words>
  <Application>Microsoft Office PowerPoint</Application>
  <PresentationFormat>On-screen Show (4:3)</PresentationFormat>
  <Paragraphs>143</Paragraphs>
  <Slides>25</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1" baseType="lpstr">
      <vt:lpstr>Arial</vt:lpstr>
      <vt:lpstr>Calibri</vt:lpstr>
      <vt:lpstr>Luiss Sans</vt:lpstr>
      <vt:lpstr>Times New Roman</vt:lpstr>
      <vt:lpstr>Office Theme</vt:lpstr>
      <vt:lpstr>Document</vt:lpstr>
      <vt:lpstr>Lesson 5</vt:lpstr>
      <vt:lpstr>A. The IPO Underpricing Anomaly</vt:lpstr>
      <vt:lpstr>Table 4: Money Left on the Table</vt:lpstr>
      <vt:lpstr>B. Explaining the Short-run IPO Anomalies</vt:lpstr>
      <vt:lpstr>Information-based Explanations</vt:lpstr>
      <vt:lpstr>Investment Bank Exploitation</vt:lpstr>
      <vt:lpstr>Cascading</vt:lpstr>
      <vt:lpstr>Myers and Majluf [1984]</vt:lpstr>
      <vt:lpstr>Rock [1986] : Adverse Selection</vt:lpstr>
      <vt:lpstr>Underwriter Certification</vt:lpstr>
      <vt:lpstr>Information Exchange and Bookbuilding</vt:lpstr>
      <vt:lpstr>Hanley’s Offer Price Range Evidence</vt:lpstr>
      <vt:lpstr>Closed-end Fund and Repeat IPOs</vt:lpstr>
      <vt:lpstr>Regulatory and Lawsuit Protection Explanations</vt:lpstr>
      <vt:lpstr>Avoiding Amending SEC Filings</vt:lpstr>
      <vt:lpstr>Andover.net</vt:lpstr>
      <vt:lpstr>Behavioral Explanations</vt:lpstr>
      <vt:lpstr>Price Support Explanations</vt:lpstr>
      <vt:lpstr>Price Support Explanations, continued</vt:lpstr>
      <vt:lpstr>Underpricing and Corporate Control</vt:lpstr>
      <vt:lpstr>Underpricing and Flipping</vt:lpstr>
      <vt:lpstr>C. Long-Run IPO Performance</vt:lpstr>
      <vt:lpstr>The Shiller “Impresario” Hypothesis</vt:lpstr>
      <vt:lpstr>Long-Run IPO Performance: Initial and Subsequent Buyers</vt:lpstr>
      <vt:lpstr>D. Seasoned Equity Offerings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4</dc:title>
  <dc:creator>John</dc:creator>
  <cp:lastModifiedBy>John</cp:lastModifiedBy>
  <cp:revision>43</cp:revision>
  <dcterms:created xsi:type="dcterms:W3CDTF">2015-04-20T08:59:52Z</dcterms:created>
  <dcterms:modified xsi:type="dcterms:W3CDTF">2021-04-16T18:24:52Z</dcterms:modified>
</cp:coreProperties>
</file>