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7" r:id="rId3"/>
    <p:sldId id="256" r:id="rId4"/>
    <p:sldId id="288" r:id="rId5"/>
    <p:sldId id="258" r:id="rId6"/>
    <p:sldId id="262" r:id="rId7"/>
    <p:sldId id="263" r:id="rId8"/>
    <p:sldId id="264" r:id="rId9"/>
    <p:sldId id="283" r:id="rId10"/>
    <p:sldId id="265" r:id="rId11"/>
    <p:sldId id="284"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85" r:id="rId25"/>
    <p:sldId id="278" r:id="rId26"/>
    <p:sldId id="279" r:id="rId27"/>
    <p:sldId id="286" r:id="rId28"/>
    <p:sldId id="280" r:id="rId29"/>
    <p:sldId id="281" r:id="rId30"/>
    <p:sldId id="282"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528" y="-85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21BFFC-B872-49CA-A934-D8114660CD82}"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21BFFC-B872-49CA-A934-D8114660CD82}"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21BFFC-B872-49CA-A934-D8114660CD82}" type="datetimeFigureOut">
              <a:rPr lang="en-US" smtClean="0"/>
              <a:pPr/>
              <a:t>4/28/2020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21BFFC-B872-49CA-A934-D8114660CD82}" type="datetimeFigureOut">
              <a:rPr lang="en-US" smtClean="0"/>
              <a:pPr/>
              <a:t>4/28/2020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21BFFC-B872-49CA-A934-D8114660CD82}" type="datetimeFigureOut">
              <a:rPr lang="en-US" smtClean="0"/>
              <a:pPr/>
              <a:t>4/28/2020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21BFFC-B872-49CA-A934-D8114660CD82}" type="datetimeFigureOut">
              <a:rPr lang="en-US" smtClean="0"/>
              <a:pPr/>
              <a:t>4/28/2020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814BC-E8DE-4C42-A08C-7EFFF67A8B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67000"/>
            <a:ext cx="9144000" cy="2133600"/>
          </a:xfrm>
        </p:spPr>
        <p:txBody>
          <a:bodyPr>
            <a:normAutofit fontScale="90000"/>
          </a:bodyPr>
          <a:lstStyle/>
          <a:p>
            <a:r>
              <a:rPr lang="en-US" sz="4900" b="1" dirty="0" smtClean="0">
                <a:latin typeface="Times New Roman" pitchFamily="18" charset="0"/>
                <a:cs typeface="Times New Roman" pitchFamily="18" charset="0"/>
              </a:rPr>
              <a:t>Lesson 9: </a:t>
            </a:r>
            <a:br>
              <a:rPr lang="en-US" sz="4900" b="1" dirty="0" smtClean="0">
                <a:latin typeface="Times New Roman" pitchFamily="18" charset="0"/>
                <a:cs typeface="Times New Roman" pitchFamily="18" charset="0"/>
              </a:rPr>
            </a:br>
            <a:r>
              <a:rPr lang="en-US" sz="4900" b="1" dirty="0" smtClean="0">
                <a:latin typeface="Times New Roman" pitchFamily="18" charset="0"/>
                <a:cs typeface="Times New Roman" pitchFamily="18" charset="0"/>
              </a:rPr>
              <a:t/>
            </a:r>
            <a:br>
              <a:rPr lang="en-US" sz="4900" b="1" dirty="0" smtClean="0">
                <a:latin typeface="Times New Roman" pitchFamily="18" charset="0"/>
                <a:cs typeface="Times New Roman" pitchFamily="18" charset="0"/>
              </a:rPr>
            </a:br>
            <a:r>
              <a:rPr lang="en-US" sz="4900" b="1" dirty="0" smtClean="0">
                <a:latin typeface="Times New Roman" pitchFamily="18" charset="0"/>
                <a:cs typeface="Times New Roman" pitchFamily="18" charset="0"/>
              </a:rPr>
              <a:t/>
            </a:r>
            <a:br>
              <a:rPr lang="en-US" sz="4900" b="1" dirty="0" smtClean="0">
                <a:latin typeface="Times New Roman" pitchFamily="18" charset="0"/>
                <a:cs typeface="Times New Roman" pitchFamily="18" charset="0"/>
              </a:rPr>
            </a:br>
            <a:r>
              <a:rPr lang="en-US" sz="4900" b="1" dirty="0" smtClean="0">
                <a:latin typeface="Times New Roman" pitchFamily="18" charset="0"/>
                <a:cs typeface="Times New Roman" pitchFamily="18" charset="0"/>
              </a:rPr>
              <a:t>Trading and Secondary Markets</a:t>
            </a:r>
            <a:r>
              <a:rPr lang="en-US" dirty="0" smtClean="0"/>
              <a:t/>
            </a:r>
            <a:br>
              <a:rPr lang="en-US" dirty="0" smtClean="0"/>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US" b="1" dirty="0" smtClean="0">
                <a:latin typeface="Times New Roman" pitchFamily="18" charset="0"/>
                <a:cs typeface="Times New Roman" pitchFamily="18" charset="0"/>
              </a:rPr>
              <a:t>C. Bargaining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1219200"/>
            <a:ext cx="8915400" cy="5638800"/>
          </a:xfrm>
        </p:spPr>
        <p:txBody>
          <a:bodyPr>
            <a:normAutofit fontScale="77500" lnSpcReduction="20000"/>
          </a:bodyPr>
          <a:lstStyle/>
          <a:p>
            <a:r>
              <a:rPr lang="en-US" sz="4400" dirty="0" smtClean="0">
                <a:latin typeface="Times New Roman" pitchFamily="18" charset="0"/>
                <a:cs typeface="Times New Roman" pitchFamily="18" charset="0"/>
              </a:rPr>
              <a:t>Bargaining is the negotiation process over contract terms that occurs between a single buyer and a single seller for a single transaction.</a:t>
            </a:r>
          </a:p>
          <a:p>
            <a:r>
              <a:rPr lang="en-US" sz="4400" i="1" dirty="0" err="1" smtClean="0">
                <a:latin typeface="Times New Roman" pitchFamily="18" charset="0"/>
                <a:cs typeface="Times New Roman" pitchFamily="18" charset="0"/>
              </a:rPr>
              <a:t>Liquidnet</a:t>
            </a:r>
            <a:r>
              <a:rPr lang="en-US" sz="4400" dirty="0" smtClean="0">
                <a:latin typeface="Times New Roman" pitchFamily="18" charset="0"/>
                <a:cs typeface="Times New Roman" pitchFamily="18" charset="0"/>
              </a:rPr>
              <a:t>, an “upstairs” market that matches institutional buyers and sellers of large blocks of equity securities, enables institutions to directly bargain and trade confidentially with one another. </a:t>
            </a:r>
          </a:p>
          <a:p>
            <a:r>
              <a:rPr lang="en-US" sz="4400" dirty="0" smtClean="0">
                <a:latin typeface="Times New Roman" pitchFamily="18" charset="0"/>
                <a:cs typeface="Times New Roman" pitchFamily="18" charset="0"/>
              </a:rPr>
              <a:t>In 2008, </a:t>
            </a:r>
            <a:r>
              <a:rPr lang="en-US" sz="4400" dirty="0" err="1" smtClean="0">
                <a:latin typeface="Times New Roman" pitchFamily="18" charset="0"/>
                <a:cs typeface="Times New Roman" pitchFamily="18" charset="0"/>
              </a:rPr>
              <a:t>Liquidnet</a:t>
            </a:r>
            <a:r>
              <a:rPr lang="en-US" sz="4400" dirty="0" smtClean="0">
                <a:latin typeface="Times New Roman" pitchFamily="18" charset="0"/>
                <a:cs typeface="Times New Roman" pitchFamily="18" charset="0"/>
              </a:rPr>
              <a:t> claimed an average trade size of  approximately 198,000 shares, compared to average order sizes of less than 300 shares in the NYSE and NASDAQ markets.</a:t>
            </a:r>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Bargaining Power</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buNone/>
            </a:pPr>
            <a:r>
              <a:rPr lang="en-US" sz="4400" dirty="0" smtClean="0">
                <a:latin typeface="Times New Roman" pitchFamily="18" charset="0"/>
                <a:cs typeface="Times New Roman" pitchFamily="18" charset="0"/>
              </a:rPr>
              <a:t>Bargaining power is the relative ability of one competitor to exert influence over another, and is typically a product of: </a:t>
            </a:r>
          </a:p>
          <a:p>
            <a:r>
              <a:rPr lang="en-US" sz="3600" dirty="0" smtClean="0">
                <a:latin typeface="Times New Roman" pitchFamily="18" charset="0"/>
                <a:cs typeface="Times New Roman" pitchFamily="18" charset="0"/>
              </a:rPr>
              <a:t>Patience and liquidity, which increases bargaining power</a:t>
            </a:r>
          </a:p>
          <a:p>
            <a:r>
              <a:rPr lang="en-US" sz="3600" dirty="0" smtClean="0">
                <a:latin typeface="Times New Roman" pitchFamily="18" charset="0"/>
                <a:cs typeface="Times New Roman" pitchFamily="18" charset="0"/>
              </a:rPr>
              <a:t>Risk aversion, which reduces bargaining power</a:t>
            </a:r>
          </a:p>
          <a:p>
            <a:r>
              <a:rPr lang="en-US" sz="3600" dirty="0" smtClean="0">
                <a:latin typeface="Times New Roman" pitchFamily="18" charset="0"/>
                <a:cs typeface="Times New Roman" pitchFamily="18" charset="0"/>
              </a:rPr>
              <a:t>Credible alternatives and options that enhance bargaining power</a:t>
            </a:r>
          </a:p>
          <a:p>
            <a:r>
              <a:rPr lang="en-US" sz="3600" dirty="0" smtClean="0">
                <a:latin typeface="Times New Roman" pitchFamily="18" charset="0"/>
                <a:cs typeface="Times New Roman" pitchFamily="18" charset="0"/>
              </a:rPr>
              <a:t>The cost of backing down, which decreases bargaining power</a:t>
            </a:r>
          </a:p>
          <a:p>
            <a:r>
              <a:rPr lang="en-US" sz="3600" dirty="0" smtClean="0">
                <a:latin typeface="Times New Roman" pitchFamily="18" charset="0"/>
                <a:cs typeface="Times New Roman" pitchFamily="18" charset="0"/>
              </a:rPr>
              <a:t>Superior information, which increases bargaining power</a:t>
            </a:r>
          </a:p>
          <a:p>
            <a:r>
              <a:rPr lang="en-US" sz="3600" dirty="0" smtClean="0">
                <a:latin typeface="Times New Roman" pitchFamily="18" charset="0"/>
                <a:cs typeface="Times New Roman" pitchFamily="18" charset="0"/>
              </a:rPr>
              <a:t>Reputation with respect to strength, staying power and resolve, all of which enhance bargaining power</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D. Auctions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1600200"/>
            <a:ext cx="8915400" cy="5029200"/>
          </a:xfrm>
        </p:spPr>
        <p:txBody>
          <a:bodyPr>
            <a:normAutofit fontScale="77500" lnSpcReduction="20000"/>
          </a:bodyPr>
          <a:lstStyle/>
          <a:p>
            <a:r>
              <a:rPr lang="en-US" dirty="0" smtClean="0">
                <a:latin typeface="Times New Roman" pitchFamily="18" charset="0"/>
                <a:cs typeface="Times New Roman" pitchFamily="18" charset="0"/>
              </a:rPr>
              <a:t>An </a:t>
            </a:r>
            <a:r>
              <a:rPr lang="en-US" i="1" dirty="0" smtClean="0">
                <a:latin typeface="Times New Roman" pitchFamily="18" charset="0"/>
                <a:cs typeface="Times New Roman" pitchFamily="18" charset="0"/>
              </a:rPr>
              <a:t>auction</a:t>
            </a:r>
            <a:r>
              <a:rPr lang="en-US" dirty="0" smtClean="0">
                <a:latin typeface="Times New Roman" pitchFamily="18" charset="0"/>
                <a:cs typeface="Times New Roman" pitchFamily="18" charset="0"/>
              </a:rPr>
              <a:t> is a competitive market process involving multiple buyers, multiple sellers or both.</a:t>
            </a:r>
          </a:p>
          <a:p>
            <a:r>
              <a:rPr lang="en-US" dirty="0" smtClean="0">
                <a:latin typeface="Times New Roman" pitchFamily="18" charset="0"/>
                <a:cs typeface="Times New Roman" pitchFamily="18" charset="0"/>
              </a:rPr>
              <a:t>An auction is the process of trading a security through bidding, then placing it to the winning bidder.</a:t>
            </a:r>
          </a:p>
          <a:p>
            <a:r>
              <a:rPr lang="en-US" dirty="0" err="1" smtClean="0">
                <a:latin typeface="Times New Roman" pitchFamily="18" charset="0"/>
                <a:cs typeface="Times New Roman" pitchFamily="18" charset="0"/>
              </a:rPr>
              <a:t>Vickrey</a:t>
            </a:r>
            <a:r>
              <a:rPr lang="en-US" dirty="0" smtClean="0">
                <a:latin typeface="Times New Roman" pitchFamily="18" charset="0"/>
                <a:cs typeface="Times New Roman" pitchFamily="18" charset="0"/>
              </a:rPr>
              <a:t> (1961) demonstrated that optimal bids are increasing in bidders’ values; therefore, the auctioned object will be won by the bidder who values it the most. </a:t>
            </a:r>
          </a:p>
          <a:p>
            <a:r>
              <a:rPr lang="en-US" dirty="0" smtClean="0">
                <a:latin typeface="Times New Roman" pitchFamily="18" charset="0"/>
                <a:cs typeface="Times New Roman" pitchFamily="18" charset="0"/>
              </a:rPr>
              <a:t>Auctions are a useful and cost effective method for pricing a security with an unknown value. That is, auctions are useful price discovery processes.</a:t>
            </a:r>
          </a:p>
          <a:p>
            <a:r>
              <a:rPr lang="en-US" dirty="0" smtClean="0">
                <a:latin typeface="Times New Roman" pitchFamily="18" charset="0"/>
                <a:cs typeface="Times New Roman" pitchFamily="18" charset="0"/>
              </a:rPr>
              <a:t>A </a:t>
            </a:r>
            <a:r>
              <a:rPr lang="en-US" i="1" dirty="0" err="1" smtClean="0">
                <a:latin typeface="Times New Roman" pitchFamily="18" charset="0"/>
                <a:cs typeface="Times New Roman" pitchFamily="18" charset="0"/>
              </a:rPr>
              <a:t>Walrasian</a:t>
            </a:r>
            <a:r>
              <a:rPr lang="en-US" i="1" dirty="0" smtClean="0">
                <a:latin typeface="Times New Roman" pitchFamily="18" charset="0"/>
                <a:cs typeface="Times New Roman" pitchFamily="18" charset="0"/>
              </a:rPr>
              <a:t> auction</a:t>
            </a:r>
            <a:r>
              <a:rPr lang="en-US" dirty="0" smtClean="0">
                <a:latin typeface="Times New Roman" pitchFamily="18" charset="0"/>
                <a:cs typeface="Times New Roman" pitchFamily="18" charset="0"/>
              </a:rPr>
              <a:t> is a simultaneous auction where each buyer submits to the auctioneer his demand and each seller submits his supply for a given security at every possible price. Thus, the </a:t>
            </a:r>
            <a:r>
              <a:rPr lang="en-US" dirty="0" err="1" smtClean="0">
                <a:latin typeface="Times New Roman" pitchFamily="18" charset="0"/>
                <a:cs typeface="Times New Roman" pitchFamily="18" charset="0"/>
              </a:rPr>
              <a:t>Walrasian</a:t>
            </a:r>
            <a:r>
              <a:rPr lang="en-US" dirty="0" smtClean="0">
                <a:latin typeface="Times New Roman" pitchFamily="18" charset="0"/>
                <a:cs typeface="Times New Roman" pitchFamily="18" charset="0"/>
              </a:rPr>
              <a:t> auction finds the clearing price that perfectly matches the supply and the demand.</a:t>
            </a:r>
            <a:endParaRPr lang="en-US"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Types of Auctions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0" y="1219200"/>
            <a:ext cx="8915400" cy="5638800"/>
          </a:xfrm>
        </p:spPr>
        <p:txBody>
          <a:bodyPr>
            <a:normAutofit fontScale="77500" lnSpcReduction="20000"/>
          </a:bodyPr>
          <a:lstStyle/>
          <a:p>
            <a:r>
              <a:rPr lang="en-US" i="1" dirty="0" smtClean="0">
                <a:latin typeface="Times New Roman" pitchFamily="18" charset="0"/>
                <a:cs typeface="Times New Roman" pitchFamily="18" charset="0"/>
              </a:rPr>
              <a:t>English auction</a:t>
            </a:r>
            <a:r>
              <a:rPr lang="en-US" dirty="0" smtClean="0">
                <a:latin typeface="Times New Roman" pitchFamily="18" charset="0"/>
                <a:cs typeface="Times New Roman" pitchFamily="18" charset="0"/>
              </a:rPr>
              <a:t> or ascending bid auction</a:t>
            </a:r>
          </a:p>
          <a:p>
            <a:r>
              <a:rPr lang="en-US" i="1" dirty="0" smtClean="0">
                <a:latin typeface="Times New Roman" pitchFamily="18" charset="0"/>
                <a:cs typeface="Times New Roman" pitchFamily="18" charset="0"/>
              </a:rPr>
              <a:t>Dutch auction </a:t>
            </a:r>
            <a:r>
              <a:rPr lang="en-US" dirty="0" smtClean="0">
                <a:latin typeface="Times New Roman" pitchFamily="18" charset="0"/>
                <a:cs typeface="Times New Roman" pitchFamily="18" charset="0"/>
              </a:rPr>
              <a:t>or descending bid auction</a:t>
            </a:r>
          </a:p>
          <a:p>
            <a:r>
              <a:rPr lang="en-US" i="1" dirty="0" smtClean="0">
                <a:latin typeface="Times New Roman" pitchFamily="18" charset="0"/>
                <a:cs typeface="Times New Roman" pitchFamily="18" charset="0"/>
              </a:rPr>
              <a:t>First-Price Sealed-Bid</a:t>
            </a:r>
            <a:r>
              <a:rPr lang="en-US" dirty="0" smtClean="0">
                <a:latin typeface="Times New Roman" pitchFamily="18" charset="0"/>
                <a:cs typeface="Times New Roman" pitchFamily="18" charset="0"/>
              </a:rPr>
              <a:t> auctions have all bidders simultaneously submit sealed bids so that no bidder knows any of the other bids.</a:t>
            </a:r>
          </a:p>
          <a:p>
            <a:pPr lvl="1"/>
            <a:r>
              <a:rPr lang="en-US" dirty="0" smtClean="0">
                <a:latin typeface="Times New Roman" pitchFamily="18" charset="0"/>
                <a:cs typeface="Times New Roman" pitchFamily="18" charset="0"/>
              </a:rPr>
              <a:t>Does not allow for price discovery until the auction concludes. The winner submits the highest bid and pays the bid price. </a:t>
            </a:r>
          </a:p>
          <a:p>
            <a:pPr lvl="1"/>
            <a:r>
              <a:rPr lang="en-US" dirty="0" smtClean="0">
                <a:latin typeface="Times New Roman" pitchFamily="18" charset="0"/>
                <a:cs typeface="Times New Roman" pitchFamily="18" charset="0"/>
              </a:rPr>
              <a:t>The winner  faces the “</a:t>
            </a:r>
            <a:r>
              <a:rPr lang="en-US" i="1" dirty="0" smtClean="0">
                <a:latin typeface="Times New Roman" pitchFamily="18" charset="0"/>
                <a:cs typeface="Times New Roman" pitchFamily="18" charset="0"/>
              </a:rPr>
              <a:t>Winner’s Curse</a:t>
            </a:r>
            <a:r>
              <a:rPr lang="en-US" dirty="0" smtClean="0">
                <a:latin typeface="Times New Roman" pitchFamily="18" charset="0"/>
                <a:cs typeface="Times New Roman" pitchFamily="18" charset="0"/>
              </a:rPr>
              <a:t>” problem if the auctioned item’s value is not known with certainty. </a:t>
            </a:r>
          </a:p>
          <a:p>
            <a:r>
              <a:rPr lang="en-US" dirty="0" smtClean="0">
                <a:latin typeface="Times New Roman" pitchFamily="18" charset="0"/>
                <a:cs typeface="Times New Roman" pitchFamily="18" charset="0"/>
              </a:rPr>
              <a:t>The </a:t>
            </a:r>
            <a:r>
              <a:rPr lang="en-US" i="1" dirty="0" smtClean="0">
                <a:latin typeface="Times New Roman" pitchFamily="18" charset="0"/>
                <a:cs typeface="Times New Roman" pitchFamily="18" charset="0"/>
              </a:rPr>
              <a:t>Second-Price Sealed-Bid auction </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Vickrey</a:t>
            </a:r>
            <a:r>
              <a:rPr lang="en-US" dirty="0" smtClean="0">
                <a:latin typeface="Times New Roman" pitchFamily="18" charset="0"/>
                <a:cs typeface="Times New Roman" pitchFamily="18" charset="0"/>
              </a:rPr>
              <a:t> auction)</a:t>
            </a:r>
          </a:p>
          <a:p>
            <a:pPr lvl="1"/>
            <a:r>
              <a:rPr lang="en-US" dirty="0" smtClean="0">
                <a:latin typeface="Times New Roman" pitchFamily="18" charset="0"/>
                <a:cs typeface="Times New Roman" pitchFamily="18" charset="0"/>
              </a:rPr>
              <a:t> Identical to the First-Price Sealed-Bid auction, except that the winner pays the highest losing bid rather than his own winning bid.</a:t>
            </a:r>
          </a:p>
          <a:p>
            <a:pPr lvl="1"/>
            <a:r>
              <a:rPr lang="en-US" dirty="0" smtClean="0">
                <a:latin typeface="Times New Roman" pitchFamily="18" charset="0"/>
                <a:cs typeface="Times New Roman" pitchFamily="18" charset="0"/>
              </a:rPr>
              <a:t>Intended to encourage higher bids by reducing the Winner’s Curse</a:t>
            </a:r>
          </a:p>
          <a:p>
            <a:pPr lvl="1"/>
            <a:r>
              <a:rPr lang="en-US" dirty="0" smtClean="0">
                <a:latin typeface="Times New Roman" pitchFamily="18" charset="0"/>
                <a:cs typeface="Times New Roman" pitchFamily="18" charset="0"/>
              </a:rPr>
              <a:t>Bidders bid more aggressively because a bid raises the probability of winning without increasing the expected cost, which is determined by someone else’s bid.</a:t>
            </a:r>
          </a:p>
          <a:p>
            <a:r>
              <a:rPr lang="fr-FR" i="1" dirty="0" smtClean="0">
                <a:latin typeface="Times New Roman" pitchFamily="18" charset="0"/>
                <a:cs typeface="Times New Roman" pitchFamily="18" charset="0"/>
              </a:rPr>
              <a:t>Double </a:t>
            </a:r>
            <a:r>
              <a:rPr lang="fr-FR" i="1" dirty="0" err="1" smtClean="0">
                <a:latin typeface="Times New Roman" pitchFamily="18" charset="0"/>
                <a:cs typeface="Times New Roman" pitchFamily="18" charset="0"/>
              </a:rPr>
              <a:t>auction</a:t>
            </a:r>
            <a:r>
              <a:rPr lang="fr-FR" i="1"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or </a:t>
            </a:r>
            <a:r>
              <a:rPr lang="fr-FR" i="1" dirty="0" err="1" smtClean="0">
                <a:latin typeface="Times New Roman" pitchFamily="18" charset="0"/>
                <a:cs typeface="Times New Roman" pitchFamily="18" charset="0"/>
              </a:rPr>
              <a:t>bilateral</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auction</a:t>
            </a:r>
            <a:r>
              <a:rPr lang="fr-FR" i="1" dirty="0" smtClean="0">
                <a:latin typeface="Times New Roman" pitchFamily="18" charset="0"/>
                <a:cs typeface="Times New Roman" pitchFamily="18" charset="0"/>
              </a:rPr>
              <a:t> </a:t>
            </a:r>
            <a:endParaRPr lang="en-US" i="1" dirty="0" smtClean="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Revenue Equivalence Theorem</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The </a:t>
            </a:r>
            <a:r>
              <a:rPr lang="en-US" i="1" dirty="0" smtClean="0">
                <a:latin typeface="Times New Roman" pitchFamily="18" charset="0"/>
                <a:cs typeface="Times New Roman" pitchFamily="18" charset="0"/>
              </a:rPr>
              <a:t>Revenue Equivalence Theorem</a:t>
            </a:r>
            <a:r>
              <a:rPr lang="en-US" dirty="0" smtClean="0">
                <a:latin typeface="Times New Roman" pitchFamily="18" charset="0"/>
                <a:cs typeface="Times New Roman" pitchFamily="18" charset="0"/>
              </a:rPr>
              <a:t>, perhaps the most significant result from the game theory of auctions, states that, under specific restrictions, the auction type (from the listing above) will not affect the auction outcomes. </a:t>
            </a:r>
          </a:p>
          <a:p>
            <a:r>
              <a:rPr lang="en-US" dirty="0" smtClean="0">
                <a:latin typeface="Times New Roman" pitchFamily="18" charset="0"/>
                <a:cs typeface="Times New Roman" pitchFamily="18" charset="0"/>
              </a:rPr>
              <a:t>The auctioned object simply is taken by the bidder who most values it.</a:t>
            </a:r>
            <a:endParaRPr lang="en-US"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Common Value Auctions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876800"/>
          </a:xfrm>
        </p:spPr>
        <p:txBody>
          <a:bodyPr>
            <a:normAutofit fontScale="70000" lnSpcReduction="20000"/>
          </a:bodyPr>
          <a:lstStyle/>
          <a:p>
            <a:r>
              <a:rPr lang="en-US" dirty="0" smtClean="0">
                <a:latin typeface="Times New Roman" pitchFamily="18" charset="0"/>
                <a:cs typeface="Times New Roman" pitchFamily="18" charset="0"/>
              </a:rPr>
              <a:t>In a </a:t>
            </a:r>
            <a:r>
              <a:rPr lang="en-US" i="1" dirty="0" smtClean="0">
                <a:latin typeface="Times New Roman" pitchFamily="18" charset="0"/>
                <a:cs typeface="Times New Roman" pitchFamily="18" charset="0"/>
              </a:rPr>
              <a:t>common value auction</a:t>
            </a:r>
            <a:r>
              <a:rPr lang="en-US" dirty="0" smtClean="0">
                <a:latin typeface="Times New Roman" pitchFamily="18" charset="0"/>
                <a:cs typeface="Times New Roman" pitchFamily="18" charset="0"/>
              </a:rPr>
              <a:t>, all bidders place the same value on the item to be auctioned, and that value is known with certainty. </a:t>
            </a:r>
          </a:p>
          <a:p>
            <a:r>
              <a:rPr lang="en-US" dirty="0" smtClean="0">
                <a:latin typeface="Times New Roman" pitchFamily="18" charset="0"/>
                <a:cs typeface="Times New Roman" pitchFamily="18" charset="0"/>
              </a:rPr>
              <a:t>Consider an example with three bidders where each can bid on some random amount of cash between zero and $1. Suppose that every monetary value between 0 and $1 is equally likely, such that E[V] = $.50. Since each bidder has equal access to information, we will refer to this structure as a </a:t>
            </a:r>
            <a:r>
              <a:rPr lang="en-US" i="1" dirty="0" smtClean="0">
                <a:latin typeface="Times New Roman" pitchFamily="18" charset="0"/>
                <a:cs typeface="Times New Roman" pitchFamily="18" charset="0"/>
              </a:rPr>
              <a:t>Symmetric Information Structure</a:t>
            </a:r>
            <a:r>
              <a:rPr lang="en-US" dirty="0" smtClean="0">
                <a:latin typeface="Times New Roman" pitchFamily="18" charset="0"/>
                <a:cs typeface="Times New Roman" pitchFamily="18" charset="0"/>
              </a:rPr>
              <a:t> problem. </a:t>
            </a:r>
          </a:p>
          <a:p>
            <a:r>
              <a:rPr lang="en-US" dirty="0" smtClean="0">
                <a:latin typeface="Times New Roman" pitchFamily="18" charset="0"/>
                <a:cs typeface="Times New Roman" pitchFamily="18" charset="0"/>
              </a:rPr>
              <a:t>Without additional information, risk neutral bidders will value the random sum at $.50; risk averse bidders will value the sum at less than $.50. </a:t>
            </a:r>
          </a:p>
          <a:p>
            <a:r>
              <a:rPr lang="en-US" dirty="0" smtClean="0">
                <a:latin typeface="Times New Roman" pitchFamily="18" charset="0"/>
                <a:cs typeface="Times New Roman" pitchFamily="18" charset="0"/>
              </a:rPr>
              <a:t>Thus, we see here that risk aversion will affect valuation of an object of unknown value. Therefore, risk aversion will affect bids.</a:t>
            </a:r>
          </a:p>
          <a:p>
            <a:r>
              <a:rPr lang="en-US" dirty="0" smtClean="0">
                <a:latin typeface="Times New Roman" pitchFamily="18" charset="0"/>
                <a:cs typeface="Times New Roman" pitchFamily="18" charset="0"/>
              </a:rPr>
              <a:t>The Revenue Equivalence Theorem no longer applies because bids will not only be a function of expected value, they will also depend on information revealed in the bidding process.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latin typeface="Times New Roman" pitchFamily="18" charset="0"/>
                <a:cs typeface="Times New Roman" pitchFamily="18" charset="0"/>
              </a:rPr>
              <a:t>Asymmetric Information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0" y="1295400"/>
            <a:ext cx="9144000" cy="5181600"/>
          </a:xfrm>
        </p:spPr>
        <p:txBody>
          <a:bodyPr>
            <a:normAutofit fontScale="25000" lnSpcReduction="20000"/>
          </a:bodyPr>
          <a:lstStyle/>
          <a:p>
            <a:r>
              <a:rPr lang="en-US" sz="7200" dirty="0" smtClean="0">
                <a:latin typeface="Times New Roman" pitchFamily="18" charset="0"/>
                <a:cs typeface="Times New Roman" pitchFamily="18" charset="0"/>
              </a:rPr>
              <a:t>Next, suppose that each of the three bidders obtains a noisy signal, s</a:t>
            </a:r>
            <a:r>
              <a:rPr lang="en-US" sz="7200" baseline="-25000" dirty="0" smtClean="0">
                <a:latin typeface="Times New Roman" pitchFamily="18" charset="0"/>
                <a:cs typeface="Times New Roman" pitchFamily="18" charset="0"/>
              </a:rPr>
              <a:t>1</a:t>
            </a:r>
            <a:r>
              <a:rPr lang="en-US" sz="7200" dirty="0" smtClean="0">
                <a:latin typeface="Times New Roman" pitchFamily="18" charset="0"/>
                <a:cs typeface="Times New Roman" pitchFamily="18" charset="0"/>
              </a:rPr>
              <a:t>, s</a:t>
            </a:r>
            <a:r>
              <a:rPr lang="en-US" sz="7200" baseline="-25000" dirty="0" smtClean="0">
                <a:latin typeface="Times New Roman" pitchFamily="18" charset="0"/>
                <a:cs typeface="Times New Roman" pitchFamily="18" charset="0"/>
              </a:rPr>
              <a:t>2</a:t>
            </a:r>
            <a:r>
              <a:rPr lang="en-US" sz="7200" dirty="0" smtClean="0">
                <a:latin typeface="Times New Roman" pitchFamily="18" charset="0"/>
                <a:cs typeface="Times New Roman" pitchFamily="18" charset="0"/>
              </a:rPr>
              <a:t> and s</a:t>
            </a:r>
            <a:r>
              <a:rPr lang="en-US" sz="7200" baseline="-25000" dirty="0" smtClean="0">
                <a:latin typeface="Times New Roman" pitchFamily="18" charset="0"/>
                <a:cs typeface="Times New Roman" pitchFamily="18" charset="0"/>
              </a:rPr>
              <a:t>3</a:t>
            </a:r>
            <a:r>
              <a:rPr lang="en-US" sz="7200" dirty="0" smtClean="0">
                <a:latin typeface="Times New Roman" pitchFamily="18" charset="0"/>
                <a:cs typeface="Times New Roman" pitchFamily="18" charset="0"/>
              </a:rPr>
              <a:t> </a:t>
            </a:r>
            <a:r>
              <a:rPr lang="en-US" sz="7200" dirty="0" smtClean="0">
                <a:latin typeface="Times New Roman" pitchFamily="18" charset="0"/>
                <a:cs typeface="Times New Roman" pitchFamily="18" charset="0"/>
                <a:sym typeface="Symbol"/>
              </a:rPr>
              <a:t></a:t>
            </a:r>
            <a:r>
              <a:rPr lang="en-US" sz="7200" dirty="0" smtClean="0">
                <a:latin typeface="Times New Roman" pitchFamily="18" charset="0"/>
                <a:cs typeface="Times New Roman" pitchFamily="18" charset="0"/>
              </a:rPr>
              <a:t> (0, 1) concerning the value such that the mean of the signal amounts equal the value of the bundle: (s</a:t>
            </a:r>
            <a:r>
              <a:rPr lang="en-US" sz="7200" baseline="-25000" dirty="0" smtClean="0">
                <a:latin typeface="Times New Roman" pitchFamily="18" charset="0"/>
                <a:cs typeface="Times New Roman" pitchFamily="18" charset="0"/>
              </a:rPr>
              <a:t>1</a:t>
            </a:r>
            <a:r>
              <a:rPr lang="en-US" sz="7200" dirty="0" smtClean="0">
                <a:latin typeface="Times New Roman" pitchFamily="18" charset="0"/>
                <a:cs typeface="Times New Roman" pitchFamily="18" charset="0"/>
              </a:rPr>
              <a:t> + s</a:t>
            </a:r>
            <a:r>
              <a:rPr lang="en-US" sz="7200" baseline="-25000" dirty="0" smtClean="0">
                <a:latin typeface="Times New Roman" pitchFamily="18" charset="0"/>
                <a:cs typeface="Times New Roman" pitchFamily="18" charset="0"/>
              </a:rPr>
              <a:t>2</a:t>
            </a:r>
            <a:r>
              <a:rPr lang="en-US" sz="7200" dirty="0" smtClean="0">
                <a:latin typeface="Times New Roman" pitchFamily="18" charset="0"/>
                <a:cs typeface="Times New Roman" pitchFamily="18" charset="0"/>
              </a:rPr>
              <a:t> + s</a:t>
            </a:r>
            <a:r>
              <a:rPr lang="en-US" sz="7200" baseline="-25000" dirty="0" smtClean="0">
                <a:latin typeface="Times New Roman" pitchFamily="18" charset="0"/>
                <a:cs typeface="Times New Roman" pitchFamily="18" charset="0"/>
              </a:rPr>
              <a:t>3</a:t>
            </a:r>
            <a:r>
              <a:rPr lang="en-US" sz="7200" dirty="0" smtClean="0">
                <a:latin typeface="Times New Roman" pitchFamily="18" charset="0"/>
                <a:cs typeface="Times New Roman" pitchFamily="18" charset="0"/>
              </a:rPr>
              <a:t> )/3 = V. </a:t>
            </a:r>
          </a:p>
          <a:p>
            <a:r>
              <a:rPr lang="en-US" sz="7200" dirty="0" smtClean="0">
                <a:latin typeface="Times New Roman" pitchFamily="18" charset="0"/>
                <a:cs typeface="Times New Roman" pitchFamily="18" charset="0"/>
              </a:rPr>
              <a:t>Suppose that Bidder 1’s signal is s</a:t>
            </a:r>
            <a:r>
              <a:rPr lang="en-US" sz="7200" baseline="-25000" dirty="0" smtClean="0">
                <a:latin typeface="Times New Roman" pitchFamily="18" charset="0"/>
                <a:cs typeface="Times New Roman" pitchFamily="18" charset="0"/>
              </a:rPr>
              <a:t>1</a:t>
            </a:r>
            <a:r>
              <a:rPr lang="en-US" sz="7200" dirty="0" smtClean="0">
                <a:latin typeface="Times New Roman" pitchFamily="18" charset="0"/>
                <a:cs typeface="Times New Roman" pitchFamily="18" charset="0"/>
              </a:rPr>
              <a:t> = .80. Then, his estimate of the value of the bundle is E[V</a:t>
            </a:r>
            <a:r>
              <a:rPr lang="en-US" sz="7200" baseline="-25000" dirty="0" smtClean="0">
                <a:latin typeface="Times New Roman" pitchFamily="18" charset="0"/>
                <a:cs typeface="Times New Roman" pitchFamily="18" charset="0"/>
              </a:rPr>
              <a:t>1</a:t>
            </a:r>
            <a:r>
              <a:rPr lang="en-US" sz="7200" dirty="0" smtClean="0">
                <a:latin typeface="Times New Roman" pitchFamily="18" charset="0"/>
                <a:cs typeface="Times New Roman" pitchFamily="18" charset="0"/>
              </a:rPr>
              <a:t>│s</a:t>
            </a:r>
            <a:r>
              <a:rPr lang="en-US" sz="7200" baseline="-25000" dirty="0" smtClean="0">
                <a:latin typeface="Times New Roman" pitchFamily="18" charset="0"/>
                <a:cs typeface="Times New Roman" pitchFamily="18" charset="0"/>
              </a:rPr>
              <a:t>1</a:t>
            </a:r>
            <a:r>
              <a:rPr lang="en-US" sz="7200" dirty="0" smtClean="0">
                <a:latin typeface="Times New Roman" pitchFamily="18" charset="0"/>
                <a:cs typeface="Times New Roman" pitchFamily="18" charset="0"/>
              </a:rPr>
              <a:t> = .80] = ($.80 + $.50 + $.50)/3 = $.60, based on his assumption that other bidders receive signals with expected values of $.50. If Bidder 1 is risk neutral, $.60 is the value that he attributes to the bundle.</a:t>
            </a:r>
          </a:p>
          <a:p>
            <a:r>
              <a:rPr lang="en-US" sz="7200" dirty="0" smtClean="0">
                <a:latin typeface="Times New Roman" pitchFamily="18" charset="0"/>
                <a:cs typeface="Times New Roman" pitchFamily="18" charset="0"/>
              </a:rPr>
              <a:t>First, recall the </a:t>
            </a:r>
            <a:r>
              <a:rPr lang="en-US" sz="7200" i="1" dirty="0" smtClean="0">
                <a:latin typeface="Times New Roman" pitchFamily="18" charset="0"/>
                <a:cs typeface="Times New Roman" pitchFamily="18" charset="0"/>
              </a:rPr>
              <a:t>Winner’s Curse</a:t>
            </a:r>
            <a:r>
              <a:rPr lang="en-US" sz="7200" dirty="0" smtClean="0">
                <a:latin typeface="Times New Roman" pitchFamily="18" charset="0"/>
                <a:cs typeface="Times New Roman" pitchFamily="18" charset="0"/>
              </a:rPr>
              <a:t> problem. If Bidder 1 wins the auction by bidding $.60, this will mean that the other bidders received lower value signals than Bidder 1.</a:t>
            </a:r>
          </a:p>
          <a:p>
            <a:r>
              <a:rPr lang="en-US" sz="7200" dirty="0" smtClean="0">
                <a:latin typeface="Times New Roman" pitchFamily="18" charset="0"/>
                <a:cs typeface="Times New Roman" pitchFamily="18" charset="0"/>
              </a:rPr>
              <a:t>Thus, winning the auction is a negative signal (ex-post) as to the value of the bundle; Bidder 1 will have overbid at $0.60 and will suffer from the Winner’s Curse.</a:t>
            </a:r>
          </a:p>
          <a:p>
            <a:r>
              <a:rPr lang="en-US" sz="7200" dirty="0" smtClean="0">
                <a:latin typeface="Times New Roman" pitchFamily="18" charset="0"/>
                <a:cs typeface="Times New Roman" pitchFamily="18" charset="0"/>
              </a:rPr>
              <a:t>This means that, from the perspective of Bidder 1 if he wins, the distribution of bundle value must range from 0 to .80 rather than from 0 to 1.00. </a:t>
            </a:r>
          </a:p>
          <a:p>
            <a:r>
              <a:rPr lang="en-US" sz="7200" dirty="0" smtClean="0">
                <a:latin typeface="Times New Roman" pitchFamily="18" charset="0"/>
                <a:cs typeface="Times New Roman" pitchFamily="18" charset="0"/>
              </a:rPr>
              <a:t>The anticipated mean signal values received by other bidders should be $.40, since their valuation ranges will be from 0 to $.80 given that Bidder 1 will submit the highest bid. </a:t>
            </a:r>
          </a:p>
          <a:p>
            <a:r>
              <a:rPr lang="en-US" sz="7200" dirty="0" smtClean="0">
                <a:latin typeface="Times New Roman" pitchFamily="18" charset="0"/>
                <a:cs typeface="Times New Roman" pitchFamily="18" charset="0"/>
              </a:rPr>
              <a:t>Thus, based on this information, Bidder 1 should revise his bid for the bundle to [B</a:t>
            </a:r>
            <a:r>
              <a:rPr lang="en-US" sz="7200" baseline="-25000" dirty="0" smtClean="0">
                <a:latin typeface="Times New Roman" pitchFamily="18" charset="0"/>
                <a:cs typeface="Times New Roman" pitchFamily="18" charset="0"/>
              </a:rPr>
              <a:t>1</a:t>
            </a:r>
            <a:r>
              <a:rPr lang="en-US" sz="7200" dirty="0" smtClean="0">
                <a:latin typeface="Times New Roman" pitchFamily="18" charset="0"/>
                <a:cs typeface="Times New Roman" pitchFamily="18" charset="0"/>
              </a:rPr>
              <a:t>│s</a:t>
            </a:r>
            <a:r>
              <a:rPr lang="en-US" sz="7200" baseline="-25000" dirty="0" smtClean="0">
                <a:latin typeface="Times New Roman" pitchFamily="18" charset="0"/>
                <a:cs typeface="Times New Roman" pitchFamily="18" charset="0"/>
              </a:rPr>
              <a:t>1</a:t>
            </a:r>
            <a:r>
              <a:rPr lang="en-US" sz="7200" dirty="0" smtClean="0">
                <a:latin typeface="Times New Roman" pitchFamily="18" charset="0"/>
                <a:cs typeface="Times New Roman" pitchFamily="18" charset="0"/>
              </a:rPr>
              <a:t> = .80] = ($.80 + $.40 + $.40)/3 = $.5333.</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latin typeface="Times New Roman" pitchFamily="18" charset="0"/>
                <a:cs typeface="Times New Roman" pitchFamily="18" charset="0"/>
              </a:rPr>
              <a:t>E. Introduction to Market Microstructure</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1219200"/>
            <a:ext cx="8763000" cy="5257800"/>
          </a:xfrm>
        </p:spPr>
        <p:txBody>
          <a:bodyPr>
            <a:normAutofit fontScale="70000" lnSpcReduction="20000"/>
          </a:bodyPr>
          <a:lstStyle/>
          <a:p>
            <a:r>
              <a:rPr lang="en-US" i="1" dirty="0" smtClean="0">
                <a:latin typeface="Times New Roman" pitchFamily="18" charset="0"/>
                <a:cs typeface="Times New Roman" pitchFamily="18" charset="0"/>
              </a:rPr>
              <a:t>Market microstructure</a:t>
            </a:r>
            <a:r>
              <a:rPr lang="en-US" dirty="0" smtClean="0">
                <a:latin typeface="Times New Roman" pitchFamily="18" charset="0"/>
                <a:cs typeface="Times New Roman" pitchFamily="18" charset="0"/>
              </a:rPr>
              <a:t> is concerned with the markets for transaction services. </a:t>
            </a:r>
          </a:p>
          <a:p>
            <a:r>
              <a:rPr lang="en-US" dirty="0" smtClean="0">
                <a:latin typeface="Times New Roman" pitchFamily="18" charset="0"/>
                <a:cs typeface="Times New Roman" pitchFamily="18" charset="0"/>
              </a:rPr>
              <a:t>Market microstructure concerns trading and market structure, market rules and fairness, success and failure, and how the design of the market affects the exchange of assets, price formation and price discovery. </a:t>
            </a:r>
          </a:p>
          <a:p>
            <a:r>
              <a:rPr lang="en-US" dirty="0" smtClean="0">
                <a:latin typeface="Times New Roman" pitchFamily="18" charset="0"/>
                <a:cs typeface="Times New Roman" pitchFamily="18" charset="0"/>
              </a:rPr>
              <a:t>Market microstructure is concerned with costs of providing transaction services along with the impact of transactions costs on the short run behavior of securities prices (See Stoll [2003]). The market structure is the physical (or virtual) composition of the market along with its information systems and trading rules.</a:t>
            </a:r>
          </a:p>
          <a:p>
            <a:r>
              <a:rPr lang="en-US" dirty="0" smtClean="0">
                <a:latin typeface="Times New Roman" pitchFamily="18" charset="0"/>
                <a:cs typeface="Times New Roman" pitchFamily="18" charset="0"/>
              </a:rPr>
              <a:t>Market microstructure examines </a:t>
            </a:r>
            <a:r>
              <a:rPr lang="en-US" i="1" dirty="0" smtClean="0">
                <a:latin typeface="Times New Roman" pitchFamily="18" charset="0"/>
                <a:cs typeface="Times New Roman" pitchFamily="18" charset="0"/>
              </a:rPr>
              <a:t>latency</a:t>
            </a:r>
            <a:r>
              <a:rPr lang="en-US" dirty="0" smtClean="0">
                <a:latin typeface="Times New Roman" pitchFamily="18" charset="0"/>
                <a:cs typeface="Times New Roman" pitchFamily="18" charset="0"/>
              </a:rPr>
              <a:t>, the amount of time that lapses from when a quote or an order is placed by a trader and when that order is actually visible to the market. </a:t>
            </a:r>
          </a:p>
          <a:p>
            <a:r>
              <a:rPr lang="en-US" dirty="0" smtClean="0">
                <a:latin typeface="Times New Roman" pitchFamily="18" charset="0"/>
                <a:cs typeface="Times New Roman" pitchFamily="18" charset="0"/>
              </a:rPr>
              <a:t>Generally, the best market is that which has the lowest transactions costs, facilitates the fastest trades, results in the fairest prices, disseminates price information most efficiently and provides for the greatest liquidity. </a:t>
            </a:r>
          </a:p>
          <a:p>
            <a:r>
              <a:rPr lang="en-US" dirty="0" smtClean="0">
                <a:latin typeface="Times New Roman" pitchFamily="18" charset="0"/>
                <a:cs typeface="Times New Roman" pitchFamily="18" charset="0"/>
              </a:rPr>
              <a:t>A market is said to be liquid when prospective purchasers and sellers can transact on a timely basis with little cost or adverse price impact.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Market Execution Structures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latin typeface="Times New Roman" pitchFamily="18" charset="0"/>
                <a:cs typeface="Times New Roman" pitchFamily="18" charset="0"/>
              </a:rPr>
              <a:t>Securities markets are categorized by their </a:t>
            </a:r>
            <a:r>
              <a:rPr lang="en-US" i="1" dirty="0" smtClean="0">
                <a:latin typeface="Times New Roman" pitchFamily="18" charset="0"/>
                <a:cs typeface="Times New Roman" pitchFamily="18" charset="0"/>
              </a:rPr>
              <a:t>execution systems</a:t>
            </a:r>
            <a:r>
              <a:rPr lang="en-US" dirty="0" smtClean="0">
                <a:latin typeface="Times New Roman" pitchFamily="18" charset="0"/>
                <a:cs typeface="Times New Roman" pitchFamily="18" charset="0"/>
              </a:rPr>
              <a:t>, that is, their procedures for matching buyers to sellers. </a:t>
            </a:r>
          </a:p>
          <a:p>
            <a:r>
              <a:rPr lang="en-US" i="1" dirty="0" smtClean="0">
                <a:latin typeface="Times New Roman" pitchFamily="18" charset="0"/>
                <a:cs typeface="Times New Roman" pitchFamily="18" charset="0"/>
              </a:rPr>
              <a:t>Quote-driven markets</a:t>
            </a:r>
            <a:r>
              <a:rPr lang="en-US" dirty="0" smtClean="0">
                <a:latin typeface="Times New Roman" pitchFamily="18" charset="0"/>
                <a:cs typeface="Times New Roman" pitchFamily="18" charset="0"/>
              </a:rPr>
              <a:t> where dealers post quotes and participate on at least one side of every trade (most OTC and bond markets)</a:t>
            </a:r>
          </a:p>
          <a:p>
            <a:r>
              <a:rPr lang="en-US" i="1" dirty="0" smtClean="0">
                <a:latin typeface="Times New Roman" pitchFamily="18" charset="0"/>
                <a:cs typeface="Times New Roman" pitchFamily="18" charset="0"/>
              </a:rPr>
              <a:t>Order-driven markets</a:t>
            </a:r>
            <a:r>
              <a:rPr lang="en-US" dirty="0" smtClean="0">
                <a:latin typeface="Times New Roman" pitchFamily="18" charset="0"/>
                <a:cs typeface="Times New Roman" pitchFamily="18" charset="0"/>
              </a:rPr>
              <a:t> where traders can trade without the intermediation of dealers (most exchanges)</a:t>
            </a:r>
          </a:p>
          <a:p>
            <a:r>
              <a:rPr lang="en-US" i="1" dirty="0" smtClean="0">
                <a:latin typeface="Times New Roman" pitchFamily="18" charset="0"/>
                <a:cs typeface="Times New Roman" pitchFamily="18" charset="0"/>
              </a:rPr>
              <a:t>Brokered markets</a:t>
            </a:r>
            <a:r>
              <a:rPr lang="en-US" dirty="0" smtClean="0">
                <a:latin typeface="Times New Roman" pitchFamily="18" charset="0"/>
                <a:cs typeface="Times New Roman" pitchFamily="18" charset="0"/>
              </a:rPr>
              <a:t> where many blocks are broker-negotiated</a:t>
            </a:r>
          </a:p>
          <a:p>
            <a:r>
              <a:rPr lang="en-US" i="1" dirty="0" smtClean="0">
                <a:latin typeface="Times New Roman" pitchFamily="18" charset="0"/>
                <a:cs typeface="Times New Roman" pitchFamily="18" charset="0"/>
              </a:rPr>
              <a:t>Hybrid markets </a:t>
            </a:r>
            <a:r>
              <a:rPr lang="en-US" dirty="0" smtClean="0">
                <a:latin typeface="Times New Roman" pitchFamily="18" charset="0"/>
                <a:cs typeface="Times New Roman" pitchFamily="18" charset="0"/>
              </a:rPr>
              <a:t>have characteristics of more than one of the above</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b="1" dirty="0" smtClean="0">
                <a:latin typeface="Times New Roman" pitchFamily="18" charset="0"/>
                <a:cs typeface="Times New Roman" pitchFamily="18" charset="0"/>
              </a:rPr>
              <a:t>F. Orders, Liquidity and Depth</a:t>
            </a:r>
          </a:p>
        </p:txBody>
      </p:sp>
      <p:sp>
        <p:nvSpPr>
          <p:cNvPr id="3" name="Content Placeholder 2"/>
          <p:cNvSpPr>
            <a:spLocks noGrp="1"/>
          </p:cNvSpPr>
          <p:nvPr>
            <p:ph idx="1"/>
          </p:nvPr>
        </p:nvSpPr>
        <p:spPr>
          <a:xfrm>
            <a:off x="228600" y="1295400"/>
            <a:ext cx="8686800" cy="5257800"/>
          </a:xfrm>
        </p:spPr>
        <p:txBody>
          <a:bodyPr>
            <a:normAutofit fontScale="62500" lnSpcReduction="20000"/>
          </a:bodyPr>
          <a:lstStyle/>
          <a:p>
            <a:pPr>
              <a:buNone/>
            </a:pPr>
            <a:r>
              <a:rPr lang="en-US" i="1" dirty="0" smtClean="0">
                <a:latin typeface="Times New Roman" pitchFamily="18" charset="0"/>
                <a:cs typeface="Times New Roman" pitchFamily="18" charset="0"/>
              </a:rPr>
              <a:t>Orders</a:t>
            </a:r>
            <a:r>
              <a:rPr lang="en-US" dirty="0" smtClean="0">
                <a:latin typeface="Times New Roman" pitchFamily="18" charset="0"/>
                <a:cs typeface="Times New Roman" pitchFamily="18" charset="0"/>
              </a:rPr>
              <a:t> are specific trade instructions placed with brokers by traders without direct access to trading arenas. The typical brokerage will accept and place a number of types of orders for clients. Among these types of orders are the following:</a:t>
            </a:r>
          </a:p>
          <a:p>
            <a:endParaRPr lang="en-US" dirty="0" smtClean="0">
              <a:latin typeface="Times New Roman" pitchFamily="18" charset="0"/>
              <a:cs typeface="Times New Roman" pitchFamily="18" charset="0"/>
            </a:endParaRPr>
          </a:p>
          <a:p>
            <a:pPr lvl="0"/>
            <a:r>
              <a:rPr lang="en-US" i="1" dirty="0" smtClean="0">
                <a:latin typeface="Times New Roman" pitchFamily="18" charset="0"/>
                <a:cs typeface="Times New Roman" pitchFamily="18" charset="0"/>
              </a:rPr>
              <a:t>Market order</a:t>
            </a:r>
            <a:r>
              <a:rPr lang="en-US" dirty="0" smtClean="0">
                <a:latin typeface="Times New Roman" pitchFamily="18" charset="0"/>
                <a:cs typeface="Times New Roman" pitchFamily="18" charset="0"/>
              </a:rPr>
              <a:t>: execute at the best price available in the market.</a:t>
            </a:r>
          </a:p>
          <a:p>
            <a:pPr lvl="0"/>
            <a:r>
              <a:rPr lang="en-US" i="1" dirty="0" smtClean="0">
                <a:latin typeface="Times New Roman" pitchFamily="18" charset="0"/>
                <a:cs typeface="Times New Roman" pitchFamily="18" charset="0"/>
              </a:rPr>
              <a:t>Limit order</a:t>
            </a:r>
            <a:r>
              <a:rPr lang="en-US" dirty="0" smtClean="0">
                <a:latin typeface="Times New Roman" pitchFamily="18" charset="0"/>
                <a:cs typeface="Times New Roman" pitchFamily="18" charset="0"/>
              </a:rPr>
              <a:t>: An upper price limit is placed for a buy order; a lower price limit is placed for a sell order.</a:t>
            </a:r>
          </a:p>
          <a:p>
            <a:pPr lvl="0"/>
            <a:r>
              <a:rPr lang="en-US" i="1" dirty="0" smtClean="0">
                <a:latin typeface="Times New Roman" pitchFamily="18" charset="0"/>
                <a:cs typeface="Times New Roman" pitchFamily="18" charset="0"/>
              </a:rPr>
              <a:t>Stop order</a:t>
            </a:r>
            <a:r>
              <a:rPr lang="en-US" dirty="0" smtClean="0">
                <a:latin typeface="Times New Roman" pitchFamily="18" charset="0"/>
                <a:cs typeface="Times New Roman" pitchFamily="18" charset="0"/>
              </a:rPr>
              <a:t>: buy once the price has risen above a given level; in the case of the stop sell (or stop-loss) order, the broker sells once the price of the security has fallen beneath a given level. </a:t>
            </a:r>
          </a:p>
          <a:p>
            <a:pPr lvl="0"/>
            <a:r>
              <a:rPr lang="en-US" i="1" dirty="0" smtClean="0">
                <a:latin typeface="Times New Roman" pitchFamily="18" charset="0"/>
                <a:cs typeface="Times New Roman" pitchFamily="18" charset="0"/>
              </a:rPr>
              <a:t>Day order</a:t>
            </a:r>
            <a:r>
              <a:rPr lang="en-US" dirty="0" smtClean="0">
                <a:latin typeface="Times New Roman" pitchFamily="18" charset="0"/>
                <a:cs typeface="Times New Roman" pitchFamily="18" charset="0"/>
              </a:rPr>
              <a:t>: If not executed by the end of the day, this order is canceled.</a:t>
            </a:r>
          </a:p>
          <a:p>
            <a:pPr lvl="0"/>
            <a:r>
              <a:rPr lang="en-US" i="1" dirty="0" smtClean="0">
                <a:latin typeface="Times New Roman" pitchFamily="18" charset="0"/>
                <a:cs typeface="Times New Roman" pitchFamily="18" charset="0"/>
              </a:rPr>
              <a:t>Good till canceled order</a:t>
            </a:r>
            <a:r>
              <a:rPr lang="en-US" dirty="0" smtClean="0">
                <a:latin typeface="Times New Roman" pitchFamily="18" charset="0"/>
                <a:cs typeface="Times New Roman" pitchFamily="18" charset="0"/>
              </a:rPr>
              <a:t>: This order is good until canceled.</a:t>
            </a:r>
          </a:p>
          <a:p>
            <a:pPr lvl="0"/>
            <a:r>
              <a:rPr lang="en-US" i="1" dirty="0" smtClean="0">
                <a:latin typeface="Times New Roman" pitchFamily="18" charset="0"/>
                <a:cs typeface="Times New Roman" pitchFamily="18" charset="0"/>
              </a:rPr>
              <a:t>Not held order:</a:t>
            </a:r>
            <a:r>
              <a:rPr lang="en-US" dirty="0" smtClean="0">
                <a:latin typeface="Times New Roman" pitchFamily="18" charset="0"/>
                <a:cs typeface="Times New Roman" pitchFamily="18" charset="0"/>
              </a:rPr>
              <a:t> Here, the broker is not obliged to execute while he is attempting to obtain a better price.</a:t>
            </a:r>
          </a:p>
          <a:p>
            <a:pPr lvl="0"/>
            <a:r>
              <a:rPr lang="en-US" i="1" dirty="0" smtClean="0">
                <a:latin typeface="Times New Roman" pitchFamily="18" charset="0"/>
                <a:cs typeface="Times New Roman" pitchFamily="18" charset="0"/>
              </a:rPr>
              <a:t>Fill or Kill </a:t>
            </a:r>
            <a:r>
              <a:rPr lang="en-US" dirty="0" smtClean="0">
                <a:latin typeface="Times New Roman" pitchFamily="18" charset="0"/>
                <a:cs typeface="Times New Roman" pitchFamily="18" charset="0"/>
              </a:rPr>
              <a:t>orders must be filled in their entirety immediately or they are canceled.</a:t>
            </a:r>
          </a:p>
          <a:p>
            <a:pPr lvl="0"/>
            <a:r>
              <a:rPr lang="en-US" i="1" dirty="0" smtClean="0">
                <a:latin typeface="Times New Roman" pitchFamily="18" charset="0"/>
                <a:cs typeface="Times New Roman" pitchFamily="18" charset="0"/>
              </a:rPr>
              <a:t>Immediate or Cancel</a:t>
            </a:r>
            <a:r>
              <a:rPr lang="en-US" dirty="0" smtClean="0">
                <a:latin typeface="Times New Roman" pitchFamily="18" charset="0"/>
                <a:cs typeface="Times New Roman" pitchFamily="18" charset="0"/>
              </a:rPr>
              <a:t> orders are immediately executed to the extent possible; unexecuted amounts are canceled.</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Trading and Secondary Markets</a:t>
            </a:r>
            <a:endParaRPr lang="en-US" dirty="0"/>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The primary areas of activity are investment banking and sales and trading. </a:t>
            </a:r>
          </a:p>
          <a:p>
            <a:r>
              <a:rPr lang="en-US" dirty="0" smtClean="0">
                <a:latin typeface="Times New Roman" pitchFamily="18" charset="0"/>
                <a:cs typeface="Times New Roman" pitchFamily="18" charset="0"/>
              </a:rPr>
              <a:t>Thus far, we have focused on the traditional role of the investment bank, the underwriting of securities. </a:t>
            </a:r>
          </a:p>
          <a:p>
            <a:r>
              <a:rPr lang="en-US" dirty="0" smtClean="0">
                <a:latin typeface="Times New Roman" pitchFamily="18" charset="0"/>
                <a:cs typeface="Times New Roman" pitchFamily="18" charset="0"/>
              </a:rPr>
              <a:t>Many investment banks draw significantly more revenues from trading, the focus of this lesson.</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latin typeface="Times New Roman" pitchFamily="18" charset="0"/>
                <a:cs typeface="Times New Roman" pitchFamily="18" charset="0"/>
              </a:rPr>
              <a:t>Liquidity</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914400"/>
            <a:ext cx="8686800" cy="5715000"/>
          </a:xfrm>
        </p:spPr>
        <p:txBody>
          <a:bodyPr>
            <a:normAutofit fontScale="55000" lnSpcReduction="20000"/>
          </a:bodyPr>
          <a:lstStyle/>
          <a:p>
            <a:r>
              <a:rPr lang="en-US" i="1" dirty="0" smtClean="0">
                <a:latin typeface="Times New Roman" pitchFamily="18" charset="0"/>
                <a:cs typeface="Times New Roman" pitchFamily="18" charset="0"/>
              </a:rPr>
              <a:t>Liquidity</a:t>
            </a:r>
            <a:r>
              <a:rPr lang="en-US" dirty="0" smtClean="0">
                <a:latin typeface="Times New Roman" pitchFamily="18" charset="0"/>
                <a:cs typeface="Times New Roman" pitchFamily="18" charset="0"/>
              </a:rPr>
              <a:t> refers to an asset's ability to be easily purchased or sold without causing significant change in the price of the asset. Black [1971] described liquidity as follows:</a:t>
            </a:r>
          </a:p>
          <a:p>
            <a:pPr lvl="1"/>
            <a:r>
              <a:rPr lang="en-US" dirty="0" smtClean="0">
                <a:latin typeface="Times New Roman" pitchFamily="18" charset="0"/>
                <a:cs typeface="Times New Roman" pitchFamily="18" charset="0"/>
              </a:rPr>
              <a:t>There are always bid and asked prices for the investor who wants to buy or sell small amounts of stock immediately.</a:t>
            </a:r>
          </a:p>
          <a:p>
            <a:pPr lvl="1"/>
            <a:r>
              <a:rPr lang="en-US" dirty="0" smtClean="0">
                <a:latin typeface="Times New Roman" pitchFamily="18" charset="0"/>
                <a:cs typeface="Times New Roman" pitchFamily="18" charset="0"/>
              </a:rPr>
              <a:t>The difference between the bid and asked prices (the spread) is always small.</a:t>
            </a:r>
          </a:p>
          <a:p>
            <a:pPr lvl="1"/>
            <a:r>
              <a:rPr lang="en-US" dirty="0" smtClean="0">
                <a:latin typeface="Times New Roman" pitchFamily="18" charset="0"/>
                <a:cs typeface="Times New Roman" pitchFamily="18" charset="0"/>
              </a:rPr>
              <a:t>An investor who is buying or selling a large amount of stock can expect to do so over a long period of time at a price not very different, on average, from the current market price.</a:t>
            </a:r>
          </a:p>
          <a:p>
            <a:pPr lvl="1"/>
            <a:r>
              <a:rPr lang="en-US" dirty="0" smtClean="0">
                <a:latin typeface="Times New Roman" pitchFamily="18" charset="0"/>
                <a:cs typeface="Times New Roman" pitchFamily="18" charset="0"/>
              </a:rPr>
              <a:t>An investor can buy or sell a large block of stock immediately, but at a premium or discount that depends on the size of the block.</a:t>
            </a:r>
          </a:p>
          <a:p>
            <a:pPr lvl="1"/>
            <a:r>
              <a:rPr lang="en-US" dirty="0" smtClean="0">
                <a:latin typeface="Times New Roman" pitchFamily="18" charset="0"/>
                <a:cs typeface="Times New Roman" pitchFamily="18" charset="0"/>
              </a:rPr>
              <a:t>The larger the block, the larger the premium or discount. In other words, a liquid market is a continuous market, in the sense that almost any amount of stock can be bought or sold immediately, and an efficient market, in the sense that small amounts of stock can always be bought and sold very near the current market price, and in the sense that large amounts can be bought or sold over long periods of time at prices that, on average, are very near the current market price.</a:t>
            </a:r>
          </a:p>
          <a:p>
            <a:pPr lvl="1"/>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Kyle [1985] characterized three dimensions of liquidity: </a:t>
            </a:r>
          </a:p>
          <a:p>
            <a:pPr lvl="1"/>
            <a:r>
              <a:rPr lang="en-US" i="1" dirty="0" smtClean="0">
                <a:latin typeface="Times New Roman" pitchFamily="18" charset="0"/>
                <a:cs typeface="Times New Roman" pitchFamily="18" charset="0"/>
              </a:rPr>
              <a:t>Width</a:t>
            </a:r>
            <a:r>
              <a:rPr lang="en-US" dirty="0" smtClean="0">
                <a:latin typeface="Times New Roman" pitchFamily="18" charset="0"/>
                <a:cs typeface="Times New Roman" pitchFamily="18" charset="0"/>
              </a:rPr>
              <a:t> (also known as tightness): the bid-offer spread</a:t>
            </a:r>
          </a:p>
          <a:p>
            <a:pPr lvl="1"/>
            <a:r>
              <a:rPr lang="en-US" i="1" dirty="0" smtClean="0">
                <a:latin typeface="Times New Roman" pitchFamily="18" charset="0"/>
                <a:cs typeface="Times New Roman" pitchFamily="18" charset="0"/>
              </a:rPr>
              <a:t>Depth:</a:t>
            </a:r>
            <a:r>
              <a:rPr lang="en-US" dirty="0" smtClean="0">
                <a:latin typeface="Times New Roman" pitchFamily="18" charset="0"/>
                <a:cs typeface="Times New Roman" pitchFamily="18" charset="0"/>
              </a:rPr>
              <a:t> the market’s ability to process and execute a large order without substantially impacting its price. </a:t>
            </a:r>
          </a:p>
          <a:p>
            <a:pPr lvl="1"/>
            <a:r>
              <a:rPr lang="en-US" i="1" dirty="0" smtClean="0">
                <a:latin typeface="Times New Roman" pitchFamily="18" charset="0"/>
                <a:cs typeface="Times New Roman" pitchFamily="18" charset="0"/>
              </a:rPr>
              <a:t>Slippage</a:t>
            </a:r>
            <a:r>
              <a:rPr lang="en-US" dirty="0" smtClean="0">
                <a:latin typeface="Times New Roman" pitchFamily="18" charset="0"/>
                <a:cs typeface="Times New Roman" pitchFamily="18" charset="0"/>
              </a:rPr>
              <a:t> (also known as market impact, price impact or market resilience), which indicates the speed with which the price pressure </a:t>
            </a:r>
            <a:r>
              <a:rPr lang="en-US" dirty="0" smtClean="0"/>
              <a:t>resulting from a non-informative trade execution is dissipated (price returns to normal).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latin typeface="Times New Roman" pitchFamily="18" charset="0"/>
                <a:cs typeface="Times New Roman" pitchFamily="18" charset="0"/>
              </a:rPr>
              <a:t>Depth</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143000"/>
            <a:ext cx="8686800" cy="5486400"/>
          </a:xfrm>
        </p:spPr>
        <p:txBody>
          <a:bodyPr>
            <a:normAutofit fontScale="47500" lnSpcReduction="20000"/>
          </a:bodyPr>
          <a:lstStyle/>
          <a:p>
            <a:r>
              <a:rPr lang="en-US" sz="3800" dirty="0" smtClean="0">
                <a:latin typeface="Times New Roman" pitchFamily="18" charset="0"/>
                <a:cs typeface="Times New Roman" pitchFamily="18" charset="0"/>
              </a:rPr>
              <a:t>Normally, markets with larger numbers of active participants have more depth than thin markets.</a:t>
            </a:r>
          </a:p>
          <a:p>
            <a:r>
              <a:rPr lang="en-US" sz="3800" dirty="0" smtClean="0">
                <a:latin typeface="Times New Roman" pitchFamily="18" charset="0"/>
                <a:cs typeface="Times New Roman" pitchFamily="18" charset="0"/>
              </a:rPr>
              <a:t>Suppose, for example, that there are two competing markets for Stock X with the following offer prices (central limit order book) for Stock X as depicted in Table 2. </a:t>
            </a:r>
          </a:p>
          <a:p>
            <a:r>
              <a:rPr lang="en-US" sz="3800" dirty="0" smtClean="0">
                <a:latin typeface="Times New Roman" pitchFamily="18" charset="0"/>
                <a:cs typeface="Times New Roman" pitchFamily="18" charset="0"/>
              </a:rPr>
              <a:t>Suppose that the last transaction for Company X stock was at a price of 50.00. Further suppose that an investor places a market order to buy 5,000 shares of company X stock. In market A, the investor will obtain 1000 shares for $50.00, 2000 for $50.03, 1000 for $50.05 and 1000 for $50.06. The final price rises to $50.06. In market B, the investor will obtain 2000 shares for $50.00, 1000 for $50.01 and 2000 for $50.03. The final price in Market B rises to $50.03, less than Market A. </a:t>
            </a:r>
          </a:p>
          <a:p>
            <a:r>
              <a:rPr lang="en-US" sz="3800" dirty="0" smtClean="0">
                <a:latin typeface="Times New Roman" pitchFamily="18" charset="0"/>
                <a:cs typeface="Times New Roman" pitchFamily="18" charset="0"/>
              </a:rPr>
              <a:t>Thus, Market B has more depth than Market A, at least with respect to the stated demand for the stock.</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p>
          <a:p>
            <a:pPr>
              <a:buNone/>
            </a:pPr>
            <a:r>
              <a:rPr lang="en-US" b="1" u="sng" dirty="0" smtClean="0">
                <a:latin typeface="Times New Roman" pitchFamily="18" charset="0"/>
                <a:cs typeface="Times New Roman" pitchFamily="18" charset="0"/>
              </a:rPr>
              <a:t>	Market A				Market B		</a:t>
            </a:r>
          </a:p>
          <a:p>
            <a:pPr>
              <a:buNone/>
            </a:pPr>
            <a:r>
              <a:rPr lang="en-US" b="1" u="sng" dirty="0" smtClean="0">
                <a:latin typeface="Times New Roman" pitchFamily="18" charset="0"/>
                <a:cs typeface="Times New Roman" pitchFamily="18" charset="0"/>
              </a:rPr>
              <a:t>#shares</a:t>
            </a:r>
            <a:r>
              <a:rPr lang="en-US"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Offer</a:t>
            </a:r>
            <a:r>
              <a:rPr lang="en-US"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#shares</a:t>
            </a:r>
            <a:r>
              <a:rPr lang="en-US"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Offer</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1000		50.00			2000		50.00</a:t>
            </a:r>
          </a:p>
          <a:p>
            <a:pPr>
              <a:buNone/>
            </a:pPr>
            <a:r>
              <a:rPr lang="en-US" dirty="0" smtClean="0">
                <a:latin typeface="Times New Roman" pitchFamily="18" charset="0"/>
                <a:cs typeface="Times New Roman" pitchFamily="18" charset="0"/>
              </a:rPr>
              <a:t>2000		50.03			1000		50.01</a:t>
            </a:r>
          </a:p>
          <a:p>
            <a:pPr>
              <a:buNone/>
            </a:pPr>
            <a:r>
              <a:rPr lang="en-US" dirty="0" smtClean="0">
                <a:latin typeface="Times New Roman" pitchFamily="18" charset="0"/>
                <a:cs typeface="Times New Roman" pitchFamily="18" charset="0"/>
              </a:rPr>
              <a:t>1000		50.05			2000		50.03</a:t>
            </a:r>
          </a:p>
          <a:p>
            <a:pPr>
              <a:buNone/>
            </a:pPr>
            <a:r>
              <a:rPr lang="en-US" dirty="0" smtClean="0">
                <a:latin typeface="Times New Roman" pitchFamily="18" charset="0"/>
                <a:cs typeface="Times New Roman" pitchFamily="18" charset="0"/>
              </a:rPr>
              <a:t>2000		50.06			2000		50.04</a:t>
            </a:r>
          </a:p>
          <a:p>
            <a:pPr>
              <a:buNone/>
            </a:pPr>
            <a:r>
              <a:rPr lang="en-US" dirty="0" smtClean="0">
                <a:latin typeface="Times New Roman" pitchFamily="18" charset="0"/>
                <a:cs typeface="Times New Roman" pitchFamily="18" charset="0"/>
              </a:rPr>
              <a:t>3000		50.07			2000		50.05</a:t>
            </a:r>
          </a:p>
          <a:p>
            <a:pPr>
              <a:buNone/>
            </a:pPr>
            <a:r>
              <a:rPr lang="en-US" dirty="0" smtClean="0">
                <a:latin typeface="Times New Roman" pitchFamily="18" charset="0"/>
                <a:cs typeface="Times New Roman" pitchFamily="18" charset="0"/>
              </a:rPr>
              <a:t>1000		50.09			3000		50.05</a:t>
            </a:r>
          </a:p>
          <a:p>
            <a:pPr>
              <a:buNone/>
            </a:pPr>
            <a:r>
              <a:rPr lang="en-US" b="1" dirty="0" smtClean="0">
                <a:latin typeface="Times New Roman" pitchFamily="18" charset="0"/>
                <a:cs typeface="Times New Roman" pitchFamily="18" charset="0"/>
              </a:rPr>
              <a:t>Market Depth</a:t>
            </a:r>
            <a:endParaRPr lang="en-US" dirty="0" smtClean="0">
              <a:latin typeface="Times New Roman" pitchFamily="18" charset="0"/>
              <a:cs typeface="Times New Roman" pitchFamily="18" charset="0"/>
            </a:endParaRPr>
          </a:p>
          <a:p>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latin typeface="Times New Roman" pitchFamily="18" charset="0"/>
                <a:cs typeface="Times New Roman" pitchFamily="18" charset="0"/>
              </a:rPr>
              <a:t>G. Day Trading</a:t>
            </a:r>
            <a:r>
              <a:rPr lang="en-US" dirty="0" smtClean="0"/>
              <a:t/>
            </a:r>
            <a:br>
              <a:rPr lang="en-US" dirty="0" smtClean="0"/>
            </a:br>
            <a:endParaRPr lang="en-US" dirty="0"/>
          </a:p>
        </p:txBody>
      </p:sp>
      <p:sp>
        <p:nvSpPr>
          <p:cNvPr id="3" name="Content Placeholder 2"/>
          <p:cNvSpPr>
            <a:spLocks noGrp="1"/>
          </p:cNvSpPr>
          <p:nvPr>
            <p:ph idx="1"/>
          </p:nvPr>
        </p:nvSpPr>
        <p:spPr>
          <a:xfrm>
            <a:off x="304800" y="838200"/>
            <a:ext cx="8610600" cy="5867400"/>
          </a:xfrm>
        </p:spPr>
        <p:txBody>
          <a:bodyPr>
            <a:normAutofit fontScale="55000" lnSpcReduction="20000"/>
          </a:bodyPr>
          <a:lstStyle/>
          <a:p>
            <a:r>
              <a:rPr lang="en-US" dirty="0" smtClean="0"/>
              <a:t>The IRS defines day traders to be those who have all of the following three characteristics:</a:t>
            </a:r>
          </a:p>
          <a:p>
            <a:pPr lvl="1"/>
            <a:r>
              <a:rPr lang="en-US" dirty="0" smtClean="0"/>
              <a:t>Maintain substantial trading activity. Buys and sells frequently (e.g., 10-20 daily trades) and trading is a primary source of income </a:t>
            </a:r>
          </a:p>
          <a:p>
            <a:pPr lvl="1"/>
            <a:r>
              <a:rPr lang="en-US" dirty="0" smtClean="0"/>
              <a:t>The trader’s trading activity is sustained on a regular and continued (one year minimum) basis </a:t>
            </a:r>
          </a:p>
          <a:p>
            <a:pPr lvl="1"/>
            <a:r>
              <a:rPr lang="en-US" dirty="0" smtClean="0"/>
              <a:t>The trader seeks to profit from short-term stock price fluctuations.</a:t>
            </a:r>
          </a:p>
          <a:p>
            <a:r>
              <a:rPr lang="en-US" dirty="0" smtClean="0"/>
              <a:t>The day trader should be certain to complete a year in advance IRS Form 3115 Application for a Change of Accounting Method.</a:t>
            </a:r>
          </a:p>
          <a:p>
            <a:pPr lvl="1"/>
            <a:r>
              <a:rPr lang="en-US" dirty="0" smtClean="0"/>
              <a:t>to avoid difficulties with the wash sale rule</a:t>
            </a:r>
          </a:p>
          <a:p>
            <a:pPr lvl="1"/>
            <a:r>
              <a:rPr lang="en-US" dirty="0" smtClean="0"/>
              <a:t>to seek permission to use the mark-to-market accounting technique</a:t>
            </a:r>
          </a:p>
          <a:p>
            <a:pPr lvl="1"/>
            <a:r>
              <a:rPr lang="en-US" dirty="0" smtClean="0"/>
              <a:t>To strengthen the trader’s argument that she is a for-profit day trader, allowing for better expense deduction possibilities, such as departing from the 2% miscellaneous threshold and the at-risk rules.</a:t>
            </a:r>
          </a:p>
          <a:p>
            <a:r>
              <a:rPr lang="en-US" dirty="0" smtClean="0"/>
              <a:t>FINRA (the Financial Industry Regulatory Authority, based on its Rule 2520, defines the day trader to be anyone who executes buy and sell transactions on the same margin account on the same day. A </a:t>
            </a:r>
            <a:r>
              <a:rPr lang="en-US" i="1" dirty="0" smtClean="0"/>
              <a:t>pattern day trader</a:t>
            </a:r>
            <a:r>
              <a:rPr lang="en-US" dirty="0" smtClean="0"/>
              <a:t> executes four or more of these round trip transactions within five consecutive business days.</a:t>
            </a:r>
          </a:p>
          <a:p>
            <a:pPr lvl="1"/>
            <a:r>
              <a:rPr lang="en-US" dirty="0" smtClean="0"/>
              <a:t>Pattern day traders are required to maintain only 25% margin requirements rather than the 50% maintained by other non-institutional traders. </a:t>
            </a:r>
          </a:p>
          <a:p>
            <a:pPr lvl="1"/>
            <a:r>
              <a:rPr lang="en-US" dirty="0" smtClean="0"/>
              <a:t>Rule 2520 requires maintenance of $25,000 in the margin account to take advantage of this exception, but the pattern day trader can margin this account by 4 times, rather than the usual 2 times based on the 50% rule for other individual investors.</a:t>
            </a:r>
          </a:p>
          <a:p>
            <a:r>
              <a:rPr lang="en-US" dirty="0" smtClean="0"/>
              <a:t>For other individual investors, Fed Regulation T requires 50% initial margin along with 25% maintenance margin.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latin typeface="Times New Roman" pitchFamily="18" charset="0"/>
                <a:cs typeface="Times New Roman" pitchFamily="18" charset="0"/>
              </a:rPr>
              <a:t>Brokers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638800"/>
          </a:xfrm>
        </p:spPr>
        <p:txBody>
          <a:bodyPr>
            <a:normAutofit lnSpcReduction="10000"/>
          </a:bodyPr>
          <a:lstStyle/>
          <a:p>
            <a:r>
              <a:rPr lang="en-US" i="1" dirty="0" smtClean="0"/>
              <a:t>Full service brokers</a:t>
            </a:r>
            <a:r>
              <a:rPr lang="en-US" dirty="0" smtClean="0"/>
              <a:t> such as Oppenheimer, Raymond James and UBS provide a wide array of services to their clients, including trade execution, advice, market research, etc. </a:t>
            </a:r>
          </a:p>
          <a:p>
            <a:r>
              <a:rPr lang="en-US" i="1" dirty="0" smtClean="0"/>
              <a:t>Discount brokers</a:t>
            </a:r>
            <a:r>
              <a:rPr lang="en-US" dirty="0" smtClean="0"/>
              <a:t> such as Interactive Brokers, TD Ameritrade, E*Trade and </a:t>
            </a:r>
            <a:r>
              <a:rPr lang="en-US" dirty="0" err="1" smtClean="0"/>
              <a:t>ScotTrade</a:t>
            </a:r>
            <a:r>
              <a:rPr lang="en-US" dirty="0" smtClean="0"/>
              <a:t> provide for online trade execution, and may or may not provide other services as well. </a:t>
            </a:r>
          </a:p>
          <a:p>
            <a:r>
              <a:rPr lang="en-US" i="1" dirty="0" smtClean="0"/>
              <a:t>Online brokers</a:t>
            </a:r>
            <a:r>
              <a:rPr lang="en-US" dirty="0" smtClean="0"/>
              <a:t> such as </a:t>
            </a:r>
            <a:r>
              <a:rPr lang="en-US" dirty="0" err="1" smtClean="0"/>
              <a:t>ESchwab</a:t>
            </a:r>
            <a:r>
              <a:rPr lang="en-US" dirty="0" smtClean="0"/>
              <a:t>, </a:t>
            </a:r>
            <a:r>
              <a:rPr lang="en-US" dirty="0" err="1" smtClean="0"/>
              <a:t>Thinkorswim</a:t>
            </a:r>
            <a:r>
              <a:rPr lang="en-US" dirty="0" smtClean="0"/>
              <a:t> and </a:t>
            </a:r>
            <a:r>
              <a:rPr lang="en-US" dirty="0" err="1" smtClean="0"/>
              <a:t>Tradeking</a:t>
            </a:r>
            <a:r>
              <a:rPr lang="en-US" dirty="0" smtClean="0"/>
              <a:t> are other discount brokers that provide for online transaction order entry.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Direct Access Trading</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In many instances, high-volume traders will require faster and better trade execution. </a:t>
            </a:r>
            <a:r>
              <a:rPr lang="en-US" i="1" dirty="0" smtClean="0"/>
              <a:t>Direct access trading systems</a:t>
            </a:r>
            <a:r>
              <a:rPr lang="en-US" dirty="0" smtClean="0"/>
              <a:t> may provide for faster and superior execution for such traders. Direct access trading through firms such as such as Interactive Brokers, </a:t>
            </a:r>
            <a:r>
              <a:rPr lang="en-US" dirty="0" err="1" smtClean="0"/>
              <a:t>Questrade</a:t>
            </a:r>
            <a:r>
              <a:rPr lang="en-US" dirty="0" smtClean="0"/>
              <a:t> and </a:t>
            </a:r>
            <a:r>
              <a:rPr lang="en-US" dirty="0" err="1" smtClean="0"/>
              <a:t>Thinkorswim</a:t>
            </a:r>
            <a:r>
              <a:rPr lang="en-US" dirty="0" smtClean="0"/>
              <a:t> enables traders to execute transactions directly with market makers and designated market makers on the NYSE, </a:t>
            </a:r>
            <a:r>
              <a:rPr lang="en-US" dirty="0" err="1" smtClean="0"/>
              <a:t>Nasdaq</a:t>
            </a:r>
            <a:r>
              <a:rPr lang="en-US" dirty="0" smtClean="0"/>
              <a:t> and ECNs, eliminating the broker from transaction participation. </a:t>
            </a:r>
          </a:p>
          <a:p>
            <a:r>
              <a:rPr lang="en-US" dirty="0" smtClean="0"/>
              <a:t>The trader may have more control over routing the transaction, avoiding issues related to payment for order flow and </a:t>
            </a:r>
            <a:r>
              <a:rPr lang="en-US" i="1" dirty="0" smtClean="0"/>
              <a:t>slippage</a:t>
            </a:r>
            <a:r>
              <a:rPr lang="en-US" dirty="0" smtClean="0"/>
              <a:t> (movement in the security price against the trader). </a:t>
            </a:r>
          </a:p>
          <a:p>
            <a:r>
              <a:rPr lang="en-US" dirty="0" smtClean="0"/>
              <a:t>Most direct access transactions execute within fractions of a second. </a:t>
            </a:r>
          </a:p>
          <a:p>
            <a:r>
              <a:rPr lang="en-US" dirty="0" smtClean="0"/>
              <a:t>Direct access trading fees are typically volume-based, include exchange and other market fees, may include fixed platform and software fees. However, total fees can actually be higher than those charged by the deepest discount brokers. In addition, more knowledge is likely to be required on the part of the trader and high trading volume is likely to be necessary to make this method of trading cost-effective.</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latin typeface="Times New Roman" pitchFamily="18" charset="0"/>
                <a:cs typeface="Times New Roman" pitchFamily="18" charset="0"/>
              </a:rPr>
              <a:t>Trading Platforms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990600"/>
            <a:ext cx="8991600" cy="5715000"/>
          </a:xfrm>
        </p:spPr>
        <p:txBody>
          <a:bodyPr>
            <a:normAutofit fontScale="55000" lnSpcReduction="20000"/>
          </a:bodyPr>
          <a:lstStyle/>
          <a:p>
            <a:r>
              <a:rPr lang="en-US" dirty="0" smtClean="0">
                <a:latin typeface="Times New Roman" pitchFamily="18" charset="0"/>
                <a:cs typeface="Times New Roman" pitchFamily="18" charset="0"/>
              </a:rPr>
              <a:t>A trading platform is a computer system used to place or route quotes and transactions through a network to a financial intermediary or market. </a:t>
            </a:r>
          </a:p>
          <a:p>
            <a:pPr lvl="1"/>
            <a:r>
              <a:rPr lang="en-US" dirty="0" smtClean="0">
                <a:latin typeface="Times New Roman" pitchFamily="18" charset="0"/>
                <a:cs typeface="Times New Roman" pitchFamily="18" charset="0"/>
              </a:rPr>
              <a:t>Trading platforms can be either software-based (e.g., </a:t>
            </a:r>
            <a:r>
              <a:rPr lang="en-US" dirty="0" err="1" smtClean="0">
                <a:latin typeface="Times New Roman" pitchFamily="18" charset="0"/>
                <a:cs typeface="Times New Roman" pitchFamily="18" charset="0"/>
              </a:rPr>
              <a:t>TradeStation</a:t>
            </a:r>
            <a:r>
              <a:rPr lang="en-US" dirty="0" smtClean="0">
                <a:latin typeface="Times New Roman" pitchFamily="18" charset="0"/>
                <a:cs typeface="Times New Roman" pitchFamily="18" charset="0"/>
              </a:rPr>
              <a:t> and Reuters </a:t>
            </a:r>
            <a:r>
              <a:rPr lang="en-US" dirty="0" err="1" smtClean="0">
                <a:latin typeface="Times New Roman" pitchFamily="18" charset="0"/>
                <a:cs typeface="Times New Roman" pitchFamily="18" charset="0"/>
              </a:rPr>
              <a:t>RTEx</a:t>
            </a:r>
            <a:r>
              <a:rPr lang="en-US" dirty="0" smtClean="0">
                <a:latin typeface="Times New Roman" pitchFamily="18" charset="0"/>
                <a:cs typeface="Times New Roman" pitchFamily="18" charset="0"/>
              </a:rPr>
              <a:t>) or web-based such as those provided by most brokers (e.g., Charles Schwab Active Trader, </a:t>
            </a:r>
            <a:r>
              <a:rPr lang="en-US" dirty="0" err="1" smtClean="0">
                <a:latin typeface="Times New Roman" pitchFamily="18" charset="0"/>
                <a:cs typeface="Times New Roman" pitchFamily="18" charset="0"/>
              </a:rPr>
              <a:t>Thinkorswim</a:t>
            </a:r>
            <a:r>
              <a:rPr lang="en-US" dirty="0" smtClean="0">
                <a:latin typeface="Times New Roman" pitchFamily="18" charset="0"/>
                <a:cs typeface="Times New Roman" pitchFamily="18" charset="0"/>
              </a:rPr>
              <a:t> and E*Trade). </a:t>
            </a:r>
          </a:p>
          <a:p>
            <a:pPr lvl="1"/>
            <a:r>
              <a:rPr lang="en-US" dirty="0" smtClean="0">
                <a:latin typeface="Times New Roman" pitchFamily="18" charset="0"/>
                <a:cs typeface="Times New Roman" pitchFamily="18" charset="0"/>
              </a:rPr>
              <a:t>Software-based platforms are usually integrated with analytical tools, as are many web-based platforms. </a:t>
            </a:r>
          </a:p>
          <a:p>
            <a:pPr lvl="1"/>
            <a:r>
              <a:rPr lang="en-US" dirty="0" smtClean="0">
                <a:latin typeface="Times New Roman" pitchFamily="18" charset="0"/>
                <a:cs typeface="Times New Roman" pitchFamily="18" charset="0"/>
              </a:rPr>
              <a:t>Trading platforms can monitor markets and can often be programmed to automatically execute trading strategies based on the customer’s custom trading rules. </a:t>
            </a:r>
          </a:p>
          <a:p>
            <a:pPr lvl="1"/>
            <a:r>
              <a:rPr lang="en-US" dirty="0" smtClean="0">
                <a:latin typeface="Times New Roman" pitchFamily="18" charset="0"/>
                <a:cs typeface="Times New Roman" pitchFamily="18" charset="0"/>
              </a:rPr>
              <a:t>Thus the trading, platform can be customized for the customer’s own trading algorithms. </a:t>
            </a:r>
          </a:p>
          <a:p>
            <a:r>
              <a:rPr lang="en-US" dirty="0" smtClean="0">
                <a:latin typeface="Times New Roman" pitchFamily="18" charset="0"/>
                <a:cs typeface="Times New Roman" pitchFamily="18" charset="0"/>
              </a:rPr>
              <a:t>While trading platforms are easily obtained from brokers or developers of relevant software, there are a number of advantages to the trader creating his own platform. </a:t>
            </a:r>
          </a:p>
          <a:p>
            <a:pPr lvl="1"/>
            <a:r>
              <a:rPr lang="en-US" dirty="0" smtClean="0">
                <a:latin typeface="Times New Roman" pitchFamily="18" charset="0"/>
                <a:cs typeface="Times New Roman" pitchFamily="18" charset="0"/>
              </a:rPr>
              <a:t>Many brokers and trading arenas are equipped to feed data into and accept quotes and execute transactions through Excel spreadsheets. </a:t>
            </a:r>
          </a:p>
          <a:p>
            <a:pPr lvl="1"/>
            <a:r>
              <a:rPr lang="en-US" dirty="0" smtClean="0">
                <a:latin typeface="Times New Roman" pitchFamily="18" charset="0"/>
                <a:cs typeface="Times New Roman" pitchFamily="18" charset="0"/>
              </a:rPr>
              <a:t>Thus, a trader can create a spreadsheet designed to receive quotes and recent transactions data and program in his own trading rules to transmit quotes and execute transactions. Such platforms can quickly analyze market data, respond to trading rules and provide for simultaneous transmission of multiple quotes and executions. Speed, accuracy and efficiency can be enhanced with macros. For example, macros can compare bid and offer quotes for a number of different securities, complete computations and then transmit quotes or execute transactions based on "if/then" statements reflecting trading rules. </a:t>
            </a:r>
          </a:p>
          <a:p>
            <a:pPr lvl="1"/>
            <a:r>
              <a:rPr lang="en-US" dirty="0" smtClean="0">
                <a:latin typeface="Times New Roman" pitchFamily="18" charset="0"/>
                <a:cs typeface="Times New Roman" pitchFamily="18" charset="0"/>
              </a:rPr>
              <a:t>These macros can include buttons to follow rules, can scan data and execute transactions in the trader’s absence. </a:t>
            </a:r>
          </a:p>
          <a:p>
            <a:pPr lvl="1"/>
            <a:r>
              <a:rPr lang="en-US" dirty="0" smtClean="0">
                <a:latin typeface="Times New Roman" pitchFamily="18" charset="0"/>
                <a:cs typeface="Times New Roman" pitchFamily="18" charset="0"/>
              </a:rPr>
              <a:t>A custom spreadsheet-based trading platform is flexible and, can continue to be used when the trader switches brokers or trades new instruments. </a:t>
            </a:r>
          </a:p>
          <a:p>
            <a:pPr lvl="1"/>
            <a:r>
              <a:rPr lang="en-US" dirty="0" smtClean="0">
                <a:latin typeface="Times New Roman" pitchFamily="18" charset="0"/>
                <a:cs typeface="Times New Roman" pitchFamily="18" charset="0"/>
              </a:rPr>
              <a:t>There are a number of firms that can assist with developing spreadsheet-based trading platforms, though many traders should be sufficiently competent to develop platforms themselves.</a:t>
            </a:r>
            <a:endParaRPr lang="en-US"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latin typeface="Times New Roman" pitchFamily="18" charset="0"/>
                <a:cs typeface="Times New Roman" pitchFamily="18" charset="0"/>
              </a:rPr>
              <a:t>Trade Data</a:t>
            </a:r>
            <a:endParaRPr lang="en-US" dirty="0"/>
          </a:p>
        </p:txBody>
      </p:sp>
      <p:sp>
        <p:nvSpPr>
          <p:cNvPr id="3" name="Content Placeholder 2"/>
          <p:cNvSpPr>
            <a:spLocks noGrp="1"/>
          </p:cNvSpPr>
          <p:nvPr>
            <p:ph idx="1"/>
          </p:nvPr>
        </p:nvSpPr>
        <p:spPr>
          <a:xfrm>
            <a:off x="0" y="914400"/>
            <a:ext cx="8839200" cy="5791200"/>
          </a:xfrm>
        </p:spPr>
        <p:txBody>
          <a:bodyPr>
            <a:normAutofit fontScale="32500" lnSpcReduction="20000"/>
          </a:bodyPr>
          <a:lstStyle/>
          <a:p>
            <a:r>
              <a:rPr lang="en-US" sz="5600" dirty="0" smtClean="0">
                <a:latin typeface="Times New Roman" pitchFamily="18" charset="0"/>
                <a:cs typeface="Times New Roman" pitchFamily="18" charset="0"/>
              </a:rPr>
              <a:t>Markets usually retain ownership of market data  to sell to customers. In fact, in recent years, the single largest source of revenue to the NYSE has been from the sale of price, volume and quote data.</a:t>
            </a:r>
          </a:p>
          <a:p>
            <a:pPr lvl="1"/>
            <a:r>
              <a:rPr lang="en-US" sz="4800" dirty="0" smtClean="0">
                <a:latin typeface="Times New Roman" pitchFamily="18" charset="0"/>
                <a:cs typeface="Times New Roman" pitchFamily="18" charset="0"/>
              </a:rPr>
              <a:t>Real time quotes are available to traders as quickly as they can be transmitted; otherwise they are said to be delayed. Delayed quotations are usually less expensive. However, in a trading environment where milliseconds (thousandths of a second) or even microseconds (millionths of a second) matter, what exactly is real time data? </a:t>
            </a:r>
          </a:p>
          <a:p>
            <a:pPr lvl="1"/>
            <a:r>
              <a:rPr lang="en-US" sz="4800" dirty="0" smtClean="0">
                <a:latin typeface="Times New Roman" pitchFamily="18" charset="0"/>
                <a:cs typeface="Times New Roman" pitchFamily="18" charset="0"/>
              </a:rPr>
              <a:t>In theory, real time data displays exactly as quotes are placed and transactions are executed. However, data cannot be made available to all traders instantaneously. Data vendor services provide data using different technologies from different locations.</a:t>
            </a:r>
          </a:p>
          <a:p>
            <a:pPr lvl="1"/>
            <a:r>
              <a:rPr lang="en-US" sz="4800" dirty="0" smtClean="0">
                <a:latin typeface="Times New Roman" pitchFamily="18" charset="0"/>
                <a:cs typeface="Times New Roman" pitchFamily="18" charset="0"/>
              </a:rPr>
              <a:t>Traders compete to obtain data as quickly as possible and vendors compete to provide it as quickly as possible. Millisecond and even microsecond delays are to be expected, and can easily spoil many trading strategies.</a:t>
            </a:r>
          </a:p>
          <a:p>
            <a:r>
              <a:rPr lang="en-US" sz="5600" dirty="0" smtClean="0">
                <a:latin typeface="Times New Roman" pitchFamily="18" charset="0"/>
                <a:cs typeface="Times New Roman" pitchFamily="18" charset="0"/>
              </a:rPr>
              <a:t>More extensive real time quotations data is more expensive than less extensive data.  Market data types include:</a:t>
            </a:r>
          </a:p>
          <a:p>
            <a:pPr lvl="1"/>
            <a:r>
              <a:rPr lang="en-US" sz="4800" dirty="0" smtClean="0">
                <a:latin typeface="Times New Roman" pitchFamily="18" charset="0"/>
                <a:cs typeface="Times New Roman" pitchFamily="18" charset="0"/>
              </a:rPr>
              <a:t>Level I quote access displays inside quotes or BBO and, in some cases, quote sizes.</a:t>
            </a:r>
          </a:p>
          <a:p>
            <a:pPr lvl="1"/>
            <a:r>
              <a:rPr lang="en-US" sz="4800" dirty="0" smtClean="0">
                <a:latin typeface="Times New Roman" pitchFamily="18" charset="0"/>
                <a:cs typeface="Times New Roman" pitchFamily="18" charset="0"/>
              </a:rPr>
              <a:t>Level II quotes display the same along with other quotes in descending order for the best bids and ascending for the best offers along with market symbols for each (See Figure 1). Level II provides the order book and is necessary for most trading strategies. While most brokers provide only Level I real time quotes for free, as of 2011, </a:t>
            </a:r>
            <a:r>
              <a:rPr lang="en-US" sz="4800" dirty="0" err="1" smtClean="0">
                <a:latin typeface="Times New Roman" pitchFamily="18" charset="0"/>
                <a:cs typeface="Times New Roman" pitchFamily="18" charset="0"/>
              </a:rPr>
              <a:t>ScottradeElite</a:t>
            </a:r>
            <a:r>
              <a:rPr lang="en-US" sz="4800" dirty="0" smtClean="0">
                <a:latin typeface="Times New Roman" pitchFamily="18" charset="0"/>
                <a:cs typeface="Times New Roman" pitchFamily="18" charset="0"/>
              </a:rPr>
              <a:t> provides NASDAQ Level II and NASDAQ </a:t>
            </a:r>
            <a:r>
              <a:rPr lang="en-US" sz="4800" dirty="0" err="1" smtClean="0">
                <a:latin typeface="Times New Roman" pitchFamily="18" charset="0"/>
                <a:cs typeface="Times New Roman" pitchFamily="18" charset="0"/>
              </a:rPr>
              <a:t>TotalView</a:t>
            </a:r>
            <a:r>
              <a:rPr lang="en-US" sz="4800" dirty="0" smtClean="0">
                <a:latin typeface="Times New Roman" pitchFamily="18" charset="0"/>
                <a:cs typeface="Times New Roman" pitchFamily="18" charset="0"/>
              </a:rPr>
              <a:t> Quotes for customers with at least 15 monthly trades while Just2Trade advertises free Level II quotes. </a:t>
            </a:r>
          </a:p>
          <a:p>
            <a:pPr lvl="1"/>
            <a:r>
              <a:rPr lang="en-US" sz="4800" dirty="0" smtClean="0">
                <a:latin typeface="Times New Roman" pitchFamily="18" charset="0"/>
                <a:cs typeface="Times New Roman" pitchFamily="18" charset="0"/>
              </a:rPr>
              <a:t>Level III quotes, offered to </a:t>
            </a:r>
            <a:r>
              <a:rPr lang="en-US" sz="4800" dirty="0" err="1" smtClean="0">
                <a:latin typeface="Times New Roman" pitchFamily="18" charset="0"/>
                <a:cs typeface="Times New Roman" pitchFamily="18" charset="0"/>
              </a:rPr>
              <a:t>Nasdaq</a:t>
            </a:r>
            <a:r>
              <a:rPr lang="en-US" sz="4800" dirty="0" smtClean="0">
                <a:latin typeface="Times New Roman" pitchFamily="18" charset="0"/>
                <a:cs typeface="Times New Roman" pitchFamily="18" charset="0"/>
              </a:rPr>
              <a:t> members, provide direct access to enter and revise quotes. </a:t>
            </a:r>
            <a:r>
              <a:rPr lang="en-US" sz="4800" dirty="0" err="1" smtClean="0">
                <a:latin typeface="Times New Roman" pitchFamily="18" charset="0"/>
                <a:cs typeface="Times New Roman" pitchFamily="18" charset="0"/>
              </a:rPr>
              <a:t>Nasdaq’s</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SuperMontage</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TotalView</a:t>
            </a:r>
            <a:r>
              <a:rPr lang="en-US" sz="4800" dirty="0" smtClean="0">
                <a:latin typeface="Times New Roman" pitchFamily="18" charset="0"/>
                <a:cs typeface="Times New Roman" pitchFamily="18" charset="0"/>
              </a:rPr>
              <a:t> provides more detail on the depth of data than Level II, enabling traders to view market makers' quotes that are not as good as their best.   </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Other Market Data</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r>
              <a:rPr lang="en-US" dirty="0" smtClean="0">
                <a:latin typeface="Times New Roman" pitchFamily="18" charset="0"/>
                <a:cs typeface="Times New Roman" pitchFamily="18" charset="0"/>
              </a:rPr>
              <a:t>One of the most popular sources of market information and price data is Bloomberg, which offers real time data and news and access to this data through its Bloomberg terminals. Costs vary but single machine access could be licensed for roughly $1,800 per month. The system provides data, news access, analytical tools, email and trade processing systems. There are many such as Thomson Reuters, </a:t>
            </a:r>
            <a:r>
              <a:rPr lang="en-US" dirty="0" err="1" smtClean="0">
                <a:latin typeface="Times New Roman" pitchFamily="18" charset="0"/>
                <a:cs typeface="Times New Roman" pitchFamily="18" charset="0"/>
              </a:rPr>
              <a:t>FactSet</a:t>
            </a:r>
            <a:r>
              <a:rPr lang="en-US" dirty="0" smtClean="0">
                <a:latin typeface="Times New Roman" pitchFamily="18" charset="0"/>
                <a:cs typeface="Times New Roman" pitchFamily="18" charset="0"/>
              </a:rPr>
              <a:t> Research Systems and Dow Jones. Less expensive quotations systems, such as </a:t>
            </a:r>
            <a:r>
              <a:rPr lang="en-US" dirty="0" err="1" smtClean="0">
                <a:latin typeface="Times New Roman" pitchFamily="18" charset="0"/>
                <a:cs typeface="Times New Roman" pitchFamily="18" charset="0"/>
              </a:rPr>
              <a:t>eSignal</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MetaStock</a:t>
            </a:r>
            <a:r>
              <a:rPr lang="en-US" dirty="0" smtClean="0">
                <a:latin typeface="Times New Roman" pitchFamily="18" charset="0"/>
                <a:cs typeface="Times New Roman" pitchFamily="18" charset="0"/>
              </a:rPr>
              <a:t> offer prices and quotes for as little as $100 per month.</a:t>
            </a:r>
          </a:p>
          <a:p>
            <a:r>
              <a:rPr lang="en-US" dirty="0" err="1" smtClean="0">
                <a:latin typeface="Times New Roman" pitchFamily="18" charset="0"/>
                <a:cs typeface="Times New Roman" pitchFamily="18" charset="0"/>
              </a:rPr>
              <a:t>IQFeed</a:t>
            </a:r>
            <a:r>
              <a:rPr lang="en-US" dirty="0" smtClean="0">
                <a:latin typeface="Times New Roman" pitchFamily="18" charset="0"/>
                <a:cs typeface="Times New Roman" pitchFamily="18" charset="0"/>
              </a:rPr>
              <a:t> and E-Signal provide quotes and executions to traders, and can be linked to spreadsheet trading platforms. </a:t>
            </a:r>
          </a:p>
          <a:p>
            <a:r>
              <a:rPr lang="en-US" dirty="0" smtClean="0">
                <a:latin typeface="Times New Roman" pitchFamily="18" charset="0"/>
                <a:cs typeface="Times New Roman" pitchFamily="18" charset="0"/>
              </a:rPr>
              <a:t>For a significant fee, Dow Jones and Reuters can offer electronically “tagged” news products that that can be picked up by computer algorithms to trigger programmed trading decisions.</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b="1" dirty="0" smtClean="0"/>
              <a:t>BATS Level II Quotes, MSFT</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2590800" y="1143000"/>
            <a:ext cx="4038599" cy="5486400"/>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err="1" smtClean="0">
                <a:latin typeface="Times New Roman" pitchFamily="18" charset="0"/>
                <a:cs typeface="Times New Roman" pitchFamily="18" charset="0"/>
              </a:rPr>
              <a:t>Nasdaq’s</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SuperMontage</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TotalView</a:t>
            </a:r>
            <a:r>
              <a:rPr lang="en-US" b="1" dirty="0" smtClean="0">
                <a:latin typeface="Times New Roman" pitchFamily="18" charset="0"/>
                <a:cs typeface="Times New Roman" pitchFamily="18" charset="0"/>
              </a:rPr>
              <a:t> </a:t>
            </a:r>
            <a:r>
              <a:rPr lang="en-US" b="1" dirty="0" smtClean="0"/>
              <a:t/>
            </a:r>
            <a:br>
              <a:rPr lang="en-US" b="1" dirty="0" smtClean="0"/>
            </a:b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371600" y="990600"/>
            <a:ext cx="6781800" cy="56388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57201"/>
            <a:ext cx="9144000" cy="990599"/>
          </a:xfrm>
        </p:spPr>
        <p:txBody>
          <a:bodyPr>
            <a:normAutofit/>
          </a:bodyPr>
          <a:lstStyle/>
          <a:p>
            <a:r>
              <a:rPr lang="en-US" sz="3400" b="1" dirty="0" smtClean="0">
                <a:latin typeface="Times New Roman" pitchFamily="18" charset="0"/>
                <a:cs typeface="Times New Roman" pitchFamily="18" charset="0"/>
              </a:rPr>
              <a:t>Trades, Traders, Securities and Markets</a:t>
            </a:r>
            <a:endParaRPr lang="en-US" sz="3400" dirty="0">
              <a:latin typeface="Times New Roman" pitchFamily="18" charset="0"/>
              <a:cs typeface="Times New Roman" pitchFamily="18" charset="0"/>
            </a:endParaRPr>
          </a:p>
        </p:txBody>
      </p:sp>
      <p:sp>
        <p:nvSpPr>
          <p:cNvPr id="3" name="Subtitle 2"/>
          <p:cNvSpPr>
            <a:spLocks noGrp="1"/>
          </p:cNvSpPr>
          <p:nvPr>
            <p:ph type="subTitle" idx="1"/>
          </p:nvPr>
        </p:nvSpPr>
        <p:spPr>
          <a:xfrm>
            <a:off x="0" y="1600200"/>
            <a:ext cx="9144000" cy="5257800"/>
          </a:xfrm>
        </p:spPr>
        <p:txBody>
          <a:bodyPr>
            <a:normAutofit/>
          </a:bodyPr>
          <a:lstStyle/>
          <a:p>
            <a:pPr algn="l">
              <a:buFont typeface="Arial" pitchFamily="34" charset="0"/>
              <a:buChar char="•"/>
            </a:pPr>
            <a:r>
              <a:rPr lang="en-US" dirty="0">
                <a:latin typeface="Times New Roman" pitchFamily="18" charset="0"/>
                <a:cs typeface="Times New Roman" pitchFamily="18" charset="0"/>
              </a:rPr>
              <a:t>A </a:t>
            </a:r>
            <a:r>
              <a:rPr lang="en-US" i="1" dirty="0">
                <a:latin typeface="Times New Roman" pitchFamily="18" charset="0"/>
                <a:cs typeface="Times New Roman" pitchFamily="18" charset="0"/>
              </a:rPr>
              <a:t>trade</a:t>
            </a:r>
            <a:r>
              <a:rPr lang="en-US" dirty="0">
                <a:latin typeface="Times New Roman" pitchFamily="18" charset="0"/>
                <a:cs typeface="Times New Roman" pitchFamily="18" charset="0"/>
              </a:rPr>
              <a:t> is a security transaction that creates or alters a portfolio position based on an investment decision</a:t>
            </a:r>
            <a:r>
              <a:rPr lang="en-US" dirty="0" smtClean="0">
                <a:latin typeface="Times New Roman" pitchFamily="18" charset="0"/>
                <a:cs typeface="Times New Roman" pitchFamily="18" charset="0"/>
              </a:rPr>
              <a:t>.</a:t>
            </a:r>
          </a:p>
          <a:p>
            <a:pPr algn="l">
              <a:buFont typeface="Arial" pitchFamily="34" charset="0"/>
              <a:buChar char="•"/>
            </a:pPr>
            <a:r>
              <a:rPr lang="en-US" dirty="0" smtClean="0">
                <a:latin typeface="Times New Roman" pitchFamily="18" charset="0"/>
                <a:cs typeface="Times New Roman" pitchFamily="18" charset="0"/>
              </a:rPr>
              <a:t> </a:t>
            </a:r>
            <a:r>
              <a:rPr lang="en-US" baseline="0" dirty="0" smtClean="0">
                <a:latin typeface="Times New Roman" pitchFamily="18" charset="0"/>
                <a:cs typeface="Times New Roman" pitchFamily="18" charset="0"/>
              </a:rPr>
              <a:t>Trade decisions concern how to execute the investment decision, in which markets, at what prices and times and through which agents.</a:t>
            </a:r>
          </a:p>
          <a:p>
            <a:pPr algn="l">
              <a:buFont typeface="Arial" pitchFamily="34" charset="0"/>
              <a:buChar char="•"/>
            </a:pPr>
            <a:r>
              <a:rPr lang="en-US" dirty="0" smtClean="0">
                <a:latin typeface="Times New Roman" pitchFamily="18" charset="0"/>
                <a:cs typeface="Times New Roman" pitchFamily="18" charset="0"/>
              </a:rPr>
              <a:t>Traders compete to generate profits, seeking compatible counterparties in trade and seeking superior order placement and timing.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smtClean="0">
                <a:latin typeface="Times New Roman" pitchFamily="18" charset="0"/>
                <a:cs typeface="Times New Roman" pitchFamily="18" charset="0"/>
              </a:rPr>
              <a:t>Trading Arcades</a:t>
            </a:r>
            <a:r>
              <a:rPr lang="en-US" b="1" dirty="0" smtClean="0"/>
              <a:t/>
            </a:r>
            <a:br>
              <a:rPr lang="en-US" b="1" dirty="0" smtClean="0"/>
            </a:br>
            <a:endParaRPr lang="en-US" dirty="0"/>
          </a:p>
        </p:txBody>
      </p:sp>
      <p:sp>
        <p:nvSpPr>
          <p:cNvPr id="3" name="Content Placeholder 2"/>
          <p:cNvSpPr>
            <a:spLocks noGrp="1"/>
          </p:cNvSpPr>
          <p:nvPr>
            <p:ph idx="1"/>
          </p:nvPr>
        </p:nvSpPr>
        <p:spPr>
          <a:xfrm>
            <a:off x="152400" y="762000"/>
            <a:ext cx="8839200" cy="5867400"/>
          </a:xfrm>
        </p:spPr>
        <p:txBody>
          <a:bodyPr>
            <a:normAutofit fontScale="55000" lnSpcReduction="20000"/>
          </a:bodyPr>
          <a:lstStyle/>
          <a:p>
            <a:r>
              <a:rPr lang="en-US" dirty="0" smtClean="0">
                <a:latin typeface="Times New Roman" pitchFamily="18" charset="0"/>
                <a:cs typeface="Times New Roman" pitchFamily="18" charset="0"/>
              </a:rPr>
              <a:t>A </a:t>
            </a:r>
            <a:r>
              <a:rPr lang="en-US" i="1" dirty="0" smtClean="0">
                <a:latin typeface="Times New Roman" pitchFamily="18" charset="0"/>
                <a:cs typeface="Times New Roman" pitchFamily="18" charset="0"/>
              </a:rPr>
              <a:t>trading arcade</a:t>
            </a:r>
            <a:r>
              <a:rPr lang="en-US" dirty="0" smtClean="0">
                <a:latin typeface="Times New Roman" pitchFamily="18" charset="0"/>
                <a:cs typeface="Times New Roman" pitchFamily="18" charset="0"/>
              </a:rPr>
              <a:t>, sometimes referred to as a proprietary trading firm or prop shop, is a location for traders to trade from.</a:t>
            </a:r>
          </a:p>
          <a:p>
            <a:r>
              <a:rPr lang="en-US" dirty="0" smtClean="0">
                <a:latin typeface="Times New Roman" pitchFamily="18" charset="0"/>
                <a:cs typeface="Times New Roman" pitchFamily="18" charset="0"/>
              </a:rPr>
              <a:t>The arcade might lease space, desks, trading platforms, computers and screens, analytical services, access to market data and news services such as Bloomberg or Reuters, order routing technology, clearing and settlement services and office facilities, providing for economies of scale. </a:t>
            </a:r>
          </a:p>
          <a:p>
            <a:r>
              <a:rPr lang="en-US" dirty="0" smtClean="0">
                <a:latin typeface="Times New Roman" pitchFamily="18" charset="0"/>
                <a:cs typeface="Times New Roman" pitchFamily="18" charset="0"/>
              </a:rPr>
              <a:t>Often, no physical space is provided; instead, the trader can work from her own home. </a:t>
            </a:r>
          </a:p>
          <a:p>
            <a:r>
              <a:rPr lang="en-US" dirty="0" smtClean="0">
                <a:latin typeface="Times New Roman" pitchFamily="18" charset="0"/>
                <a:cs typeface="Times New Roman" pitchFamily="18" charset="0"/>
              </a:rPr>
              <a:t>Some trading arcades will provide some or all of the capital to be traded, perhaps with or without interest. The trader can usually expect to receive reduced brokerage commissions and other trading costs. In addition, the arcade might charge for training services and receive payments from exchanges for order flow. </a:t>
            </a:r>
          </a:p>
          <a:p>
            <a:r>
              <a:rPr lang="en-US" dirty="0" smtClean="0">
                <a:latin typeface="Times New Roman" pitchFamily="18" charset="0"/>
                <a:cs typeface="Times New Roman" pitchFamily="18" charset="0"/>
              </a:rPr>
              <a:t>Some trading arcades will provide capital to traders in exchange for a split in trading profits; firms that provide capital and receive all or most of trading profits are referred to as prop shops while true arcades simply lease facilities to traders.</a:t>
            </a:r>
          </a:p>
          <a:p>
            <a:r>
              <a:rPr lang="en-US" dirty="0" smtClean="0">
                <a:latin typeface="Times New Roman" pitchFamily="18" charset="0"/>
                <a:cs typeface="Times New Roman" pitchFamily="18" charset="0"/>
              </a:rPr>
              <a:t>Many trading arcades were patronized by floor traders rendered obsolete when their trading environments transformed.  </a:t>
            </a:r>
          </a:p>
          <a:p>
            <a:r>
              <a:rPr lang="en-US" dirty="0" smtClean="0">
                <a:latin typeface="Times New Roman" pitchFamily="18" charset="0"/>
                <a:cs typeface="Times New Roman" pitchFamily="18" charset="0"/>
              </a:rPr>
              <a:t>Some arcades have focused on working with amateur traders who have gone through periods of unemployment. In some cases, they have provided training to prospective traders, sometimes for a fee, after which some traders failed in their trading efforts. </a:t>
            </a:r>
          </a:p>
          <a:p>
            <a:r>
              <a:rPr lang="en-US" dirty="0" smtClean="0">
                <a:latin typeface="Times New Roman" pitchFamily="18" charset="0"/>
                <a:cs typeface="Times New Roman" pitchFamily="18" charset="0"/>
              </a:rPr>
              <a:t>Trading arcades are frequently short-lived businesses, though some of the longer-lived arcades have included those operated by Jane Street Trading, Geneva Trading, London Golden Investments (LGI) and Maverick Trading.</a:t>
            </a: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Trader types</a:t>
            </a:r>
            <a:endParaRPr lang="en-US" b="1" dirty="0"/>
          </a:p>
        </p:txBody>
      </p:sp>
      <p:sp>
        <p:nvSpPr>
          <p:cNvPr id="3" name="Content Placeholder 2"/>
          <p:cNvSpPr>
            <a:spLocks noGrp="1"/>
          </p:cNvSpPr>
          <p:nvPr>
            <p:ph idx="1"/>
          </p:nvPr>
        </p:nvSpPr>
        <p:spPr/>
        <p:txBody>
          <a:bodyPr>
            <a:normAutofit fontScale="92500"/>
          </a:bodyPr>
          <a:lstStyle/>
          <a:p>
            <a:r>
              <a:rPr lang="en-US" dirty="0" smtClean="0">
                <a:latin typeface="Times New Roman" pitchFamily="18" charset="0"/>
                <a:cs typeface="Times New Roman" pitchFamily="18" charset="0"/>
              </a:rPr>
              <a:t>Proprietary traders seek profits by trading on their own accounts.</a:t>
            </a:r>
          </a:p>
          <a:p>
            <a:r>
              <a:rPr lang="en-US" dirty="0" smtClean="0">
                <a:latin typeface="Times New Roman" pitchFamily="18" charset="0"/>
                <a:cs typeface="Times New Roman" pitchFamily="18" charset="0"/>
              </a:rPr>
              <a:t> Agency traders trade as commission brokers on behalf of clients. </a:t>
            </a:r>
          </a:p>
          <a:p>
            <a:r>
              <a:rPr lang="en-US" dirty="0" smtClean="0">
                <a:latin typeface="Times New Roman" pitchFamily="18" charset="0"/>
                <a:cs typeface="Times New Roman" pitchFamily="18" charset="0"/>
              </a:rPr>
              <a:t> Arbitrageurs  focus on price discrepancies</a:t>
            </a:r>
          </a:p>
          <a:p>
            <a:r>
              <a:rPr lang="en-US" dirty="0" smtClean="0">
                <a:latin typeface="Times New Roman" pitchFamily="18" charset="0"/>
                <a:cs typeface="Times New Roman" pitchFamily="18" charset="0"/>
              </a:rPr>
              <a:t> Hedgers who seek to control risk. </a:t>
            </a:r>
          </a:p>
          <a:p>
            <a:r>
              <a:rPr lang="en-US" dirty="0" smtClean="0">
                <a:latin typeface="Times New Roman" pitchFamily="18" charset="0"/>
                <a:cs typeface="Times New Roman" pitchFamily="18" charset="0"/>
              </a:rPr>
              <a:t> Dealers, who trade directly with clients </a:t>
            </a:r>
          </a:p>
          <a:p>
            <a:r>
              <a:rPr lang="en-US" dirty="0" smtClean="0">
                <a:latin typeface="Times New Roman" pitchFamily="18" charset="0"/>
                <a:cs typeface="Times New Roman" pitchFamily="18" charset="0"/>
              </a:rPr>
              <a:t> Brokers who seek trade counterparties for clients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lnSpcReduction="10000"/>
          </a:bodyPr>
          <a:lstStyle/>
          <a:p>
            <a:r>
              <a:rPr lang="en-US" dirty="0" smtClean="0">
                <a:latin typeface="Times New Roman" pitchFamily="18" charset="0"/>
                <a:cs typeface="Times New Roman" pitchFamily="18" charset="0"/>
              </a:rPr>
              <a:t>Dealers maintain quotes</a:t>
            </a:r>
          </a:p>
          <a:p>
            <a:pPr lvl="1"/>
            <a:r>
              <a:rPr lang="en-US" dirty="0" smtClean="0">
                <a:latin typeface="Times New Roman" pitchFamily="18" charset="0"/>
                <a:cs typeface="Times New Roman" pitchFamily="18" charset="0"/>
              </a:rPr>
              <a:t>Bids, which are solicitations to purchase</a:t>
            </a:r>
          </a:p>
          <a:p>
            <a:pPr lvl="1"/>
            <a:r>
              <a:rPr lang="en-US" dirty="0" smtClean="0">
                <a:latin typeface="Times New Roman" pitchFamily="18" charset="0"/>
                <a:cs typeface="Times New Roman" pitchFamily="18" charset="0"/>
              </a:rPr>
              <a:t>Offers, which are solicitations to sell</a:t>
            </a:r>
          </a:p>
          <a:p>
            <a:r>
              <a:rPr lang="en-US" dirty="0" smtClean="0">
                <a:latin typeface="Times New Roman" pitchFamily="18" charset="0"/>
                <a:cs typeface="Times New Roman" pitchFamily="18" charset="0"/>
              </a:rPr>
              <a:t>The spread is simply the difference between the best offer and bid.</a:t>
            </a:r>
          </a:p>
          <a:p>
            <a:r>
              <a:rPr lang="en-US" dirty="0" smtClean="0">
                <a:latin typeface="Times New Roman" pitchFamily="18" charset="0"/>
                <a:cs typeface="Times New Roman" pitchFamily="18" charset="0"/>
              </a:rPr>
              <a:t>Buy side traders such as individual investors, mutual funds and pension funds buy exchange or liquidity services.</a:t>
            </a:r>
          </a:p>
          <a:p>
            <a:r>
              <a:rPr lang="en-US" dirty="0" smtClean="0">
                <a:latin typeface="Times New Roman" pitchFamily="18" charset="0"/>
                <a:cs typeface="Times New Roman" pitchFamily="18" charset="0"/>
              </a:rPr>
              <a:t>Sell side traders such as day traders, market makers and brokers provide liquidity and markets to buy side traders.</a:t>
            </a: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b="1" dirty="0" smtClean="0">
                <a:latin typeface="Times New Roman" pitchFamily="18" charset="0"/>
                <a:cs typeface="Times New Roman" pitchFamily="18" charset="0"/>
              </a:rPr>
              <a:t>Four Components of a Trade</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0" y="990600"/>
            <a:ext cx="9144000" cy="5715000"/>
          </a:xfrm>
        </p:spPr>
        <p:txBody>
          <a:bodyPr>
            <a:noAutofit/>
          </a:bodyPr>
          <a:lstStyle/>
          <a:p>
            <a:pPr marL="457200" indent="-457200">
              <a:buFont typeface="+mj-lt"/>
              <a:buAutoNum type="arabicPeriod"/>
            </a:pPr>
            <a:r>
              <a:rPr lang="en-US" sz="2300" i="1" dirty="0" smtClean="0">
                <a:latin typeface="Times New Roman" pitchFamily="18" charset="0"/>
                <a:cs typeface="Times New Roman" pitchFamily="18" charset="0"/>
              </a:rPr>
              <a:t>Acquisition of information</a:t>
            </a:r>
            <a:r>
              <a:rPr lang="en-US" sz="2300" dirty="0" smtClean="0">
                <a:latin typeface="Times New Roman" pitchFamily="18" charset="0"/>
                <a:cs typeface="Times New Roman" pitchFamily="18" charset="0"/>
              </a:rPr>
              <a:t> and quotes.</a:t>
            </a:r>
          </a:p>
          <a:p>
            <a:pPr marL="914400" lvl="1" indent="-457200">
              <a:buFont typeface="+mj-lt"/>
              <a:buAutoNum type="arabicPeriod"/>
            </a:pPr>
            <a:r>
              <a:rPr lang="en-US" sz="2200" dirty="0" smtClean="0">
                <a:latin typeface="Times New Roman" pitchFamily="18" charset="0"/>
                <a:cs typeface="Times New Roman" pitchFamily="18" charset="0"/>
              </a:rPr>
              <a:t>Quality information and transparency are crucial to price discovery. </a:t>
            </a:r>
          </a:p>
          <a:p>
            <a:pPr marL="914400" lvl="1" indent="-457200">
              <a:buFont typeface="+mj-lt"/>
              <a:buAutoNum type="arabicPeriod"/>
            </a:pPr>
            <a:r>
              <a:rPr lang="en-US" sz="2200" i="1" dirty="0" smtClean="0">
                <a:latin typeface="Times New Roman" pitchFamily="18" charset="0"/>
                <a:cs typeface="Times New Roman" pitchFamily="18" charset="0"/>
              </a:rPr>
              <a:t>Transparent </a:t>
            </a:r>
            <a:r>
              <a:rPr lang="en-US" sz="2200" dirty="0" smtClean="0">
                <a:latin typeface="Times New Roman" pitchFamily="18" charset="0"/>
                <a:cs typeface="Times New Roman" pitchFamily="18" charset="0"/>
              </a:rPr>
              <a:t>markets quickly disseminate high-quality information. </a:t>
            </a:r>
          </a:p>
          <a:p>
            <a:pPr marL="914400" lvl="1" indent="-457200">
              <a:buFont typeface="+mj-lt"/>
              <a:buAutoNum type="arabicPeriod"/>
            </a:pPr>
            <a:r>
              <a:rPr lang="en-US" sz="2200" i="1" dirty="0" smtClean="0">
                <a:latin typeface="Times New Roman" pitchFamily="18" charset="0"/>
                <a:cs typeface="Times New Roman" pitchFamily="18" charset="0"/>
              </a:rPr>
              <a:t>Opaque markets</a:t>
            </a:r>
            <a:r>
              <a:rPr lang="en-US" sz="2200" dirty="0" smtClean="0">
                <a:latin typeface="Times New Roman" pitchFamily="18" charset="0"/>
                <a:cs typeface="Times New Roman" pitchFamily="18" charset="0"/>
              </a:rPr>
              <a:t> are those that lack transparency.</a:t>
            </a:r>
          </a:p>
          <a:p>
            <a:pPr marL="457200" indent="-457200">
              <a:buFont typeface="+mj-lt"/>
              <a:buAutoNum type="arabicPeriod"/>
            </a:pPr>
            <a:r>
              <a:rPr lang="en-US" sz="2300" i="1" dirty="0" smtClean="0">
                <a:latin typeface="Times New Roman" pitchFamily="18" charset="0"/>
                <a:cs typeface="Times New Roman" pitchFamily="18" charset="0"/>
              </a:rPr>
              <a:t>Routing</a:t>
            </a:r>
            <a:r>
              <a:rPr lang="en-US" sz="2300" dirty="0" smtClean="0">
                <a:latin typeface="Times New Roman" pitchFamily="18" charset="0"/>
                <a:cs typeface="Times New Roman" pitchFamily="18" charset="0"/>
              </a:rPr>
              <a:t> of the trade order.</a:t>
            </a:r>
          </a:p>
          <a:p>
            <a:pPr marL="914400" lvl="1" indent="-457200">
              <a:buFont typeface="+mj-lt"/>
              <a:buAutoNum type="arabicPeriod"/>
            </a:pPr>
            <a:r>
              <a:rPr lang="en-US" sz="2200" dirty="0" smtClean="0">
                <a:latin typeface="Times New Roman" pitchFamily="18" charset="0"/>
                <a:cs typeface="Times New Roman" pitchFamily="18" charset="0"/>
              </a:rPr>
              <a:t>Selecting the broker(s) to handle the trade(s),</a:t>
            </a:r>
          </a:p>
          <a:p>
            <a:pPr marL="914400" lvl="1" indent="-457200">
              <a:buFont typeface="+mj-lt"/>
              <a:buAutoNum type="arabicPeriod"/>
            </a:pPr>
            <a:r>
              <a:rPr lang="en-US" sz="2200" dirty="0" smtClean="0">
                <a:latin typeface="Times New Roman" pitchFamily="18" charset="0"/>
                <a:cs typeface="Times New Roman" pitchFamily="18" charset="0"/>
              </a:rPr>
              <a:t>Deciding which market(s) will execute the trade(s) and transmitting the trade(s) to the market(s). </a:t>
            </a:r>
          </a:p>
          <a:p>
            <a:pPr marL="457200" indent="-457200">
              <a:buFont typeface="+mj-lt"/>
              <a:buAutoNum type="arabicPeriod"/>
            </a:pPr>
            <a:r>
              <a:rPr lang="en-US" sz="2300" i="1" dirty="0" smtClean="0">
                <a:latin typeface="Times New Roman" pitchFamily="18" charset="0"/>
                <a:cs typeface="Times New Roman" pitchFamily="18" charset="0"/>
              </a:rPr>
              <a:t>Execution.</a:t>
            </a:r>
            <a:r>
              <a:rPr lang="en-US" sz="2300" dirty="0" smtClean="0">
                <a:latin typeface="Times New Roman" pitchFamily="18" charset="0"/>
                <a:cs typeface="Times New Roman" pitchFamily="18" charset="0"/>
              </a:rPr>
              <a:t> Buys are matched and executed against sells according to the rules of that market. </a:t>
            </a:r>
          </a:p>
          <a:p>
            <a:pPr marL="457200" indent="-457200">
              <a:buFont typeface="+mj-lt"/>
              <a:buAutoNum type="arabicPeriod"/>
            </a:pPr>
            <a:r>
              <a:rPr lang="en-US" sz="2300" i="1" dirty="0" smtClean="0">
                <a:latin typeface="Times New Roman" pitchFamily="18" charset="0"/>
                <a:cs typeface="Times New Roman" pitchFamily="18" charset="0"/>
              </a:rPr>
              <a:t>Confirmation, clearance and settlement</a:t>
            </a:r>
            <a:r>
              <a:rPr lang="en-US" sz="2400" dirty="0" smtClean="0">
                <a:latin typeface="Times New Roman" pitchFamily="18" charset="0"/>
                <a:cs typeface="Times New Roman" pitchFamily="18" charset="0"/>
              </a:rPr>
              <a:t>.</a:t>
            </a:r>
          </a:p>
          <a:p>
            <a:pPr marL="914400" lvl="1" indent="-457200">
              <a:buFont typeface="+mj-lt"/>
              <a:buAutoNum type="arabicPeriod"/>
            </a:pPr>
            <a:r>
              <a:rPr lang="en-US" sz="2200" dirty="0" smtClean="0">
                <a:latin typeface="Times New Roman" pitchFamily="18" charset="0"/>
                <a:cs typeface="Times New Roman" pitchFamily="18" charset="0"/>
              </a:rPr>
              <a:t>Clearance is the recording and comparison of the trade records</a:t>
            </a:r>
          </a:p>
          <a:p>
            <a:pPr marL="914400" lvl="1" indent="-457200">
              <a:buFont typeface="+mj-lt"/>
              <a:buAutoNum type="arabicPeriod"/>
            </a:pPr>
            <a:r>
              <a:rPr lang="en-US" sz="2200" dirty="0" smtClean="0">
                <a:latin typeface="Times New Roman" pitchFamily="18" charset="0"/>
                <a:cs typeface="Times New Roman" pitchFamily="18" charset="0"/>
              </a:rPr>
              <a:t>Settlement involves the actual delivery of the security and its payment.</a:t>
            </a:r>
          </a:p>
          <a:p>
            <a:pPr marL="914400" lvl="1" indent="-457200">
              <a:buFont typeface="+mj-lt"/>
              <a:buAutoNum type="arabicPeriod"/>
            </a:pPr>
            <a:r>
              <a:rPr lang="en-US" sz="2200" dirty="0" smtClean="0">
                <a:latin typeface="Times New Roman" pitchFamily="18" charset="0"/>
                <a:cs typeface="Times New Roman" pitchFamily="18" charset="0"/>
              </a:rPr>
              <a:t>Might include </a:t>
            </a:r>
            <a:r>
              <a:rPr lang="en-US" sz="2200" i="1" dirty="0" smtClean="0">
                <a:latin typeface="Times New Roman" pitchFamily="18" charset="0"/>
                <a:cs typeface="Times New Roman" pitchFamily="18" charset="0"/>
              </a:rPr>
              <a:t>trade allocation</a:t>
            </a:r>
            <a:endParaRPr lang="en-US" sz="22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Algorithmic Trading</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r>
              <a:rPr lang="en-US" dirty="0" smtClean="0">
                <a:latin typeface="Times New Roman" pitchFamily="18" charset="0"/>
                <a:cs typeface="Times New Roman" pitchFamily="18" charset="0"/>
              </a:rPr>
              <a:t>Algorithmic trading (also called automated trading, black box trading and </a:t>
            </a:r>
            <a:r>
              <a:rPr lang="en-US" dirty="0" err="1" smtClean="0">
                <a:latin typeface="Times New Roman" pitchFamily="18" charset="0"/>
                <a:cs typeface="Times New Roman" pitchFamily="18" charset="0"/>
              </a:rPr>
              <a:t>robotrading</a:t>
            </a:r>
            <a:r>
              <a:rPr lang="en-US" dirty="0" smtClean="0">
                <a:latin typeface="Times New Roman" pitchFamily="18" charset="0"/>
                <a:cs typeface="Times New Roman" pitchFamily="18" charset="0"/>
              </a:rPr>
              <a:t>) is used to break up large orders into smaller orders to reduce execution risk, preserve anonymity and to minimize the price impact of a trade.</a:t>
            </a:r>
          </a:p>
          <a:p>
            <a:r>
              <a:rPr lang="en-US" dirty="0" smtClean="0">
                <a:latin typeface="Times New Roman" pitchFamily="18" charset="0"/>
                <a:cs typeface="Times New Roman" pitchFamily="18" charset="0"/>
              </a:rPr>
              <a:t>Hidden portions of large institutional orders are sometimes referred to as dark liquidity pools.</a:t>
            </a:r>
          </a:p>
          <a:p>
            <a:r>
              <a:rPr lang="en-US" dirty="0" smtClean="0">
                <a:latin typeface="Times New Roman" pitchFamily="18" charset="0"/>
                <a:cs typeface="Times New Roman" pitchFamily="18" charset="0"/>
              </a:rPr>
              <a:t>Orders are often partially revealed, in which case they are called iceberg or hidden-size orders.</a:t>
            </a: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err="1" smtClean="0">
                <a:latin typeface="Times New Roman" pitchFamily="18" charset="0"/>
                <a:cs typeface="Times New Roman" pitchFamily="18" charset="0"/>
              </a:rPr>
              <a:t>Algo</a:t>
            </a:r>
            <a:r>
              <a:rPr lang="en-US" b="1" dirty="0" smtClean="0">
                <a:latin typeface="Times New Roman" pitchFamily="18" charset="0"/>
                <a:cs typeface="Times New Roman" pitchFamily="18" charset="0"/>
              </a:rPr>
              <a:t> Strategies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219200"/>
            <a:ext cx="8763000" cy="5638800"/>
          </a:xfrm>
        </p:spPr>
        <p:txBody>
          <a:bodyPr>
            <a:normAutofit fontScale="70000" lnSpcReduction="20000"/>
          </a:bodyPr>
          <a:lstStyle/>
          <a:p>
            <a:r>
              <a:rPr lang="en-US" sz="3600" dirty="0" smtClean="0">
                <a:latin typeface="Times New Roman" pitchFamily="18" charset="0"/>
                <a:cs typeface="Times New Roman" pitchFamily="18" charset="0"/>
              </a:rPr>
              <a:t>Algorithmic trading results from mathematical models that analyze quotes and trades, identify liquidity opportunities, and use this information to make intelligent trading decisions. </a:t>
            </a:r>
          </a:p>
          <a:p>
            <a:pPr lvl="1"/>
            <a:r>
              <a:rPr lang="en-US" sz="2900" dirty="0" smtClean="0">
                <a:latin typeface="Times New Roman" pitchFamily="18" charset="0"/>
                <a:cs typeface="Times New Roman" pitchFamily="18" charset="0"/>
              </a:rPr>
              <a:t>Some </a:t>
            </a:r>
            <a:r>
              <a:rPr lang="en-US" sz="2900" dirty="0" err="1" smtClean="0">
                <a:latin typeface="Times New Roman" pitchFamily="18" charset="0"/>
                <a:cs typeface="Times New Roman" pitchFamily="18" charset="0"/>
              </a:rPr>
              <a:t>algo</a:t>
            </a:r>
            <a:r>
              <a:rPr lang="en-US" sz="2900" dirty="0" smtClean="0">
                <a:latin typeface="Times New Roman" pitchFamily="18" charset="0"/>
                <a:cs typeface="Times New Roman" pitchFamily="18" charset="0"/>
              </a:rPr>
              <a:t> models seek to trade at or better than the average price over a day (e.g. VWAP, volume weighted average price)</a:t>
            </a:r>
          </a:p>
          <a:p>
            <a:pPr lvl="1"/>
            <a:r>
              <a:rPr lang="en-US" sz="2900" dirty="0" smtClean="0">
                <a:latin typeface="Times New Roman" pitchFamily="18" charset="0"/>
                <a:cs typeface="Times New Roman" pitchFamily="18" charset="0"/>
              </a:rPr>
              <a:t>Some seek to execute slowly so as to have minimal price impact. </a:t>
            </a:r>
          </a:p>
          <a:p>
            <a:pPr lvl="1"/>
            <a:r>
              <a:rPr lang="en-US" sz="2900" dirty="0" smtClean="0">
                <a:latin typeface="Times New Roman" pitchFamily="18" charset="0"/>
                <a:cs typeface="Times New Roman" pitchFamily="18" charset="0"/>
              </a:rPr>
              <a:t>Algorithms sometimes are set to produce more volume at market opens and closes when volume is high, and less during slower periods such as around lunch. </a:t>
            </a:r>
          </a:p>
          <a:p>
            <a:pPr lvl="1"/>
            <a:r>
              <a:rPr lang="en-US" sz="2900" dirty="0" smtClean="0">
                <a:latin typeface="Times New Roman" pitchFamily="18" charset="0"/>
                <a:cs typeface="Times New Roman" pitchFamily="18" charset="0"/>
              </a:rPr>
              <a:t>They can seek to exploit arbitrage opportunities or price spreads between correlated securities. </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Algorithmic trading is also used in a more general sense to include “Alpha Models” used to make trade decisions to generate trading profits or control risk.</a:t>
            </a:r>
          </a:p>
          <a:p>
            <a:r>
              <a:rPr lang="en-US" sz="3600" dirty="0" smtClean="0">
                <a:latin typeface="Times New Roman" pitchFamily="18" charset="0"/>
                <a:cs typeface="Times New Roman" pitchFamily="18" charset="0"/>
              </a:rPr>
              <a:t>Thus, more generally, algorithmic trading can be defined as trading based on the use of computer programs and sophisticated trading analytics to execute orders according to pre-defined strategies.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latin typeface="Times New Roman" pitchFamily="18" charset="0"/>
                <a:cs typeface="Times New Roman" pitchFamily="18" charset="0"/>
              </a:rPr>
              <a:t>Algo</a:t>
            </a:r>
            <a:r>
              <a:rPr lang="en-US" b="1" dirty="0" smtClean="0">
                <a:latin typeface="Times New Roman" pitchFamily="18" charset="0"/>
                <a:cs typeface="Times New Roman" pitchFamily="18" charset="0"/>
              </a:rPr>
              <a:t> Risks</a:t>
            </a:r>
            <a:endParaRPr lang="en-US" dirty="0"/>
          </a:p>
        </p:txBody>
      </p:sp>
      <p:sp>
        <p:nvSpPr>
          <p:cNvPr id="3" name="Content Placeholder 2"/>
          <p:cNvSpPr>
            <a:spLocks noGrp="1"/>
          </p:cNvSpPr>
          <p:nvPr>
            <p:ph idx="1"/>
          </p:nvPr>
        </p:nvSpPr>
        <p:spPr/>
        <p:txBody>
          <a:bodyPr>
            <a:normAutofit fontScale="92500"/>
          </a:bodyPr>
          <a:lstStyle/>
          <a:p>
            <a:pPr>
              <a:buNone/>
            </a:pPr>
            <a:r>
              <a:rPr lang="en-US" sz="3600" dirty="0" smtClean="0">
                <a:latin typeface="Times New Roman" pitchFamily="18" charset="0"/>
                <a:cs typeface="Times New Roman" pitchFamily="18" charset="0"/>
              </a:rPr>
              <a:t>Algorithmic trading does have risks, including:</a:t>
            </a:r>
          </a:p>
          <a:p>
            <a:r>
              <a:rPr lang="en-US" sz="3300" dirty="0" smtClean="0">
                <a:latin typeface="Times New Roman" pitchFamily="18" charset="0"/>
                <a:cs typeface="Times New Roman" pitchFamily="18" charset="0"/>
              </a:rPr>
              <a:t>Leaks that might arise from competitor efforts to reverse engineer them.</a:t>
            </a:r>
          </a:p>
          <a:p>
            <a:r>
              <a:rPr lang="en-US" sz="3300" dirty="0" smtClean="0">
                <a:latin typeface="Times New Roman" pitchFamily="18" charset="0"/>
                <a:cs typeface="Times New Roman" pitchFamily="18" charset="0"/>
              </a:rPr>
              <a:t>Many algorithms lack the capacity to handle or respond to exceptional or rare events. </a:t>
            </a:r>
          </a:p>
          <a:p>
            <a:r>
              <a:rPr lang="en-US" sz="3300" dirty="0" smtClean="0">
                <a:latin typeface="Times New Roman" pitchFamily="18" charset="0"/>
                <a:cs typeface="Times New Roman" pitchFamily="18" charset="0"/>
              </a:rPr>
              <a:t>Thus, careful human supervision of algorithmic trading and other safeguards is crucial.</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607</TotalTime>
  <Words>4342</Words>
  <Application>Microsoft Office PowerPoint</Application>
  <PresentationFormat>On-screen Show (4:3)</PresentationFormat>
  <Paragraphs>207</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Lesson 9:    Trading and Secondary Markets    </vt:lpstr>
      <vt:lpstr>Trading and Secondary Markets</vt:lpstr>
      <vt:lpstr>Trades, Traders, Securities and Markets</vt:lpstr>
      <vt:lpstr>Trader types</vt:lpstr>
      <vt:lpstr>Slide 5</vt:lpstr>
      <vt:lpstr>Four Components of a Trade</vt:lpstr>
      <vt:lpstr>Algorithmic Trading</vt:lpstr>
      <vt:lpstr>Algo Strategies</vt:lpstr>
      <vt:lpstr>Algo Risks</vt:lpstr>
      <vt:lpstr>C. Bargaining</vt:lpstr>
      <vt:lpstr>Bargaining Power</vt:lpstr>
      <vt:lpstr>D. Auctions</vt:lpstr>
      <vt:lpstr>Types of Auctions</vt:lpstr>
      <vt:lpstr>Revenue Equivalence Theorem</vt:lpstr>
      <vt:lpstr>Common Value Auctions</vt:lpstr>
      <vt:lpstr>Asymmetric Information</vt:lpstr>
      <vt:lpstr>E. Introduction to Market Microstructure</vt:lpstr>
      <vt:lpstr>Market Execution Structures </vt:lpstr>
      <vt:lpstr>F. Orders, Liquidity and Depth</vt:lpstr>
      <vt:lpstr>Liquidity</vt:lpstr>
      <vt:lpstr>Depth</vt:lpstr>
      <vt:lpstr>G. Day Trading </vt:lpstr>
      <vt:lpstr>Brokers</vt:lpstr>
      <vt:lpstr>Direct Access Trading</vt:lpstr>
      <vt:lpstr>Trading Platforms</vt:lpstr>
      <vt:lpstr>Trade Data</vt:lpstr>
      <vt:lpstr>Other Market Data</vt:lpstr>
      <vt:lpstr>BATS Level II Quotes, MSFT</vt:lpstr>
      <vt:lpstr>Nasdaq’s SuperMontage TotalView  </vt:lpstr>
      <vt:lpstr>Trading Arcades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INTRODUCTION TO SECURITIES TRADING AND MARKETS</dc:title>
  <dc:creator>John</dc:creator>
  <cp:lastModifiedBy>John</cp:lastModifiedBy>
  <cp:revision>68</cp:revision>
  <dcterms:created xsi:type="dcterms:W3CDTF">2012-07-28T11:40:52Z</dcterms:created>
  <dcterms:modified xsi:type="dcterms:W3CDTF">2020-04-28T16:27:14Z</dcterms:modified>
</cp:coreProperties>
</file>